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329" r:id="rId3"/>
    <p:sldId id="359" r:id="rId4"/>
    <p:sldId id="331" r:id="rId5"/>
    <p:sldId id="332" r:id="rId6"/>
    <p:sldId id="333" r:id="rId7"/>
    <p:sldId id="334" r:id="rId8"/>
    <p:sldId id="335" r:id="rId9"/>
    <p:sldId id="336" r:id="rId10"/>
    <p:sldId id="360" r:id="rId11"/>
    <p:sldId id="337" r:id="rId12"/>
    <p:sldId id="342" r:id="rId13"/>
    <p:sldId id="344" r:id="rId14"/>
    <p:sldId id="345" r:id="rId15"/>
    <p:sldId id="362" r:id="rId16"/>
    <p:sldId id="346" r:id="rId17"/>
    <p:sldId id="347" r:id="rId18"/>
    <p:sldId id="348" r:id="rId19"/>
    <p:sldId id="350" r:id="rId20"/>
    <p:sldId id="351" r:id="rId21"/>
    <p:sldId id="352" r:id="rId22"/>
    <p:sldId id="353" r:id="rId23"/>
    <p:sldId id="354" r:id="rId24"/>
    <p:sldId id="355" r:id="rId25"/>
    <p:sldId id="356" r:id="rId26"/>
    <p:sldId id="357" r:id="rId27"/>
    <p:sldId id="358" r:id="rId28"/>
    <p:sldId id="327"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58" d="100"/>
          <a:sy n="158" d="100"/>
        </p:scale>
        <p:origin x="1880" y="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07F28BF7-59D3-4218-9882-C93CA36C49BA}" type="datetimeFigureOut">
              <a:rPr lang="en-US" smtClean="0"/>
              <a:t>9/3/2022</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7696DFA4-C494-468C-BCF8-280327A7FF45}"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7F28BF7-59D3-4218-9882-C93CA36C49BA}" type="datetimeFigureOut">
              <a:rPr lang="en-US" smtClean="0"/>
              <a:t>9/3/2022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6DFA4-C494-468C-BCF8-280327A7FF4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7F28BF7-59D3-4218-9882-C93CA36C49BA}" type="datetimeFigureOut">
              <a:rPr lang="en-US" smtClean="0"/>
              <a:t>9/3/2022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6DFA4-C494-468C-BCF8-280327A7FF4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7F28BF7-59D3-4218-9882-C93CA36C49BA}" type="datetimeFigureOut">
              <a:rPr lang="en-US" smtClean="0"/>
              <a:t>9/3/2022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6DFA4-C494-468C-BCF8-280327A7FF4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07F28BF7-59D3-4218-9882-C93CA36C49BA}" type="datetimeFigureOut">
              <a:rPr lang="en-US" smtClean="0"/>
              <a:t>9/3/2022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6DFA4-C494-468C-BCF8-280327A7FF45}"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7F28BF7-59D3-4218-9882-C93CA36C49BA}" type="datetimeFigureOut">
              <a:rPr lang="en-US" smtClean="0"/>
              <a:t>9/3/2022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96DFA4-C494-468C-BCF8-280327A7FF4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07F28BF7-59D3-4218-9882-C93CA36C49BA}" type="datetimeFigureOut">
              <a:rPr lang="en-US" smtClean="0"/>
              <a:t>9/3/2022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96DFA4-C494-468C-BCF8-280327A7FF4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07F28BF7-59D3-4218-9882-C93CA36C49BA}" type="datetimeFigureOut">
              <a:rPr lang="en-US" smtClean="0"/>
              <a:t>9/3/2022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96DFA4-C494-468C-BCF8-280327A7FF4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07F28BF7-59D3-4218-9882-C93CA36C49BA}" type="datetimeFigureOut">
              <a:rPr lang="en-US" smtClean="0"/>
              <a:t>9/3/2022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96DFA4-C494-468C-BCF8-280327A7FF45}"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7F28BF7-59D3-4218-9882-C93CA36C49BA}" type="datetimeFigureOut">
              <a:rPr lang="en-US" smtClean="0"/>
              <a:t>9/3/2022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96DFA4-C494-468C-BCF8-280327A7FF4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07F28BF7-59D3-4218-9882-C93CA36C49BA}" type="datetimeFigureOut">
              <a:rPr lang="en-US" smtClean="0"/>
              <a:t>9/3/2022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96DFA4-C494-468C-BCF8-280327A7FF45}"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7F28BF7-59D3-4218-9882-C93CA36C49BA}" type="datetimeFigureOut">
              <a:rPr lang="en-US" smtClean="0"/>
              <a:t>9/3/2022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696DFA4-C494-468C-BCF8-280327A7FF45}"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4267200" y="2422525"/>
            <a:ext cx="4876800" cy="1470025"/>
          </a:xfrm>
        </p:spPr>
        <p:txBody>
          <a:bodyPr/>
          <a:lstStyle/>
          <a:p>
            <a:pPr algn="ctr"/>
            <a:r>
              <a:rPr lang="en-US" dirty="0"/>
              <a:t>ICT in Business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990600"/>
            <a:ext cx="3048000" cy="433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3833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ASCII</a:t>
            </a:r>
            <a:endParaRPr lang="en-US" dirty="0"/>
          </a:p>
        </p:txBody>
      </p:sp>
      <p:sp>
        <p:nvSpPr>
          <p:cNvPr id="3" name="Content Placeholder 2"/>
          <p:cNvSpPr>
            <a:spLocks noGrp="1"/>
          </p:cNvSpPr>
          <p:nvPr>
            <p:ph idx="1"/>
          </p:nvPr>
        </p:nvSpPr>
        <p:spPr/>
        <p:txBody>
          <a:bodyPr/>
          <a:lstStyle/>
          <a:p>
            <a:pPr algn="just">
              <a:buFont typeface="Wingdings" panose="05000000000000000000" pitchFamily="2" charset="2"/>
              <a:buChar char="Ø"/>
            </a:pPr>
            <a:r>
              <a:rPr lang="en-US" dirty="0"/>
              <a:t>ASCII (pronounced AS-key) stands for the American Standard Code for Information Interchange. </a:t>
            </a:r>
          </a:p>
          <a:p>
            <a:pPr algn="just">
              <a:buFont typeface="Wingdings" panose="05000000000000000000" pitchFamily="2" charset="2"/>
              <a:buChar char="Ø"/>
            </a:pPr>
            <a:r>
              <a:rPr lang="en-US" dirty="0"/>
              <a:t>Most commonly used in computers of all types.</a:t>
            </a:r>
          </a:p>
          <a:p>
            <a:pPr algn="just">
              <a:buFont typeface="Wingdings" panose="05000000000000000000" pitchFamily="2" charset="2"/>
              <a:buChar char="Ø"/>
            </a:pPr>
            <a:r>
              <a:rPr lang="en-US" dirty="0"/>
              <a:t> ASCII codes. ASCII is an eight-bit code</a:t>
            </a:r>
          </a:p>
          <a:p>
            <a:pPr algn="just">
              <a:buFont typeface="Wingdings" panose="05000000000000000000" pitchFamily="2" charset="2"/>
              <a:buChar char="Ø"/>
            </a:pPr>
            <a:r>
              <a:rPr lang="en-US" dirty="0"/>
              <a:t>Specifics characters for values from 0 to 127.</a:t>
            </a:r>
          </a:p>
          <a:p>
            <a:pPr algn="just"/>
            <a:endParaRPr lang="en-US" dirty="0"/>
          </a:p>
        </p:txBody>
      </p:sp>
    </p:spTree>
    <p:extLst>
      <p:ext uri="{BB962C8B-B14F-4D97-AF65-F5344CB8AC3E}">
        <p14:creationId xmlns:p14="http://schemas.microsoft.com/office/powerpoint/2010/main" val="1824491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EBCDIC</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lgn="just">
              <a:buFont typeface="Wingdings" panose="05000000000000000000" pitchFamily="2" charset="2"/>
              <a:buChar char="Ø"/>
            </a:pPr>
            <a:r>
              <a:rPr lang="en-US" dirty="0"/>
              <a:t>Extended Binary Coded Decimal Interchange Code.</a:t>
            </a:r>
          </a:p>
          <a:p>
            <a:pPr algn="just">
              <a:buFont typeface="Wingdings" panose="05000000000000000000" pitchFamily="2" charset="2"/>
              <a:buChar char="Ø"/>
            </a:pPr>
            <a:r>
              <a:rPr lang="en-US" dirty="0"/>
              <a:t>8 bit code.</a:t>
            </a:r>
          </a:p>
          <a:p>
            <a:pPr algn="just">
              <a:buFont typeface="Wingdings" panose="05000000000000000000" pitchFamily="2" charset="2"/>
              <a:buChar char="Ø"/>
            </a:pPr>
            <a:r>
              <a:rPr lang="en-US" dirty="0"/>
              <a:t>Represents 256 symbols.</a:t>
            </a:r>
          </a:p>
          <a:p>
            <a:pPr algn="just">
              <a:buFont typeface="Wingdings" panose="05000000000000000000" pitchFamily="2" charset="2"/>
              <a:buChar char="Ø"/>
            </a:pPr>
            <a:r>
              <a:rPr lang="en-US" dirty="0"/>
              <a:t>used in IBM mainframe and midrange systems, but it is rarely encountered in personal computers.</a:t>
            </a:r>
          </a:p>
          <a:p>
            <a:endParaRPr lang="en-US" dirty="0"/>
          </a:p>
        </p:txBody>
      </p:sp>
    </p:spTree>
    <p:extLst>
      <p:ext uri="{BB962C8B-B14F-4D97-AF65-F5344CB8AC3E}">
        <p14:creationId xmlns:p14="http://schemas.microsoft.com/office/powerpoint/2010/main" val="3139987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Unicode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lgn="just">
              <a:buFont typeface="Wingdings" panose="05000000000000000000" pitchFamily="2" charset="2"/>
              <a:buChar char="Ø"/>
            </a:pPr>
            <a:r>
              <a:rPr lang="en-US" dirty="0"/>
              <a:t>Unicode is a universal character encoding standard that assigns a code to every character and symbol in every language in the world</a:t>
            </a:r>
          </a:p>
          <a:p>
            <a:pPr algn="just">
              <a:buFont typeface="Wingdings" panose="05000000000000000000" pitchFamily="2" charset="2"/>
              <a:buChar char="Ø"/>
            </a:pPr>
            <a:r>
              <a:rPr lang="en-US" dirty="0"/>
              <a:t>Since no other encoding standard supports all languages, Unicode is the only encoding standard that ensures that you can retrieve or combine data using any combination of languages. </a:t>
            </a:r>
          </a:p>
          <a:p>
            <a:endParaRPr lang="en-US" dirty="0"/>
          </a:p>
        </p:txBody>
      </p:sp>
    </p:spTree>
    <p:extLst>
      <p:ext uri="{BB962C8B-B14F-4D97-AF65-F5344CB8AC3E}">
        <p14:creationId xmlns:p14="http://schemas.microsoft.com/office/powerpoint/2010/main" val="116841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outerShdw blurRad="38100" dist="38100" dir="2700000" algn="tl">
                    <a:srgbClr val="000000">
                      <a:alpha val="43137"/>
                    </a:srgbClr>
                  </a:outerShdw>
                </a:effectLst>
              </a:rPr>
              <a:t>How Computers Process Data</a:t>
            </a:r>
          </a:p>
        </p:txBody>
      </p:sp>
      <p:sp>
        <p:nvSpPr>
          <p:cNvPr id="3" name="Content Placeholder 2"/>
          <p:cNvSpPr>
            <a:spLocks noGrp="1"/>
          </p:cNvSpPr>
          <p:nvPr>
            <p:ph idx="1"/>
          </p:nvPr>
        </p:nvSpPr>
        <p:spPr/>
        <p:txBody>
          <a:bodyPr/>
          <a:lstStyle/>
          <a:p>
            <a:pPr marL="82296" indent="0">
              <a:buNone/>
            </a:pPr>
            <a:r>
              <a:rPr lang="en-US" sz="3600" dirty="0"/>
              <a:t>Two components that are located on a computer's motherboard handle data processing in a computer;</a:t>
            </a:r>
          </a:p>
          <a:p>
            <a:pPr lvl="1">
              <a:buFont typeface="Wingdings" panose="05000000000000000000" pitchFamily="2" charset="2"/>
              <a:buChar char="Ø"/>
            </a:pPr>
            <a:r>
              <a:rPr lang="en-US" sz="3000" dirty="0"/>
              <a:t>Central Processing Unit, or CPU</a:t>
            </a:r>
          </a:p>
          <a:p>
            <a:pPr lvl="1">
              <a:buFont typeface="Wingdings" panose="05000000000000000000" pitchFamily="2" charset="2"/>
              <a:buChar char="Ø"/>
            </a:pPr>
            <a:r>
              <a:rPr lang="en-US" sz="3000" dirty="0"/>
              <a:t>Memory.</a:t>
            </a:r>
          </a:p>
          <a:p>
            <a:endParaRPr lang="en-US" dirty="0"/>
          </a:p>
        </p:txBody>
      </p:sp>
    </p:spTree>
    <p:extLst>
      <p:ext uri="{BB962C8B-B14F-4D97-AF65-F5344CB8AC3E}">
        <p14:creationId xmlns:p14="http://schemas.microsoft.com/office/powerpoint/2010/main" val="2865425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outerShdw blurRad="38100" dist="38100" dir="2700000" algn="tl">
                    <a:srgbClr val="000000">
                      <a:alpha val="43137"/>
                    </a:srgbClr>
                  </a:outerShdw>
                </a:effectLst>
              </a:rPr>
              <a:t>Central Processing Unit (CPU)</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pPr lvl="0" algn="just">
              <a:buFont typeface="Wingdings" panose="05000000000000000000" pitchFamily="2" charset="2"/>
              <a:buChar char="Ø"/>
            </a:pPr>
            <a:r>
              <a:rPr lang="en-US" dirty="0"/>
              <a:t>It is the brain of computer.</a:t>
            </a:r>
          </a:p>
          <a:p>
            <a:pPr lvl="0" algn="just">
              <a:buFont typeface="Wingdings" panose="05000000000000000000" pitchFamily="2" charset="2"/>
              <a:buChar char="Ø"/>
            </a:pPr>
            <a:r>
              <a:rPr lang="en-US" dirty="0"/>
              <a:t>It is also called processor.</a:t>
            </a:r>
          </a:p>
          <a:p>
            <a:pPr lvl="0" algn="just">
              <a:buFont typeface="Wingdings" panose="05000000000000000000" pitchFamily="2" charset="2"/>
              <a:buChar char="Ø"/>
            </a:pPr>
            <a:r>
              <a:rPr lang="en-US" dirty="0"/>
              <a:t>It is the most important component of the computer.</a:t>
            </a:r>
          </a:p>
          <a:p>
            <a:pPr lvl="0" algn="just">
              <a:buFont typeface="Wingdings" panose="05000000000000000000" pitchFamily="2" charset="2"/>
              <a:buChar char="Ø"/>
            </a:pPr>
            <a:r>
              <a:rPr lang="en-US" dirty="0"/>
              <a:t>Computer can’t work without CPU.</a:t>
            </a:r>
          </a:p>
          <a:p>
            <a:pPr lvl="0" algn="just">
              <a:buFont typeface="Wingdings" panose="05000000000000000000" pitchFamily="2" charset="2"/>
              <a:buChar char="Ø"/>
            </a:pPr>
            <a:r>
              <a:rPr lang="en-US" dirty="0"/>
              <a:t>It is located on the mother board.</a:t>
            </a:r>
          </a:p>
          <a:p>
            <a:pPr lvl="0" algn="just">
              <a:buFont typeface="Wingdings" panose="05000000000000000000" pitchFamily="2" charset="2"/>
              <a:buChar char="Ø"/>
            </a:pPr>
            <a:r>
              <a:rPr lang="en-US" dirty="0"/>
              <a:t>It carries out most of the work of a computer.</a:t>
            </a:r>
          </a:p>
          <a:p>
            <a:pPr lvl="0" algn="just">
              <a:buFont typeface="Wingdings" panose="05000000000000000000" pitchFamily="2" charset="2"/>
              <a:buChar char="Ø"/>
            </a:pPr>
            <a:r>
              <a:rPr lang="en-US" dirty="0"/>
              <a:t>There are two parts of CPU.</a:t>
            </a:r>
          </a:p>
          <a:p>
            <a:pPr lvl="1" algn="just">
              <a:buFont typeface="Wingdings" panose="05000000000000000000" pitchFamily="2" charset="2"/>
              <a:buChar char="ü"/>
            </a:pPr>
            <a:r>
              <a:rPr lang="en-US" dirty="0"/>
              <a:t>Arithmetic Logic Unit (ALU)</a:t>
            </a:r>
          </a:p>
          <a:p>
            <a:pPr lvl="1" algn="just">
              <a:buFont typeface="Wingdings" panose="05000000000000000000" pitchFamily="2" charset="2"/>
              <a:buChar char="ü"/>
            </a:pPr>
            <a:r>
              <a:rPr lang="en-US" dirty="0"/>
              <a:t>Control Unit (CU)</a:t>
            </a:r>
          </a:p>
          <a:p>
            <a:endParaRPr lang="en-US" dirty="0"/>
          </a:p>
        </p:txBody>
      </p:sp>
    </p:spTree>
    <p:extLst>
      <p:ext uri="{BB962C8B-B14F-4D97-AF65-F5344CB8AC3E}">
        <p14:creationId xmlns:p14="http://schemas.microsoft.com/office/powerpoint/2010/main" val="33901286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outerShdw blurRad="38100" dist="38100" dir="2700000" algn="tl">
                    <a:srgbClr val="000000">
                      <a:alpha val="43137"/>
                    </a:srgbClr>
                  </a:outerShdw>
                </a:effectLst>
              </a:rPr>
              <a:t>Central Processing Unit (CPU)</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55478" y="1601529"/>
            <a:ext cx="6858594" cy="44931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57487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outerShdw blurRad="38100" dist="38100" dir="2700000" algn="tl">
                    <a:srgbClr val="000000">
                      <a:alpha val="43137"/>
                    </a:srgbClr>
                  </a:outerShdw>
                </a:effectLst>
              </a:rPr>
              <a:t>Arithmetic Logic Unit (ALU)</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lgn="just">
              <a:buFont typeface="Wingdings" panose="05000000000000000000" pitchFamily="2" charset="2"/>
              <a:buChar char="Ø"/>
            </a:pPr>
            <a:r>
              <a:rPr lang="en-US" dirty="0"/>
              <a:t>Main component of the central processing unit</a:t>
            </a:r>
          </a:p>
          <a:p>
            <a:pPr algn="just">
              <a:buFont typeface="Wingdings" panose="05000000000000000000" pitchFamily="2" charset="2"/>
              <a:buChar char="Ø"/>
            </a:pPr>
            <a:r>
              <a:rPr lang="en-US" dirty="0"/>
              <a:t>Known as an integer unit (IU) that is an integrated circuit within a CPU or GPU, which is the last component to perform calculations in the processor.</a:t>
            </a:r>
          </a:p>
          <a:p>
            <a:pPr algn="just">
              <a:buFont typeface="Wingdings" panose="05000000000000000000" pitchFamily="2" charset="2"/>
              <a:buChar char="Ø"/>
            </a:pPr>
            <a:r>
              <a:rPr lang="en-US" dirty="0"/>
              <a:t>Performs arithmetic and logic operations.</a:t>
            </a:r>
          </a:p>
        </p:txBody>
      </p:sp>
    </p:spTree>
    <p:extLst>
      <p:ext uri="{BB962C8B-B14F-4D97-AF65-F5344CB8AC3E}">
        <p14:creationId xmlns:p14="http://schemas.microsoft.com/office/powerpoint/2010/main" val="2416155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outerShdw blurRad="38100" dist="38100" dir="2700000" algn="tl">
                    <a:srgbClr val="000000">
                      <a:alpha val="43137"/>
                    </a:srgbClr>
                  </a:outerShdw>
                </a:effectLst>
              </a:rPr>
              <a:t>Arithmetic Logic Unit (ALU)</a:t>
            </a:r>
            <a:endParaRPr lang="en-US" dirty="0"/>
          </a:p>
        </p:txBody>
      </p:sp>
      <p:sp>
        <p:nvSpPr>
          <p:cNvPr id="3" name="Content Placeholder 2"/>
          <p:cNvSpPr>
            <a:spLocks noGrp="1"/>
          </p:cNvSpPr>
          <p:nvPr>
            <p:ph idx="1"/>
          </p:nvPr>
        </p:nvSpPr>
        <p:spPr/>
        <p:txBody>
          <a:bodyPr>
            <a:normAutofit lnSpcReduction="10000"/>
          </a:bodyPr>
          <a:lstStyle/>
          <a:p>
            <a:pPr algn="just">
              <a:buFont typeface="Wingdings" panose="05000000000000000000" pitchFamily="2" charset="2"/>
              <a:buChar char="Ø"/>
            </a:pPr>
            <a:r>
              <a:rPr lang="en-US" b="1" dirty="0"/>
              <a:t>Logical Operations:</a:t>
            </a:r>
            <a:r>
              <a:rPr lang="en-US" dirty="0"/>
              <a:t> The logical operations consist of NOR, NOT, AND, NAND, OR, XOR, and more.</a:t>
            </a:r>
          </a:p>
          <a:p>
            <a:pPr algn="just">
              <a:buFont typeface="Wingdings" panose="05000000000000000000" pitchFamily="2" charset="2"/>
              <a:buChar char="Ø"/>
            </a:pPr>
            <a:r>
              <a:rPr lang="en-US" b="1" dirty="0"/>
              <a:t>Arithmetic Operations:</a:t>
            </a:r>
            <a:r>
              <a:rPr lang="en-US" dirty="0"/>
              <a:t> Although it performs multiplication and division, this refers to bit addition and subtraction. But multiplication and division operations are more costly to make. In the place of multiplication, addition can be used as a substitute and subtraction for division.</a:t>
            </a:r>
          </a:p>
          <a:p>
            <a:endParaRPr lang="en-US" dirty="0"/>
          </a:p>
        </p:txBody>
      </p:sp>
    </p:spTree>
    <p:extLst>
      <p:ext uri="{BB962C8B-B14F-4D97-AF65-F5344CB8AC3E}">
        <p14:creationId xmlns:p14="http://schemas.microsoft.com/office/powerpoint/2010/main" val="1568701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Control Unit (CU)</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pPr algn="just">
              <a:buFont typeface="Wingdings" panose="05000000000000000000" pitchFamily="2" charset="2"/>
              <a:buChar char="Ø"/>
            </a:pPr>
            <a:r>
              <a:rPr lang="en-US" dirty="0"/>
              <a:t>Regulates and integrates the operations of the computer.</a:t>
            </a:r>
          </a:p>
          <a:p>
            <a:pPr algn="just">
              <a:buFont typeface="Wingdings" panose="05000000000000000000" pitchFamily="2" charset="2"/>
              <a:buChar char="Ø"/>
            </a:pPr>
            <a:r>
              <a:rPr lang="en-US" dirty="0"/>
              <a:t>Receives the input signal/ information/ instruction from the user and converts into control signals for the execution in the CPU</a:t>
            </a:r>
          </a:p>
          <a:p>
            <a:pPr algn="just">
              <a:buFont typeface="Wingdings" panose="05000000000000000000" pitchFamily="2" charset="2"/>
              <a:buChar char="Ø"/>
            </a:pPr>
            <a:r>
              <a:rPr lang="en-US" dirty="0"/>
              <a:t>Controls and directs the main memory, arithmetic &amp; logic unit (ALU), input and output devices, and also responsible for the instructions that are sent to the CPU of a computer</a:t>
            </a:r>
          </a:p>
          <a:p>
            <a:pPr algn="just">
              <a:buFont typeface="Wingdings" panose="05000000000000000000" pitchFamily="2" charset="2"/>
              <a:buChar char="Ø"/>
            </a:pPr>
            <a:r>
              <a:rPr lang="en-US" dirty="0"/>
              <a:t>Acts as the central nervous system of a computer system.</a:t>
            </a:r>
          </a:p>
          <a:p>
            <a:endParaRPr lang="en-US" dirty="0"/>
          </a:p>
        </p:txBody>
      </p:sp>
    </p:spTree>
    <p:extLst>
      <p:ext uri="{BB962C8B-B14F-4D97-AF65-F5344CB8AC3E}">
        <p14:creationId xmlns:p14="http://schemas.microsoft.com/office/powerpoint/2010/main" val="37807698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Memory</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457200" indent="-457200">
              <a:buFont typeface="Wingdings" panose="05000000000000000000" pitchFamily="2" charset="2"/>
              <a:buChar char="Ø"/>
            </a:pPr>
            <a:r>
              <a:rPr lang="en-US" dirty="0"/>
              <a:t>Stores open programs and data</a:t>
            </a:r>
          </a:p>
          <a:p>
            <a:pPr marL="457200" indent="-457200">
              <a:buFont typeface="Wingdings" panose="05000000000000000000" pitchFamily="2" charset="2"/>
              <a:buChar char="Ø"/>
            </a:pPr>
            <a:r>
              <a:rPr lang="en-US" dirty="0"/>
              <a:t>Small chips on the motherboard</a:t>
            </a:r>
          </a:p>
          <a:p>
            <a:pPr marL="457200" indent="-457200">
              <a:buFont typeface="Wingdings" panose="05000000000000000000" pitchFamily="2" charset="2"/>
              <a:buChar char="Ø"/>
            </a:pPr>
            <a:r>
              <a:rPr lang="en-US" dirty="0"/>
              <a:t>More memory makes a computer faster</a:t>
            </a:r>
          </a:p>
          <a:p>
            <a:pPr>
              <a:buFont typeface="Wingdings" panose="05000000000000000000" pitchFamily="2" charset="2"/>
              <a:buChar char="Ø"/>
            </a:pPr>
            <a:r>
              <a:rPr lang="en-US" dirty="0"/>
              <a:t>There are two types of built-in memory: </a:t>
            </a:r>
          </a:p>
          <a:p>
            <a:pPr lvl="1">
              <a:buFont typeface="Wingdings" panose="05000000000000000000" pitchFamily="2" charset="2"/>
              <a:buChar char="ü"/>
            </a:pPr>
            <a:r>
              <a:rPr lang="en-US" dirty="0"/>
              <a:t>Permanent or Non-volatile Memory </a:t>
            </a:r>
          </a:p>
          <a:p>
            <a:pPr lvl="1">
              <a:buFont typeface="Wingdings" panose="05000000000000000000" pitchFamily="2" charset="2"/>
              <a:buChar char="ü"/>
            </a:pPr>
            <a:r>
              <a:rPr lang="en-US" dirty="0"/>
              <a:t>Nonpermanent or Volatile Memory</a:t>
            </a:r>
          </a:p>
          <a:p>
            <a:pPr marL="457200" indent="-457200">
              <a:buFont typeface="Wingdings" panose="05000000000000000000" pitchFamily="2" charset="2"/>
              <a:buChar char="ü"/>
            </a:pPr>
            <a:endParaRPr lang="en-US" dirty="0"/>
          </a:p>
          <a:p>
            <a:pPr marL="82296" indent="0">
              <a:buNone/>
            </a:pPr>
            <a:endParaRPr lang="en-US" dirty="0"/>
          </a:p>
        </p:txBody>
      </p:sp>
    </p:spTree>
    <p:extLst>
      <p:ext uri="{BB962C8B-B14F-4D97-AF65-F5344CB8AC3E}">
        <p14:creationId xmlns:p14="http://schemas.microsoft.com/office/powerpoint/2010/main" val="1277114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0" y="2600325"/>
            <a:ext cx="4178592" cy="2286000"/>
          </a:xfrm>
        </p:spPr>
        <p:txBody>
          <a:bodyPr>
            <a:normAutofit/>
          </a:bodyPr>
          <a:lstStyle/>
          <a:p>
            <a:r>
              <a:rPr lang="en-US" cap="none" dirty="0">
                <a:effectLst>
                  <a:outerShdw blurRad="38100" dist="38100" dir="2700000" algn="tl">
                    <a:srgbClr val="000000">
                      <a:alpha val="43137"/>
                    </a:srgbClr>
                  </a:outerShdw>
                </a:effectLst>
              </a:rPr>
              <a:t>Processing Data</a:t>
            </a:r>
          </a:p>
        </p:txBody>
      </p:sp>
      <p:sp>
        <p:nvSpPr>
          <p:cNvPr id="3" name="Text Placeholder 2"/>
          <p:cNvSpPr>
            <a:spLocks noGrp="1"/>
          </p:cNvSpPr>
          <p:nvPr>
            <p:ph type="body" idx="1"/>
          </p:nvPr>
        </p:nvSpPr>
        <p:spPr>
          <a:xfrm>
            <a:off x="2743200" y="381001"/>
            <a:ext cx="6400800" cy="533400"/>
          </a:xfrm>
        </p:spPr>
        <p:txBody>
          <a:bodyPr/>
          <a:lstStyle/>
          <a:p>
            <a:r>
              <a:rPr lang="en-US" dirty="0">
                <a:solidFill>
                  <a:schemeClr val="bg1"/>
                </a:solidFill>
              </a:rPr>
              <a: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1512728"/>
            <a:ext cx="3962400" cy="2830672"/>
          </a:xfrm>
          <a:prstGeom prst="rect">
            <a:avLst/>
          </a:prstGeom>
        </p:spPr>
      </p:pic>
    </p:spTree>
    <p:extLst>
      <p:ext uri="{BB962C8B-B14F-4D97-AF65-F5344CB8AC3E}">
        <p14:creationId xmlns:p14="http://schemas.microsoft.com/office/powerpoint/2010/main" val="27630611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Non-volatile Memory</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lgn="just">
              <a:buNone/>
            </a:pPr>
            <a:r>
              <a:rPr lang="en-US" sz="2800" dirty="0"/>
              <a:t>Non-volatile memory (NVM) or non-volatile storage is a type of computer memory that can retain stored information even after power is removed. </a:t>
            </a:r>
          </a:p>
          <a:p>
            <a:pPr marL="0" indent="0" algn="just">
              <a:buNone/>
            </a:pPr>
            <a:r>
              <a:rPr lang="en-US" sz="2800" dirty="0"/>
              <a:t>In contrast, volatile memory needs constant power in order to retain data.</a:t>
            </a:r>
          </a:p>
        </p:txBody>
      </p:sp>
    </p:spTree>
    <p:extLst>
      <p:ext uri="{BB962C8B-B14F-4D97-AF65-F5344CB8AC3E}">
        <p14:creationId xmlns:p14="http://schemas.microsoft.com/office/powerpoint/2010/main" val="40512079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Volatile Memory</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lgn="just"/>
            <a:r>
              <a:rPr lang="en-US" dirty="0"/>
              <a:t>Contents are erased when the system's power is turned off or interrupted.</a:t>
            </a:r>
          </a:p>
          <a:p>
            <a:pPr algn="just"/>
            <a:r>
              <a:rPr lang="en-US" dirty="0"/>
              <a:t>RAM (Random Access Memory)</a:t>
            </a:r>
          </a:p>
          <a:p>
            <a:pPr algn="just"/>
            <a:r>
              <a:rPr lang="en-US" dirty="0"/>
              <a:t>When a computer boots up, it loads the operating system into RAM</a:t>
            </a:r>
          </a:p>
          <a:p>
            <a:pPr algn="just"/>
            <a:r>
              <a:rPr lang="en-US" dirty="0"/>
              <a:t>Loading the operating system and active applications into RAM allows them to run much faster</a:t>
            </a:r>
          </a:p>
          <a:p>
            <a:endParaRPr lang="en-US" dirty="0"/>
          </a:p>
        </p:txBody>
      </p:sp>
    </p:spTree>
    <p:extLst>
      <p:ext uri="{BB962C8B-B14F-4D97-AF65-F5344CB8AC3E}">
        <p14:creationId xmlns:p14="http://schemas.microsoft.com/office/powerpoint/2010/main" val="2419459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outerShdw blurRad="38100" dist="38100" dir="2700000" algn="tl">
                    <a:srgbClr val="000000">
                      <a:alpha val="43137"/>
                    </a:srgbClr>
                  </a:outerShdw>
                </a:effectLst>
              </a:rPr>
              <a:t>Factors Affecting Processing Speed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82296" indent="0">
              <a:buNone/>
            </a:pPr>
            <a:r>
              <a:rPr lang="en-US" dirty="0"/>
              <a:t>Some of the factors that can affect computer system are;</a:t>
            </a:r>
          </a:p>
          <a:p>
            <a:pPr lvl="1">
              <a:buFont typeface="Wingdings" panose="05000000000000000000" pitchFamily="2" charset="2"/>
              <a:buChar char="Ø"/>
            </a:pPr>
            <a:r>
              <a:rPr lang="en-US" dirty="0"/>
              <a:t>Registers</a:t>
            </a:r>
          </a:p>
          <a:p>
            <a:pPr lvl="1">
              <a:buFont typeface="Wingdings" panose="05000000000000000000" pitchFamily="2" charset="2"/>
              <a:buChar char="Ø"/>
            </a:pPr>
            <a:r>
              <a:rPr lang="en-US" dirty="0"/>
              <a:t>RAM</a:t>
            </a:r>
          </a:p>
          <a:p>
            <a:pPr lvl="1">
              <a:buFont typeface="Wingdings" panose="05000000000000000000" pitchFamily="2" charset="2"/>
              <a:buChar char="Ø"/>
            </a:pPr>
            <a:r>
              <a:rPr lang="en-US" dirty="0"/>
              <a:t>The System Clock</a:t>
            </a:r>
          </a:p>
          <a:p>
            <a:pPr lvl="1">
              <a:buFont typeface="Wingdings" panose="05000000000000000000" pitchFamily="2" charset="2"/>
              <a:buChar char="Ø"/>
            </a:pPr>
            <a:r>
              <a:rPr lang="en-US" dirty="0"/>
              <a:t>The Bus</a:t>
            </a:r>
          </a:p>
          <a:p>
            <a:pPr lvl="1">
              <a:buFont typeface="Wingdings" panose="05000000000000000000" pitchFamily="2" charset="2"/>
              <a:buChar char="Ø"/>
            </a:pPr>
            <a:r>
              <a:rPr lang="en-US" dirty="0"/>
              <a:t>Cache Memory</a:t>
            </a:r>
          </a:p>
          <a:p>
            <a:endParaRPr lang="en-US" dirty="0"/>
          </a:p>
        </p:txBody>
      </p:sp>
    </p:spTree>
    <p:extLst>
      <p:ext uri="{BB962C8B-B14F-4D97-AF65-F5344CB8AC3E}">
        <p14:creationId xmlns:p14="http://schemas.microsoft.com/office/powerpoint/2010/main" val="8718325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Registers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20000"/>
          </a:bodyPr>
          <a:lstStyle/>
          <a:p>
            <a:pPr lvl="0" algn="just">
              <a:buFont typeface="Wingdings" panose="05000000000000000000" pitchFamily="2" charset="2"/>
              <a:buChar char="Ø"/>
            </a:pPr>
            <a:r>
              <a:rPr lang="en-US" dirty="0"/>
              <a:t>The CPU contains of small memory areas called registers, which store data and instructions while the CPU processes them.</a:t>
            </a:r>
          </a:p>
          <a:p>
            <a:pPr lvl="0" algn="just">
              <a:buFont typeface="Wingdings" panose="05000000000000000000" pitchFamily="2" charset="2"/>
              <a:buChar char="Ø"/>
            </a:pPr>
            <a:r>
              <a:rPr lang="en-US" dirty="0"/>
              <a:t>The size of the registers determines the amount of data with which the computer can work at a one time.</a:t>
            </a:r>
          </a:p>
          <a:p>
            <a:pPr lvl="0" algn="just">
              <a:buFont typeface="Wingdings" panose="05000000000000000000" pitchFamily="2" charset="2"/>
              <a:buChar char="Ø"/>
            </a:pPr>
            <a:r>
              <a:rPr lang="en-US" dirty="0"/>
              <a:t>The register’s capacity is in bytes. A register can be of one, two, four, or eight bytes.</a:t>
            </a:r>
          </a:p>
          <a:p>
            <a:pPr lvl="0" algn="just">
              <a:buFont typeface="Wingdings" panose="05000000000000000000" pitchFamily="2" charset="2"/>
              <a:buChar char="Ø"/>
            </a:pPr>
            <a:r>
              <a:rPr lang="en-US" dirty="0"/>
              <a:t>Today most PC`s have 32-bit registers, mean the CPU can process four bytes data at one time. Register sizes are rapidly growing to 64 bits. The bigger size of the register increases the performance of the computer.</a:t>
            </a:r>
          </a:p>
          <a:p>
            <a:endParaRPr lang="en-US" dirty="0"/>
          </a:p>
        </p:txBody>
      </p:sp>
    </p:spTree>
    <p:extLst>
      <p:ext uri="{BB962C8B-B14F-4D97-AF65-F5344CB8AC3E}">
        <p14:creationId xmlns:p14="http://schemas.microsoft.com/office/powerpoint/2010/main" val="38983269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RAM</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pPr lvl="0" algn="just">
              <a:buFont typeface="Wingdings" panose="05000000000000000000" pitchFamily="2" charset="2"/>
              <a:buChar char="Ø"/>
            </a:pPr>
            <a:r>
              <a:rPr lang="en-US" dirty="0"/>
              <a:t>The amount of RAM in a PC has a direct effect on the system`s speed.</a:t>
            </a:r>
          </a:p>
          <a:p>
            <a:pPr lvl="0" algn="just">
              <a:buFont typeface="Wingdings" panose="05000000000000000000" pitchFamily="2" charset="2"/>
              <a:buChar char="Ø"/>
            </a:pPr>
            <a:r>
              <a:rPr lang="en-US" dirty="0"/>
              <a:t>The more RAM a PC has the more program instructions and data can be held in memory, which is faster than storage on disk.</a:t>
            </a:r>
          </a:p>
          <a:p>
            <a:pPr lvl="0" algn="just">
              <a:buFont typeface="Wingdings" panose="05000000000000000000" pitchFamily="2" charset="2"/>
              <a:buChar char="Ø"/>
            </a:pPr>
            <a:r>
              <a:rPr lang="en-US" dirty="0"/>
              <a:t>If a PC does not have enough memory to run a program, it must move data between RAM and the hard disk frequently. This process called swapping, can greatly slow a PC`s performance. </a:t>
            </a:r>
          </a:p>
          <a:p>
            <a:endParaRPr lang="en-US" dirty="0"/>
          </a:p>
        </p:txBody>
      </p:sp>
    </p:spTree>
    <p:extLst>
      <p:ext uri="{BB962C8B-B14F-4D97-AF65-F5344CB8AC3E}">
        <p14:creationId xmlns:p14="http://schemas.microsoft.com/office/powerpoint/2010/main" val="26958756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The System Clock</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10000"/>
          </a:bodyPr>
          <a:lstStyle/>
          <a:p>
            <a:pPr lvl="0" algn="just">
              <a:buFont typeface="Wingdings" panose="05000000000000000000" pitchFamily="2" charset="2"/>
              <a:buChar char="Ø"/>
            </a:pPr>
            <a:r>
              <a:rPr lang="en-US" dirty="0"/>
              <a:t>The computer`s system clock sets the pace the CPU by using a vibrating quartz crystal.</a:t>
            </a:r>
          </a:p>
          <a:p>
            <a:pPr lvl="0" algn="just">
              <a:buFont typeface="Wingdings" panose="05000000000000000000" pitchFamily="2" charset="2"/>
              <a:buChar char="Ø"/>
            </a:pPr>
            <a:r>
              <a:rPr lang="en-US" dirty="0"/>
              <a:t>A single "tick" of the clock is the time required to turn a transistor off and back on. This is called a clock cycle.</a:t>
            </a:r>
          </a:p>
          <a:p>
            <a:pPr lvl="0" algn="just">
              <a:buFont typeface="Wingdings" panose="05000000000000000000" pitchFamily="2" charset="2"/>
              <a:buChar char="Ø"/>
            </a:pPr>
            <a:r>
              <a:rPr lang="en-US" dirty="0"/>
              <a:t>Clock cycles are measured in Hertz (Hz), a measure of cycles per second. If a computer has a clock speed of 300 MHz, then its system clock "ticks" 300 million times every seconds.</a:t>
            </a:r>
          </a:p>
          <a:p>
            <a:pPr lvl="0" algn="just">
              <a:buFont typeface="Wingdings" panose="05000000000000000000" pitchFamily="2" charset="2"/>
              <a:buChar char="Ø"/>
            </a:pPr>
            <a:r>
              <a:rPr lang="en-US" dirty="0"/>
              <a:t>The faster a PCs clock runs, the more instructions the PC can execute each second.</a:t>
            </a:r>
          </a:p>
          <a:p>
            <a:endParaRPr lang="en-US" dirty="0"/>
          </a:p>
        </p:txBody>
      </p:sp>
    </p:spTree>
    <p:extLst>
      <p:ext uri="{BB962C8B-B14F-4D97-AF65-F5344CB8AC3E}">
        <p14:creationId xmlns:p14="http://schemas.microsoft.com/office/powerpoint/2010/main" val="22503065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The Bus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7500" lnSpcReduction="20000"/>
          </a:bodyPr>
          <a:lstStyle/>
          <a:p>
            <a:pPr lvl="0" algn="just">
              <a:buFont typeface="Wingdings" panose="05000000000000000000" pitchFamily="2" charset="2"/>
              <a:buChar char="Ø"/>
            </a:pPr>
            <a:r>
              <a:rPr lang="en-US" dirty="0"/>
              <a:t>A bus is a path between the components of a computer. Data and instructions travel along these paths.</a:t>
            </a:r>
          </a:p>
          <a:p>
            <a:pPr lvl="0" algn="just">
              <a:buFont typeface="Wingdings" panose="05000000000000000000" pitchFamily="2" charset="2"/>
              <a:buChar char="Ø"/>
            </a:pPr>
            <a:r>
              <a:rPr lang="en-US" dirty="0"/>
              <a:t>The data bus width determines how many bits can be transmitted between the CPU and other devices.</a:t>
            </a:r>
          </a:p>
          <a:p>
            <a:pPr lvl="0" algn="just">
              <a:buFont typeface="Wingdings" panose="05000000000000000000" pitchFamily="2" charset="2"/>
              <a:buChar char="Ø"/>
            </a:pPr>
            <a:r>
              <a:rPr lang="en-US" dirty="0"/>
              <a:t>A higher bus width means that the user can carry more data. It increases the performance of the computer.</a:t>
            </a:r>
          </a:p>
          <a:p>
            <a:pPr lvl="0" algn="just">
              <a:buFont typeface="Wingdings" panose="05000000000000000000" pitchFamily="2" charset="2"/>
              <a:buChar char="Ø"/>
            </a:pPr>
            <a:r>
              <a:rPr lang="en-US" dirty="0"/>
              <a:t>The address bus runs only between the CPU and RAM, and carries nothing but memory addresses for the CPU to use.</a:t>
            </a:r>
          </a:p>
          <a:p>
            <a:pPr lvl="0" algn="just">
              <a:buFont typeface="Wingdings" panose="05000000000000000000" pitchFamily="2" charset="2"/>
              <a:buChar char="Ø"/>
            </a:pPr>
            <a:r>
              <a:rPr lang="en-US" dirty="0"/>
              <a:t>Peripheral devices are connected to the CPU by an expansion bus.</a:t>
            </a:r>
          </a:p>
          <a:p>
            <a:endParaRPr lang="en-US" dirty="0"/>
          </a:p>
        </p:txBody>
      </p:sp>
    </p:spTree>
    <p:extLst>
      <p:ext uri="{BB962C8B-B14F-4D97-AF65-F5344CB8AC3E}">
        <p14:creationId xmlns:p14="http://schemas.microsoft.com/office/powerpoint/2010/main" val="38702395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 Cache Memory</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10000"/>
          </a:bodyPr>
          <a:lstStyle/>
          <a:p>
            <a:pPr lvl="0" algn="just">
              <a:buFont typeface="Wingdings" panose="05000000000000000000" pitchFamily="2" charset="2"/>
              <a:buChar char="Ø"/>
            </a:pPr>
            <a:r>
              <a:rPr lang="en-US" dirty="0"/>
              <a:t>Cache (pronounced “cash”) memory is high-speed memory that holds the most recent data and instructions that have been loaded by the CPU.</a:t>
            </a:r>
          </a:p>
          <a:p>
            <a:pPr lvl="0" algn="just">
              <a:buFont typeface="Wingdings" panose="05000000000000000000" pitchFamily="2" charset="2"/>
              <a:buChar char="Ø"/>
            </a:pPr>
            <a:r>
              <a:rPr lang="en-US" dirty="0"/>
              <a:t>Cache is located directly on the CPU or between the CPU and RAM, making it faster than normal RAM.</a:t>
            </a:r>
          </a:p>
          <a:p>
            <a:pPr lvl="0" algn="just">
              <a:buFont typeface="Wingdings" panose="05000000000000000000" pitchFamily="2" charset="2"/>
              <a:buChar char="Ø"/>
            </a:pPr>
            <a:r>
              <a:rPr lang="en-US" dirty="0"/>
              <a:t>CPU-resident cache is called Level-1 (L1) cache. External cache is called Level-2 (L2) cache.</a:t>
            </a:r>
          </a:p>
          <a:p>
            <a:pPr lvl="0" algn="just">
              <a:buFont typeface="Wingdings" panose="05000000000000000000" pitchFamily="2" charset="2"/>
              <a:buChar char="Ø"/>
            </a:pPr>
            <a:r>
              <a:rPr lang="en-US" dirty="0"/>
              <a:t>The amount of cache memory has a tremendous impact on the computer`s speed. </a:t>
            </a:r>
          </a:p>
          <a:p>
            <a:endParaRPr lang="en-US" dirty="0"/>
          </a:p>
        </p:txBody>
      </p:sp>
    </p:spTree>
    <p:extLst>
      <p:ext uri="{BB962C8B-B14F-4D97-AF65-F5344CB8AC3E}">
        <p14:creationId xmlns:p14="http://schemas.microsoft.com/office/powerpoint/2010/main" val="11688319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3754902"/>
          </a:xfrm>
        </p:spPr>
        <p:txBody>
          <a:bodyPr>
            <a:normAutofit/>
          </a:bodyPr>
          <a:lstStyle/>
          <a:p>
            <a:pPr algn="ctr">
              <a:defRPr/>
            </a:pPr>
            <a:r>
              <a:rPr lang="en-US" sz="6600" dirty="0"/>
              <a:t>End of Chapter</a:t>
            </a:r>
          </a:p>
        </p:txBody>
      </p:sp>
      <p:sp>
        <p:nvSpPr>
          <p:cNvPr id="3" name="Subtitle 2"/>
          <p:cNvSpPr>
            <a:spLocks noGrp="1"/>
          </p:cNvSpPr>
          <p:nvPr>
            <p:ph type="subTitle" idx="1"/>
          </p:nvPr>
        </p:nvSpPr>
        <p:spPr>
          <a:xfrm flipH="1" flipV="1">
            <a:off x="2666999" y="5280368"/>
            <a:ext cx="685800" cy="510832"/>
          </a:xfrm>
        </p:spPr>
        <p:txBody>
          <a:bodyPr>
            <a:normAutofit/>
          </a:bodyPr>
          <a:lstStyle/>
          <a:p>
            <a:r>
              <a:rPr lang="en-US" dirty="0">
                <a:solidFill>
                  <a:schemeClr val="bg1"/>
                </a:solidFill>
              </a:rPr>
              <a:t>.</a:t>
            </a:r>
          </a:p>
        </p:txBody>
      </p:sp>
    </p:spTree>
    <p:extLst>
      <p:ext uri="{BB962C8B-B14F-4D97-AF65-F5344CB8AC3E}">
        <p14:creationId xmlns:p14="http://schemas.microsoft.com/office/powerpoint/2010/main" val="587360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Learning Objectives</a:t>
            </a:r>
          </a:p>
        </p:txBody>
      </p:sp>
      <p:sp>
        <p:nvSpPr>
          <p:cNvPr id="3" name="Content Placeholder 2"/>
          <p:cNvSpPr>
            <a:spLocks noGrp="1"/>
          </p:cNvSpPr>
          <p:nvPr>
            <p:ph idx="1"/>
          </p:nvPr>
        </p:nvSpPr>
        <p:spPr/>
        <p:txBody>
          <a:bodyPr/>
          <a:lstStyle/>
          <a:p>
            <a:pPr marL="82296" indent="0" algn="just">
              <a:buNone/>
            </a:pPr>
            <a:r>
              <a:rPr lang="en-US" sz="3600" b="1" dirty="0"/>
              <a:t>In this chapter you will learn about:</a:t>
            </a:r>
          </a:p>
          <a:p>
            <a:pPr lvl="1">
              <a:buFont typeface="Wingdings" panose="05000000000000000000" pitchFamily="2" charset="2"/>
              <a:buChar char="Ø"/>
            </a:pPr>
            <a:r>
              <a:rPr lang="en-US" dirty="0"/>
              <a:t>Difference between Data and Information</a:t>
            </a:r>
          </a:p>
          <a:p>
            <a:pPr lvl="1">
              <a:buFont typeface="Wingdings" panose="05000000000000000000" pitchFamily="2" charset="2"/>
              <a:buChar char="Ø"/>
            </a:pPr>
            <a:r>
              <a:rPr lang="en-US" dirty="0"/>
              <a:t>How Computers Represent Data</a:t>
            </a:r>
          </a:p>
          <a:p>
            <a:pPr lvl="1">
              <a:buFont typeface="Wingdings" panose="05000000000000000000" pitchFamily="2" charset="2"/>
              <a:buChar char="Ø"/>
            </a:pPr>
            <a:r>
              <a:rPr lang="en-US" dirty="0"/>
              <a:t>How Computers Process Data</a:t>
            </a:r>
          </a:p>
          <a:p>
            <a:pPr lvl="1">
              <a:buFont typeface="Wingdings" panose="05000000000000000000" pitchFamily="2" charset="2"/>
              <a:buChar char="Ø"/>
            </a:pPr>
            <a:r>
              <a:rPr lang="en-US" dirty="0"/>
              <a:t>Factors Affecting Processing Speed</a:t>
            </a:r>
          </a:p>
          <a:p>
            <a:pPr lvl="1">
              <a:buFont typeface="Wingdings" panose="05000000000000000000" pitchFamily="2" charset="2"/>
              <a:buChar char="Ø"/>
            </a:pPr>
            <a:r>
              <a:rPr lang="en-US" dirty="0"/>
              <a:t>Conversion of Number Systems</a:t>
            </a:r>
          </a:p>
        </p:txBody>
      </p:sp>
    </p:spTree>
    <p:extLst>
      <p:ext uri="{BB962C8B-B14F-4D97-AF65-F5344CB8AC3E}">
        <p14:creationId xmlns:p14="http://schemas.microsoft.com/office/powerpoint/2010/main" val="2898908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dirty="0"/>
              <a:t>The Difference between Data and Information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60235501"/>
              </p:ext>
            </p:extLst>
          </p:nvPr>
        </p:nvGraphicFramePr>
        <p:xfrm>
          <a:off x="1435100" y="1447800"/>
          <a:ext cx="7499350" cy="5217034"/>
        </p:xfrm>
        <a:graphic>
          <a:graphicData uri="http://schemas.openxmlformats.org/drawingml/2006/table">
            <a:tbl>
              <a:tblPr firstRow="1" bandRow="1">
                <a:tableStyleId>{5C22544A-7EE6-4342-B048-85BDC9FD1C3A}</a:tableStyleId>
              </a:tblPr>
              <a:tblGrid>
                <a:gridCol w="3749675">
                  <a:extLst>
                    <a:ext uri="{9D8B030D-6E8A-4147-A177-3AD203B41FA5}">
                      <a16:colId xmlns:a16="http://schemas.microsoft.com/office/drawing/2014/main" val="20000"/>
                    </a:ext>
                  </a:extLst>
                </a:gridCol>
                <a:gridCol w="3749675">
                  <a:extLst>
                    <a:ext uri="{9D8B030D-6E8A-4147-A177-3AD203B41FA5}">
                      <a16:colId xmlns:a16="http://schemas.microsoft.com/office/drawing/2014/main" val="20001"/>
                    </a:ext>
                  </a:extLst>
                </a:gridCol>
              </a:tblGrid>
              <a:tr h="370840">
                <a:tc>
                  <a:txBody>
                    <a:bodyPr/>
                    <a:lstStyle/>
                    <a:p>
                      <a:pPr algn="ctr"/>
                      <a:r>
                        <a:rPr kumimoji="0" lang="en-US" sz="1800" b="1" kern="1200" dirty="0">
                          <a:solidFill>
                            <a:schemeClr val="lt1"/>
                          </a:solidFill>
                          <a:effectLst/>
                          <a:latin typeface="+mn-lt"/>
                          <a:ea typeface="+mn-ea"/>
                          <a:cs typeface="+mn-cs"/>
                        </a:rPr>
                        <a:t>Data</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0" lang="en-US" sz="1800" b="1" kern="1200" dirty="0">
                          <a:solidFill>
                            <a:schemeClr val="lt1"/>
                          </a:solidFill>
                          <a:effectLst/>
                          <a:latin typeface="+mn-lt"/>
                          <a:ea typeface="+mn-ea"/>
                          <a:cs typeface="+mn-cs"/>
                        </a:rPr>
                        <a:t>Information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just"/>
                      <a:r>
                        <a:rPr kumimoji="0" lang="en-US" sz="1800" kern="1200" dirty="0">
                          <a:solidFill>
                            <a:schemeClr val="dk1"/>
                          </a:solidFill>
                          <a:effectLst/>
                          <a:latin typeface="+mn-lt"/>
                          <a:ea typeface="+mn-ea"/>
                          <a:cs typeface="+mn-cs"/>
                        </a:rPr>
                        <a:t>Data is unprocessed raw facts about a particular entity.</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kumimoji="0" lang="en-US" sz="1800" kern="1200" dirty="0">
                          <a:solidFill>
                            <a:schemeClr val="dk1"/>
                          </a:solidFill>
                          <a:effectLst/>
                          <a:latin typeface="+mn-lt"/>
                          <a:ea typeface="+mn-ea"/>
                          <a:cs typeface="+mn-cs"/>
                        </a:rPr>
                        <a:t>Information is processed form of data.</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just"/>
                      <a:r>
                        <a:rPr kumimoji="0" lang="en-US" sz="1800" kern="1200" dirty="0">
                          <a:solidFill>
                            <a:schemeClr val="dk1"/>
                          </a:solidFill>
                          <a:effectLst/>
                          <a:latin typeface="+mn-lt"/>
                          <a:ea typeface="+mn-ea"/>
                          <a:cs typeface="+mn-cs"/>
                        </a:rPr>
                        <a:t>Data is used as input in the computer.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kumimoji="0" lang="en-US" sz="1800" kern="1200" dirty="0">
                          <a:solidFill>
                            <a:schemeClr val="dk1"/>
                          </a:solidFill>
                          <a:effectLst/>
                          <a:latin typeface="+mn-lt"/>
                          <a:ea typeface="+mn-ea"/>
                          <a:cs typeface="+mn-cs"/>
                        </a:rPr>
                        <a:t>Information is the output of the computer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pPr marL="0" marR="0" algn="just">
                        <a:lnSpc>
                          <a:spcPct val="150000"/>
                        </a:lnSpc>
                        <a:spcBef>
                          <a:spcPts val="0"/>
                        </a:spcBef>
                        <a:spcAft>
                          <a:spcPts val="0"/>
                        </a:spcAft>
                      </a:pPr>
                      <a:r>
                        <a:rPr kumimoji="0" lang="en-US" sz="1800" kern="1200" dirty="0">
                          <a:solidFill>
                            <a:schemeClr val="dk1"/>
                          </a:solidFill>
                          <a:effectLst/>
                          <a:latin typeface="+mn-lt"/>
                          <a:ea typeface="+mn-ea"/>
                          <a:cs typeface="+mn-cs"/>
                        </a:rPr>
                        <a:t>Data is not meaningful.</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pPr>
                      <a:r>
                        <a:rPr kumimoji="0" lang="en-US" sz="1800" kern="1200" dirty="0">
                          <a:solidFill>
                            <a:schemeClr val="dk1"/>
                          </a:solidFill>
                          <a:effectLst/>
                          <a:latin typeface="+mn-lt"/>
                          <a:ea typeface="+mn-ea"/>
                          <a:cs typeface="+mn-cs"/>
                        </a:rPr>
                        <a:t>Information is meaningful.</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pPr marL="0" marR="0" algn="just">
                        <a:lnSpc>
                          <a:spcPct val="150000"/>
                        </a:lnSpc>
                        <a:spcBef>
                          <a:spcPts val="0"/>
                        </a:spcBef>
                        <a:spcAft>
                          <a:spcPts val="0"/>
                        </a:spcAft>
                      </a:pPr>
                      <a:r>
                        <a:rPr kumimoji="0" lang="en-US" sz="1800" kern="1200" dirty="0">
                          <a:solidFill>
                            <a:schemeClr val="dk1"/>
                          </a:solidFill>
                          <a:effectLst/>
                          <a:latin typeface="+mn-lt"/>
                          <a:ea typeface="+mn-ea"/>
                          <a:cs typeface="+mn-cs"/>
                        </a:rPr>
                        <a:t>Data is not used in decision-making.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pPr>
                      <a:r>
                        <a:rPr kumimoji="0" lang="en-US" sz="1800" kern="1200" dirty="0">
                          <a:solidFill>
                            <a:schemeClr val="dk1"/>
                          </a:solidFill>
                          <a:effectLst/>
                          <a:latin typeface="+mn-lt"/>
                          <a:ea typeface="+mn-ea"/>
                          <a:cs typeface="+mn-cs"/>
                        </a:rPr>
                        <a:t>Information is very important for decision-making.</a:t>
                      </a:r>
                    </a:p>
                    <a:p>
                      <a:pPr marL="0" marR="0" algn="just">
                        <a:lnSpc>
                          <a:spcPct val="150000"/>
                        </a:lnSpc>
                        <a:spcBef>
                          <a:spcPts val="0"/>
                        </a:spcBef>
                        <a:spcAft>
                          <a:spcPts val="0"/>
                        </a:spcAft>
                      </a:pPr>
                      <a:r>
                        <a:rPr kumimoji="0" lang="en-US" sz="1800" kern="1200" dirty="0">
                          <a:solidFill>
                            <a:schemeClr val="dk1"/>
                          </a:solidFill>
                          <a:effectLst/>
                          <a:latin typeface="+mn-lt"/>
                          <a:ea typeface="+mn-ea"/>
                          <a:cs typeface="+mn-cs"/>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pPr marL="0" marR="0" algn="just">
                        <a:lnSpc>
                          <a:spcPct val="150000"/>
                        </a:lnSpc>
                        <a:spcBef>
                          <a:spcPts val="0"/>
                        </a:spcBef>
                        <a:spcAft>
                          <a:spcPts val="0"/>
                        </a:spcAft>
                      </a:pPr>
                      <a:r>
                        <a:rPr kumimoji="0" lang="en-US" sz="1800" kern="1200" dirty="0">
                          <a:solidFill>
                            <a:schemeClr val="dk1"/>
                          </a:solidFill>
                          <a:effectLst/>
                          <a:latin typeface="+mn-lt"/>
                          <a:ea typeface="+mn-ea"/>
                          <a:cs typeface="+mn-cs"/>
                        </a:rPr>
                        <a:t>Data is difficult or even impossible to reproduce. For example, if Government lose the data of census, if will be almost impossible to reproduce it.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pPr>
                      <a:r>
                        <a:rPr kumimoji="0" lang="en-US" sz="1800" kern="1200" dirty="0">
                          <a:solidFill>
                            <a:schemeClr val="dk1"/>
                          </a:solidFill>
                          <a:effectLst/>
                          <a:latin typeface="+mn-lt"/>
                          <a:ea typeface="+mn-ea"/>
                          <a:cs typeface="+mn-cs"/>
                        </a:rPr>
                        <a:t>Information is easier to reproduce if lost. For example, if the list of illiterate citizens is lost, it can be reproduced easily because the data is still stored.</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15102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rPr>
              <a:t>How Computers Represent Data</a:t>
            </a:r>
            <a:endParaRPr lang="en-US" dirty="0"/>
          </a:p>
        </p:txBody>
      </p:sp>
      <p:sp>
        <p:nvSpPr>
          <p:cNvPr id="3" name="Content Placeholder 2"/>
          <p:cNvSpPr>
            <a:spLocks noGrp="1"/>
          </p:cNvSpPr>
          <p:nvPr>
            <p:ph idx="1"/>
          </p:nvPr>
        </p:nvSpPr>
        <p:spPr/>
        <p:txBody>
          <a:bodyPr/>
          <a:lstStyle/>
          <a:p>
            <a:pPr marL="82296" indent="0">
              <a:buNone/>
            </a:pPr>
            <a:r>
              <a:rPr lang="en-US" sz="3600" dirty="0"/>
              <a:t>Computers represent data in the following three forms –</a:t>
            </a:r>
          </a:p>
          <a:p>
            <a:pPr lvl="1">
              <a:buFont typeface="Wingdings" panose="05000000000000000000" pitchFamily="2" charset="2"/>
              <a:buChar char="Ø"/>
            </a:pPr>
            <a:r>
              <a:rPr lang="en-US" sz="3200" dirty="0"/>
              <a:t>Number System</a:t>
            </a:r>
          </a:p>
          <a:p>
            <a:pPr lvl="1">
              <a:buFont typeface="Wingdings" panose="05000000000000000000" pitchFamily="2" charset="2"/>
              <a:buChar char="Ø"/>
            </a:pPr>
            <a:r>
              <a:rPr lang="en-US" sz="3200" dirty="0"/>
              <a:t>Bits and Bytes</a:t>
            </a:r>
          </a:p>
          <a:p>
            <a:pPr lvl="1">
              <a:buFont typeface="Wingdings" panose="05000000000000000000" pitchFamily="2" charset="2"/>
              <a:buChar char="Ø"/>
            </a:pPr>
            <a:r>
              <a:rPr lang="en-US" sz="3200" dirty="0"/>
              <a:t>Text Code</a:t>
            </a:r>
          </a:p>
          <a:p>
            <a:endParaRPr lang="en-US" dirty="0"/>
          </a:p>
        </p:txBody>
      </p:sp>
    </p:spTree>
    <p:extLst>
      <p:ext uri="{BB962C8B-B14F-4D97-AF65-F5344CB8AC3E}">
        <p14:creationId xmlns:p14="http://schemas.microsoft.com/office/powerpoint/2010/main" val="2310769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rPr>
              <a:t>Number System</a:t>
            </a:r>
            <a:endParaRPr lang="en-US" dirty="0"/>
          </a:p>
        </p:txBody>
      </p:sp>
      <p:sp>
        <p:nvSpPr>
          <p:cNvPr id="3" name="Content Placeholder 2"/>
          <p:cNvSpPr>
            <a:spLocks noGrp="1"/>
          </p:cNvSpPr>
          <p:nvPr>
            <p:ph idx="1"/>
          </p:nvPr>
        </p:nvSpPr>
        <p:spPr/>
        <p:txBody>
          <a:bodyPr>
            <a:normAutofit lnSpcReduction="10000"/>
          </a:bodyPr>
          <a:lstStyle/>
          <a:p>
            <a:pPr marL="82296" indent="0">
              <a:buNone/>
            </a:pPr>
            <a:r>
              <a:rPr lang="en-US" sz="3600" dirty="0"/>
              <a:t>Number system is categorized into four types −</a:t>
            </a:r>
          </a:p>
          <a:p>
            <a:pPr lvl="1">
              <a:buFont typeface="Wingdings" panose="05000000000000000000" pitchFamily="2" charset="2"/>
              <a:buChar char="Ø"/>
            </a:pPr>
            <a:r>
              <a:rPr lang="en-US" b="1" dirty="0"/>
              <a:t>Binary number system</a:t>
            </a:r>
            <a:r>
              <a:rPr lang="en-US" dirty="0"/>
              <a:t> consists of only two values, either 0 or 1</a:t>
            </a:r>
          </a:p>
          <a:p>
            <a:pPr lvl="1">
              <a:buFont typeface="Wingdings" panose="05000000000000000000" pitchFamily="2" charset="2"/>
              <a:buChar char="Ø"/>
            </a:pPr>
            <a:r>
              <a:rPr lang="en-US" b="1" dirty="0"/>
              <a:t>Octal number system</a:t>
            </a:r>
            <a:r>
              <a:rPr lang="en-US" dirty="0"/>
              <a:t> represents values in 8 digits.</a:t>
            </a:r>
          </a:p>
          <a:p>
            <a:pPr lvl="1">
              <a:buFont typeface="Wingdings" panose="05000000000000000000" pitchFamily="2" charset="2"/>
              <a:buChar char="Ø"/>
            </a:pPr>
            <a:r>
              <a:rPr lang="en-US" b="1" dirty="0"/>
              <a:t>Decimal number system</a:t>
            </a:r>
            <a:r>
              <a:rPr lang="en-US" dirty="0"/>
              <a:t> represents values in 10 digits.</a:t>
            </a:r>
          </a:p>
          <a:p>
            <a:pPr lvl="1">
              <a:buFont typeface="Wingdings" panose="05000000000000000000" pitchFamily="2" charset="2"/>
              <a:buChar char="Ø"/>
            </a:pPr>
            <a:r>
              <a:rPr lang="en-US" b="1" dirty="0"/>
              <a:t>Hexadecimal number system</a:t>
            </a:r>
            <a:r>
              <a:rPr lang="en-US" dirty="0"/>
              <a:t> represents values in 16 digits</a:t>
            </a:r>
          </a:p>
          <a:p>
            <a:endParaRPr lang="en-US" dirty="0"/>
          </a:p>
        </p:txBody>
      </p:sp>
    </p:spTree>
    <p:extLst>
      <p:ext uri="{BB962C8B-B14F-4D97-AF65-F5344CB8AC3E}">
        <p14:creationId xmlns:p14="http://schemas.microsoft.com/office/powerpoint/2010/main" val="4286976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Number Systems | Electronics Engineering Study Center"/>
          <p:cNvPicPr/>
          <p:nvPr/>
        </p:nvPicPr>
        <p:blipFill>
          <a:blip r:embed="rId2">
            <a:extLst>
              <a:ext uri="{28A0092B-C50C-407E-A947-70E740481C1C}">
                <a14:useLocalDpi xmlns:a14="http://schemas.microsoft.com/office/drawing/2010/main" val="0"/>
              </a:ext>
            </a:extLst>
          </a:blip>
          <a:srcRect/>
          <a:stretch>
            <a:fillRect/>
          </a:stretch>
        </p:blipFill>
        <p:spPr bwMode="auto">
          <a:xfrm>
            <a:off x="1462087" y="838200"/>
            <a:ext cx="7377113" cy="4724400"/>
          </a:xfrm>
          <a:prstGeom prst="rect">
            <a:avLst/>
          </a:prstGeom>
          <a:noFill/>
          <a:ln>
            <a:noFill/>
          </a:ln>
        </p:spPr>
      </p:pic>
    </p:spTree>
    <p:extLst>
      <p:ext uri="{BB962C8B-B14F-4D97-AF65-F5344CB8AC3E}">
        <p14:creationId xmlns:p14="http://schemas.microsoft.com/office/powerpoint/2010/main" val="142086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rPr>
              <a:t>Bits and Bytes</a:t>
            </a:r>
            <a:endParaRPr lang="en-US" dirty="0"/>
          </a:p>
        </p:txBody>
      </p:sp>
      <p:sp>
        <p:nvSpPr>
          <p:cNvPr id="3" name="Content Placeholder 2"/>
          <p:cNvSpPr>
            <a:spLocks noGrp="1"/>
          </p:cNvSpPr>
          <p:nvPr>
            <p:ph idx="1"/>
          </p:nvPr>
        </p:nvSpPr>
        <p:spPr/>
        <p:txBody>
          <a:bodyPr/>
          <a:lstStyle/>
          <a:p>
            <a:pPr algn="just">
              <a:buFont typeface="Wingdings" panose="05000000000000000000" pitchFamily="2" charset="2"/>
              <a:buChar char="Ø"/>
            </a:pPr>
            <a:r>
              <a:rPr lang="en-US" b="1" dirty="0"/>
              <a:t>Bits −</a:t>
            </a:r>
            <a:r>
              <a:rPr lang="en-US" dirty="0"/>
              <a:t> A bit is a smallest possible unit of data that a computer can recognize or use. Computer usually uses bits in groups.</a:t>
            </a:r>
          </a:p>
          <a:p>
            <a:pPr algn="just">
              <a:buFont typeface="Wingdings" panose="05000000000000000000" pitchFamily="2" charset="2"/>
              <a:buChar char="Ø"/>
            </a:pPr>
            <a:r>
              <a:rPr lang="en-US" b="1" dirty="0"/>
              <a:t>Bytes −</a:t>
            </a:r>
            <a:r>
              <a:rPr lang="en-US" dirty="0"/>
              <a:t> group of eight bits is called a byte. Half a byte is called a nibble.</a:t>
            </a:r>
          </a:p>
          <a:p>
            <a:pPr algn="just">
              <a:buFont typeface="Wingdings" panose="05000000000000000000" pitchFamily="2" charset="2"/>
              <a:buChar char="Ø"/>
            </a:pPr>
            <a:endParaRPr lang="en-US" dirty="0"/>
          </a:p>
        </p:txBody>
      </p:sp>
      <p:pic>
        <p:nvPicPr>
          <p:cNvPr id="4" name="Picture 3" descr="Bits and Bytes"/>
          <p:cNvPicPr/>
          <p:nvPr/>
        </p:nvPicPr>
        <p:blipFill>
          <a:blip r:embed="rId2">
            <a:extLst>
              <a:ext uri="{28A0092B-C50C-407E-A947-70E740481C1C}">
                <a14:useLocalDpi xmlns:a14="http://schemas.microsoft.com/office/drawing/2010/main" val="0"/>
              </a:ext>
            </a:extLst>
          </a:blip>
          <a:srcRect/>
          <a:stretch>
            <a:fillRect/>
          </a:stretch>
        </p:blipFill>
        <p:spPr bwMode="auto">
          <a:xfrm>
            <a:off x="2212848" y="4259262"/>
            <a:ext cx="5943600" cy="2019300"/>
          </a:xfrm>
          <a:prstGeom prst="rect">
            <a:avLst/>
          </a:prstGeom>
          <a:noFill/>
          <a:ln>
            <a:noFill/>
          </a:ln>
        </p:spPr>
      </p:pic>
    </p:spTree>
    <p:extLst>
      <p:ext uri="{BB962C8B-B14F-4D97-AF65-F5344CB8AC3E}">
        <p14:creationId xmlns:p14="http://schemas.microsoft.com/office/powerpoint/2010/main" val="1691909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rPr>
              <a:t>Text Code</a:t>
            </a:r>
            <a:endParaRPr lang="en-US" dirty="0"/>
          </a:p>
        </p:txBody>
      </p:sp>
      <p:sp>
        <p:nvSpPr>
          <p:cNvPr id="3" name="Content Placeholder 2"/>
          <p:cNvSpPr>
            <a:spLocks noGrp="1"/>
          </p:cNvSpPr>
          <p:nvPr>
            <p:ph idx="1"/>
          </p:nvPr>
        </p:nvSpPr>
        <p:spPr/>
        <p:txBody>
          <a:bodyPr>
            <a:normAutofit lnSpcReduction="10000"/>
          </a:bodyPr>
          <a:lstStyle/>
          <a:p>
            <a:pPr algn="just">
              <a:buFont typeface="Wingdings" panose="05000000000000000000" pitchFamily="2" charset="2"/>
              <a:buChar char="Ø"/>
            </a:pPr>
            <a:r>
              <a:rPr lang="en-US" sz="3600" dirty="0"/>
              <a:t>Text code is format used commonly to represent alphabets, punctuation marks and other symbols. </a:t>
            </a:r>
          </a:p>
          <a:p>
            <a:pPr algn="just">
              <a:buFont typeface="Wingdings" panose="05000000000000000000" pitchFamily="2" charset="2"/>
              <a:buChar char="Ø"/>
            </a:pPr>
            <a:r>
              <a:rPr lang="en-US" sz="3600" dirty="0"/>
              <a:t>Four most popular text code systems are;</a:t>
            </a:r>
          </a:p>
          <a:p>
            <a:pPr lvl="1">
              <a:buFont typeface="Wingdings" panose="05000000000000000000" pitchFamily="2" charset="2"/>
              <a:buChar char="ü"/>
            </a:pPr>
            <a:r>
              <a:rPr lang="en-US" dirty="0"/>
              <a:t>ASCII</a:t>
            </a:r>
          </a:p>
          <a:p>
            <a:pPr lvl="1">
              <a:buFont typeface="Wingdings" panose="05000000000000000000" pitchFamily="2" charset="2"/>
              <a:buChar char="ü"/>
            </a:pPr>
            <a:r>
              <a:rPr lang="en-US" dirty="0"/>
              <a:t>Extended ASCII</a:t>
            </a:r>
          </a:p>
          <a:p>
            <a:pPr lvl="1">
              <a:buFont typeface="Wingdings" panose="05000000000000000000" pitchFamily="2" charset="2"/>
              <a:buChar char="ü"/>
            </a:pPr>
            <a:r>
              <a:rPr lang="en-US" dirty="0"/>
              <a:t>Unicode</a:t>
            </a:r>
          </a:p>
          <a:p>
            <a:pPr lvl="1">
              <a:buFont typeface="Wingdings" panose="05000000000000000000" pitchFamily="2" charset="2"/>
              <a:buChar char="ü"/>
            </a:pPr>
            <a:r>
              <a:rPr lang="en-US" dirty="0"/>
              <a:t>EBCDIC</a:t>
            </a:r>
          </a:p>
          <a:p>
            <a:endParaRPr lang="en-US" dirty="0"/>
          </a:p>
        </p:txBody>
      </p:sp>
    </p:spTree>
    <p:extLst>
      <p:ext uri="{BB962C8B-B14F-4D97-AF65-F5344CB8AC3E}">
        <p14:creationId xmlns:p14="http://schemas.microsoft.com/office/powerpoint/2010/main" val="34046417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1009</TotalTime>
  <Words>1403</Words>
  <Application>Microsoft Office PowerPoint</Application>
  <PresentationFormat>On-screen Show (4:3)</PresentationFormat>
  <Paragraphs>134</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Gill Sans MT</vt:lpstr>
      <vt:lpstr>Verdana</vt:lpstr>
      <vt:lpstr>Wingdings</vt:lpstr>
      <vt:lpstr>Wingdings 2</vt:lpstr>
      <vt:lpstr>Solstice</vt:lpstr>
      <vt:lpstr>ICT in Business</vt:lpstr>
      <vt:lpstr>Processing Data</vt:lpstr>
      <vt:lpstr>Learning Objectives</vt:lpstr>
      <vt:lpstr>The Difference between Data and Information</vt:lpstr>
      <vt:lpstr>How Computers Represent Data</vt:lpstr>
      <vt:lpstr>Number System</vt:lpstr>
      <vt:lpstr>PowerPoint Presentation</vt:lpstr>
      <vt:lpstr>Bits and Bytes</vt:lpstr>
      <vt:lpstr>Text Code</vt:lpstr>
      <vt:lpstr>ASCII</vt:lpstr>
      <vt:lpstr>EBCDIC</vt:lpstr>
      <vt:lpstr>Unicode</vt:lpstr>
      <vt:lpstr>How Computers Process Data</vt:lpstr>
      <vt:lpstr>Central Processing Unit (CPU)</vt:lpstr>
      <vt:lpstr>Central Processing Unit (CPU)</vt:lpstr>
      <vt:lpstr>Arithmetic Logic Unit (ALU)</vt:lpstr>
      <vt:lpstr>Arithmetic Logic Unit (ALU)</vt:lpstr>
      <vt:lpstr>Control Unit (CU)</vt:lpstr>
      <vt:lpstr>Memory</vt:lpstr>
      <vt:lpstr>Non-volatile Memory</vt:lpstr>
      <vt:lpstr>Volatile Memory</vt:lpstr>
      <vt:lpstr>Factors Affecting Processing Speed</vt:lpstr>
      <vt:lpstr>Registers</vt:lpstr>
      <vt:lpstr>RAM</vt:lpstr>
      <vt:lpstr>The System Clock</vt:lpstr>
      <vt:lpstr>The Bus</vt:lpstr>
      <vt:lpstr> Cache Memory</vt:lpstr>
      <vt:lpstr>End of Chapter</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ICT in Business</dc:title>
  <dc:creator>User</dc:creator>
  <cp:lastModifiedBy>User</cp:lastModifiedBy>
  <cp:revision>92</cp:revision>
  <dcterms:created xsi:type="dcterms:W3CDTF">2022-01-12T14:03:12Z</dcterms:created>
  <dcterms:modified xsi:type="dcterms:W3CDTF">2022-09-03T11:34:36Z</dcterms:modified>
</cp:coreProperties>
</file>