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0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1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3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0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5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281E-6EB2-4611-9260-D904E346AE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0C3-5A3C-482A-95DF-97192170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Network </a:t>
            </a:r>
            <a:r>
              <a:rPr lang="en-US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Logical addressing</a:t>
            </a:r>
            <a:r>
              <a:rPr lang="en-US" dirty="0"/>
              <a:t>:  The network layer adds a header to the packet coming from the </a:t>
            </a:r>
            <a:r>
              <a:rPr lang="en-US" dirty="0" smtClean="0"/>
              <a:t>upper layer </a:t>
            </a:r>
            <a:r>
              <a:rPr lang="en-US" dirty="0"/>
              <a:t>that, among other things, includes the logical addresses of the sender </a:t>
            </a:r>
            <a:r>
              <a:rPr lang="en-US" dirty="0" smtClean="0"/>
              <a:t>and receiver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Routing</a:t>
            </a:r>
            <a:r>
              <a:rPr lang="en-US" dirty="0"/>
              <a:t>: </a:t>
            </a:r>
            <a:r>
              <a:rPr lang="en-US" dirty="0" smtClean="0"/>
              <a:t>When </a:t>
            </a:r>
            <a:r>
              <a:rPr lang="en-US" dirty="0"/>
              <a:t>independent networks or links are connected to create </a:t>
            </a:r>
            <a:r>
              <a:rPr lang="en-US" b="1" dirty="0" smtClean="0"/>
              <a:t>internetworks (network </a:t>
            </a:r>
            <a:r>
              <a:rPr lang="en-US" b="1" dirty="0"/>
              <a:t>of networks) </a:t>
            </a:r>
            <a:r>
              <a:rPr lang="en-US" dirty="0"/>
              <a:t>or a large network, the connecting devices (called routers or switches) route or switch the packets to their final </a:t>
            </a:r>
            <a:r>
              <a:rPr lang="en-US" dirty="0" smtClean="0"/>
              <a:t>destination.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0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Transport </a:t>
            </a:r>
            <a:r>
              <a:rPr lang="en-US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transport layer is responsible for process-to-process delivery of the entire </a:t>
            </a:r>
            <a:r>
              <a:rPr lang="en-US" dirty="0" smtClean="0"/>
              <a:t>message</a:t>
            </a:r>
            <a:r>
              <a:rPr lang="en-US" dirty="0"/>
              <a:t>. A </a:t>
            </a:r>
            <a:r>
              <a:rPr lang="en-US" b="1" i="1" dirty="0" smtClean="0"/>
              <a:t>process</a:t>
            </a:r>
            <a:r>
              <a:rPr lang="en-US" dirty="0" smtClean="0"/>
              <a:t> </a:t>
            </a:r>
            <a:r>
              <a:rPr lang="en-US" dirty="0"/>
              <a:t>is an application program running on a </a:t>
            </a:r>
            <a:r>
              <a:rPr lang="en-US" dirty="0" smtClean="0"/>
              <a:t>host.</a:t>
            </a:r>
            <a:r>
              <a:rPr lang="en-US" dirty="0"/>
              <a:t> A </a:t>
            </a:r>
            <a:r>
              <a:rPr lang="en-US" b="1" i="1" dirty="0" smtClean="0"/>
              <a:t>host</a:t>
            </a:r>
            <a:r>
              <a:rPr lang="en-US" dirty="0"/>
              <a:t> is a </a:t>
            </a:r>
            <a:r>
              <a:rPr lang="en-US" dirty="0" smtClean="0"/>
              <a:t>node which offers </a:t>
            </a:r>
            <a:r>
              <a:rPr lang="en-US" dirty="0"/>
              <a:t>information resources, services, and applications </a:t>
            </a:r>
            <a:r>
              <a:rPr lang="en-US" dirty="0" smtClean="0"/>
              <a:t>to other nodes </a:t>
            </a:r>
            <a:r>
              <a:rPr lang="en-US" dirty="0"/>
              <a:t>on the </a:t>
            </a:r>
            <a:r>
              <a:rPr lang="en-US" dirty="0" smtClean="0"/>
              <a:t>network.</a:t>
            </a:r>
          </a:p>
          <a:p>
            <a:pPr marL="0" indent="0">
              <a:buNone/>
            </a:pPr>
            <a:r>
              <a:rPr lang="en-US" b="1" dirty="0" smtClean="0"/>
              <a:t>Service-point </a:t>
            </a:r>
            <a:r>
              <a:rPr lang="en-US" b="1" dirty="0"/>
              <a:t>addressing</a:t>
            </a:r>
            <a:r>
              <a:rPr lang="en-US" dirty="0"/>
              <a:t>: Computers often run several programs at the </a:t>
            </a:r>
            <a:r>
              <a:rPr lang="en-US" dirty="0" smtClean="0"/>
              <a:t>same time</a:t>
            </a:r>
            <a:r>
              <a:rPr lang="en-US" dirty="0"/>
              <a:t>. </a:t>
            </a:r>
            <a:r>
              <a:rPr lang="en-US" dirty="0" smtClean="0"/>
              <a:t>Therefore, dat</a:t>
            </a:r>
            <a:r>
              <a:rPr lang="en-US" dirty="0" smtClean="0"/>
              <a:t>a needs to be delivered from </a:t>
            </a:r>
            <a:r>
              <a:rPr lang="en-US" dirty="0" smtClean="0"/>
              <a:t>a </a:t>
            </a:r>
            <a:r>
              <a:rPr lang="en-US" dirty="0"/>
              <a:t>specific process (running program) </a:t>
            </a:r>
            <a:r>
              <a:rPr lang="en-US" dirty="0" smtClean="0"/>
              <a:t>on one </a:t>
            </a:r>
            <a:r>
              <a:rPr lang="en-US" dirty="0"/>
              <a:t>computer to a specific process (running program) on the other. </a:t>
            </a:r>
            <a:r>
              <a:rPr lang="en-US" dirty="0" smtClean="0"/>
              <a:t>To identify </a:t>
            </a:r>
            <a:r>
              <a:rPr lang="en-US" dirty="0" smtClean="0"/>
              <a:t>data generated from each process </a:t>
            </a: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 smtClean="0"/>
              <a:t>transport layer </a:t>
            </a:r>
            <a:r>
              <a:rPr lang="en-US" b="1" dirty="0"/>
              <a:t>header must therefore include a type of address called a </a:t>
            </a:r>
            <a:r>
              <a:rPr lang="en-US" b="1" dirty="0" smtClean="0"/>
              <a:t>service-point address </a:t>
            </a:r>
            <a:r>
              <a:rPr lang="en-US" b="1" dirty="0"/>
              <a:t>(or port address)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Segmentation </a:t>
            </a:r>
            <a:r>
              <a:rPr lang="en-US" b="1" dirty="0"/>
              <a:t>and </a:t>
            </a:r>
            <a:r>
              <a:rPr lang="en-US" b="1" dirty="0" smtClean="0"/>
              <a:t>reassembly</a:t>
            </a:r>
            <a:r>
              <a:rPr lang="en-US" b="1" dirty="0"/>
              <a:t>:  </a:t>
            </a:r>
            <a:r>
              <a:rPr lang="en-US" dirty="0"/>
              <a:t>A message is divided into transmittable </a:t>
            </a:r>
            <a:r>
              <a:rPr lang="en-US" dirty="0" smtClean="0"/>
              <a:t>segments, with </a:t>
            </a:r>
            <a:r>
              <a:rPr lang="en-US" dirty="0"/>
              <a:t>each segment containing a sequence number. These numbers enable the </a:t>
            </a:r>
            <a:r>
              <a:rPr lang="en-US" dirty="0" smtClean="0"/>
              <a:t>transport </a:t>
            </a:r>
            <a:r>
              <a:rPr lang="en-US" dirty="0"/>
              <a:t>layer to reassemble the message correctly upon arriving at the destination </a:t>
            </a:r>
            <a:r>
              <a:rPr lang="en-US" dirty="0" smtClean="0"/>
              <a:t>and to </a:t>
            </a:r>
            <a:r>
              <a:rPr lang="en-US" dirty="0"/>
              <a:t>identify and replace packets that were lost in transmission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4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Session </a:t>
            </a:r>
            <a:r>
              <a:rPr lang="en-US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442434"/>
            <a:ext cx="10606825" cy="4734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Dialog </a:t>
            </a:r>
            <a:r>
              <a:rPr lang="en-US" b="1" dirty="0"/>
              <a:t>control</a:t>
            </a:r>
            <a:r>
              <a:rPr lang="en-US" dirty="0"/>
              <a:t>:  The session layer provides the mechanism for opening, closing and managing a session between end-user application </a:t>
            </a:r>
            <a:r>
              <a:rPr lang="en-US" dirty="0" smtClean="0"/>
              <a:t>processes. </a:t>
            </a:r>
            <a:r>
              <a:rPr lang="en-US" dirty="0"/>
              <a:t>Communication sessions consist of requests and responses that occur between applications. </a:t>
            </a:r>
            <a:r>
              <a:rPr lang="en-US" dirty="0" smtClean="0"/>
              <a:t>It </a:t>
            </a:r>
            <a:r>
              <a:rPr lang="en-US" dirty="0"/>
              <a:t>provides for either full duplex or half-duplex </a:t>
            </a:r>
            <a:r>
              <a:rPr lang="en-US" dirty="0" smtClean="0"/>
              <a:t>operation.</a:t>
            </a:r>
          </a:p>
          <a:p>
            <a:pPr marL="0" indent="0">
              <a:buNone/>
            </a:pPr>
            <a:r>
              <a:rPr lang="en-US" b="1" dirty="0" smtClean="0"/>
              <a:t>Synchronization</a:t>
            </a:r>
            <a:r>
              <a:rPr lang="en-US" dirty="0"/>
              <a:t>:  The session layer allows a process to add checkpoints, or </a:t>
            </a:r>
            <a:r>
              <a:rPr lang="en-US" dirty="0" smtClean="0"/>
              <a:t>synchronization </a:t>
            </a:r>
            <a:r>
              <a:rPr lang="en-US" dirty="0"/>
              <a:t>points, to a stream of data. For example, if a system is sending a </a:t>
            </a:r>
            <a:r>
              <a:rPr lang="en-US" dirty="0" smtClean="0"/>
              <a:t>file of </a:t>
            </a:r>
            <a:r>
              <a:rPr lang="en-US" dirty="0"/>
              <a:t>2000 pages, it is advisable to insert checkpoints after every 100 pages to </a:t>
            </a:r>
            <a:r>
              <a:rPr lang="en-US" dirty="0" smtClean="0"/>
              <a:t>ensure that </a:t>
            </a:r>
            <a:r>
              <a:rPr lang="en-US" dirty="0"/>
              <a:t>each 100-page unit is received and acknowledged independently. In this </a:t>
            </a:r>
            <a:r>
              <a:rPr lang="en-US" dirty="0" smtClean="0"/>
              <a:t>case, if </a:t>
            </a:r>
            <a:r>
              <a:rPr lang="en-US" dirty="0"/>
              <a:t>a crash happens during the transmission of page 523, the only pages that need </a:t>
            </a:r>
            <a:r>
              <a:rPr lang="en-US" dirty="0" smtClean="0"/>
              <a:t>to be </a:t>
            </a:r>
            <a:r>
              <a:rPr lang="en-US" dirty="0"/>
              <a:t>resent after system recovery are pages 501 to 523. Pages previous to 501 </a:t>
            </a:r>
            <a:r>
              <a:rPr lang="en-US" dirty="0" smtClean="0"/>
              <a:t>need not </a:t>
            </a:r>
            <a:r>
              <a:rPr lang="en-US" dirty="0"/>
              <a:t>be resent.</a:t>
            </a:r>
          </a:p>
        </p:txBody>
      </p:sp>
    </p:spTree>
    <p:extLst>
      <p:ext uri="{BB962C8B-B14F-4D97-AF65-F5344CB8AC3E}">
        <p14:creationId xmlns:p14="http://schemas.microsoft.com/office/powerpoint/2010/main" val="349593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Presentation </a:t>
            </a:r>
            <a:r>
              <a:rPr lang="en-US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192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presentation layer is responsible for </a:t>
            </a:r>
            <a:endParaRPr lang="en-US" dirty="0" smtClean="0"/>
          </a:p>
          <a:p>
            <a:r>
              <a:rPr lang="en-US" b="1" dirty="0" smtClean="0"/>
              <a:t>Translation of data</a:t>
            </a:r>
            <a:endParaRPr lang="en-US" dirty="0" smtClean="0"/>
          </a:p>
          <a:p>
            <a:r>
              <a:rPr lang="en-US" b="1" dirty="0" smtClean="0"/>
              <a:t>Compression of data</a:t>
            </a:r>
            <a:r>
              <a:rPr lang="en-US" dirty="0" smtClean="0"/>
              <a:t>, </a:t>
            </a:r>
          </a:p>
          <a:p>
            <a:r>
              <a:rPr lang="en-US" b="1" dirty="0"/>
              <a:t>E</a:t>
            </a:r>
            <a:r>
              <a:rPr lang="en-US" b="1" smtClean="0"/>
              <a:t>ncryption/decryption </a:t>
            </a:r>
            <a:r>
              <a:rPr lang="en-US" b="1" dirty="0" smtClean="0"/>
              <a:t>of data, </a:t>
            </a:r>
            <a:r>
              <a:rPr lang="en-US" dirty="0" smtClean="0"/>
              <a:t>adds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17" y="215386"/>
            <a:ext cx="10297732" cy="1136896"/>
          </a:xfrm>
        </p:spPr>
        <p:txBody>
          <a:bodyPr/>
          <a:lstStyle/>
          <a:p>
            <a:r>
              <a:rPr lang="en-US" dirty="0"/>
              <a:t>7) Application </a:t>
            </a:r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352282"/>
            <a:ext cx="10632583" cy="48810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 Mail </a:t>
            </a:r>
            <a:r>
              <a:rPr lang="en-US" b="1" dirty="0">
                <a:solidFill>
                  <a:srgbClr val="000000"/>
                </a:solidFill>
              </a:rPr>
              <a:t>Services : </a:t>
            </a:r>
            <a:r>
              <a:rPr lang="en-US" dirty="0">
                <a:solidFill>
                  <a:srgbClr val="000000"/>
                </a:solidFill>
              </a:rPr>
              <a:t>This layer provides the basis for E-mail forwarding and storage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 Network </a:t>
            </a:r>
            <a:r>
              <a:rPr lang="en-US" b="1" dirty="0">
                <a:solidFill>
                  <a:srgbClr val="000000"/>
                </a:solidFill>
              </a:rPr>
              <a:t>Virtual Terminal : </a:t>
            </a:r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000000"/>
                </a:solidFill>
              </a:rPr>
              <a:t>application creates software emulation of a terminal at the remote </a:t>
            </a:r>
            <a:r>
              <a:rPr lang="en-US" dirty="0" smtClean="0">
                <a:solidFill>
                  <a:srgbClr val="000000"/>
                </a:solidFill>
              </a:rPr>
              <a:t>host </a:t>
            </a:r>
            <a:r>
              <a:rPr lang="en-US" dirty="0">
                <a:solidFill>
                  <a:srgbClr val="000000"/>
                </a:solidFill>
              </a:rPr>
              <a:t>allows user to log 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 Access Directory </a:t>
            </a:r>
            <a:r>
              <a:rPr lang="en-US" b="1" dirty="0">
                <a:solidFill>
                  <a:srgbClr val="000000"/>
                </a:solidFill>
              </a:rPr>
              <a:t>Services 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Directory </a:t>
            </a:r>
            <a:r>
              <a:rPr lang="en-US" dirty="0" smtClean="0">
                <a:solidFill>
                  <a:srgbClr val="000000"/>
                </a:solidFill>
              </a:rPr>
              <a:t>Services </a:t>
            </a:r>
            <a:r>
              <a:rPr lang="en-US" dirty="0">
                <a:solidFill>
                  <a:srgbClr val="000000"/>
                </a:solidFill>
              </a:rPr>
              <a:t>is a shared information infrastructure for locating, managing, administering and organizing everyday items and network resources, which can include volumes, folders, files, printers, users, groups, devices, telephone numbers and other objects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 File </a:t>
            </a:r>
            <a:r>
              <a:rPr lang="en-US" b="1" dirty="0">
                <a:solidFill>
                  <a:srgbClr val="000000"/>
                </a:solidFill>
              </a:rPr>
              <a:t>Transfer, Access </a:t>
            </a:r>
            <a:r>
              <a:rPr lang="en-US" b="1">
                <a:solidFill>
                  <a:srgbClr val="000000"/>
                </a:solidFill>
              </a:rPr>
              <a:t>and </a:t>
            </a:r>
            <a:r>
              <a:rPr lang="en-US" b="1" smtClean="0">
                <a:solidFill>
                  <a:srgbClr val="000000"/>
                </a:solidFill>
              </a:rPr>
              <a:t>Management:</a:t>
            </a:r>
            <a:r>
              <a:rPr lang="en-US" b="1" dirty="0">
                <a:solidFill>
                  <a:srgbClr val="000000"/>
                </a:solidFill>
              </a:rPr>
              <a:t> </a:t>
            </a:r>
            <a:r>
              <a:rPr lang="en-US" dirty="0">
                <a:solidFill>
                  <a:srgbClr val="000000"/>
                </a:solidFill>
              </a:rPr>
              <a:t>It is a standard mechanism to access files and manages it. Users can access files in a remote computer and manage it. They can also retrieve files from a remote computer.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9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113"/>
            <a:ext cx="10515600" cy="1325563"/>
          </a:xfrm>
        </p:spPr>
        <p:txBody>
          <a:bodyPr/>
          <a:lstStyle/>
          <a:p>
            <a:r>
              <a:rPr lang="en-US" dirty="0" smtClean="0"/>
              <a:t>TCP/IP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5549721" cy="48166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TCP/IP </a:t>
            </a:r>
            <a:r>
              <a:rPr lang="en-US" dirty="0"/>
              <a:t>protocol suite was developed prior to the OSI model.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original </a:t>
            </a:r>
            <a:r>
              <a:rPr lang="en-US" dirty="0"/>
              <a:t>TCP/IP protocol suite was defined as having </a:t>
            </a:r>
            <a:r>
              <a:rPr lang="en-US" b="1" dirty="0"/>
              <a:t>four</a:t>
            </a:r>
            <a:r>
              <a:rPr lang="en-US" dirty="0"/>
              <a:t> layers: </a:t>
            </a:r>
            <a:r>
              <a:rPr lang="en-US" b="1" dirty="0" smtClean="0"/>
              <a:t>host-to-network</a:t>
            </a:r>
            <a:r>
              <a:rPr lang="en-US" dirty="0" smtClean="0"/>
              <a:t>, </a:t>
            </a:r>
            <a:r>
              <a:rPr lang="en-US" b="1" dirty="0" smtClean="0"/>
              <a:t>internet</a:t>
            </a:r>
            <a:r>
              <a:rPr lang="en-US" dirty="0"/>
              <a:t>, </a:t>
            </a:r>
            <a:r>
              <a:rPr lang="en-US" b="1" dirty="0"/>
              <a:t>transport</a:t>
            </a:r>
            <a:r>
              <a:rPr lang="en-US" dirty="0"/>
              <a:t>, and </a:t>
            </a:r>
            <a:r>
              <a:rPr lang="en-US" b="1" dirty="0"/>
              <a:t>application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Comparing TCP/IP  to </a:t>
            </a:r>
            <a:r>
              <a:rPr lang="en-US" dirty="0"/>
              <a:t>OSI, we </a:t>
            </a:r>
            <a:r>
              <a:rPr lang="en-US" dirty="0" smtClean="0"/>
              <a:t>can say </a:t>
            </a:r>
            <a:r>
              <a:rPr lang="en-US" dirty="0"/>
              <a:t>that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host-to-network</a:t>
            </a:r>
            <a:r>
              <a:rPr lang="en-US" dirty="0"/>
              <a:t> layer is equivalent to the combination of the </a:t>
            </a:r>
            <a:r>
              <a:rPr lang="en-US" b="1" dirty="0"/>
              <a:t>physical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data </a:t>
            </a:r>
            <a:r>
              <a:rPr lang="en-US" b="1" dirty="0"/>
              <a:t>link </a:t>
            </a:r>
            <a:r>
              <a:rPr lang="en-US" dirty="0"/>
              <a:t>layers.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internet</a:t>
            </a:r>
            <a:r>
              <a:rPr lang="en-US" dirty="0"/>
              <a:t> layer is equivalent to the </a:t>
            </a:r>
            <a:r>
              <a:rPr lang="en-US" b="1" dirty="0"/>
              <a:t>network</a:t>
            </a:r>
            <a:r>
              <a:rPr lang="en-US" dirty="0"/>
              <a:t> layer, and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application</a:t>
            </a:r>
            <a:r>
              <a:rPr lang="en-US" dirty="0" smtClean="0"/>
              <a:t> </a:t>
            </a:r>
            <a:r>
              <a:rPr lang="en-US" dirty="0"/>
              <a:t>layer is roughly doing the job of the </a:t>
            </a:r>
            <a:r>
              <a:rPr lang="en-US" b="1" dirty="0"/>
              <a:t>session</a:t>
            </a:r>
            <a:r>
              <a:rPr lang="en-US" dirty="0"/>
              <a:t>, </a:t>
            </a:r>
            <a:r>
              <a:rPr lang="en-US" b="1" dirty="0"/>
              <a:t>presentation</a:t>
            </a:r>
            <a:r>
              <a:rPr lang="en-US" dirty="0"/>
              <a:t>, and </a:t>
            </a:r>
            <a:r>
              <a:rPr lang="en-US" b="1" dirty="0"/>
              <a:t>application</a:t>
            </a:r>
            <a:r>
              <a:rPr lang="en-US" dirty="0"/>
              <a:t> </a:t>
            </a:r>
            <a:r>
              <a:rPr lang="en-US" dirty="0" smtClean="0"/>
              <a:t>layers</a:t>
            </a:r>
          </a:p>
          <a:p>
            <a:r>
              <a:rPr lang="en-US" b="1" dirty="0"/>
              <a:t>T</a:t>
            </a:r>
            <a:r>
              <a:rPr lang="en-US" b="1" dirty="0" smtClean="0"/>
              <a:t>ransport</a:t>
            </a:r>
            <a:r>
              <a:rPr lang="en-US" dirty="0" smtClean="0"/>
              <a:t> </a:t>
            </a:r>
            <a:r>
              <a:rPr lang="en-US" dirty="0"/>
              <a:t>layer in </a:t>
            </a:r>
            <a:r>
              <a:rPr lang="en-US" dirty="0" smtClean="0"/>
              <a:t>TCP/IP </a:t>
            </a:r>
            <a:r>
              <a:rPr lang="en-US" dirty="0"/>
              <a:t>taking care of part of the duties of the </a:t>
            </a:r>
            <a:r>
              <a:rPr lang="en-US" b="1" dirty="0"/>
              <a:t>session</a:t>
            </a:r>
            <a:r>
              <a:rPr lang="en-US" dirty="0"/>
              <a:t> layer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9" r="2744"/>
          <a:stretch/>
        </p:blipFill>
        <p:spPr>
          <a:xfrm>
            <a:off x="6387921" y="2174125"/>
            <a:ext cx="5666705" cy="43413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1256" y="1030310"/>
            <a:ext cx="3970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Transmission Control Protocol (TCP</a:t>
            </a:r>
            <a:r>
              <a:rPr lang="en-US" sz="2000" b="1" dirty="0" smtClean="0"/>
              <a:t>)</a:t>
            </a:r>
          </a:p>
          <a:p>
            <a:r>
              <a:rPr lang="en-US" sz="2000" b="1" dirty="0"/>
              <a:t>Internetworking Protocol (IP)</a:t>
            </a:r>
          </a:p>
        </p:txBody>
      </p:sp>
      <p:sp>
        <p:nvSpPr>
          <p:cNvPr id="6" name="Rectangle 5"/>
          <p:cNvSpPr/>
          <p:nvPr/>
        </p:nvSpPr>
        <p:spPr>
          <a:xfrm>
            <a:off x="7366715" y="2677393"/>
            <a:ext cx="4570927" cy="10303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66715" y="3707703"/>
            <a:ext cx="4570927" cy="5938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6715" y="4344794"/>
            <a:ext cx="4570927" cy="120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66715" y="2677394"/>
            <a:ext cx="4570927" cy="987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03219" y="5594044"/>
            <a:ext cx="4534423" cy="639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Host-to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6715" y="2174125"/>
            <a:ext cx="4570927" cy="5032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TCP/IP 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51256" y="2136383"/>
            <a:ext cx="915459" cy="503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OSI Model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7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 protocol is a set of rules that govern data communications.</a:t>
            </a:r>
            <a:r>
              <a:rPr lang="en-US" dirty="0" smtClean="0"/>
              <a:t> The key elements of a protocol are </a:t>
            </a:r>
            <a:r>
              <a:rPr lang="en-US" b="1" dirty="0" smtClean="0"/>
              <a:t>syntax</a:t>
            </a:r>
            <a:r>
              <a:rPr lang="en-US" dirty="0" smtClean="0"/>
              <a:t>, </a:t>
            </a:r>
            <a:r>
              <a:rPr lang="en-US" b="1" dirty="0" smtClean="0"/>
              <a:t>semantics</a:t>
            </a:r>
            <a:r>
              <a:rPr lang="en-US" dirty="0" smtClean="0"/>
              <a:t>, and </a:t>
            </a:r>
            <a:r>
              <a:rPr lang="en-US" b="1" dirty="0" smtClean="0"/>
              <a:t>timing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b="1" dirty="0" smtClean="0"/>
              <a:t>Syntax</a:t>
            </a:r>
            <a:r>
              <a:rPr lang="en-US" dirty="0" smtClean="0"/>
              <a:t>. The term syntax refers to the structure or format of the data, meaning the order in which they are presented. For example, a simple protocol might expect the first 8 bits of data to be the address of the sender, the second 8 bits to be the address of the receiver, and the rest of the stream to be the message itself.</a:t>
            </a:r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b="1" dirty="0" smtClean="0"/>
              <a:t>Semantics</a:t>
            </a:r>
            <a:r>
              <a:rPr lang="en-US" dirty="0" smtClean="0"/>
              <a:t>. The word semantics refers to the meaning of each section of bits. For example, does an address identify the route to be taken or the final destination of the message?</a:t>
            </a:r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b="1" dirty="0" smtClean="0"/>
              <a:t>Timing</a:t>
            </a:r>
            <a:r>
              <a:rPr lang="en-US" dirty="0" smtClean="0"/>
              <a:t>. The term timing refers to two characteristics: </a:t>
            </a:r>
            <a:r>
              <a:rPr lang="en-US" b="1" dirty="0" smtClean="0"/>
              <a:t>when data should be sent and how fast they can be sent</a:t>
            </a:r>
            <a:r>
              <a:rPr lang="en-US" dirty="0" smtClean="0"/>
              <a:t>. For example, if a sender produces data at 100 Mbps but the receiver can process data at only 1 Mbps, the transmission will overload the receiver and some data will be lost.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7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Standards provide guidelines to manufacturers, vendors, government agencies, and other service providers to ensure the kind of interconnectivity necessary in today's marketplace and in international communications.</a:t>
            </a:r>
          </a:p>
          <a:p>
            <a:pPr marL="0" indent="0">
              <a:buNone/>
            </a:pPr>
            <a:r>
              <a:rPr lang="en-US" dirty="0" smtClean="0"/>
              <a:t>Example: GSM, EDGE, 3G</a:t>
            </a:r>
          </a:p>
          <a:p>
            <a:pPr marL="0" indent="0">
              <a:buNone/>
            </a:pPr>
            <a:r>
              <a:rPr lang="en-US" b="1" dirty="0" smtClean="0"/>
              <a:t>Standards Organizations:</a:t>
            </a:r>
          </a:p>
          <a:p>
            <a:pPr marL="0" indent="0">
              <a:buNone/>
            </a:pPr>
            <a:r>
              <a:rPr lang="en-US" dirty="0" smtClean="0"/>
              <a:t>IEEE – Institute of Electrical and Electronics Engineering</a:t>
            </a:r>
          </a:p>
          <a:p>
            <a:pPr marL="0" indent="0">
              <a:buNone/>
            </a:pPr>
            <a:r>
              <a:rPr lang="en-US" dirty="0" smtClean="0"/>
              <a:t>ITU – International Telecommunication Union</a:t>
            </a:r>
          </a:p>
          <a:p>
            <a:pPr marL="0" indent="0">
              <a:buNone/>
            </a:pPr>
            <a:r>
              <a:rPr lang="en-US" dirty="0" smtClean="0"/>
              <a:t>ISO – International Organization of Standardizing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0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LAYERED TASKS: Real World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85" r="13617"/>
          <a:stretch/>
        </p:blipFill>
        <p:spPr>
          <a:xfrm>
            <a:off x="6096000" y="1558344"/>
            <a:ext cx="5799219" cy="48460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2944" y="1165233"/>
            <a:ext cx="5164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At the Sender Site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Higher layer</a:t>
            </a:r>
            <a:r>
              <a:rPr lang="en-US" dirty="0" smtClean="0"/>
              <a:t>. The sender writes the letter, inserts the letter in an envelope, writes the sender and receiver addresses, and drops the letter in a mailbox.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Middle layer</a:t>
            </a:r>
            <a:r>
              <a:rPr lang="en-US" dirty="0" smtClean="0"/>
              <a:t>. The letter is picked up by a letter carrier and delivered to the post office.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Lower layer.</a:t>
            </a:r>
            <a:r>
              <a:rPr lang="en-US" dirty="0" smtClean="0"/>
              <a:t> The letter is sorted at the post office; a carrier transports the letter.</a:t>
            </a:r>
          </a:p>
          <a:p>
            <a:r>
              <a:rPr lang="en-US" b="1" dirty="0" smtClean="0"/>
              <a:t>The Way</a:t>
            </a:r>
          </a:p>
          <a:p>
            <a:r>
              <a:rPr lang="en-US" dirty="0" smtClean="0"/>
              <a:t>On the way to the recipient's local post office, the letter may actually go through a central office. In addition, it may be transported by truck, train, airplane, boat, or a combination of these.</a:t>
            </a:r>
          </a:p>
          <a:p>
            <a:r>
              <a:rPr lang="en-US" b="1" dirty="0" smtClean="0"/>
              <a:t>At the Receiver Site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Lower layer. </a:t>
            </a:r>
            <a:r>
              <a:rPr lang="en-US" dirty="0" smtClean="0"/>
              <a:t>The carrier transports the letter to the post office.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Middle layer. </a:t>
            </a:r>
            <a:r>
              <a:rPr lang="en-US" dirty="0" smtClean="0"/>
              <a:t>The letter is sorted and delivered to the recipient's mailbox.</a:t>
            </a:r>
          </a:p>
          <a:p>
            <a:r>
              <a:rPr lang="en-US" dirty="0" smtClean="0"/>
              <a:t>o </a:t>
            </a:r>
            <a:r>
              <a:rPr lang="en-US" b="1" dirty="0" smtClean="0"/>
              <a:t>Higher layer. </a:t>
            </a:r>
            <a:r>
              <a:rPr lang="en-US" dirty="0" smtClean="0"/>
              <a:t>The receiver picks up the letter, opens the envelope, and reads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4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6072"/>
            <a:ext cx="5356538" cy="40568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 International Standards Organization (ISO) </a:t>
            </a:r>
            <a:r>
              <a:rPr lang="en-US" dirty="0"/>
              <a:t>is a </a:t>
            </a:r>
            <a:r>
              <a:rPr lang="en-US" dirty="0" smtClean="0"/>
              <a:t>multinational body </a:t>
            </a:r>
            <a:r>
              <a:rPr lang="en-US" dirty="0"/>
              <a:t>dedicated to worldwide agreement on international standards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ISO </a:t>
            </a:r>
            <a:r>
              <a:rPr lang="en-US" dirty="0" smtClean="0"/>
              <a:t>standard that </a:t>
            </a:r>
            <a:r>
              <a:rPr lang="en-US" dirty="0"/>
              <a:t>covers all aspects of network communications is the </a:t>
            </a:r>
            <a:r>
              <a:rPr lang="en-US" b="1" dirty="0"/>
              <a:t>Open Systems </a:t>
            </a:r>
            <a:r>
              <a:rPr lang="en-US" b="1" dirty="0" smtClean="0"/>
              <a:t>Interconnection (OSI) </a:t>
            </a:r>
            <a:r>
              <a:rPr lang="en-US" dirty="0" smtClean="0"/>
              <a:t>model.</a:t>
            </a:r>
          </a:p>
          <a:p>
            <a:pPr marL="0" indent="0">
              <a:buNone/>
            </a:pPr>
            <a:r>
              <a:rPr lang="en-US" dirty="0"/>
              <a:t>ISO is the organization. OSI is the model.</a:t>
            </a:r>
          </a:p>
        </p:txBody>
      </p:sp>
      <p:pic>
        <p:nvPicPr>
          <p:cNvPr id="1026" name="Picture 2" descr="https://encrypted-tbn2.gstatic.com/images?q=tbn:ANd9GcTag-7lmyYVyIVT7UpxAY9udIyo5kVm1JKFLTM8gHFoYhpkw08I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5777778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70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</a:t>
            </a:r>
            <a:r>
              <a:rPr lang="en-US" smtClean="0"/>
              <a:t>Layered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Each layer defines a family of functions distinct from those of the other layers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smtClean="0"/>
              <a:t>In developing the model, the designers identified which networking functions had related uses and collected those functions into discrete groups that became the layers. </a:t>
            </a:r>
          </a:p>
          <a:p>
            <a:r>
              <a:rPr lang="en-US" dirty="0" smtClean="0"/>
              <a:t>By defining and localizing functionality in this fashion, the designers created </a:t>
            </a:r>
            <a:r>
              <a:rPr lang="en-US" b="1" dirty="0" smtClean="0"/>
              <a:t>an architecture that is both comprehensive and flexible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Most importantly, the OSI model </a:t>
            </a:r>
            <a:r>
              <a:rPr lang="en-US" b="1" dirty="0" smtClean="0"/>
              <a:t>allows complete interoperability between otherwise incompatible systems.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672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Exchange Using the OSI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26" t="8380"/>
          <a:stretch/>
        </p:blipFill>
        <p:spPr>
          <a:xfrm>
            <a:off x="4533363" y="1690688"/>
            <a:ext cx="7658637" cy="51609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1217" y="1654645"/>
            <a:ext cx="3812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 </a:t>
            </a:r>
            <a:r>
              <a:rPr lang="en-US" sz="2400" dirty="0"/>
              <a:t>each layer, a </a:t>
            </a:r>
            <a:r>
              <a:rPr lang="en-US" sz="2400" b="1" dirty="0"/>
              <a:t>header</a:t>
            </a:r>
            <a:r>
              <a:rPr lang="en-US" sz="2400" dirty="0"/>
              <a:t>, or possibly a </a:t>
            </a:r>
            <a:r>
              <a:rPr lang="en-US" sz="2400" b="1" dirty="0"/>
              <a:t>trailer</a:t>
            </a:r>
            <a:r>
              <a:rPr lang="en-US" sz="2400" dirty="0"/>
              <a:t>, can be added to the data </a:t>
            </a:r>
            <a:r>
              <a:rPr lang="en-US" sz="2400" dirty="0" smtClean="0"/>
              <a:t>unit. Commonly</a:t>
            </a:r>
            <a:r>
              <a:rPr lang="en-US" sz="2400" dirty="0"/>
              <a:t>, the trailer is added only at layer 2.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1216" y="3901808"/>
                <a:ext cx="3515933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Encapsulation</a:t>
                </a:r>
                <a:r>
                  <a:rPr lang="en-US" sz="2400" dirty="0"/>
                  <a:t>:  the data portion of a packet at level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sz="2400" dirty="0"/>
                  <a:t>carries the whole </a:t>
                </a:r>
                <a:r>
                  <a:rPr lang="en-US" sz="2400" dirty="0" smtClean="0"/>
                  <a:t>packet (data </a:t>
                </a:r>
                <a:r>
                  <a:rPr lang="en-US" sz="2400" dirty="0"/>
                  <a:t>and header and </a:t>
                </a:r>
                <a:r>
                  <a:rPr lang="en-US" sz="2400" dirty="0" smtClean="0"/>
                  <a:t>maybe trailer</a:t>
                </a:r>
                <a:r>
                  <a:rPr lang="en-US" sz="2400" dirty="0"/>
                  <a:t>) from level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. The concept is called </a:t>
                </a:r>
                <a:r>
                  <a:rPr lang="en-US" sz="2400" dirty="0" smtClean="0"/>
                  <a:t>encapsulation.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3901808"/>
                <a:ext cx="3515933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2600" t="-1822" r="-3640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66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Physical </a:t>
            </a:r>
            <a:r>
              <a:rPr lang="en-US" dirty="0"/>
              <a:t>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Physical layer deals with the</a:t>
            </a:r>
          </a:p>
          <a:p>
            <a:r>
              <a:rPr lang="en-US" b="1" dirty="0"/>
              <a:t>Physical characteristics </a:t>
            </a:r>
            <a:r>
              <a:rPr lang="en-US" dirty="0"/>
              <a:t>of </a:t>
            </a:r>
            <a:r>
              <a:rPr lang="en-US" dirty="0" smtClean="0"/>
              <a:t>interfaces between devices </a:t>
            </a:r>
            <a:r>
              <a:rPr lang="en-US" dirty="0"/>
              <a:t>and </a:t>
            </a:r>
            <a:r>
              <a:rPr lang="en-US" dirty="0" smtClean="0"/>
              <a:t>the transmission medium.</a:t>
            </a:r>
          </a:p>
          <a:p>
            <a:r>
              <a:rPr lang="en-US" dirty="0" smtClean="0"/>
              <a:t>Electrical </a:t>
            </a:r>
            <a:r>
              <a:rPr lang="en-US" dirty="0"/>
              <a:t>or </a:t>
            </a:r>
            <a:r>
              <a:rPr lang="en-US" dirty="0" smtClean="0"/>
              <a:t>optical </a:t>
            </a:r>
            <a:r>
              <a:rPr lang="en-US" b="1" dirty="0" smtClean="0"/>
              <a:t>representation </a:t>
            </a:r>
            <a:r>
              <a:rPr lang="en-US" b="1" dirty="0"/>
              <a:t>of bits  with no interpretation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/>
              <a:t>transmission </a:t>
            </a:r>
            <a:r>
              <a:rPr lang="en-US" b="1" dirty="0" smtClean="0"/>
              <a:t>rate</a:t>
            </a:r>
            <a:r>
              <a:rPr lang="en-US" dirty="0"/>
              <a:t> </a:t>
            </a:r>
            <a:r>
              <a:rPr lang="en-US" dirty="0" smtClean="0"/>
              <a:t>(the </a:t>
            </a:r>
            <a:r>
              <a:rPr lang="en-US" dirty="0"/>
              <a:t>number of bits sent each </a:t>
            </a:r>
            <a:r>
              <a:rPr lang="en-US" dirty="0" smtClean="0"/>
              <a:t>second) is also defined </a:t>
            </a:r>
            <a:r>
              <a:rPr lang="en-US" dirty="0"/>
              <a:t>by the physical layer</a:t>
            </a:r>
            <a:r>
              <a:rPr lang="en-US" dirty="0" smtClean="0"/>
              <a:t>.</a:t>
            </a:r>
          </a:p>
          <a:p>
            <a:r>
              <a:rPr lang="en-US" b="1" dirty="0"/>
              <a:t>Synchronization</a:t>
            </a:r>
            <a:r>
              <a:rPr lang="en-US" dirty="0"/>
              <a:t> of  sender </a:t>
            </a:r>
            <a:r>
              <a:rPr lang="en-US" dirty="0" smtClean="0"/>
              <a:t>and the </a:t>
            </a:r>
            <a:r>
              <a:rPr lang="en-US" dirty="0"/>
              <a:t>receiver clocks </a:t>
            </a:r>
            <a:endParaRPr lang="en-US" dirty="0" smtClean="0"/>
          </a:p>
          <a:p>
            <a:r>
              <a:rPr lang="en-US" dirty="0"/>
              <a:t>Specifies</a:t>
            </a:r>
            <a:r>
              <a:rPr lang="en-US" b="1" dirty="0" smtClean="0"/>
              <a:t> line configuration</a:t>
            </a:r>
            <a:r>
              <a:rPr lang="en-US" dirty="0" smtClean="0"/>
              <a:t>: Point to point, Multipoint</a:t>
            </a:r>
          </a:p>
          <a:p>
            <a:r>
              <a:rPr lang="en-US" dirty="0"/>
              <a:t>Defines </a:t>
            </a:r>
            <a:r>
              <a:rPr lang="en-US" b="1" dirty="0" smtClean="0"/>
              <a:t>physical topology</a:t>
            </a:r>
            <a:r>
              <a:rPr lang="en-US" dirty="0" smtClean="0"/>
              <a:t>: Mesh, Star, Ring, Bus</a:t>
            </a:r>
          </a:p>
          <a:p>
            <a:r>
              <a:rPr lang="en-US" dirty="0" smtClean="0"/>
              <a:t>Specifies </a:t>
            </a:r>
            <a:r>
              <a:rPr lang="en-US" b="1" dirty="0" smtClean="0"/>
              <a:t>transmission </a:t>
            </a:r>
            <a:r>
              <a:rPr lang="en-US" b="1" dirty="0"/>
              <a:t>mode</a:t>
            </a:r>
            <a:r>
              <a:rPr lang="en-US" dirty="0"/>
              <a:t>:  simplex, half-duplex, or full-duplex</a:t>
            </a:r>
          </a:p>
        </p:txBody>
      </p:sp>
    </p:spTree>
    <p:extLst>
      <p:ext uri="{BB962C8B-B14F-4D97-AF65-F5344CB8AC3E}">
        <p14:creationId xmlns:p14="http://schemas.microsoft.com/office/powerpoint/2010/main" val="159849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Data </a:t>
            </a:r>
            <a:r>
              <a:rPr lang="en-US" dirty="0"/>
              <a:t>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Framing</a:t>
            </a:r>
            <a:r>
              <a:rPr lang="en-US" dirty="0" smtClean="0"/>
              <a:t>: Divides </a:t>
            </a:r>
            <a:r>
              <a:rPr lang="en-US" dirty="0"/>
              <a:t>the stream of bits received from the </a:t>
            </a:r>
            <a:r>
              <a:rPr lang="en-US" dirty="0" smtClean="0"/>
              <a:t>network layer </a:t>
            </a:r>
            <a:r>
              <a:rPr lang="en-US" dirty="0"/>
              <a:t>into manageable data units called </a:t>
            </a:r>
            <a:r>
              <a:rPr lang="en-US" dirty="0" smtClean="0"/>
              <a:t>frames.</a:t>
            </a:r>
          </a:p>
          <a:p>
            <a:pPr marL="0" indent="0">
              <a:buNone/>
            </a:pPr>
            <a:r>
              <a:rPr lang="en-US" b="1" dirty="0"/>
              <a:t>Physical </a:t>
            </a:r>
            <a:r>
              <a:rPr lang="en-US" b="1" dirty="0" smtClean="0"/>
              <a:t>addressing</a:t>
            </a:r>
            <a:r>
              <a:rPr lang="en-US" dirty="0" smtClean="0"/>
              <a:t>: </a:t>
            </a:r>
            <a:r>
              <a:rPr lang="en-US" dirty="0"/>
              <a:t>If frames are to be distributed to different systems on </a:t>
            </a:r>
            <a:r>
              <a:rPr lang="en-US" dirty="0" smtClean="0"/>
              <a:t>the network</a:t>
            </a:r>
            <a:r>
              <a:rPr lang="en-US" dirty="0"/>
              <a:t>, </a:t>
            </a:r>
            <a:r>
              <a:rPr lang="en-US" dirty="0" smtClean="0"/>
              <a:t>a </a:t>
            </a:r>
            <a:r>
              <a:rPr lang="en-US" dirty="0"/>
              <a:t>header </a:t>
            </a:r>
            <a:r>
              <a:rPr lang="en-US" dirty="0" smtClean="0"/>
              <a:t>is added to </a:t>
            </a:r>
            <a:r>
              <a:rPr lang="en-US" dirty="0"/>
              <a:t>the frame to </a:t>
            </a:r>
            <a:r>
              <a:rPr lang="en-US" dirty="0" smtClean="0"/>
              <a:t>define </a:t>
            </a:r>
            <a:r>
              <a:rPr lang="en-US" dirty="0"/>
              <a:t>the sender </a:t>
            </a:r>
            <a:r>
              <a:rPr lang="en-US" dirty="0" smtClean="0"/>
              <a:t>and/or receiver </a:t>
            </a:r>
            <a:r>
              <a:rPr lang="en-US" dirty="0"/>
              <a:t>of the </a:t>
            </a:r>
            <a:r>
              <a:rPr lang="en-US" dirty="0" smtClean="0"/>
              <a:t>frame.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Flow control</a:t>
            </a:r>
            <a:r>
              <a:rPr lang="en-US" dirty="0" smtClean="0"/>
              <a:t>: If </a:t>
            </a:r>
            <a:r>
              <a:rPr lang="en-US" dirty="0"/>
              <a:t>the rate at which the data are absorbed by the receiver is less </a:t>
            </a:r>
            <a:r>
              <a:rPr lang="en-US" dirty="0" smtClean="0"/>
              <a:t>than the </a:t>
            </a:r>
            <a:r>
              <a:rPr lang="en-US" dirty="0"/>
              <a:t>rate at which data are produced in the sender, the data link </a:t>
            </a:r>
            <a:r>
              <a:rPr lang="en-US" dirty="0" smtClean="0"/>
              <a:t>layer imposes </a:t>
            </a:r>
            <a:r>
              <a:rPr lang="en-US" dirty="0"/>
              <a:t>a </a:t>
            </a:r>
            <a:r>
              <a:rPr lang="en-US" dirty="0" smtClean="0"/>
              <a:t>flow control </a:t>
            </a:r>
            <a:r>
              <a:rPr lang="en-US" dirty="0"/>
              <a:t>mechanism to avoid overwhelming the receiver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Error control</a:t>
            </a:r>
            <a:r>
              <a:rPr lang="en-US" dirty="0"/>
              <a:t>:  </a:t>
            </a:r>
            <a:r>
              <a:rPr lang="en-US" dirty="0" smtClean="0"/>
              <a:t>Adds mechanisms </a:t>
            </a:r>
            <a:r>
              <a:rPr lang="en-US" dirty="0"/>
              <a:t>to detect and retransmit damaged or lost frames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Access </a:t>
            </a:r>
            <a:r>
              <a:rPr lang="en-US" b="1" dirty="0" smtClean="0"/>
              <a:t>control</a:t>
            </a:r>
            <a:r>
              <a:rPr lang="en-US" dirty="0"/>
              <a:t>: When two or more devices are connected to the same link, </a:t>
            </a:r>
            <a:r>
              <a:rPr lang="en-US" dirty="0" smtClean="0"/>
              <a:t>data link </a:t>
            </a:r>
            <a:r>
              <a:rPr lang="en-US" dirty="0"/>
              <a:t>layer protocols are necessary to determine which device has control over </a:t>
            </a:r>
            <a:r>
              <a:rPr lang="en-US" dirty="0" smtClean="0"/>
              <a:t>the link </a:t>
            </a:r>
            <a:r>
              <a:rPr lang="en-US" dirty="0"/>
              <a:t>at any given time.</a:t>
            </a:r>
          </a:p>
        </p:txBody>
      </p:sp>
    </p:spTree>
    <p:extLst>
      <p:ext uri="{BB962C8B-B14F-4D97-AF65-F5344CB8AC3E}">
        <p14:creationId xmlns:p14="http://schemas.microsoft.com/office/powerpoint/2010/main" val="354886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1282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Network Models</vt:lpstr>
      <vt:lpstr>Protocols</vt:lpstr>
      <vt:lpstr>Standards </vt:lpstr>
      <vt:lpstr>LAYERED TASKS: Real World Example</vt:lpstr>
      <vt:lpstr>THE OSI MODEL</vt:lpstr>
      <vt:lpstr>Advantage of Layered Architecture</vt:lpstr>
      <vt:lpstr>An Exchange Using the OSI Model</vt:lpstr>
      <vt:lpstr>1) Physical Layer</vt:lpstr>
      <vt:lpstr>2) Data Link Layer</vt:lpstr>
      <vt:lpstr>3) Network Layer</vt:lpstr>
      <vt:lpstr>4) Transport Layer</vt:lpstr>
      <vt:lpstr>5) Session Layer</vt:lpstr>
      <vt:lpstr>6) Presentation layer</vt:lpstr>
      <vt:lpstr>7) Application Layer</vt:lpstr>
      <vt:lpstr>TCP/IP Protocol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Models</dc:title>
  <dc:creator>User</dc:creator>
  <cp:lastModifiedBy>Administrator</cp:lastModifiedBy>
  <cp:revision>134</cp:revision>
  <dcterms:created xsi:type="dcterms:W3CDTF">2016-11-21T03:56:51Z</dcterms:created>
  <dcterms:modified xsi:type="dcterms:W3CDTF">2017-07-31T11:36:29Z</dcterms:modified>
</cp:coreProperties>
</file>