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6" r:id="rId1"/>
  </p:sldMasterIdLst>
  <p:notesMasterIdLst>
    <p:notesMasterId r:id="rId14"/>
  </p:notesMasterIdLst>
  <p:handoutMasterIdLst>
    <p:handoutMasterId r:id="rId15"/>
  </p:handoutMasterIdLst>
  <p:sldIdLst>
    <p:sldId id="256" r:id="rId2"/>
    <p:sldId id="257" r:id="rId3"/>
    <p:sldId id="258" r:id="rId4"/>
    <p:sldId id="259" r:id="rId5"/>
    <p:sldId id="260" r:id="rId6"/>
    <p:sldId id="261" r:id="rId7"/>
    <p:sldId id="262" r:id="rId8"/>
    <p:sldId id="263" r:id="rId9"/>
    <p:sldId id="264" r:id="rId10"/>
    <p:sldId id="265" r:id="rId11"/>
    <p:sldId id="268" r:id="rId12"/>
    <p:sldId id="269"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66FF99"/>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662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662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662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D3168B9-8B92-40C3-93B5-EBEFC289884E}" type="slidenum">
              <a:rPr lang="en-US"/>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560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56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560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560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560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0B122D0D-574C-41BD-A803-0BA41B11CDE6}"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4206240"/>
            <a:ext cx="960120" cy="457200"/>
          </a:xfrm>
        </p:spPr>
        <p:txBody>
          <a:bodyPr/>
          <a:lstStyle/>
          <a:p>
            <a:endParaRPr lang="en-US"/>
          </a:p>
        </p:txBody>
      </p:sp>
      <p:sp>
        <p:nvSpPr>
          <p:cNvPr id="17" name="Footer Placeholder 16"/>
          <p:cNvSpPr>
            <a:spLocks noGrp="1"/>
          </p:cNvSpPr>
          <p:nvPr>
            <p:ph type="ftr" sz="quarter" idx="11"/>
          </p:nvPr>
        </p:nvSpPr>
        <p:spPr>
          <a:xfrm>
            <a:off x="5410200" y="4205288"/>
            <a:ext cx="1295400" cy="457200"/>
          </a:xfrm>
        </p:spPr>
        <p:txBody>
          <a:bodyPr/>
          <a:lstStyle/>
          <a:p>
            <a:r>
              <a:rPr lang="en-US"/>
              <a:t>Instructor: Fahima Tabassum</a:t>
            </a:r>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99C5D267-4ED3-4AE1-9664-FBD10F76BCBD}" type="slidenum">
              <a:rPr lang="en-US" smtClean="0"/>
              <a:pPr/>
              <a:t>‹#›</a:t>
            </a:fld>
            <a:endParaRPr lang="en-US"/>
          </a:p>
        </p:txBody>
      </p:sp>
    </p:spTree>
  </p:cSld>
  <p:clrMapOvr>
    <a:masterClrMapping/>
  </p:clrMapOvr>
  <p:transition spd="med">
    <p:cover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Instructor: Fahima Tabassum</a:t>
            </a:r>
          </a:p>
        </p:txBody>
      </p:sp>
      <p:sp>
        <p:nvSpPr>
          <p:cNvPr id="6" name="Slide Number Placeholder 5"/>
          <p:cNvSpPr>
            <a:spLocks noGrp="1"/>
          </p:cNvSpPr>
          <p:nvPr>
            <p:ph type="sldNum" sz="quarter" idx="12"/>
          </p:nvPr>
        </p:nvSpPr>
        <p:spPr/>
        <p:txBody>
          <a:bodyPr/>
          <a:lstStyle/>
          <a:p>
            <a:fld id="{A1276351-E03E-479D-90D0-CCD809490F66}" type="slidenum">
              <a:rPr lang="en-US" smtClean="0"/>
              <a:pPr/>
              <a:t>‹#›</a:t>
            </a:fld>
            <a:endParaRPr lang="en-US"/>
          </a:p>
        </p:txBody>
      </p:sp>
    </p:spTree>
  </p:cSld>
  <p:clrMapOvr>
    <a:masterClrMapping/>
  </p:clrMapOvr>
  <p:transition spd="med">
    <p:cover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Instructor: Fahima Tabassum</a:t>
            </a:r>
          </a:p>
        </p:txBody>
      </p:sp>
      <p:sp>
        <p:nvSpPr>
          <p:cNvPr id="6" name="Slide Number Placeholder 5"/>
          <p:cNvSpPr>
            <a:spLocks noGrp="1"/>
          </p:cNvSpPr>
          <p:nvPr>
            <p:ph type="sldNum" sz="quarter" idx="12"/>
          </p:nvPr>
        </p:nvSpPr>
        <p:spPr/>
        <p:txBody>
          <a:bodyPr/>
          <a:lstStyle/>
          <a:p>
            <a:fld id="{FDAB132D-726B-4E55-A862-EC627C4A3306}" type="slidenum">
              <a:rPr lang="en-US" smtClean="0"/>
              <a:pPr/>
              <a:t>‹#›</a:t>
            </a:fld>
            <a:endParaRPr lang="en-US"/>
          </a:p>
        </p:txBody>
      </p:sp>
    </p:spTree>
  </p:cSld>
  <p:clrMapOvr>
    <a:masterClrMapping/>
  </p:clrMapOvr>
  <p:transition spd="med">
    <p:cover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Instructor: Fahima Tabassum</a:t>
            </a:r>
          </a:p>
        </p:txBody>
      </p:sp>
      <p:sp>
        <p:nvSpPr>
          <p:cNvPr id="6" name="Slide Number Placeholder 5"/>
          <p:cNvSpPr>
            <a:spLocks noGrp="1"/>
          </p:cNvSpPr>
          <p:nvPr>
            <p:ph type="sldNum" sz="quarter" idx="12"/>
          </p:nvPr>
        </p:nvSpPr>
        <p:spPr/>
        <p:txBody>
          <a:bodyPr/>
          <a:lstStyle/>
          <a:p>
            <a:fld id="{C093DA92-DE96-4766-A47B-CB6B7D96A824}" type="slidenum">
              <a:rPr lang="en-US" smtClean="0"/>
              <a:pPr/>
              <a:t>‹#›</a:t>
            </a:fld>
            <a:endParaRPr lang="en-US"/>
          </a:p>
        </p:txBody>
      </p:sp>
    </p:spTree>
  </p:cSld>
  <p:clrMapOvr>
    <a:masterClrMapping/>
  </p:clrMapOvr>
  <p:transition spd="med">
    <p:cover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Instructor: Fahima Tabassum</a:t>
            </a:r>
          </a:p>
        </p:txBody>
      </p:sp>
      <p:sp>
        <p:nvSpPr>
          <p:cNvPr id="6" name="Slide Number Placeholder 5"/>
          <p:cNvSpPr>
            <a:spLocks noGrp="1"/>
          </p:cNvSpPr>
          <p:nvPr>
            <p:ph type="sldNum" sz="quarter" idx="12"/>
          </p:nvPr>
        </p:nvSpPr>
        <p:spPr/>
        <p:txBody>
          <a:bodyPr/>
          <a:lstStyle/>
          <a:p>
            <a:fld id="{7359AA3E-C75E-4E60-A2CB-8B0ECEA805F2}" type="slidenum">
              <a:rPr lang="en-US" smtClean="0"/>
              <a:pPr/>
              <a:t>‹#›</a:t>
            </a:fld>
            <a:endParaRPr lang="en-US"/>
          </a:p>
        </p:txBody>
      </p:sp>
    </p:spTree>
  </p:cSld>
  <p:clrMapOvr>
    <a:masterClrMapping/>
  </p:clrMapOvr>
  <p:transition spd="med">
    <p:cover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Instructor: Fahima Tabassum</a:t>
            </a:r>
          </a:p>
        </p:txBody>
      </p:sp>
      <p:sp>
        <p:nvSpPr>
          <p:cNvPr id="7" name="Slide Number Placeholder 6"/>
          <p:cNvSpPr>
            <a:spLocks noGrp="1"/>
          </p:cNvSpPr>
          <p:nvPr>
            <p:ph type="sldNum" sz="quarter" idx="12"/>
          </p:nvPr>
        </p:nvSpPr>
        <p:spPr/>
        <p:txBody>
          <a:bodyPr/>
          <a:lstStyle/>
          <a:p>
            <a:fld id="{B03D9E88-9A67-41E2-8ED3-A00F6ED7512F}" type="slidenum">
              <a:rPr lang="en-US" smtClean="0"/>
              <a:pPr/>
              <a:t>‹#›</a:t>
            </a:fld>
            <a:endParaRPr lang="en-US"/>
          </a:p>
        </p:txBody>
      </p:sp>
    </p:spTree>
  </p:cSld>
  <p:clrMapOvr>
    <a:masterClrMapping/>
  </p:clrMapOvr>
  <p:transition spd="med">
    <p:cover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endParaRPr lang="en-US"/>
          </a:p>
        </p:txBody>
      </p:sp>
      <p:sp>
        <p:nvSpPr>
          <p:cNvPr id="27" name="Slide Number Placeholder 26"/>
          <p:cNvSpPr>
            <a:spLocks noGrp="1"/>
          </p:cNvSpPr>
          <p:nvPr>
            <p:ph type="sldNum" sz="quarter" idx="11"/>
          </p:nvPr>
        </p:nvSpPr>
        <p:spPr/>
        <p:txBody>
          <a:bodyPr rtlCol="0"/>
          <a:lstStyle/>
          <a:p>
            <a:fld id="{27696F1D-1A76-49AC-B3E8-7EBFF0F15DE0}" type="slidenum">
              <a:rPr lang="en-US" smtClean="0"/>
              <a:pPr/>
              <a:t>‹#›</a:t>
            </a:fld>
            <a:endParaRPr lang="en-US"/>
          </a:p>
        </p:txBody>
      </p:sp>
      <p:sp>
        <p:nvSpPr>
          <p:cNvPr id="28" name="Footer Placeholder 27"/>
          <p:cNvSpPr>
            <a:spLocks noGrp="1"/>
          </p:cNvSpPr>
          <p:nvPr>
            <p:ph type="ftr" sz="quarter" idx="12"/>
          </p:nvPr>
        </p:nvSpPr>
        <p:spPr/>
        <p:txBody>
          <a:bodyPr rtlCol="0"/>
          <a:lstStyle/>
          <a:p>
            <a:r>
              <a:rPr lang="en-US"/>
              <a:t>Instructor: Fahima Tabassum</a:t>
            </a:r>
          </a:p>
        </p:txBody>
      </p:sp>
    </p:spTree>
  </p:cSld>
  <p:clrMapOvr>
    <a:masterClrMapping/>
  </p:clrMapOvr>
  <p:transition spd="med">
    <p:cover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6583680" y="612648"/>
            <a:ext cx="957264" cy="457200"/>
          </a:xfrm>
        </p:spPr>
        <p:txBody>
          <a:bodyPr/>
          <a:lstStyle/>
          <a:p>
            <a:endParaRPr lang="en-US"/>
          </a:p>
        </p:txBody>
      </p:sp>
      <p:sp>
        <p:nvSpPr>
          <p:cNvPr id="4" name="Footer Placeholder 3"/>
          <p:cNvSpPr>
            <a:spLocks noGrp="1"/>
          </p:cNvSpPr>
          <p:nvPr>
            <p:ph type="ftr" sz="quarter" idx="11"/>
          </p:nvPr>
        </p:nvSpPr>
        <p:spPr>
          <a:xfrm>
            <a:off x="5257800" y="612648"/>
            <a:ext cx="1325880" cy="457200"/>
          </a:xfrm>
        </p:spPr>
        <p:txBody>
          <a:bodyPr/>
          <a:lstStyle/>
          <a:p>
            <a:r>
              <a:rPr lang="en-US"/>
              <a:t>Instructor: Fahima Tabassum</a:t>
            </a:r>
          </a:p>
        </p:txBody>
      </p:sp>
      <p:sp>
        <p:nvSpPr>
          <p:cNvPr id="5" name="Slide Number Placeholder 4"/>
          <p:cNvSpPr>
            <a:spLocks noGrp="1"/>
          </p:cNvSpPr>
          <p:nvPr>
            <p:ph type="sldNum" sz="quarter" idx="12"/>
          </p:nvPr>
        </p:nvSpPr>
        <p:spPr>
          <a:xfrm>
            <a:off x="8174736" y="2272"/>
            <a:ext cx="762000" cy="365760"/>
          </a:xfrm>
        </p:spPr>
        <p:txBody>
          <a:bodyPr/>
          <a:lstStyle/>
          <a:p>
            <a:fld id="{13E47E70-53CC-4F4D-89D0-0FA52804DF06}" type="slidenum">
              <a:rPr lang="en-US" smtClean="0"/>
              <a:pPr/>
              <a:t>‹#›</a:t>
            </a:fld>
            <a:endParaRPr lang="en-US"/>
          </a:p>
        </p:txBody>
      </p:sp>
    </p:spTree>
  </p:cSld>
  <p:clrMapOvr>
    <a:masterClrMapping/>
  </p:clrMapOvr>
  <p:transition spd="med">
    <p:cover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a:t>Instructor: Fahima Tabassum</a:t>
            </a:r>
          </a:p>
        </p:txBody>
      </p:sp>
      <p:sp>
        <p:nvSpPr>
          <p:cNvPr id="4" name="Slide Number Placeholder 3"/>
          <p:cNvSpPr>
            <a:spLocks noGrp="1"/>
          </p:cNvSpPr>
          <p:nvPr>
            <p:ph type="sldNum" sz="quarter" idx="12"/>
          </p:nvPr>
        </p:nvSpPr>
        <p:spPr/>
        <p:txBody>
          <a:bodyPr/>
          <a:lstStyle/>
          <a:p>
            <a:fld id="{CA010F56-43FC-49B4-9D74-A4681A6DF6EB}" type="slidenum">
              <a:rPr lang="en-US" smtClean="0"/>
              <a:pPr/>
              <a:t>‹#›</a:t>
            </a:fld>
            <a:endParaRPr lang="en-US"/>
          </a:p>
        </p:txBody>
      </p:sp>
    </p:spTree>
  </p:cSld>
  <p:clrMapOvr>
    <a:masterClrMapping/>
  </p:clrMapOvr>
  <p:transition spd="med">
    <p:cover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Instructor: Fahima Tabassum</a:t>
            </a:r>
          </a:p>
        </p:txBody>
      </p:sp>
      <p:sp>
        <p:nvSpPr>
          <p:cNvPr id="7" name="Slide Number Placeholder 6"/>
          <p:cNvSpPr>
            <a:spLocks noGrp="1"/>
          </p:cNvSpPr>
          <p:nvPr>
            <p:ph type="sldNum" sz="quarter" idx="12"/>
          </p:nvPr>
        </p:nvSpPr>
        <p:spPr/>
        <p:txBody>
          <a:bodyPr/>
          <a:lstStyle/>
          <a:p>
            <a:fld id="{45C4830D-0D95-45B7-A3A3-F6DB0180BDB8}" type="slidenum">
              <a:rPr lang="en-US" smtClean="0"/>
              <a:pPr/>
              <a:t>‹#›</a:t>
            </a:fld>
            <a:endParaRPr lang="en-US"/>
          </a:p>
        </p:txBody>
      </p:sp>
    </p:spTree>
  </p:cSld>
  <p:clrMapOvr>
    <a:masterClrMapping/>
  </p:clrMapOvr>
  <p:transition spd="med">
    <p:cover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Instructor: Fahima Tabassum</a:t>
            </a:r>
          </a:p>
        </p:txBody>
      </p:sp>
      <p:sp>
        <p:nvSpPr>
          <p:cNvPr id="7" name="Slide Number Placeholder 6"/>
          <p:cNvSpPr>
            <a:spLocks noGrp="1"/>
          </p:cNvSpPr>
          <p:nvPr>
            <p:ph type="sldNum" sz="quarter" idx="12"/>
          </p:nvPr>
        </p:nvSpPr>
        <p:spPr/>
        <p:txBody>
          <a:bodyPr/>
          <a:lstStyle/>
          <a:p>
            <a:fld id="{B95E17E9-4B8F-4E80-8D92-E78F734BB0D7}" type="slidenum">
              <a:rPr lang="en-US" smtClean="0"/>
              <a:pPr/>
              <a:t>‹#›</a:t>
            </a:fld>
            <a:endParaRPr lang="en-US"/>
          </a:p>
        </p:txBody>
      </p:sp>
    </p:spTree>
  </p:cSld>
  <p:clrMapOvr>
    <a:masterClrMapping/>
  </p:clrMapOvr>
  <p:transition spd="med">
    <p:cover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r>
              <a:rPr lang="en-US"/>
              <a:t>Instructor: Fahima Tabassum</a:t>
            </a:r>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125C8827-B0AD-4513-AD2F-EBDF3EB7EC1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ransition spd="med">
    <p:cover dir="rd"/>
  </p:transition>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90600" y="1066800"/>
            <a:ext cx="7467600" cy="914400"/>
          </a:xfrm>
        </p:spPr>
        <p:txBody>
          <a:bodyPr>
            <a:normAutofit/>
          </a:bodyPr>
          <a:lstStyle/>
          <a:p>
            <a:r>
              <a:rPr lang="en-US" altLang="ja-JP" sz="5400" dirty="0">
                <a:solidFill>
                  <a:schemeClr val="hlink"/>
                </a:solidFill>
                <a:ea typeface="ＭＳ Ｐゴシック" charset="-128"/>
              </a:rPr>
              <a:t>SOFTWARE TESTING</a:t>
            </a:r>
            <a:r>
              <a:rPr lang="en-US" altLang="ja-JP" dirty="0">
                <a:ea typeface="ＭＳ Ｐゴシック" charset="-128"/>
              </a:rPr>
              <a:t> </a:t>
            </a:r>
            <a:endParaRPr lang="en-US" dirty="0"/>
          </a:p>
        </p:txBody>
      </p:sp>
      <p:sp>
        <p:nvSpPr>
          <p:cNvPr id="2051" name="Rectangle 3"/>
          <p:cNvSpPr>
            <a:spLocks noGrp="1" noChangeArrowheads="1"/>
          </p:cNvSpPr>
          <p:nvPr>
            <p:ph type="subTitle" idx="1"/>
          </p:nvPr>
        </p:nvSpPr>
        <p:spPr>
          <a:xfrm>
            <a:off x="1066800" y="2133600"/>
            <a:ext cx="7010400" cy="1190625"/>
          </a:xfrm>
        </p:spPr>
        <p:txBody>
          <a:bodyPr>
            <a:normAutofit/>
          </a:bodyPr>
          <a:lstStyle/>
          <a:p>
            <a:r>
              <a:rPr lang="en-US" sz="3200" dirty="0">
                <a:solidFill>
                  <a:schemeClr val="accent6">
                    <a:lumMod val="40000"/>
                    <a:lumOff val="60000"/>
                  </a:schemeClr>
                </a:solidFill>
                <a:latin typeface="+mj-lt"/>
              </a:rPr>
              <a:t>CSE333: SOFTWARE ENGINEERING</a:t>
            </a:r>
          </a:p>
        </p:txBody>
      </p:sp>
    </p:spTree>
  </p:cSld>
  <p:clrMapOvr>
    <a:masterClrMapping/>
  </p:clrMapOvr>
  <p:transition spd="med">
    <p:cover dir="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04800" y="76200"/>
            <a:ext cx="8080375" cy="1143000"/>
          </a:xfrm>
        </p:spPr>
        <p:txBody>
          <a:bodyPr/>
          <a:lstStyle/>
          <a:p>
            <a:r>
              <a:rPr lang="en-US" altLang="ja-JP" dirty="0">
                <a:ea typeface="ＭＳ Ｐゴシック" charset="-128"/>
              </a:rPr>
              <a:t>Black box or functional testing </a:t>
            </a:r>
            <a:endParaRPr lang="en-US" dirty="0"/>
          </a:p>
        </p:txBody>
      </p:sp>
      <p:sp>
        <p:nvSpPr>
          <p:cNvPr id="19459" name="Rectangle 3"/>
          <p:cNvSpPr>
            <a:spLocks noGrp="1" noChangeArrowheads="1"/>
          </p:cNvSpPr>
          <p:nvPr>
            <p:ph idx="1"/>
          </p:nvPr>
        </p:nvSpPr>
        <p:spPr>
          <a:xfrm>
            <a:off x="381000" y="1295400"/>
            <a:ext cx="8458200" cy="4876800"/>
          </a:xfrm>
        </p:spPr>
        <p:txBody>
          <a:bodyPr>
            <a:normAutofit lnSpcReduction="10000"/>
          </a:bodyPr>
          <a:lstStyle/>
          <a:p>
            <a:pPr>
              <a:lnSpc>
                <a:spcPct val="110000"/>
              </a:lnSpc>
              <a:spcBef>
                <a:spcPts val="600"/>
              </a:spcBef>
            </a:pPr>
            <a:r>
              <a:rPr lang="en-US" sz="2400" dirty="0"/>
              <a:t>Focused on the overall functionality of the software. Black box tests are conducted at software interface. This method allows the functional testing to uncover faults like: </a:t>
            </a:r>
          </a:p>
          <a:p>
            <a:pPr lvl="1">
              <a:lnSpc>
                <a:spcPct val="110000"/>
              </a:lnSpc>
              <a:spcBef>
                <a:spcPts val="600"/>
              </a:spcBef>
            </a:pPr>
            <a:r>
              <a:rPr lang="en-US" sz="2000" dirty="0">
                <a:solidFill>
                  <a:schemeClr val="accent1">
                    <a:lumMod val="75000"/>
                  </a:schemeClr>
                </a:solidFill>
              </a:rPr>
              <a:t>incorrect or missing functions, </a:t>
            </a:r>
          </a:p>
          <a:p>
            <a:pPr lvl="1">
              <a:lnSpc>
                <a:spcPct val="110000"/>
              </a:lnSpc>
              <a:spcBef>
                <a:spcPts val="600"/>
              </a:spcBef>
            </a:pPr>
            <a:r>
              <a:rPr lang="en-US" sz="2000" dirty="0">
                <a:solidFill>
                  <a:schemeClr val="accent1">
                    <a:lumMod val="75000"/>
                  </a:schemeClr>
                </a:solidFill>
              </a:rPr>
              <a:t>errors in interface</a:t>
            </a:r>
          </a:p>
          <a:p>
            <a:pPr lvl="1">
              <a:lnSpc>
                <a:spcPct val="110000"/>
              </a:lnSpc>
              <a:spcBef>
                <a:spcPts val="600"/>
              </a:spcBef>
            </a:pPr>
            <a:r>
              <a:rPr lang="en-US" sz="2000" dirty="0">
                <a:solidFill>
                  <a:schemeClr val="accent1">
                    <a:lumMod val="75000"/>
                  </a:schemeClr>
                </a:solidFill>
              </a:rPr>
              <a:t>error in data structures or databases</a:t>
            </a:r>
          </a:p>
          <a:p>
            <a:pPr lvl="1">
              <a:lnSpc>
                <a:spcPct val="110000"/>
              </a:lnSpc>
              <a:spcBef>
                <a:spcPts val="600"/>
              </a:spcBef>
            </a:pPr>
            <a:r>
              <a:rPr lang="en-US" sz="2000" dirty="0">
                <a:solidFill>
                  <a:schemeClr val="accent1">
                    <a:lumMod val="75000"/>
                  </a:schemeClr>
                </a:solidFill>
              </a:rPr>
              <a:t>errors related to performance and program initialization or termination</a:t>
            </a:r>
          </a:p>
          <a:p>
            <a:pPr lvl="1">
              <a:lnSpc>
                <a:spcPct val="110000"/>
              </a:lnSpc>
              <a:spcBef>
                <a:spcPts val="600"/>
              </a:spcBef>
              <a:buFontTx/>
              <a:buNone/>
            </a:pPr>
            <a:endParaRPr lang="en-US" sz="2000" dirty="0"/>
          </a:p>
          <a:p>
            <a:pPr>
              <a:lnSpc>
                <a:spcPct val="110000"/>
              </a:lnSpc>
              <a:spcBef>
                <a:spcPts val="600"/>
              </a:spcBef>
            </a:pPr>
            <a:r>
              <a:rPr lang="en-US" sz="2400" dirty="0"/>
              <a:t>Black box test ensure that the software is fully operational that input is properly accepted and output is correctly produced and the database is maintained.</a:t>
            </a:r>
          </a:p>
          <a:p>
            <a:pPr>
              <a:lnSpc>
                <a:spcPct val="110000"/>
              </a:lnSpc>
              <a:spcBef>
                <a:spcPts val="600"/>
              </a:spcBef>
            </a:pPr>
            <a:endParaRPr lang="en-US" sz="2400" dirty="0"/>
          </a:p>
        </p:txBody>
      </p:sp>
      <p:sp>
        <p:nvSpPr>
          <p:cNvPr id="4" name="Slide Number Placeholder 5"/>
          <p:cNvSpPr>
            <a:spLocks noGrp="1"/>
          </p:cNvSpPr>
          <p:nvPr>
            <p:ph type="sldNum" sz="quarter" idx="12"/>
          </p:nvPr>
        </p:nvSpPr>
        <p:spPr/>
        <p:txBody>
          <a:bodyPr/>
          <a:lstStyle/>
          <a:p>
            <a:fld id="{CFA558A9-17A8-49DD-A307-7B879154C07C}" type="slidenum">
              <a:rPr lang="en-US"/>
              <a:pPr/>
              <a:t>10</a:t>
            </a:fld>
            <a:endParaRPr lang="en-US"/>
          </a:p>
        </p:txBody>
      </p:sp>
    </p:spTree>
  </p:cSld>
  <p:clrMapOvr>
    <a:masterClrMapping/>
  </p:clrMapOvr>
  <p:transition spd="med">
    <p:cover dir="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457200"/>
            <a:ext cx="8229600" cy="1066800"/>
          </a:xfrm>
        </p:spPr>
        <p:txBody>
          <a:bodyPr/>
          <a:lstStyle/>
          <a:p>
            <a:r>
              <a:rPr lang="en-US" altLang="ja-JP" dirty="0">
                <a:ea typeface="ＭＳ Ｐゴシック" charset="-128"/>
              </a:rPr>
              <a:t>User Testing </a:t>
            </a:r>
            <a:endParaRPr lang="en-US" dirty="0"/>
          </a:p>
        </p:txBody>
      </p:sp>
      <p:sp>
        <p:nvSpPr>
          <p:cNvPr id="22531" name="Rectangle 3"/>
          <p:cNvSpPr>
            <a:spLocks noGrp="1" noChangeArrowheads="1"/>
          </p:cNvSpPr>
          <p:nvPr>
            <p:ph idx="1"/>
          </p:nvPr>
        </p:nvSpPr>
        <p:spPr>
          <a:xfrm>
            <a:off x="457200" y="1447800"/>
            <a:ext cx="8458200" cy="5105400"/>
          </a:xfrm>
        </p:spPr>
        <p:txBody>
          <a:bodyPr>
            <a:normAutofit/>
          </a:bodyPr>
          <a:lstStyle/>
          <a:p>
            <a:pPr>
              <a:spcBef>
                <a:spcPts val="600"/>
              </a:spcBef>
              <a:spcAft>
                <a:spcPts val="600"/>
              </a:spcAft>
            </a:pPr>
            <a:r>
              <a:rPr lang="en-US" sz="2400" dirty="0"/>
              <a:t>A mixture of all functional testing. Main goal is to prove that the application is not suited for user’s requirements. Types of user testing:</a:t>
            </a:r>
          </a:p>
          <a:p>
            <a:pPr lvl="5">
              <a:spcBef>
                <a:spcPts val="600"/>
              </a:spcBef>
              <a:spcAft>
                <a:spcPts val="600"/>
              </a:spcAft>
            </a:pPr>
            <a:endParaRPr lang="en-US" sz="1400" dirty="0"/>
          </a:p>
          <a:p>
            <a:pPr lvl="1">
              <a:spcBef>
                <a:spcPts val="600"/>
              </a:spcBef>
              <a:spcAft>
                <a:spcPts val="600"/>
              </a:spcAft>
            </a:pPr>
            <a:r>
              <a:rPr lang="en-US" sz="2000" b="1" i="1" dirty="0">
                <a:solidFill>
                  <a:schemeClr val="accent1">
                    <a:lumMod val="75000"/>
                  </a:schemeClr>
                </a:solidFill>
              </a:rPr>
              <a:t>Alpha testing</a:t>
            </a:r>
            <a:r>
              <a:rPr lang="en-US" sz="2000" b="1" dirty="0">
                <a:solidFill>
                  <a:schemeClr val="accent1">
                    <a:lumMod val="75000"/>
                  </a:schemeClr>
                </a:solidFill>
              </a:rPr>
              <a:t>: </a:t>
            </a:r>
            <a:r>
              <a:rPr lang="en-US" sz="2000" dirty="0">
                <a:solidFill>
                  <a:schemeClr val="accent1">
                    <a:lumMod val="75000"/>
                  </a:schemeClr>
                </a:solidFill>
              </a:rPr>
              <a:t>is conducted by the end-users in a set-up controlled by the developers. SW is in a natural setting with the developer “looking over the shoulder” of typical users and recording errors and usage problem.</a:t>
            </a:r>
            <a:endParaRPr lang="en-US" sz="2000">
              <a:solidFill>
                <a:schemeClr val="accent1">
                  <a:lumMod val="75000"/>
                </a:schemeClr>
              </a:solidFill>
            </a:endParaRPr>
          </a:p>
          <a:p>
            <a:pPr lvl="1">
              <a:spcBef>
                <a:spcPts val="600"/>
              </a:spcBef>
              <a:spcAft>
                <a:spcPts val="600"/>
              </a:spcAft>
            </a:pPr>
            <a:endParaRPr lang="en-US" sz="2000" dirty="0">
              <a:solidFill>
                <a:schemeClr val="accent1">
                  <a:lumMod val="75000"/>
                </a:schemeClr>
              </a:solidFill>
            </a:endParaRPr>
          </a:p>
          <a:p>
            <a:pPr lvl="1">
              <a:spcBef>
                <a:spcPts val="600"/>
              </a:spcBef>
              <a:spcAft>
                <a:spcPts val="600"/>
              </a:spcAft>
            </a:pPr>
            <a:r>
              <a:rPr lang="en-US" sz="2000" b="1" i="1" dirty="0">
                <a:solidFill>
                  <a:schemeClr val="accent1">
                    <a:lumMod val="75000"/>
                  </a:schemeClr>
                </a:solidFill>
              </a:rPr>
              <a:t>Beta testing</a:t>
            </a:r>
            <a:r>
              <a:rPr lang="en-US" sz="2000" b="1" dirty="0">
                <a:solidFill>
                  <a:schemeClr val="accent1">
                    <a:lumMod val="75000"/>
                  </a:schemeClr>
                </a:solidFill>
              </a:rPr>
              <a:t>: </a:t>
            </a:r>
            <a:r>
              <a:rPr lang="en-US" sz="2000" dirty="0">
                <a:solidFill>
                  <a:schemeClr val="accent1">
                    <a:lumMod val="75000"/>
                  </a:schemeClr>
                </a:solidFill>
              </a:rPr>
              <a:t>here developers are not generally present. It is  a “live” application of the SW in an environment that cannot be controlled by the developers. Users record the errors and send reports to the developer at regular intervals</a:t>
            </a:r>
            <a:r>
              <a:rPr lang="en-US" sz="2000" dirty="0"/>
              <a:t>.</a:t>
            </a:r>
          </a:p>
        </p:txBody>
      </p:sp>
      <p:sp>
        <p:nvSpPr>
          <p:cNvPr id="4" name="Slide Number Placeholder 5"/>
          <p:cNvSpPr>
            <a:spLocks noGrp="1"/>
          </p:cNvSpPr>
          <p:nvPr>
            <p:ph type="sldNum" sz="quarter" idx="12"/>
          </p:nvPr>
        </p:nvSpPr>
        <p:spPr/>
        <p:txBody>
          <a:bodyPr/>
          <a:lstStyle/>
          <a:p>
            <a:fld id="{F02A928D-07F4-4264-9221-1219F574807A}" type="slidenum">
              <a:rPr lang="en-US"/>
              <a:pPr/>
              <a:t>11</a:t>
            </a:fld>
            <a:endParaRPr lang="en-US"/>
          </a:p>
        </p:txBody>
      </p:sp>
    </p:spTree>
  </p:cSld>
  <p:clrMapOvr>
    <a:masterClrMapping/>
  </p:clrMapOvr>
  <p:transition spd="med">
    <p:cover dir="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685800"/>
            <a:ext cx="8229600" cy="1066800"/>
          </a:xfrm>
        </p:spPr>
        <p:txBody>
          <a:bodyPr/>
          <a:lstStyle/>
          <a:p>
            <a:r>
              <a:rPr lang="en-US" dirty="0"/>
              <a:t>Review Questions</a:t>
            </a:r>
          </a:p>
        </p:txBody>
      </p:sp>
      <p:sp>
        <p:nvSpPr>
          <p:cNvPr id="24579" name="Rectangle 3"/>
          <p:cNvSpPr>
            <a:spLocks noGrp="1" noChangeArrowheads="1"/>
          </p:cNvSpPr>
          <p:nvPr>
            <p:ph idx="1"/>
          </p:nvPr>
        </p:nvSpPr>
        <p:spPr>
          <a:xfrm>
            <a:off x="381000" y="1600200"/>
            <a:ext cx="8534400" cy="4876800"/>
          </a:xfrm>
        </p:spPr>
        <p:txBody>
          <a:bodyPr>
            <a:normAutofit fontScale="92500" lnSpcReduction="10000"/>
          </a:bodyPr>
          <a:lstStyle/>
          <a:p>
            <a:pPr marL="609600" indent="-609600">
              <a:buFont typeface="Wingdings" pitchFamily="2" charset="2"/>
              <a:buAutoNum type="arabicPeriod"/>
            </a:pPr>
            <a:r>
              <a:rPr lang="en-US" dirty="0"/>
              <a:t>What is testing? Why testing is conducted?</a:t>
            </a:r>
          </a:p>
          <a:p>
            <a:pPr marL="609600" indent="-609600">
              <a:buFont typeface="Wingdings" pitchFamily="2" charset="2"/>
              <a:buAutoNum type="arabicPeriod"/>
            </a:pPr>
            <a:r>
              <a:rPr lang="en-US" dirty="0"/>
              <a:t>Write down the testing principles.</a:t>
            </a:r>
          </a:p>
          <a:p>
            <a:pPr marL="609600" indent="-609600">
              <a:buFont typeface="Wingdings" pitchFamily="2" charset="2"/>
              <a:buAutoNum type="arabicPeriod"/>
            </a:pPr>
            <a:r>
              <a:rPr lang="en-US" dirty="0"/>
              <a:t>What are the criteria of good?</a:t>
            </a:r>
          </a:p>
          <a:p>
            <a:pPr marL="609600" indent="-609600">
              <a:buFont typeface="Wingdings" pitchFamily="2" charset="2"/>
              <a:buAutoNum type="arabicPeriod"/>
            </a:pPr>
            <a:r>
              <a:rPr lang="en-US" dirty="0"/>
              <a:t>How many types of testing methods are available? Describe each of them briefly.</a:t>
            </a:r>
          </a:p>
          <a:p>
            <a:pPr marL="609600" indent="-609600">
              <a:buFont typeface="Wingdings" pitchFamily="2" charset="2"/>
              <a:buAutoNum type="arabicPeriod"/>
            </a:pPr>
            <a:r>
              <a:rPr lang="en-US" dirty="0"/>
              <a:t>Describe equivalence partitioning and BVA.</a:t>
            </a:r>
          </a:p>
          <a:p>
            <a:pPr marL="609600" indent="-609600">
              <a:buFont typeface="Wingdings" pitchFamily="2" charset="2"/>
              <a:buAutoNum type="arabicPeriod"/>
            </a:pPr>
            <a:r>
              <a:rPr lang="en-US" dirty="0"/>
              <a:t>Write down the team composition for white box testing.</a:t>
            </a:r>
          </a:p>
          <a:p>
            <a:pPr marL="609600" indent="-609600">
              <a:buFont typeface="Wingdings" pitchFamily="2" charset="2"/>
              <a:buAutoNum type="arabicPeriod"/>
            </a:pPr>
            <a:r>
              <a:rPr lang="en-US" dirty="0"/>
              <a:t>Briefly describe the different way of functional testing.</a:t>
            </a:r>
          </a:p>
          <a:p>
            <a:pPr marL="609600" indent="-609600">
              <a:buFont typeface="Wingdings" pitchFamily="2" charset="2"/>
              <a:buAutoNum type="arabicPeriod"/>
            </a:pPr>
            <a:r>
              <a:rPr lang="en-US" dirty="0"/>
              <a:t>Define user testing. Classify it and describe briefly each of them. </a:t>
            </a:r>
          </a:p>
        </p:txBody>
      </p:sp>
      <p:sp>
        <p:nvSpPr>
          <p:cNvPr id="4" name="Slide Number Placeholder 5"/>
          <p:cNvSpPr>
            <a:spLocks noGrp="1"/>
          </p:cNvSpPr>
          <p:nvPr>
            <p:ph type="sldNum" sz="quarter" idx="12"/>
          </p:nvPr>
        </p:nvSpPr>
        <p:spPr/>
        <p:txBody>
          <a:bodyPr/>
          <a:lstStyle/>
          <a:p>
            <a:fld id="{465145F9-488A-4F26-9710-A974C2DC77C5}" type="slidenum">
              <a:rPr lang="en-US"/>
              <a:pPr/>
              <a:t>12</a:t>
            </a:fld>
            <a:endParaRPr lang="en-US"/>
          </a:p>
        </p:txBody>
      </p:sp>
    </p:spTree>
  </p:cSld>
  <p:clrMapOvr>
    <a:masterClrMapping/>
  </p:clrMapOvr>
  <p:transition spd="med">
    <p:cover dir="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33400" y="228600"/>
            <a:ext cx="8080375" cy="1143000"/>
          </a:xfrm>
        </p:spPr>
        <p:txBody>
          <a:bodyPr/>
          <a:lstStyle/>
          <a:p>
            <a:r>
              <a:rPr lang="en-US"/>
              <a:t>Definition of Testing</a:t>
            </a:r>
          </a:p>
        </p:txBody>
      </p:sp>
      <p:sp>
        <p:nvSpPr>
          <p:cNvPr id="11267" name="Rectangle 3"/>
          <p:cNvSpPr>
            <a:spLocks noGrp="1" noChangeArrowheads="1"/>
          </p:cNvSpPr>
          <p:nvPr>
            <p:ph idx="1"/>
          </p:nvPr>
        </p:nvSpPr>
        <p:spPr>
          <a:xfrm>
            <a:off x="762000" y="1600200"/>
            <a:ext cx="7848600" cy="3962400"/>
          </a:xfrm>
        </p:spPr>
        <p:txBody>
          <a:bodyPr/>
          <a:lstStyle/>
          <a:p>
            <a:r>
              <a:rPr lang="en-US" sz="2400"/>
              <a:t>Software testing is an activity aimed at evaluating an attribute or capability of a program or system and determining that it meets its required results.</a:t>
            </a:r>
          </a:p>
          <a:p>
            <a:pPr>
              <a:buFontTx/>
              <a:buNone/>
            </a:pPr>
            <a:endParaRPr lang="en-US" sz="2400"/>
          </a:p>
          <a:p>
            <a:r>
              <a:rPr lang="en-US" sz="2400"/>
              <a:t>Software testing is a critical component of software engineering process. It is an element of software quality assurance and can be describes as a process of running a program in such a way which can uncover any error. </a:t>
            </a:r>
          </a:p>
        </p:txBody>
      </p:sp>
      <p:sp>
        <p:nvSpPr>
          <p:cNvPr id="4" name="Slide Number Placeholder 5"/>
          <p:cNvSpPr>
            <a:spLocks noGrp="1"/>
          </p:cNvSpPr>
          <p:nvPr>
            <p:ph type="sldNum" sz="quarter" idx="12"/>
          </p:nvPr>
        </p:nvSpPr>
        <p:spPr/>
        <p:txBody>
          <a:bodyPr/>
          <a:lstStyle/>
          <a:p>
            <a:fld id="{1CEB6258-A26E-44F7-9972-FD9950ADA207}" type="slidenum">
              <a:rPr lang="en-US"/>
              <a:pPr/>
              <a:t>2</a:t>
            </a:fld>
            <a:endParaRPr lang="en-US"/>
          </a:p>
        </p:txBody>
      </p:sp>
    </p:spTree>
  </p:cSld>
  <p:clrMapOvr>
    <a:masterClrMapping/>
  </p:clrMapOvr>
  <p:transition spd="med">
    <p:cover dir="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381000"/>
            <a:ext cx="8080375" cy="1143000"/>
          </a:xfrm>
        </p:spPr>
        <p:txBody>
          <a:bodyPr/>
          <a:lstStyle/>
          <a:p>
            <a:r>
              <a:rPr lang="en-US" altLang="ja-JP">
                <a:ea typeface="ＭＳ Ｐゴシック" charset="-128"/>
              </a:rPr>
              <a:t>Purpose of testing</a:t>
            </a:r>
            <a:endParaRPr lang="en-US"/>
          </a:p>
        </p:txBody>
      </p:sp>
      <p:sp>
        <p:nvSpPr>
          <p:cNvPr id="12291" name="Rectangle 3"/>
          <p:cNvSpPr>
            <a:spLocks noGrp="1" noChangeArrowheads="1"/>
          </p:cNvSpPr>
          <p:nvPr>
            <p:ph idx="1"/>
          </p:nvPr>
        </p:nvSpPr>
        <p:spPr>
          <a:xfrm>
            <a:off x="533400" y="1600200"/>
            <a:ext cx="7772400" cy="4114800"/>
          </a:xfrm>
        </p:spPr>
        <p:txBody>
          <a:bodyPr/>
          <a:lstStyle/>
          <a:p>
            <a:r>
              <a:rPr lang="en-US" sz="2400" dirty="0"/>
              <a:t>If testing is conducted successfully it will find out errors in the software. Testing also demonstrate that software functions appeared to be working according to specifications, i.e. users get what they want.</a:t>
            </a:r>
          </a:p>
          <a:p>
            <a:pPr>
              <a:buFontTx/>
              <a:buNone/>
            </a:pPr>
            <a:endParaRPr lang="en-US" sz="2400" dirty="0"/>
          </a:p>
          <a:p>
            <a:r>
              <a:rPr lang="en-US" sz="2400" dirty="0"/>
              <a:t>Testing is conducted for the following reasons:</a:t>
            </a:r>
          </a:p>
          <a:p>
            <a:pPr lvl="1"/>
            <a:r>
              <a:rPr lang="en-US" sz="2000" dirty="0">
                <a:solidFill>
                  <a:schemeClr val="accent1">
                    <a:lumMod val="75000"/>
                  </a:schemeClr>
                </a:solidFill>
              </a:rPr>
              <a:t>To improve quality</a:t>
            </a:r>
          </a:p>
          <a:p>
            <a:pPr lvl="1"/>
            <a:r>
              <a:rPr lang="en-US" sz="2000" dirty="0">
                <a:solidFill>
                  <a:schemeClr val="accent1">
                    <a:lumMod val="75000"/>
                  </a:schemeClr>
                </a:solidFill>
              </a:rPr>
              <a:t>For verification &amp; validation (V&amp;V)</a:t>
            </a:r>
          </a:p>
          <a:p>
            <a:pPr lvl="1"/>
            <a:r>
              <a:rPr lang="en-US" sz="2000" dirty="0">
                <a:solidFill>
                  <a:schemeClr val="accent1">
                    <a:lumMod val="75000"/>
                  </a:schemeClr>
                </a:solidFill>
              </a:rPr>
              <a:t>For reliability estimation</a:t>
            </a:r>
          </a:p>
        </p:txBody>
      </p:sp>
      <p:sp>
        <p:nvSpPr>
          <p:cNvPr id="4" name="Slide Number Placeholder 5"/>
          <p:cNvSpPr>
            <a:spLocks noGrp="1"/>
          </p:cNvSpPr>
          <p:nvPr>
            <p:ph type="sldNum" sz="quarter" idx="12"/>
          </p:nvPr>
        </p:nvSpPr>
        <p:spPr/>
        <p:txBody>
          <a:bodyPr/>
          <a:lstStyle/>
          <a:p>
            <a:fld id="{4A2FEA13-1FB7-4D39-98D7-B88D667C27F3}" type="slidenum">
              <a:rPr lang="en-US"/>
              <a:pPr/>
              <a:t>3</a:t>
            </a:fld>
            <a:endParaRPr lang="en-US"/>
          </a:p>
        </p:txBody>
      </p:sp>
    </p:spTree>
  </p:cSld>
  <p:clrMapOvr>
    <a:masterClrMapping/>
  </p:clrMapOvr>
  <p:transition spd="med">
    <p:cover dir="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8" name="Rectangle 6"/>
          <p:cNvSpPr>
            <a:spLocks noGrp="1" noChangeArrowheads="1"/>
          </p:cNvSpPr>
          <p:nvPr>
            <p:ph type="title"/>
          </p:nvPr>
        </p:nvSpPr>
        <p:spPr>
          <a:xfrm>
            <a:off x="457200" y="457200"/>
            <a:ext cx="8229600" cy="1066800"/>
          </a:xfrm>
        </p:spPr>
        <p:txBody>
          <a:bodyPr>
            <a:normAutofit/>
          </a:bodyPr>
          <a:lstStyle/>
          <a:p>
            <a:r>
              <a:rPr lang="en-US" sz="6000" dirty="0"/>
              <a:t>V&amp;V</a:t>
            </a:r>
          </a:p>
        </p:txBody>
      </p:sp>
      <p:sp>
        <p:nvSpPr>
          <p:cNvPr id="13319" name="Rectangle 7"/>
          <p:cNvSpPr>
            <a:spLocks noGrp="1" noChangeArrowheads="1"/>
          </p:cNvSpPr>
          <p:nvPr>
            <p:ph idx="1"/>
          </p:nvPr>
        </p:nvSpPr>
        <p:spPr>
          <a:xfrm>
            <a:off x="609600" y="1828800"/>
            <a:ext cx="8229600" cy="4525963"/>
          </a:xfrm>
        </p:spPr>
        <p:txBody>
          <a:bodyPr>
            <a:normAutofit fontScale="92500" lnSpcReduction="10000"/>
          </a:bodyPr>
          <a:lstStyle/>
          <a:p>
            <a:r>
              <a:rPr lang="en-US" sz="3200" dirty="0">
                <a:solidFill>
                  <a:schemeClr val="accent1">
                    <a:lumMod val="50000"/>
                  </a:schemeClr>
                </a:solidFill>
              </a:rPr>
              <a:t>Testing gives answer to these questions:</a:t>
            </a:r>
          </a:p>
          <a:p>
            <a:endParaRPr lang="en-US" sz="3200" i="1" dirty="0">
              <a:solidFill>
                <a:srgbClr val="FF0000"/>
              </a:solidFill>
            </a:endParaRPr>
          </a:p>
          <a:p>
            <a:r>
              <a:rPr lang="en-US" sz="3200" i="1" dirty="0">
                <a:solidFill>
                  <a:srgbClr val="FF0000"/>
                </a:solidFill>
              </a:rPr>
              <a:t>Are we building the right product?</a:t>
            </a:r>
          </a:p>
          <a:p>
            <a:endParaRPr lang="en-US" sz="3200" i="1" dirty="0">
              <a:solidFill>
                <a:srgbClr val="FF0000"/>
              </a:solidFill>
            </a:endParaRPr>
          </a:p>
          <a:p>
            <a:pPr>
              <a:buNone/>
            </a:pPr>
            <a:r>
              <a:rPr lang="en-US" sz="3200" i="1" dirty="0"/>
              <a:t>     </a:t>
            </a:r>
            <a:r>
              <a:rPr lang="en-US" sz="4000" i="1" dirty="0">
                <a:solidFill>
                  <a:schemeClr val="accent1">
                    <a:lumMod val="50000"/>
                  </a:schemeClr>
                </a:solidFill>
              </a:rPr>
              <a:t>Validation</a:t>
            </a:r>
            <a:endParaRPr lang="en-US" sz="3200" i="1" dirty="0">
              <a:solidFill>
                <a:schemeClr val="accent1">
                  <a:lumMod val="50000"/>
                </a:schemeClr>
              </a:solidFill>
            </a:endParaRPr>
          </a:p>
          <a:p>
            <a:endParaRPr lang="en-US" sz="3200" dirty="0">
              <a:solidFill>
                <a:srgbClr val="FF0000"/>
              </a:solidFill>
            </a:endParaRPr>
          </a:p>
          <a:p>
            <a:r>
              <a:rPr lang="en-US" sz="3200" i="1" dirty="0">
                <a:solidFill>
                  <a:srgbClr val="FF0000"/>
                </a:solidFill>
              </a:rPr>
              <a:t>Are we building the product right</a:t>
            </a:r>
            <a:r>
              <a:rPr lang="en-US" b="1" dirty="0">
                <a:solidFill>
                  <a:srgbClr val="FF0000"/>
                </a:solidFill>
              </a:rPr>
              <a:t>?</a:t>
            </a:r>
            <a:endParaRPr lang="en-US" sz="3200" b="1" dirty="0">
              <a:solidFill>
                <a:srgbClr val="FF0000"/>
              </a:solidFill>
            </a:endParaRPr>
          </a:p>
          <a:p>
            <a:endParaRPr lang="en-US" sz="3200" b="1" dirty="0">
              <a:solidFill>
                <a:srgbClr val="FF0000"/>
              </a:solidFill>
            </a:endParaRPr>
          </a:p>
          <a:p>
            <a:pPr>
              <a:buNone/>
            </a:pPr>
            <a:r>
              <a:rPr lang="en-US" sz="3200" i="1" dirty="0"/>
              <a:t>   </a:t>
            </a:r>
            <a:r>
              <a:rPr lang="en-US" sz="4000" i="1" dirty="0">
                <a:solidFill>
                  <a:schemeClr val="accent1">
                    <a:lumMod val="50000"/>
                  </a:schemeClr>
                </a:solidFill>
              </a:rPr>
              <a:t>Verification</a:t>
            </a:r>
          </a:p>
        </p:txBody>
      </p:sp>
      <p:sp>
        <p:nvSpPr>
          <p:cNvPr id="4" name="Slide Number Placeholder 5"/>
          <p:cNvSpPr>
            <a:spLocks noGrp="1"/>
          </p:cNvSpPr>
          <p:nvPr>
            <p:ph type="sldNum" sz="quarter" idx="12"/>
          </p:nvPr>
        </p:nvSpPr>
        <p:spPr/>
        <p:txBody>
          <a:bodyPr/>
          <a:lstStyle/>
          <a:p>
            <a:fld id="{8E2461E5-D446-47F6-88CA-C3C3236EA452}" type="slidenum">
              <a:rPr lang="en-US"/>
              <a:pPr/>
              <a:t>4</a:t>
            </a:fld>
            <a:endParaRPr lang="en-US"/>
          </a:p>
        </p:txBody>
      </p:sp>
    </p:spTree>
  </p:cSld>
  <p:clrMapOvr>
    <a:masterClrMapping/>
  </p:clrMapOvr>
  <p:transition spd="med">
    <p:cover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319">
                                            <p:txEl>
                                              <p:pRg st="4" end="4"/>
                                            </p:txEl>
                                          </p:spTgt>
                                        </p:tgtEl>
                                        <p:attrNameLst>
                                          <p:attrName>style.visibility</p:attrName>
                                        </p:attrNameLst>
                                      </p:cBhvr>
                                      <p:to>
                                        <p:strVal val="visible"/>
                                      </p:to>
                                    </p:set>
                                    <p:anim calcmode="lin" valueType="num">
                                      <p:cBhvr additive="base">
                                        <p:cTn id="7" dur="1000" fill="hold"/>
                                        <p:tgtEl>
                                          <p:spTgt spid="13319">
                                            <p:txEl>
                                              <p:pRg st="4" end="4"/>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133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3319">
                                            <p:txEl>
                                              <p:pRg st="8" end="8"/>
                                            </p:txEl>
                                          </p:spTgt>
                                        </p:tgtEl>
                                        <p:attrNameLst>
                                          <p:attrName>style.visibility</p:attrName>
                                        </p:attrNameLst>
                                      </p:cBhvr>
                                      <p:to>
                                        <p:strVal val="visible"/>
                                      </p:to>
                                    </p:set>
                                    <p:anim calcmode="lin" valueType="num">
                                      <p:cBhvr additive="base">
                                        <p:cTn id="13" dur="1000" fill="hold"/>
                                        <p:tgtEl>
                                          <p:spTgt spid="13319">
                                            <p:txEl>
                                              <p:pRg st="8" end="8"/>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1331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81000" y="304800"/>
            <a:ext cx="8080375" cy="1143000"/>
          </a:xfrm>
        </p:spPr>
        <p:txBody>
          <a:bodyPr/>
          <a:lstStyle/>
          <a:p>
            <a:r>
              <a:rPr lang="en-US" altLang="ja-JP">
                <a:ea typeface="ＭＳ Ｐゴシック" charset="-128"/>
              </a:rPr>
              <a:t>Testing Principles </a:t>
            </a:r>
            <a:endParaRPr lang="en-US"/>
          </a:p>
        </p:txBody>
      </p:sp>
      <p:sp>
        <p:nvSpPr>
          <p:cNvPr id="14339" name="Rectangle 3"/>
          <p:cNvSpPr>
            <a:spLocks noGrp="1" noChangeArrowheads="1"/>
          </p:cNvSpPr>
          <p:nvPr>
            <p:ph idx="1"/>
          </p:nvPr>
        </p:nvSpPr>
        <p:spPr>
          <a:xfrm>
            <a:off x="381000" y="1524000"/>
            <a:ext cx="8156575" cy="4419600"/>
          </a:xfrm>
        </p:spPr>
        <p:txBody>
          <a:bodyPr>
            <a:normAutofit/>
          </a:bodyPr>
          <a:lstStyle/>
          <a:p>
            <a:r>
              <a:rPr lang="en-US" sz="2800" dirty="0"/>
              <a:t>The principles are as follows:</a:t>
            </a:r>
          </a:p>
          <a:p>
            <a:endParaRPr lang="en-US" sz="2800" dirty="0"/>
          </a:p>
          <a:p>
            <a:pPr lvl="1">
              <a:spcBef>
                <a:spcPts val="600"/>
              </a:spcBef>
              <a:spcAft>
                <a:spcPts val="600"/>
              </a:spcAft>
            </a:pPr>
            <a:r>
              <a:rPr lang="en-US" sz="2000" dirty="0">
                <a:solidFill>
                  <a:schemeClr val="accent1">
                    <a:lumMod val="75000"/>
                  </a:schemeClr>
                </a:solidFill>
              </a:rPr>
              <a:t>All test should be traceable to customers</a:t>
            </a:r>
          </a:p>
          <a:p>
            <a:pPr lvl="1">
              <a:spcBef>
                <a:spcPts val="600"/>
              </a:spcBef>
              <a:spcAft>
                <a:spcPts val="600"/>
              </a:spcAft>
            </a:pPr>
            <a:r>
              <a:rPr lang="en-US" sz="2000" dirty="0">
                <a:solidFill>
                  <a:schemeClr val="accent1">
                    <a:lumMod val="75000"/>
                  </a:schemeClr>
                </a:solidFill>
              </a:rPr>
              <a:t>Tests should be planned long before the test begins</a:t>
            </a:r>
          </a:p>
          <a:p>
            <a:pPr lvl="1">
              <a:spcBef>
                <a:spcPts val="600"/>
              </a:spcBef>
              <a:spcAft>
                <a:spcPts val="600"/>
              </a:spcAft>
            </a:pPr>
            <a:r>
              <a:rPr lang="en-US" sz="2000" dirty="0">
                <a:solidFill>
                  <a:schemeClr val="accent1">
                    <a:lumMod val="75000"/>
                  </a:schemeClr>
                </a:solidFill>
              </a:rPr>
              <a:t>The Pareto principles- 80% of the contribution comes from 20% of the contributors; applies to software testing</a:t>
            </a:r>
          </a:p>
          <a:p>
            <a:pPr lvl="1">
              <a:spcBef>
                <a:spcPts val="600"/>
              </a:spcBef>
              <a:spcAft>
                <a:spcPts val="600"/>
              </a:spcAft>
            </a:pPr>
            <a:r>
              <a:rPr lang="en-US" sz="2000" dirty="0">
                <a:solidFill>
                  <a:schemeClr val="accent1">
                    <a:lumMod val="75000"/>
                  </a:schemeClr>
                </a:solidFill>
              </a:rPr>
              <a:t>Testing should begin “in small” and progress towards testing “in large”</a:t>
            </a:r>
          </a:p>
          <a:p>
            <a:pPr lvl="1">
              <a:spcBef>
                <a:spcPts val="600"/>
              </a:spcBef>
              <a:spcAft>
                <a:spcPts val="600"/>
              </a:spcAft>
            </a:pPr>
            <a:r>
              <a:rPr lang="en-US" altLang="ja-JP" sz="2000" dirty="0">
                <a:solidFill>
                  <a:schemeClr val="accent1">
                    <a:lumMod val="75000"/>
                  </a:schemeClr>
                </a:solidFill>
                <a:ea typeface="ＭＳ Ｐゴシック" charset="-128"/>
              </a:rPr>
              <a:t>To be more effective, testing should be conducted by an independent third party </a:t>
            </a:r>
            <a:endParaRPr lang="en-US" sz="2000" dirty="0">
              <a:solidFill>
                <a:schemeClr val="accent1">
                  <a:lumMod val="75000"/>
                </a:schemeClr>
              </a:solidFill>
              <a:ea typeface="ＭＳ Ｐゴシック" charset="-128"/>
            </a:endParaRPr>
          </a:p>
        </p:txBody>
      </p:sp>
      <p:sp>
        <p:nvSpPr>
          <p:cNvPr id="4" name="Slide Number Placeholder 5"/>
          <p:cNvSpPr>
            <a:spLocks noGrp="1"/>
          </p:cNvSpPr>
          <p:nvPr>
            <p:ph type="sldNum" sz="quarter" idx="12"/>
          </p:nvPr>
        </p:nvSpPr>
        <p:spPr/>
        <p:txBody>
          <a:bodyPr/>
          <a:lstStyle/>
          <a:p>
            <a:fld id="{4C53CED9-970B-4750-94DF-5509EE4DC6E4}" type="slidenum">
              <a:rPr lang="en-US"/>
              <a:pPr/>
              <a:t>5</a:t>
            </a:fld>
            <a:endParaRPr lang="en-US"/>
          </a:p>
        </p:txBody>
      </p:sp>
    </p:spTree>
  </p:cSld>
  <p:clrMapOvr>
    <a:masterClrMapping/>
  </p:clrMapOvr>
  <p:transition spd="med">
    <p:cover dir="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304800"/>
            <a:ext cx="8080375" cy="1143000"/>
          </a:xfrm>
        </p:spPr>
        <p:txBody>
          <a:bodyPr/>
          <a:lstStyle/>
          <a:p>
            <a:r>
              <a:rPr lang="en-US">
                <a:ea typeface="ＭＳ Ｐゴシック" charset="-128"/>
              </a:rPr>
              <a:t>Criteria</a:t>
            </a:r>
            <a:r>
              <a:rPr lang="en-US" altLang="ja-JP">
                <a:ea typeface="ＭＳ Ｐゴシック" charset="-128"/>
              </a:rPr>
              <a:t> of good test </a:t>
            </a:r>
            <a:endParaRPr lang="en-US">
              <a:ea typeface="ＭＳ Ｐゴシック" charset="-128"/>
            </a:endParaRPr>
          </a:p>
        </p:txBody>
      </p:sp>
      <p:sp>
        <p:nvSpPr>
          <p:cNvPr id="15363" name="Rectangle 3"/>
          <p:cNvSpPr>
            <a:spLocks noGrp="1" noChangeArrowheads="1"/>
          </p:cNvSpPr>
          <p:nvPr>
            <p:ph idx="1"/>
          </p:nvPr>
        </p:nvSpPr>
        <p:spPr>
          <a:xfrm>
            <a:off x="381000" y="1447800"/>
            <a:ext cx="8458200" cy="3886200"/>
          </a:xfrm>
        </p:spPr>
        <p:txBody>
          <a:bodyPr>
            <a:normAutofit/>
          </a:bodyPr>
          <a:lstStyle/>
          <a:p>
            <a:pPr>
              <a:lnSpc>
                <a:spcPct val="80000"/>
              </a:lnSpc>
            </a:pPr>
            <a:r>
              <a:rPr lang="en-US" dirty="0"/>
              <a:t>An excellent test case satisfies the following criteria:</a:t>
            </a:r>
          </a:p>
          <a:p>
            <a:pPr>
              <a:lnSpc>
                <a:spcPct val="80000"/>
              </a:lnSpc>
            </a:pPr>
            <a:endParaRPr lang="en-US" dirty="0"/>
          </a:p>
          <a:p>
            <a:pPr lvl="1">
              <a:lnSpc>
                <a:spcPct val="90000"/>
              </a:lnSpc>
            </a:pPr>
            <a:r>
              <a:rPr lang="en-US" sz="2400" dirty="0">
                <a:solidFill>
                  <a:schemeClr val="accent1">
                    <a:lumMod val="75000"/>
                  </a:schemeClr>
                </a:solidFill>
              </a:rPr>
              <a:t>It has reasonable probability of catching errors.</a:t>
            </a:r>
          </a:p>
          <a:p>
            <a:pPr lvl="1">
              <a:lnSpc>
                <a:spcPct val="90000"/>
              </a:lnSpc>
            </a:pPr>
            <a:endParaRPr lang="en-US" sz="2400" dirty="0">
              <a:solidFill>
                <a:schemeClr val="accent1">
                  <a:lumMod val="75000"/>
                </a:schemeClr>
              </a:solidFill>
            </a:endParaRPr>
          </a:p>
          <a:p>
            <a:pPr lvl="1">
              <a:lnSpc>
                <a:spcPct val="90000"/>
              </a:lnSpc>
            </a:pPr>
            <a:r>
              <a:rPr lang="en-US" sz="2400" dirty="0">
                <a:solidFill>
                  <a:schemeClr val="accent1">
                    <a:lumMod val="75000"/>
                  </a:schemeClr>
                </a:solidFill>
              </a:rPr>
              <a:t>It is not redundant.</a:t>
            </a:r>
          </a:p>
          <a:p>
            <a:pPr marL="411480" lvl="1" indent="0">
              <a:lnSpc>
                <a:spcPct val="90000"/>
              </a:lnSpc>
              <a:buNone/>
            </a:pPr>
            <a:endParaRPr lang="en-US" sz="2400" dirty="0">
              <a:solidFill>
                <a:schemeClr val="accent1">
                  <a:lumMod val="75000"/>
                </a:schemeClr>
              </a:solidFill>
            </a:endParaRPr>
          </a:p>
          <a:p>
            <a:pPr lvl="1">
              <a:lnSpc>
                <a:spcPct val="90000"/>
              </a:lnSpc>
            </a:pPr>
            <a:r>
              <a:rPr lang="en-US" sz="2400" dirty="0">
                <a:solidFill>
                  <a:schemeClr val="accent1">
                    <a:lumMod val="75000"/>
                  </a:schemeClr>
                </a:solidFill>
              </a:rPr>
              <a:t>It is neither too simple nor to complex</a:t>
            </a:r>
            <a:r>
              <a:rPr lang="en-US" sz="1600" dirty="0">
                <a:solidFill>
                  <a:schemeClr val="accent1">
                    <a:lumMod val="75000"/>
                  </a:schemeClr>
                </a:solidFill>
              </a:rPr>
              <a:t>.</a:t>
            </a:r>
          </a:p>
        </p:txBody>
      </p:sp>
      <p:sp>
        <p:nvSpPr>
          <p:cNvPr id="4" name="Slide Number Placeholder 5"/>
          <p:cNvSpPr>
            <a:spLocks noGrp="1"/>
          </p:cNvSpPr>
          <p:nvPr>
            <p:ph type="sldNum" sz="quarter" idx="12"/>
          </p:nvPr>
        </p:nvSpPr>
        <p:spPr/>
        <p:txBody>
          <a:bodyPr/>
          <a:lstStyle/>
          <a:p>
            <a:fld id="{E0B3314A-D0F5-4690-8DC6-FDEF45941F71}" type="slidenum">
              <a:rPr lang="en-US"/>
              <a:pPr/>
              <a:t>6</a:t>
            </a:fld>
            <a:endParaRPr lang="en-US"/>
          </a:p>
        </p:txBody>
      </p:sp>
    </p:spTree>
  </p:cSld>
  <p:clrMapOvr>
    <a:masterClrMapping/>
  </p:clrMapOvr>
  <p:transition spd="med">
    <p:cover dir="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381000"/>
            <a:ext cx="8080375" cy="1143000"/>
          </a:xfrm>
        </p:spPr>
        <p:txBody>
          <a:bodyPr/>
          <a:lstStyle/>
          <a:p>
            <a:r>
              <a:rPr lang="en-US" altLang="ja-JP">
                <a:ea typeface="ＭＳ Ｐゴシック" charset="-128"/>
              </a:rPr>
              <a:t>Testing Methods </a:t>
            </a:r>
            <a:endParaRPr lang="en-US"/>
          </a:p>
        </p:txBody>
      </p:sp>
      <p:sp>
        <p:nvSpPr>
          <p:cNvPr id="16387" name="Rectangle 3"/>
          <p:cNvSpPr>
            <a:spLocks noGrp="1" noChangeArrowheads="1"/>
          </p:cNvSpPr>
          <p:nvPr>
            <p:ph idx="1"/>
          </p:nvPr>
        </p:nvSpPr>
        <p:spPr>
          <a:xfrm>
            <a:off x="533400" y="1524000"/>
            <a:ext cx="8153400" cy="4648200"/>
          </a:xfrm>
        </p:spPr>
        <p:txBody>
          <a:bodyPr>
            <a:noAutofit/>
          </a:bodyPr>
          <a:lstStyle/>
          <a:p>
            <a:pPr>
              <a:lnSpc>
                <a:spcPct val="80000"/>
              </a:lnSpc>
            </a:pPr>
            <a:r>
              <a:rPr lang="en-US" dirty="0"/>
              <a:t>Any engineering product can be tested in one of two ways:</a:t>
            </a:r>
          </a:p>
          <a:p>
            <a:pPr>
              <a:lnSpc>
                <a:spcPct val="80000"/>
              </a:lnSpc>
            </a:pPr>
            <a:endParaRPr lang="en-US" dirty="0"/>
          </a:p>
          <a:p>
            <a:pPr lvl="1">
              <a:lnSpc>
                <a:spcPct val="90000"/>
              </a:lnSpc>
            </a:pPr>
            <a:r>
              <a:rPr lang="en-US" sz="2400" dirty="0"/>
              <a:t>Knowing the internal workings of a product, test can be conducted to ensure that all internal operations are performed according to specifications and have adequately examined – </a:t>
            </a:r>
            <a:r>
              <a:rPr lang="en-US" sz="2400" b="1" dirty="0"/>
              <a:t>While Box or Structural testing</a:t>
            </a:r>
            <a:r>
              <a:rPr lang="en-US" sz="2400" dirty="0"/>
              <a:t>.</a:t>
            </a:r>
          </a:p>
          <a:p>
            <a:pPr lvl="1">
              <a:lnSpc>
                <a:spcPct val="90000"/>
              </a:lnSpc>
              <a:buFontTx/>
              <a:buNone/>
            </a:pPr>
            <a:endParaRPr lang="en-US" sz="2400" dirty="0"/>
          </a:p>
          <a:p>
            <a:pPr lvl="1">
              <a:lnSpc>
                <a:spcPct val="90000"/>
              </a:lnSpc>
            </a:pPr>
            <a:r>
              <a:rPr lang="en-US" sz="2400" dirty="0"/>
              <a:t>Knowing the specified function that a product has been designed to perform, test can be conducted to verify that each function is fully operational while at the same time searching for error in each function – </a:t>
            </a:r>
            <a:r>
              <a:rPr lang="en-US" sz="2400" b="1" dirty="0"/>
              <a:t>Black box or Functional testing</a:t>
            </a:r>
            <a:r>
              <a:rPr lang="en-US" sz="2400" dirty="0"/>
              <a:t>.</a:t>
            </a:r>
          </a:p>
        </p:txBody>
      </p:sp>
      <p:sp>
        <p:nvSpPr>
          <p:cNvPr id="4" name="Slide Number Placeholder 5"/>
          <p:cNvSpPr>
            <a:spLocks noGrp="1"/>
          </p:cNvSpPr>
          <p:nvPr>
            <p:ph type="sldNum" sz="quarter" idx="12"/>
          </p:nvPr>
        </p:nvSpPr>
        <p:spPr/>
        <p:txBody>
          <a:bodyPr/>
          <a:lstStyle/>
          <a:p>
            <a:fld id="{C8893260-EAB8-4FC6-AEF3-FDE2A7E2C1C4}" type="slidenum">
              <a:rPr lang="en-US"/>
              <a:pPr/>
              <a:t>7</a:t>
            </a:fld>
            <a:endParaRPr lang="en-US"/>
          </a:p>
        </p:txBody>
      </p:sp>
    </p:spTree>
  </p:cSld>
  <p:clrMapOvr>
    <a:masterClrMapping/>
  </p:clrMapOvr>
  <p:transition spd="med">
    <p:cover dir="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28600" y="228600"/>
            <a:ext cx="8080375" cy="1143000"/>
          </a:xfrm>
        </p:spPr>
        <p:txBody>
          <a:bodyPr/>
          <a:lstStyle/>
          <a:p>
            <a:r>
              <a:rPr lang="en-US" altLang="ja-JP" dirty="0">
                <a:ea typeface="ＭＳ Ｐゴシック" charset="-128"/>
              </a:rPr>
              <a:t>While Box or Structural testing </a:t>
            </a:r>
            <a:endParaRPr lang="en-US" dirty="0"/>
          </a:p>
        </p:txBody>
      </p:sp>
      <p:sp>
        <p:nvSpPr>
          <p:cNvPr id="17411" name="Rectangle 3"/>
          <p:cNvSpPr>
            <a:spLocks noGrp="1" noChangeArrowheads="1"/>
          </p:cNvSpPr>
          <p:nvPr>
            <p:ph idx="1"/>
          </p:nvPr>
        </p:nvSpPr>
        <p:spPr>
          <a:xfrm>
            <a:off x="381000" y="1371600"/>
            <a:ext cx="8382000" cy="4724400"/>
          </a:xfrm>
        </p:spPr>
        <p:txBody>
          <a:bodyPr/>
          <a:lstStyle/>
          <a:p>
            <a:pPr marL="609600" indent="-609600">
              <a:lnSpc>
                <a:spcPct val="80000"/>
              </a:lnSpc>
              <a:spcBef>
                <a:spcPts val="600"/>
              </a:spcBef>
              <a:spcAft>
                <a:spcPts val="600"/>
              </a:spcAft>
            </a:pPr>
            <a:r>
              <a:rPr lang="en-US" sz="2400" dirty="0"/>
              <a:t>White box testing relies on intimate knowledge of the code and a procedural design to derive the test cases. Its most widely utilized in unit testing to determine all possible paths within a module, all loops and logical expressions.</a:t>
            </a:r>
          </a:p>
          <a:p>
            <a:pPr marL="609600" indent="-609600">
              <a:lnSpc>
                <a:spcPct val="80000"/>
              </a:lnSpc>
              <a:spcBef>
                <a:spcPts val="600"/>
              </a:spcBef>
              <a:spcAft>
                <a:spcPts val="600"/>
              </a:spcAft>
              <a:buFontTx/>
              <a:buNone/>
            </a:pPr>
            <a:endParaRPr lang="en-US" sz="2400" dirty="0"/>
          </a:p>
          <a:p>
            <a:pPr marL="609600" indent="-609600">
              <a:lnSpc>
                <a:spcPct val="80000"/>
              </a:lnSpc>
              <a:spcBef>
                <a:spcPts val="600"/>
              </a:spcBef>
              <a:spcAft>
                <a:spcPts val="600"/>
              </a:spcAft>
            </a:pPr>
            <a:r>
              <a:rPr lang="en-US" sz="2400" dirty="0"/>
              <a:t>Using white box testing engineers can verify:</a:t>
            </a:r>
          </a:p>
          <a:p>
            <a:pPr marL="990600" lvl="1" indent="-533400">
              <a:lnSpc>
                <a:spcPct val="90000"/>
              </a:lnSpc>
              <a:spcBef>
                <a:spcPts val="600"/>
              </a:spcBef>
              <a:spcAft>
                <a:spcPts val="600"/>
              </a:spcAft>
            </a:pPr>
            <a:r>
              <a:rPr lang="en-US" sz="2000" dirty="0">
                <a:solidFill>
                  <a:schemeClr val="accent1">
                    <a:lumMod val="75000"/>
                  </a:schemeClr>
                </a:solidFill>
              </a:rPr>
              <a:t>all independent paths within a module have been exercise at least once,</a:t>
            </a:r>
          </a:p>
          <a:p>
            <a:pPr marL="990600" lvl="1" indent="-533400">
              <a:lnSpc>
                <a:spcPct val="90000"/>
              </a:lnSpc>
              <a:spcBef>
                <a:spcPts val="600"/>
              </a:spcBef>
              <a:spcAft>
                <a:spcPts val="600"/>
              </a:spcAft>
            </a:pPr>
            <a:r>
              <a:rPr lang="en-US" sz="2000" dirty="0">
                <a:solidFill>
                  <a:schemeClr val="accent1">
                    <a:lumMod val="75000"/>
                  </a:schemeClr>
                </a:solidFill>
              </a:rPr>
              <a:t>all logical decisions on their true and false sides,</a:t>
            </a:r>
          </a:p>
          <a:p>
            <a:pPr marL="990600" lvl="1" indent="-533400">
              <a:lnSpc>
                <a:spcPct val="90000"/>
              </a:lnSpc>
              <a:spcBef>
                <a:spcPts val="600"/>
              </a:spcBef>
              <a:spcAft>
                <a:spcPts val="600"/>
              </a:spcAft>
            </a:pPr>
            <a:r>
              <a:rPr lang="en-US" sz="2000" dirty="0">
                <a:solidFill>
                  <a:schemeClr val="accent1">
                    <a:lumMod val="75000"/>
                  </a:schemeClr>
                </a:solidFill>
              </a:rPr>
              <a:t>all loops and test their operations at their limits</a:t>
            </a:r>
          </a:p>
          <a:p>
            <a:pPr marL="990600" lvl="1" indent="-533400">
              <a:lnSpc>
                <a:spcPct val="90000"/>
              </a:lnSpc>
              <a:spcBef>
                <a:spcPts val="600"/>
              </a:spcBef>
              <a:spcAft>
                <a:spcPts val="600"/>
              </a:spcAft>
            </a:pPr>
            <a:r>
              <a:rPr lang="en-US" sz="2000" dirty="0">
                <a:solidFill>
                  <a:schemeClr val="accent1">
                    <a:lumMod val="75000"/>
                  </a:schemeClr>
                </a:solidFill>
              </a:rPr>
              <a:t>Internal data structures to assure their validity</a:t>
            </a:r>
            <a:r>
              <a:rPr lang="en-US" sz="2000" dirty="0"/>
              <a:t>.</a:t>
            </a:r>
          </a:p>
        </p:txBody>
      </p:sp>
      <p:sp>
        <p:nvSpPr>
          <p:cNvPr id="4" name="Slide Number Placeholder 5"/>
          <p:cNvSpPr>
            <a:spLocks noGrp="1"/>
          </p:cNvSpPr>
          <p:nvPr>
            <p:ph type="sldNum" sz="quarter" idx="12"/>
          </p:nvPr>
        </p:nvSpPr>
        <p:spPr/>
        <p:txBody>
          <a:bodyPr/>
          <a:lstStyle/>
          <a:p>
            <a:fld id="{9AD316E7-AF61-4BCE-AE97-B585E5F797B1}" type="slidenum">
              <a:rPr lang="en-US"/>
              <a:pPr/>
              <a:t>8</a:t>
            </a:fld>
            <a:endParaRPr lang="en-US"/>
          </a:p>
        </p:txBody>
      </p:sp>
    </p:spTree>
  </p:cSld>
  <p:clrMapOvr>
    <a:masterClrMapping/>
  </p:clrMapOvr>
  <p:transition spd="med">
    <p:cover dir="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762000"/>
            <a:ext cx="8229600" cy="1066800"/>
          </a:xfrm>
        </p:spPr>
        <p:txBody>
          <a:bodyPr/>
          <a:lstStyle/>
          <a:p>
            <a:r>
              <a:rPr lang="en-US" altLang="ja-JP" dirty="0">
                <a:ea typeface="ＭＳ Ｐゴシック" charset="-128"/>
              </a:rPr>
              <a:t>White box test done in teams </a:t>
            </a:r>
            <a:endParaRPr lang="en-US" dirty="0"/>
          </a:p>
        </p:txBody>
      </p:sp>
      <p:sp>
        <p:nvSpPr>
          <p:cNvPr id="18435" name="Rectangle 3"/>
          <p:cNvSpPr>
            <a:spLocks noGrp="1" noChangeArrowheads="1"/>
          </p:cNvSpPr>
          <p:nvPr>
            <p:ph idx="1"/>
          </p:nvPr>
        </p:nvSpPr>
        <p:spPr>
          <a:xfrm>
            <a:off x="1143000" y="1828800"/>
            <a:ext cx="5811837" cy="4525963"/>
          </a:xfrm>
        </p:spPr>
        <p:txBody>
          <a:bodyPr/>
          <a:lstStyle/>
          <a:p>
            <a:pPr>
              <a:spcBef>
                <a:spcPts val="600"/>
              </a:spcBef>
              <a:spcAft>
                <a:spcPts val="600"/>
              </a:spcAft>
            </a:pPr>
            <a:r>
              <a:rPr lang="en-US" sz="2800" dirty="0"/>
              <a:t>Manager</a:t>
            </a:r>
          </a:p>
          <a:p>
            <a:pPr>
              <a:spcBef>
                <a:spcPts val="600"/>
              </a:spcBef>
              <a:spcAft>
                <a:spcPts val="600"/>
              </a:spcAft>
            </a:pPr>
            <a:r>
              <a:rPr lang="en-US" sz="2800" dirty="0"/>
              <a:t>Design engineer</a:t>
            </a:r>
          </a:p>
          <a:p>
            <a:pPr>
              <a:spcBef>
                <a:spcPts val="600"/>
              </a:spcBef>
              <a:spcAft>
                <a:spcPts val="600"/>
              </a:spcAft>
            </a:pPr>
            <a:r>
              <a:rPr lang="en-US" sz="2800" dirty="0"/>
              <a:t>Programmer</a:t>
            </a:r>
          </a:p>
          <a:p>
            <a:pPr>
              <a:spcBef>
                <a:spcPts val="600"/>
              </a:spcBef>
              <a:spcAft>
                <a:spcPts val="600"/>
              </a:spcAft>
            </a:pPr>
            <a:r>
              <a:rPr lang="en-US" sz="2800" dirty="0"/>
              <a:t>Tester</a:t>
            </a:r>
          </a:p>
          <a:p>
            <a:pPr>
              <a:spcBef>
                <a:spcPts val="600"/>
              </a:spcBef>
              <a:spcAft>
                <a:spcPts val="600"/>
              </a:spcAft>
            </a:pPr>
            <a:r>
              <a:rPr lang="en-US" sz="2800" dirty="0"/>
              <a:t>Keeper</a:t>
            </a:r>
          </a:p>
          <a:p>
            <a:pPr>
              <a:spcBef>
                <a:spcPts val="600"/>
              </a:spcBef>
              <a:spcAft>
                <a:spcPts val="600"/>
              </a:spcAft>
            </a:pPr>
            <a:r>
              <a:rPr lang="en-US" sz="2800" dirty="0"/>
              <a:t>Author</a:t>
            </a:r>
          </a:p>
          <a:p>
            <a:pPr>
              <a:spcBef>
                <a:spcPts val="600"/>
              </a:spcBef>
              <a:spcAft>
                <a:spcPts val="600"/>
              </a:spcAft>
            </a:pPr>
            <a:r>
              <a:rPr lang="en-US" sz="2800" dirty="0"/>
              <a:t>User</a:t>
            </a:r>
          </a:p>
        </p:txBody>
      </p:sp>
      <p:sp>
        <p:nvSpPr>
          <p:cNvPr id="4" name="Slide Number Placeholder 5"/>
          <p:cNvSpPr>
            <a:spLocks noGrp="1"/>
          </p:cNvSpPr>
          <p:nvPr>
            <p:ph type="sldNum" sz="quarter" idx="12"/>
          </p:nvPr>
        </p:nvSpPr>
        <p:spPr/>
        <p:txBody>
          <a:bodyPr/>
          <a:lstStyle/>
          <a:p>
            <a:fld id="{620DF142-C9F1-4009-A64A-CABDC64E0874}" type="slidenum">
              <a:rPr lang="en-US"/>
              <a:pPr/>
              <a:t>9</a:t>
            </a:fld>
            <a:endParaRPr lang="en-US"/>
          </a:p>
        </p:txBody>
      </p:sp>
    </p:spTree>
  </p:cSld>
  <p:clrMapOvr>
    <a:masterClrMapping/>
  </p:clrMapOvr>
  <p:transition spd="med">
    <p:cover dir="rd"/>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426</TotalTime>
  <Words>761</Words>
  <Application>Microsoft Office PowerPoint</Application>
  <PresentationFormat>On-screen Show (4:3)</PresentationFormat>
  <Paragraphs>95</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Georgia</vt:lpstr>
      <vt:lpstr>Trebuchet MS</vt:lpstr>
      <vt:lpstr>Wingdings</vt:lpstr>
      <vt:lpstr>Wingdings 2</vt:lpstr>
      <vt:lpstr>Urban</vt:lpstr>
      <vt:lpstr>SOFTWARE TESTING </vt:lpstr>
      <vt:lpstr>Definition of Testing</vt:lpstr>
      <vt:lpstr>Purpose of testing</vt:lpstr>
      <vt:lpstr>V&amp;V</vt:lpstr>
      <vt:lpstr>Testing Principles </vt:lpstr>
      <vt:lpstr>Criteria of good test </vt:lpstr>
      <vt:lpstr>Testing Methods </vt:lpstr>
      <vt:lpstr>While Box or Structural testing </vt:lpstr>
      <vt:lpstr>White box test done in teams </vt:lpstr>
      <vt:lpstr>Black box or functional testing </vt:lpstr>
      <vt:lpstr>User Testing </vt:lpstr>
      <vt:lpstr>Review Questions</vt:lpstr>
    </vt:vector>
  </TitlesOfParts>
  <Company>NUB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Golam Kibria</dc:creator>
  <cp:lastModifiedBy>ferdaustaslima@outlook.com</cp:lastModifiedBy>
  <cp:revision>128</cp:revision>
  <dcterms:created xsi:type="dcterms:W3CDTF">2007-04-16T08:00:24Z</dcterms:created>
  <dcterms:modified xsi:type="dcterms:W3CDTF">2021-04-04T04:21:09Z</dcterms:modified>
</cp:coreProperties>
</file>