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377151" y="1905004"/>
            <a:ext cx="9437699" cy="1625599"/>
          </a:xfrm>
        </p:spPr>
        <p:txBody>
          <a:bodyPr>
            <a:normAutofit/>
          </a:bodyPr>
          <a:lstStyle>
            <a:lvl1pPr algn="ctr">
              <a:lnSpc>
                <a:spcPct val="90000"/>
              </a:lnSpc>
              <a:defRPr sz="480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1382464" y="3657124"/>
            <a:ext cx="9432387" cy="991077"/>
          </a:xfrm>
        </p:spPr>
        <p:txBody>
          <a:bodyPr>
            <a:normAutofit/>
          </a:bodyPr>
          <a:lstStyle>
            <a:lvl1pPr marL="0" indent="0" algn="ctr">
              <a:spcBef>
                <a:spcPts val="0"/>
              </a:spcBef>
              <a:buNone/>
              <a:defRPr sz="2000" cap="all"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643F58AD-36F8-4347-817A-B70F62EC0976}" type="datetimeFigureOut">
              <a:rPr lang="en-US" smtClean="0"/>
              <a:t>4/26/2020</a:t>
            </a:fld>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394B655-585F-4459-B898-749427BB3F6B}" type="slidenum">
              <a:rPr lang="en-US" smtClean="0"/>
              <a:t>‹#›</a:t>
            </a:fld>
            <a:endParaRPr lang="en-US" dirty="0"/>
          </a:p>
        </p:txBody>
      </p:sp>
      <p:grpSp>
        <p:nvGrpSpPr>
          <p:cNvPr id="7" name="Group 6"/>
          <p:cNvGrpSpPr/>
          <p:nvPr/>
        </p:nvGrpSpPr>
        <p:grpSpPr>
          <a:xfrm>
            <a:off x="1219200" y="1600200"/>
            <a:ext cx="9742283" cy="73152"/>
            <a:chOff x="914400" y="1200150"/>
            <a:chExt cx="7306712" cy="54864"/>
          </a:xfrm>
        </p:grpSpPr>
        <p:sp>
          <p:nvSpPr>
            <p:cNvPr id="8" name="Oval 7"/>
            <p:cNvSpPr/>
            <p:nvPr/>
          </p:nvSpPr>
          <p:spPr>
            <a:xfrm>
              <a:off x="8166248" y="1200150"/>
              <a:ext cx="54864" cy="54864"/>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9" name="Oval 8"/>
            <p:cNvSpPr/>
            <p:nvPr/>
          </p:nvSpPr>
          <p:spPr>
            <a:xfrm>
              <a:off x="914400" y="1200150"/>
              <a:ext cx="54864" cy="54864"/>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nvGrpSpPr>
            <p:cNvPr id="10" name="Group 9"/>
            <p:cNvGrpSpPr/>
            <p:nvPr/>
          </p:nvGrpSpPr>
          <p:grpSpPr>
            <a:xfrm>
              <a:off x="1036847" y="1207626"/>
              <a:ext cx="7074290" cy="38998"/>
              <a:chOff x="2141408" y="1752956"/>
              <a:chExt cx="7315200" cy="38998"/>
            </a:xfrm>
            <a:solidFill>
              <a:schemeClr val="tx2"/>
            </a:solidFill>
          </p:grpSpPr>
          <p:cxnSp>
            <p:nvCxnSpPr>
              <p:cNvPr id="11" name="Straight Connector 10"/>
              <p:cNvCxnSpPr/>
              <p:nvPr/>
            </p:nvCxnSpPr>
            <p:spPr>
              <a:xfrm>
                <a:off x="2141408" y="1752956"/>
                <a:ext cx="7315200" cy="0"/>
              </a:xfrm>
              <a:prstGeom prst="line">
                <a:avLst/>
              </a:prstGeom>
              <a:grpFill/>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41408" y="1791954"/>
                <a:ext cx="7315200" cy="0"/>
              </a:xfrm>
              <a:prstGeom prst="line">
                <a:avLst/>
              </a:prstGeom>
              <a:grpFill/>
              <a:ln w="127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13" name="Group 12"/>
          <p:cNvGrpSpPr/>
          <p:nvPr/>
        </p:nvGrpSpPr>
        <p:grpSpPr>
          <a:xfrm>
            <a:off x="1219200" y="4851400"/>
            <a:ext cx="9742283" cy="73152"/>
            <a:chOff x="914400" y="3638550"/>
            <a:chExt cx="7306712" cy="54864"/>
          </a:xfrm>
        </p:grpSpPr>
        <p:sp>
          <p:nvSpPr>
            <p:cNvPr id="14" name="Oval 13"/>
            <p:cNvSpPr/>
            <p:nvPr/>
          </p:nvSpPr>
          <p:spPr>
            <a:xfrm>
              <a:off x="8166248" y="3638550"/>
              <a:ext cx="54864" cy="54864"/>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5" name="Oval 14"/>
            <p:cNvSpPr/>
            <p:nvPr/>
          </p:nvSpPr>
          <p:spPr>
            <a:xfrm>
              <a:off x="914400" y="3638550"/>
              <a:ext cx="54864" cy="54864"/>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grpSp>
          <p:nvGrpSpPr>
            <p:cNvPr id="16" name="Group 15"/>
            <p:cNvGrpSpPr/>
            <p:nvPr/>
          </p:nvGrpSpPr>
          <p:grpSpPr>
            <a:xfrm>
              <a:off x="1036847" y="3646026"/>
              <a:ext cx="7074290" cy="38998"/>
              <a:chOff x="2141408" y="1752956"/>
              <a:chExt cx="7315200" cy="38998"/>
            </a:xfrm>
            <a:solidFill>
              <a:schemeClr val="tx2"/>
            </a:solidFill>
          </p:grpSpPr>
          <p:cxnSp>
            <p:nvCxnSpPr>
              <p:cNvPr id="17" name="Straight Connector 16"/>
              <p:cNvCxnSpPr/>
              <p:nvPr/>
            </p:nvCxnSpPr>
            <p:spPr>
              <a:xfrm>
                <a:off x="2141408" y="1752956"/>
                <a:ext cx="7315200" cy="0"/>
              </a:xfrm>
              <a:prstGeom prst="line">
                <a:avLst/>
              </a:prstGeom>
              <a:grpFill/>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141408" y="1791954"/>
                <a:ext cx="7315200" cy="0"/>
              </a:xfrm>
              <a:prstGeom prst="line">
                <a:avLst/>
              </a:prstGeom>
              <a:grpFill/>
              <a:ln w="12700">
                <a:solidFill>
                  <a:schemeClr val="tx2"/>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6710968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6" name="Slide Number Placeholder 5"/>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422534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37125" y="434976"/>
            <a:ext cx="1168704" cy="566102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7930" y="434976"/>
            <a:ext cx="8415942" cy="5661025"/>
          </a:xfrm>
        </p:spPr>
        <p:txBody>
          <a:bodyPr vert="eaVert"/>
          <a:lstStyle>
            <a:lvl5pPr>
              <a:defRPr/>
            </a:lvl5pPr>
            <a:lvl6pPr>
              <a:defRPr/>
            </a:lvl6pPr>
            <a:lvl7pPr>
              <a:defRPr/>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6" name="Slide Number Placeholder 5"/>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139335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6" name="Slide Number Placeholder 5"/>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3117608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401" y="990600"/>
            <a:ext cx="9347199" cy="2235203"/>
          </a:xfrm>
        </p:spPr>
        <p:txBody>
          <a:bodyPr anchor="b">
            <a:normAutofit/>
          </a:bodyPr>
          <a:lstStyle>
            <a:lvl1pPr algn="ctr">
              <a:lnSpc>
                <a:spcPct val="90000"/>
              </a:lnSpc>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1422401" y="3733800"/>
            <a:ext cx="9347199" cy="12192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6" name="Slide Number Placeholder 5"/>
          <p:cNvSpPr>
            <a:spLocks noGrp="1"/>
          </p:cNvSpPr>
          <p:nvPr>
            <p:ph type="sldNum" sz="quarter" idx="12"/>
          </p:nvPr>
        </p:nvSpPr>
        <p:spPr/>
        <p:txBody>
          <a:bodyPr/>
          <a:lstStyle/>
          <a:p>
            <a:fld id="{3394B655-585F-4459-B898-749427BB3F6B}" type="slidenum">
              <a:rPr lang="en-US" smtClean="0"/>
              <a:t>‹#›</a:t>
            </a:fld>
            <a:endParaRPr lang="en-US" dirty="0"/>
          </a:p>
        </p:txBody>
      </p:sp>
      <p:grpSp>
        <p:nvGrpSpPr>
          <p:cNvPr id="13" name="Group 12"/>
          <p:cNvGrpSpPr/>
          <p:nvPr/>
        </p:nvGrpSpPr>
        <p:grpSpPr>
          <a:xfrm>
            <a:off x="3274635" y="3475736"/>
            <a:ext cx="5642734" cy="54864"/>
            <a:chOff x="2455975" y="2588441"/>
            <a:chExt cx="4232051" cy="41148"/>
          </a:xfrm>
        </p:grpSpPr>
        <p:sp>
          <p:nvSpPr>
            <p:cNvPr id="14" name="Oval 13"/>
            <p:cNvSpPr/>
            <p:nvPr/>
          </p:nvSpPr>
          <p:spPr>
            <a:xfrm>
              <a:off x="6642306" y="2588441"/>
              <a:ext cx="45720" cy="41148"/>
            </a:xfrm>
            <a:prstGeom prst="ellipse">
              <a:avLst/>
            </a:prstGeom>
            <a:solidFill>
              <a:schemeClr val="tx1"/>
            </a:solidFill>
            <a:ln w="2642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dirty="0">
                <a:ln>
                  <a:noFill/>
                </a:ln>
                <a:solidFill>
                  <a:sysClr val="window" lastClr="FFFFFF"/>
                </a:solidFill>
                <a:effectLst/>
                <a:uLnTx/>
                <a:uFillTx/>
                <a:latin typeface="Constantia"/>
                <a:ea typeface="+mn-ea"/>
                <a:cs typeface="+mn-cs"/>
              </a:endParaRPr>
            </a:p>
          </p:txBody>
        </p:sp>
        <p:sp>
          <p:nvSpPr>
            <p:cNvPr id="15" name="Oval 14"/>
            <p:cNvSpPr/>
            <p:nvPr/>
          </p:nvSpPr>
          <p:spPr>
            <a:xfrm>
              <a:off x="2455975" y="2588441"/>
              <a:ext cx="45720" cy="41148"/>
            </a:xfrm>
            <a:prstGeom prst="ellipse">
              <a:avLst/>
            </a:prstGeom>
            <a:solidFill>
              <a:schemeClr val="tx1"/>
            </a:solidFill>
            <a:ln w="2642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dirty="0">
                <a:ln>
                  <a:noFill/>
                </a:ln>
                <a:solidFill>
                  <a:sysClr val="window" lastClr="FFFFFF"/>
                </a:solidFill>
                <a:effectLst/>
                <a:uLnTx/>
                <a:uFillTx/>
                <a:latin typeface="Constantia"/>
                <a:ea typeface="+mn-ea"/>
                <a:cs typeface="+mn-cs"/>
              </a:endParaRPr>
            </a:p>
          </p:txBody>
        </p:sp>
        <p:grpSp>
          <p:nvGrpSpPr>
            <p:cNvPr id="16" name="Group 15"/>
            <p:cNvGrpSpPr/>
            <p:nvPr/>
          </p:nvGrpSpPr>
          <p:grpSpPr>
            <a:xfrm>
              <a:off x="2563229" y="2594391"/>
              <a:ext cx="4023360" cy="29249"/>
              <a:chOff x="2550323" y="3458731"/>
              <a:chExt cx="4023360" cy="38998"/>
            </a:xfrm>
          </p:grpSpPr>
          <p:cxnSp>
            <p:nvCxnSpPr>
              <p:cNvPr id="17" name="Straight Connector 16"/>
              <p:cNvCxnSpPr/>
              <p:nvPr/>
            </p:nvCxnSpPr>
            <p:spPr>
              <a:xfrm>
                <a:off x="2550323" y="3458731"/>
                <a:ext cx="4023360" cy="0"/>
              </a:xfrm>
              <a:prstGeom prst="line">
                <a:avLst/>
              </a:prstGeom>
              <a:noFill/>
              <a:ln w="12700" cap="flat" cmpd="sng" algn="ctr">
                <a:solidFill>
                  <a:schemeClr val="tx1"/>
                </a:solidFill>
                <a:prstDash val="solid"/>
              </a:ln>
              <a:effectLst/>
            </p:spPr>
          </p:cxnSp>
          <p:cxnSp>
            <p:nvCxnSpPr>
              <p:cNvPr id="18" name="Straight Connector 17"/>
              <p:cNvCxnSpPr/>
              <p:nvPr/>
            </p:nvCxnSpPr>
            <p:spPr>
              <a:xfrm>
                <a:off x="2550323" y="3497729"/>
                <a:ext cx="4023360" cy="0"/>
              </a:xfrm>
              <a:prstGeom prst="line">
                <a:avLst/>
              </a:prstGeom>
              <a:noFill/>
              <a:ln w="12700" cap="flat" cmpd="sng" algn="ctr">
                <a:solidFill>
                  <a:schemeClr val="tx1"/>
                </a:solidFill>
                <a:prstDash val="solid"/>
              </a:ln>
              <a:effectLst/>
            </p:spPr>
          </p:cxnSp>
        </p:grpSp>
      </p:grpSp>
    </p:spTree>
    <p:extLst>
      <p:ext uri="{BB962C8B-B14F-4D97-AF65-F5344CB8AC3E}">
        <p14:creationId xmlns:p14="http://schemas.microsoft.com/office/powerpoint/2010/main" val="334922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9200" y="1803400"/>
            <a:ext cx="4775200" cy="42672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97600" y="1803400"/>
            <a:ext cx="4775200" cy="42672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baseline="0"/>
            </a:lvl8pPr>
            <a:lvl9pPr>
              <a:defRPr sz="18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7" name="Slide Number Placeholder 6"/>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163293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23264" y="1803400"/>
            <a:ext cx="4771048" cy="711200"/>
          </a:xfrm>
        </p:spPr>
        <p:txBody>
          <a:bodyPr anchor="ctr">
            <a:normAutofit/>
          </a:bodyPr>
          <a:lstStyle>
            <a:lvl1pPr marL="0" indent="0">
              <a:lnSpc>
                <a:spcPct val="9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19200" y="2514600"/>
            <a:ext cx="4775200" cy="3556000"/>
          </a:xfrm>
        </p:spPr>
        <p:txBody>
          <a:bodyPr>
            <a:normAutofit/>
          </a:bodyPr>
          <a:lstStyle>
            <a:lvl1pPr>
              <a:spcBef>
                <a:spcPts val="16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01664" y="1803400"/>
            <a:ext cx="4771048" cy="711200"/>
          </a:xfrm>
        </p:spPr>
        <p:txBody>
          <a:bodyPr anchor="ctr">
            <a:normAutofit/>
          </a:bodyPr>
          <a:lstStyle>
            <a:lvl1pPr marL="0" indent="0">
              <a:lnSpc>
                <a:spcPct val="9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7600" y="2514600"/>
            <a:ext cx="4775200" cy="3556000"/>
          </a:xfrm>
        </p:spPr>
        <p:txBody>
          <a:bodyPr>
            <a:normAutofit/>
          </a:bodyPr>
          <a:lstStyle>
            <a:lvl1pPr>
              <a:spcBef>
                <a:spcPts val="1600"/>
              </a:spcBef>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9" name="Slide Number Placeholder 8"/>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289336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endParaRPr lang="en-US" dirty="0"/>
          </a:p>
        </p:txBody>
      </p:sp>
      <p:sp>
        <p:nvSpPr>
          <p:cNvPr id="3" name="Date Placeholder 2"/>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5" name="Slide Number Placeholder 4"/>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294315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4" name="Slide Number Placeholder 3"/>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329928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1219201" y="1803401"/>
            <a:ext cx="6604001" cy="426720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28000" y="1803401"/>
            <a:ext cx="2844801" cy="4267201"/>
          </a:xfrm>
        </p:spPr>
        <p:txBody>
          <a:bodyPr>
            <a:normAutofit/>
          </a:bodyPr>
          <a:lstStyle>
            <a:lvl1pPr marL="0" indent="0">
              <a:spcBef>
                <a:spcPts val="1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7" name="Slide Number Placeholder 6"/>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1477172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200" b="0"/>
            </a:lvl1pPr>
          </a:lstStyle>
          <a:p>
            <a:r>
              <a:rPr lang="en-US" smtClean="0"/>
              <a:t>Click to edit Master title style</a:t>
            </a:r>
            <a:endParaRPr/>
          </a:p>
        </p:txBody>
      </p:sp>
      <p:sp>
        <p:nvSpPr>
          <p:cNvPr id="8" name="Rectangle 7"/>
          <p:cNvSpPr/>
          <p:nvPr/>
        </p:nvSpPr>
        <p:spPr>
          <a:xfrm>
            <a:off x="1219200" y="1803400"/>
            <a:ext cx="6604000" cy="4267200"/>
          </a:xfrm>
          <a:prstGeom prst="rect">
            <a:avLst/>
          </a:prstGeom>
          <a:noFill/>
          <a:ln w="127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1800" dirty="0"/>
          </a:p>
        </p:txBody>
      </p:sp>
      <p:sp>
        <p:nvSpPr>
          <p:cNvPr id="3" name="Picture Placeholder 2" descr="An empty placeholder to add an image. Click on the placeholder and select the image that you wish to add."/>
          <p:cNvSpPr>
            <a:spLocks noGrp="1"/>
          </p:cNvSpPr>
          <p:nvPr>
            <p:ph type="pic" idx="1"/>
          </p:nvPr>
        </p:nvSpPr>
        <p:spPr>
          <a:xfrm>
            <a:off x="1339088" y="1925320"/>
            <a:ext cx="6364224" cy="402336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128000" y="1803401"/>
            <a:ext cx="2844801" cy="4165600"/>
          </a:xfrm>
        </p:spPr>
        <p:txBody>
          <a:bodyPr>
            <a:normAutofit/>
          </a:bodyPr>
          <a:lstStyle>
            <a:lvl1pPr marL="0" indent="0">
              <a:spcBef>
                <a:spcPts val="1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fld id="{643F58AD-36F8-4347-817A-B70F62EC0976}" type="datetimeFigureOut">
              <a:rPr lang="en-US" smtClean="0"/>
              <a:t>4/26/2020</a:t>
            </a:fld>
            <a:endParaRPr lang="en-US" dirty="0"/>
          </a:p>
        </p:txBody>
      </p:sp>
      <p:sp>
        <p:nvSpPr>
          <p:cNvPr id="7" name="Slide Number Placeholder 6"/>
          <p:cNvSpPr>
            <a:spLocks noGrp="1"/>
          </p:cNvSpPr>
          <p:nvPr>
            <p:ph type="sldNum" sz="quarter" idx="12"/>
          </p:nvPr>
        </p:nvSpPr>
        <p:spPr/>
        <p:txBody>
          <a:bodyPr/>
          <a:lstStyle/>
          <a:p>
            <a:fld id="{3394B655-585F-4459-B898-749427BB3F6B}" type="slidenum">
              <a:rPr lang="en-US" smtClean="0"/>
              <a:t>‹#›</a:t>
            </a:fld>
            <a:endParaRPr lang="en-US" dirty="0"/>
          </a:p>
        </p:txBody>
      </p:sp>
    </p:spTree>
    <p:extLst>
      <p:ext uri="{BB962C8B-B14F-4D97-AF65-F5344CB8AC3E}">
        <p14:creationId xmlns:p14="http://schemas.microsoft.com/office/powerpoint/2010/main" val="404264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1" y="0"/>
            <a:ext cx="12192000" cy="6858000"/>
          </a:xfrm>
          <a:prstGeom prst="rect">
            <a:avLst/>
          </a:prstGeom>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endParaRPr sz="2400" dirty="0"/>
          </a:p>
        </p:txBody>
      </p:sp>
      <p:sp>
        <p:nvSpPr>
          <p:cNvPr id="8" name="Rounded Rectangle 7"/>
          <p:cNvSpPr/>
          <p:nvPr/>
        </p:nvSpPr>
        <p:spPr>
          <a:xfrm>
            <a:off x="304801" y="301752"/>
            <a:ext cx="11582400" cy="6254496"/>
          </a:xfrm>
          <a:prstGeom prst="roundRect">
            <a:avLst>
              <a:gd name="adj" fmla="val 2341"/>
            </a:avLst>
          </a:prstGeom>
          <a:solidFill>
            <a:srgbClr val="FFFFFF"/>
          </a:solidFill>
          <a:ln>
            <a:noFill/>
          </a:ln>
          <a:effectLst>
            <a:innerShdw blurRad="508000">
              <a:srgbClr val="FFD14B">
                <a:alpha val="69804"/>
              </a:srgb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1800" dirty="0"/>
          </a:p>
        </p:txBody>
      </p:sp>
      <p:sp>
        <p:nvSpPr>
          <p:cNvPr id="2" name="Title Placeholder 1"/>
          <p:cNvSpPr>
            <a:spLocks noGrp="1"/>
          </p:cNvSpPr>
          <p:nvPr>
            <p:ph type="title"/>
          </p:nvPr>
        </p:nvSpPr>
        <p:spPr>
          <a:xfrm>
            <a:off x="1219201" y="431800"/>
            <a:ext cx="9753600" cy="11684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9201" y="1803400"/>
            <a:ext cx="9753600" cy="4267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219200" y="6172200"/>
            <a:ext cx="7416801" cy="304800"/>
          </a:xfrm>
          <a:prstGeom prst="rect">
            <a:avLst/>
          </a:prstGeom>
        </p:spPr>
        <p:txBody>
          <a:bodyPr vert="horz" lIns="91440" tIns="45720" rIns="91440" bIns="45720" rtlCol="0" anchor="ctr"/>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8839200" y="6172200"/>
            <a:ext cx="1219201" cy="304800"/>
          </a:xfrm>
          <a:prstGeom prst="rect">
            <a:avLst/>
          </a:prstGeom>
        </p:spPr>
        <p:txBody>
          <a:bodyPr vert="horz" lIns="91440" tIns="45720" rIns="91440" bIns="45720" rtlCol="0" anchor="ctr"/>
          <a:lstStyle>
            <a:lvl1pPr algn="r">
              <a:defRPr sz="1100">
                <a:solidFill>
                  <a:schemeClr val="tx1"/>
                </a:solidFill>
              </a:defRPr>
            </a:lvl1pPr>
          </a:lstStyle>
          <a:p>
            <a:fld id="{643F58AD-36F8-4347-817A-B70F62EC0976}" type="datetimeFigureOut">
              <a:rPr lang="en-US" smtClean="0"/>
              <a:t>4/26/2020</a:t>
            </a:fld>
            <a:endParaRPr lang="en-US" dirty="0"/>
          </a:p>
        </p:txBody>
      </p:sp>
      <p:sp>
        <p:nvSpPr>
          <p:cNvPr id="6" name="Slide Number Placeholder 5"/>
          <p:cNvSpPr>
            <a:spLocks noGrp="1"/>
          </p:cNvSpPr>
          <p:nvPr>
            <p:ph type="sldNum" sz="quarter" idx="4"/>
          </p:nvPr>
        </p:nvSpPr>
        <p:spPr>
          <a:xfrm>
            <a:off x="10261601" y="6172200"/>
            <a:ext cx="711200" cy="304800"/>
          </a:xfrm>
          <a:prstGeom prst="rect">
            <a:avLst/>
          </a:prstGeom>
        </p:spPr>
        <p:txBody>
          <a:bodyPr vert="horz" lIns="91440" tIns="45720" rIns="91440" bIns="45720" rtlCol="0" anchor="ctr"/>
          <a:lstStyle>
            <a:lvl1pPr algn="r">
              <a:defRPr sz="1100">
                <a:solidFill>
                  <a:schemeClr val="tx1"/>
                </a:solidFill>
              </a:defRPr>
            </a:lvl1pPr>
          </a:lstStyle>
          <a:p>
            <a:fld id="{3394B655-585F-4459-B898-749427BB3F6B}" type="slidenum">
              <a:rPr lang="en-US" smtClean="0"/>
              <a:t>‹#›</a:t>
            </a:fld>
            <a:endParaRPr lang="en-US" dirty="0"/>
          </a:p>
        </p:txBody>
      </p:sp>
    </p:spTree>
    <p:extLst>
      <p:ext uri="{BB962C8B-B14F-4D97-AF65-F5344CB8AC3E}">
        <p14:creationId xmlns:p14="http://schemas.microsoft.com/office/powerpoint/2010/main" val="24357485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246888" indent="-246888"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latin typeface="+mn-lt"/>
          <a:ea typeface="+mn-ea"/>
          <a:cs typeface="+mn-cs"/>
        </a:defRPr>
      </a:lvl1pPr>
      <a:lvl2pPr marL="548640" indent="-246888" algn="l" defTabSz="914400" rtl="0" eaLnBrk="1" latinLnBrk="0" hangingPunct="1">
        <a:lnSpc>
          <a:spcPct val="90000"/>
        </a:lnSpc>
        <a:spcBef>
          <a:spcPts val="800"/>
        </a:spcBef>
        <a:buClr>
          <a:schemeClr val="tx1"/>
        </a:buClr>
        <a:buFont typeface="Arial" pitchFamily="34" charset="0"/>
        <a:buChar char="•"/>
        <a:defRPr sz="2000" kern="1200">
          <a:solidFill>
            <a:schemeClr val="tx1"/>
          </a:solidFill>
          <a:latin typeface="+mn-lt"/>
          <a:ea typeface="+mn-ea"/>
          <a:cs typeface="+mn-cs"/>
        </a:defRPr>
      </a:lvl2pPr>
      <a:lvl3pPr marL="850392" indent="-246888" algn="l" defTabSz="914400" rtl="0" eaLnBrk="1" latinLnBrk="0" hangingPunct="1">
        <a:lnSpc>
          <a:spcPct val="90000"/>
        </a:lnSpc>
        <a:spcBef>
          <a:spcPts val="800"/>
        </a:spcBef>
        <a:buClr>
          <a:schemeClr val="tx1"/>
        </a:buClr>
        <a:buFont typeface="Arial" pitchFamily="34" charset="0"/>
        <a:buChar char="•"/>
        <a:defRPr sz="1800" kern="1200">
          <a:solidFill>
            <a:schemeClr val="tx1"/>
          </a:solidFill>
          <a:latin typeface="+mn-lt"/>
          <a:ea typeface="+mn-ea"/>
          <a:cs typeface="+mn-cs"/>
        </a:defRPr>
      </a:lvl3pPr>
      <a:lvl4pPr marL="1152144" indent="-246888" algn="l" defTabSz="914400" rtl="0" eaLnBrk="1" latinLnBrk="0" hangingPunct="1">
        <a:lnSpc>
          <a:spcPct val="90000"/>
        </a:lnSpc>
        <a:spcBef>
          <a:spcPts val="800"/>
        </a:spcBef>
        <a:buClr>
          <a:schemeClr val="tx1"/>
        </a:buClr>
        <a:buFont typeface="Arial" pitchFamily="34" charset="0"/>
        <a:buChar char="•"/>
        <a:defRPr sz="1600" kern="1200">
          <a:solidFill>
            <a:schemeClr val="tx1"/>
          </a:solidFill>
          <a:latin typeface="+mn-lt"/>
          <a:ea typeface="+mn-ea"/>
          <a:cs typeface="+mn-cs"/>
        </a:defRPr>
      </a:lvl4pPr>
      <a:lvl5pPr marL="1453896" indent="-246888" algn="l" defTabSz="914400" rtl="0" eaLnBrk="1" latinLnBrk="0" hangingPunct="1">
        <a:lnSpc>
          <a:spcPct val="90000"/>
        </a:lnSpc>
        <a:spcBef>
          <a:spcPts val="800"/>
        </a:spcBef>
        <a:buClr>
          <a:schemeClr val="tx1"/>
        </a:buClr>
        <a:buFont typeface="Arial" pitchFamily="34" charset="0"/>
        <a:buChar char="•"/>
        <a:defRPr sz="1600" kern="1200">
          <a:solidFill>
            <a:schemeClr val="tx1"/>
          </a:solidFill>
          <a:latin typeface="+mn-lt"/>
          <a:ea typeface="+mn-ea"/>
          <a:cs typeface="+mn-cs"/>
        </a:defRPr>
      </a:lvl5pPr>
      <a:lvl6pPr marL="1755648" indent="-246888" algn="l" defTabSz="914400" rtl="0" eaLnBrk="1" latinLnBrk="0" hangingPunct="1">
        <a:lnSpc>
          <a:spcPct val="90000"/>
        </a:lnSpc>
        <a:spcBef>
          <a:spcPts val="800"/>
        </a:spcBef>
        <a:buClr>
          <a:schemeClr val="tx1"/>
        </a:buClr>
        <a:buFont typeface="Arial" pitchFamily="34" charset="0"/>
        <a:buChar char="•"/>
        <a:defRPr sz="1600" kern="1200" baseline="0">
          <a:solidFill>
            <a:schemeClr val="tx1"/>
          </a:solidFill>
          <a:latin typeface="+mn-lt"/>
          <a:ea typeface="+mn-ea"/>
          <a:cs typeface="+mn-cs"/>
        </a:defRPr>
      </a:lvl6pPr>
      <a:lvl7pPr marL="2057400" indent="-246888" algn="l" defTabSz="914400" rtl="0" eaLnBrk="1" latinLnBrk="0" hangingPunct="1">
        <a:lnSpc>
          <a:spcPct val="90000"/>
        </a:lnSpc>
        <a:spcBef>
          <a:spcPts val="800"/>
        </a:spcBef>
        <a:buClr>
          <a:schemeClr val="tx1"/>
        </a:buClr>
        <a:buFont typeface="Arial" pitchFamily="34" charset="0"/>
        <a:buChar char="•"/>
        <a:defRPr sz="1600" kern="1200" baseline="0">
          <a:solidFill>
            <a:schemeClr val="tx1"/>
          </a:solidFill>
          <a:latin typeface="+mn-lt"/>
          <a:ea typeface="+mn-ea"/>
          <a:cs typeface="+mn-cs"/>
        </a:defRPr>
      </a:lvl7pPr>
      <a:lvl8pPr marL="2359152" indent="-246888" algn="l" defTabSz="914400" rtl="0" eaLnBrk="1" latinLnBrk="0" hangingPunct="1">
        <a:lnSpc>
          <a:spcPct val="90000"/>
        </a:lnSpc>
        <a:spcBef>
          <a:spcPts val="800"/>
        </a:spcBef>
        <a:buClr>
          <a:schemeClr val="tx1"/>
        </a:buClr>
        <a:buFont typeface="Arial" pitchFamily="34" charset="0"/>
        <a:buChar char="•"/>
        <a:defRPr sz="1600" kern="1200" baseline="0">
          <a:solidFill>
            <a:schemeClr val="tx1"/>
          </a:solidFill>
          <a:latin typeface="+mn-lt"/>
          <a:ea typeface="+mn-ea"/>
          <a:cs typeface="+mn-cs"/>
        </a:defRPr>
      </a:lvl8pPr>
      <a:lvl9pPr marL="2660904" indent="-246888" algn="l" defTabSz="914400" rtl="0" eaLnBrk="1" latinLnBrk="0" hangingPunct="1">
        <a:lnSpc>
          <a:spcPct val="90000"/>
        </a:lnSpc>
        <a:spcBef>
          <a:spcPts val="800"/>
        </a:spcBef>
        <a:buClr>
          <a:schemeClr val="tx1"/>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t>CONSDERATION</a:t>
            </a:r>
            <a:endParaRPr lang="en-US" sz="6000" dirty="0"/>
          </a:p>
        </p:txBody>
      </p:sp>
      <p:sp>
        <p:nvSpPr>
          <p:cNvPr id="3" name="Subtitle 2"/>
          <p:cNvSpPr>
            <a:spLocks noGrp="1"/>
          </p:cNvSpPr>
          <p:nvPr>
            <p:ph type="subTitle" idx="1"/>
          </p:nvPr>
        </p:nvSpPr>
        <p:spPr>
          <a:xfrm>
            <a:off x="1382464" y="3632662"/>
            <a:ext cx="9432387" cy="1015539"/>
          </a:xfrm>
        </p:spPr>
        <p:txBody>
          <a:bodyPr>
            <a:normAutofit/>
          </a:bodyPr>
          <a:lstStyle/>
          <a:p>
            <a:r>
              <a:rPr lang="en-GB" sz="2400" dirty="0" smtClean="0"/>
              <a:t>CHAPter-</a:t>
            </a:r>
            <a:r>
              <a:rPr lang="en-GB" sz="3200" dirty="0" smtClean="0"/>
              <a:t>4</a:t>
            </a:r>
            <a:endParaRPr lang="en-US" sz="3200" dirty="0"/>
          </a:p>
        </p:txBody>
      </p:sp>
    </p:spTree>
    <p:extLst>
      <p:ext uri="{BB962C8B-B14F-4D97-AF65-F5344CB8AC3E}">
        <p14:creationId xmlns:p14="http://schemas.microsoft.com/office/powerpoint/2010/main" val="4395598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0889" y="1113906"/>
            <a:ext cx="9753600" cy="4779818"/>
          </a:xfrm>
        </p:spPr>
        <p:txBody>
          <a:bodyPr>
            <a:normAutofit/>
          </a:bodyPr>
          <a:lstStyle/>
          <a:p>
            <a:pPr marL="0" indent="0" algn="just">
              <a:buNone/>
            </a:pPr>
            <a:r>
              <a:rPr lang="en-GB" sz="1600" b="1" dirty="0" smtClean="0"/>
              <a:t> </a:t>
            </a:r>
            <a:r>
              <a:rPr lang="en-GB" sz="1800" b="1" u="sng" dirty="0" smtClean="0"/>
              <a:t>What is Good Consideration? :</a:t>
            </a:r>
          </a:p>
          <a:p>
            <a:pPr marL="0" indent="0" algn="just">
              <a:buNone/>
            </a:pPr>
            <a:r>
              <a:rPr lang="en-GB" sz="1600" dirty="0" smtClean="0"/>
              <a:t>The Rules or the necessary factors for consideration can be summed up as follows:</a:t>
            </a:r>
          </a:p>
          <a:p>
            <a:pPr marL="342900" indent="-342900" algn="just">
              <a:buFont typeface="+mj-lt"/>
              <a:buAutoNum type="arabicPeriod"/>
            </a:pPr>
            <a:r>
              <a:rPr lang="en-GB" sz="1600" dirty="0" smtClean="0"/>
              <a:t>There must be desire of  the promisor.</a:t>
            </a:r>
          </a:p>
          <a:p>
            <a:pPr marL="342900" indent="-342900" algn="just">
              <a:buFont typeface="+mj-lt"/>
              <a:buAutoNum type="arabicPeriod"/>
            </a:pPr>
            <a:r>
              <a:rPr lang="en-GB" sz="1600" dirty="0" smtClean="0"/>
              <a:t>It must be real.</a:t>
            </a:r>
          </a:p>
          <a:p>
            <a:pPr marL="342900" indent="-342900" algn="just">
              <a:buFont typeface="+mj-lt"/>
              <a:buAutoNum type="arabicPeriod"/>
            </a:pPr>
            <a:r>
              <a:rPr lang="en-GB" sz="1600" dirty="0" smtClean="0"/>
              <a:t>Reasonable.</a:t>
            </a:r>
          </a:p>
          <a:p>
            <a:pPr marL="342900" indent="-342900" algn="just">
              <a:buFont typeface="+mj-lt"/>
              <a:buAutoNum type="arabicPeriod"/>
            </a:pPr>
            <a:r>
              <a:rPr lang="en-GB" sz="1600" dirty="0" smtClean="0"/>
              <a:t>Not illegal, immoral or opposed to public policy.</a:t>
            </a:r>
          </a:p>
          <a:p>
            <a:pPr marL="342900" indent="-342900" algn="just">
              <a:buFont typeface="+mj-lt"/>
              <a:buAutoNum type="arabicPeriod"/>
            </a:pPr>
            <a:r>
              <a:rPr lang="en-GB" sz="1600" dirty="0" smtClean="0"/>
              <a:t>Present, past </a:t>
            </a:r>
            <a:r>
              <a:rPr lang="en-GB" sz="1600" dirty="0"/>
              <a:t>o</a:t>
            </a:r>
            <a:r>
              <a:rPr lang="en-GB" sz="1600" dirty="0" smtClean="0"/>
              <a:t>r future.</a:t>
            </a:r>
          </a:p>
          <a:p>
            <a:pPr marL="342900" indent="-342900" algn="just">
              <a:buFont typeface="+mj-lt"/>
              <a:buAutoNum type="arabicPeriod"/>
            </a:pPr>
            <a:r>
              <a:rPr lang="en-GB" sz="1600" dirty="0" smtClean="0"/>
              <a:t>From the promisor or any person.</a:t>
            </a:r>
            <a:endParaRPr lang="en-US" sz="1600" dirty="0"/>
          </a:p>
        </p:txBody>
      </p:sp>
    </p:spTree>
    <p:extLst>
      <p:ext uri="{BB962C8B-B14F-4D97-AF65-F5344CB8AC3E}">
        <p14:creationId xmlns:p14="http://schemas.microsoft.com/office/powerpoint/2010/main" val="265573183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246909"/>
            <a:ext cx="9753600" cy="4572000"/>
          </a:xfrm>
        </p:spPr>
        <p:txBody>
          <a:bodyPr>
            <a:normAutofit/>
          </a:bodyPr>
          <a:lstStyle/>
          <a:p>
            <a:pPr marL="0" indent="0">
              <a:buNone/>
            </a:pPr>
            <a:r>
              <a:rPr lang="en-GB" sz="1800" b="1" u="sng" dirty="0" smtClean="0"/>
              <a:t>Good consideration can be any of the following:</a:t>
            </a:r>
          </a:p>
          <a:p>
            <a:pPr marL="342900" indent="-342900">
              <a:buFont typeface="+mj-lt"/>
              <a:buAutoNum type="arabicPeriod"/>
            </a:pPr>
            <a:r>
              <a:rPr lang="en-GB" sz="1600" dirty="0" smtClean="0"/>
              <a:t>Physical Goods.</a:t>
            </a:r>
          </a:p>
          <a:p>
            <a:pPr marL="342900" indent="-342900">
              <a:buFont typeface="+mj-lt"/>
              <a:buAutoNum type="arabicPeriod"/>
            </a:pPr>
            <a:r>
              <a:rPr lang="en-GB" sz="1600" dirty="0" smtClean="0"/>
              <a:t>Services.</a:t>
            </a:r>
          </a:p>
          <a:p>
            <a:pPr marL="342900" indent="-342900">
              <a:buFont typeface="+mj-lt"/>
              <a:buAutoNum type="arabicPeriod"/>
            </a:pPr>
            <a:r>
              <a:rPr lang="en-GB" sz="1600" dirty="0" smtClean="0"/>
              <a:t>Forbearance (for example not to sue).</a:t>
            </a:r>
          </a:p>
          <a:p>
            <a:pPr marL="342900" indent="-342900">
              <a:buFont typeface="+mj-lt"/>
              <a:buAutoNum type="arabicPeriod"/>
            </a:pPr>
            <a:r>
              <a:rPr lang="en-GB" sz="1600" dirty="0" smtClean="0"/>
              <a:t>Arbitration or the compromise of disputed claims.</a:t>
            </a:r>
          </a:p>
          <a:p>
            <a:pPr marL="342900" indent="-342900">
              <a:buFont typeface="+mj-lt"/>
              <a:buAutoNum type="arabicPeriod"/>
            </a:pPr>
            <a:r>
              <a:rPr lang="en-GB" sz="1600" dirty="0" smtClean="0"/>
              <a:t>Settlement or composition with creditors.</a:t>
            </a:r>
          </a:p>
          <a:p>
            <a:pPr marL="0" indent="0">
              <a:buNone/>
            </a:pPr>
            <a:endParaRPr lang="en-US" sz="1600" dirty="0"/>
          </a:p>
        </p:txBody>
      </p:sp>
    </p:spTree>
    <p:extLst>
      <p:ext uri="{BB962C8B-B14F-4D97-AF65-F5344CB8AC3E}">
        <p14:creationId xmlns:p14="http://schemas.microsoft.com/office/powerpoint/2010/main" val="993968366"/>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789247"/>
            <a:ext cx="9753600" cy="1168400"/>
          </a:xfrm>
        </p:spPr>
        <p:txBody>
          <a:bodyPr/>
          <a:lstStyle/>
          <a:p>
            <a:pPr algn="ctr"/>
            <a:r>
              <a:rPr lang="en-GB" b="1" dirty="0" smtClean="0">
                <a:effectLst>
                  <a:outerShdw blurRad="38100" dist="38100" dir="2700000" algn="tl">
                    <a:srgbClr val="000000">
                      <a:alpha val="43137"/>
                    </a:srgbClr>
                  </a:outerShdw>
                </a:effectLst>
              </a:rPr>
              <a:t>“No Consideration No Contract”</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Exceptions to the Rule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19201" y="2219037"/>
            <a:ext cx="9753600" cy="4115262"/>
          </a:xfrm>
        </p:spPr>
        <p:txBody>
          <a:bodyPr>
            <a:normAutofit/>
          </a:bodyPr>
          <a:lstStyle/>
          <a:p>
            <a:pPr marL="0" indent="0">
              <a:buNone/>
            </a:pPr>
            <a:r>
              <a:rPr lang="en-GB" sz="1600" b="1" u="sng" dirty="0" smtClean="0"/>
              <a:t>Explanation:</a:t>
            </a:r>
          </a:p>
          <a:p>
            <a:pPr marL="0" indent="0" algn="just">
              <a:buNone/>
            </a:pPr>
            <a:r>
              <a:rPr lang="en-GB" sz="1600" dirty="0" smtClean="0"/>
              <a:t>Consideration is essential for the validity of a contract. “A promise without consideration is a gift; one made for a consideration is a bargain.”</a:t>
            </a:r>
          </a:p>
          <a:p>
            <a:pPr marL="0" indent="0" algn="just">
              <a:buNone/>
            </a:pPr>
            <a:r>
              <a:rPr lang="en-GB" sz="1600" dirty="0" smtClean="0"/>
              <a:t>A promise without consideration is gratuitous undertaking and cannot create a legal obligations. Under Roman law an agreement without consideration was called a nudum pactum and was unenforceable. Under English law simple contracts must be supported by consideration but specially contracts require no consideration. Under the Indian law the presence of consideration is, as a rule, essential to the validity of contracts.</a:t>
            </a:r>
            <a:endParaRPr lang="en-US" sz="1600" dirty="0"/>
          </a:p>
        </p:txBody>
      </p:sp>
    </p:spTree>
    <p:extLst>
      <p:ext uri="{BB962C8B-B14F-4D97-AF65-F5344CB8AC3E}">
        <p14:creationId xmlns:p14="http://schemas.microsoft.com/office/powerpoint/2010/main" val="178532185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548179"/>
            <a:ext cx="9753600" cy="1168400"/>
          </a:xfrm>
        </p:spPr>
        <p:txBody>
          <a:bodyPr/>
          <a:lstStyle/>
          <a:p>
            <a:endParaRPr lang="en-US" dirty="0"/>
          </a:p>
        </p:txBody>
      </p:sp>
      <p:sp>
        <p:nvSpPr>
          <p:cNvPr id="3" name="Content Placeholder 2"/>
          <p:cNvSpPr>
            <a:spLocks noGrp="1"/>
          </p:cNvSpPr>
          <p:nvPr>
            <p:ph idx="1"/>
          </p:nvPr>
        </p:nvSpPr>
        <p:spPr>
          <a:xfrm>
            <a:off x="1219201" y="1487515"/>
            <a:ext cx="9753600" cy="4356331"/>
          </a:xfrm>
        </p:spPr>
        <p:txBody>
          <a:bodyPr>
            <a:normAutofit/>
          </a:bodyPr>
          <a:lstStyle/>
          <a:p>
            <a:pPr marL="0" indent="0">
              <a:buNone/>
            </a:pPr>
            <a:r>
              <a:rPr lang="en-GB" sz="1800" b="1" u="sng" dirty="0" smtClean="0"/>
              <a:t>Exceptions:</a:t>
            </a:r>
          </a:p>
          <a:p>
            <a:pPr marL="0" indent="0">
              <a:buNone/>
            </a:pPr>
            <a:r>
              <a:rPr lang="en-GB" sz="1600" dirty="0" smtClean="0"/>
              <a:t>There are exceptional cases where a contract is enforceable even though there is no consideration. They are as follows:</a:t>
            </a:r>
          </a:p>
          <a:p>
            <a:pPr marL="342900" indent="-342900">
              <a:buFont typeface="+mj-lt"/>
              <a:buAutoNum type="arabicPeriod"/>
            </a:pPr>
            <a:r>
              <a:rPr lang="en-GB" sz="1600" b="1" u="sng" dirty="0" smtClean="0"/>
              <a:t>Natural love and Affection:</a:t>
            </a:r>
            <a:r>
              <a:rPr lang="en-GB" sz="1600" dirty="0" smtClean="0"/>
              <a:t>  An agreement made without consideration is valid if, “it is expressed in writing and registered under the law for the  time being in force for the registration of documents and is made on account of natural love and affection between parties standing in a near relation to each other.”</a:t>
            </a:r>
          </a:p>
          <a:p>
            <a:pPr marL="0" indent="0">
              <a:buNone/>
            </a:pPr>
            <a:r>
              <a:rPr lang="en-GB" sz="1600" dirty="0" smtClean="0"/>
              <a:t>An agreement  without consideration is valid under Section 25(1) only if the following requirements are complied with:</a:t>
            </a:r>
          </a:p>
          <a:p>
            <a:pPr marL="400050" indent="-400050">
              <a:buAutoNum type="romanLcParenBoth"/>
            </a:pPr>
            <a:r>
              <a:rPr lang="en-GB" sz="1600" dirty="0" smtClean="0"/>
              <a:t>The agreement is made by a written document.</a:t>
            </a:r>
          </a:p>
          <a:p>
            <a:pPr marL="400050" indent="-400050">
              <a:buAutoNum type="romanLcParenBoth"/>
            </a:pPr>
            <a:r>
              <a:rPr lang="en-GB" sz="1600" dirty="0" smtClean="0"/>
              <a:t>The document is registered according to the law relating to registration in force at the time.</a:t>
            </a:r>
          </a:p>
          <a:p>
            <a:pPr marL="400050" indent="-400050">
              <a:buAutoNum type="romanLcParenBoth"/>
            </a:pPr>
            <a:r>
              <a:rPr lang="en-GB" sz="1600" dirty="0" smtClean="0"/>
              <a:t>The agreement is made on account of natural love and affection.</a:t>
            </a:r>
          </a:p>
          <a:p>
            <a:pPr marL="400050" indent="-400050">
              <a:buAutoNum type="romanLcParenBoth"/>
            </a:pPr>
            <a:r>
              <a:rPr lang="en-GB" sz="1600" dirty="0" smtClean="0"/>
              <a:t>The parties to the agreement stand in a near relation to each other.</a:t>
            </a:r>
            <a:endParaRPr lang="en-US" sz="1600" dirty="0"/>
          </a:p>
        </p:txBody>
      </p:sp>
    </p:spTree>
    <p:extLst>
      <p:ext uri="{BB962C8B-B14F-4D97-AF65-F5344CB8AC3E}">
        <p14:creationId xmlns:p14="http://schemas.microsoft.com/office/powerpoint/2010/main" val="3365113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GB" sz="1600" b="1" u="sng" dirty="0" smtClean="0"/>
              <a:t>Examples:</a:t>
            </a:r>
          </a:p>
          <a:p>
            <a:pPr marL="400050" indent="-400050">
              <a:buAutoNum type="romanLcParenBoth"/>
            </a:pPr>
            <a:r>
              <a:rPr lang="en-GB" sz="1600" dirty="0" smtClean="0"/>
              <a:t>A   for natural love and affection promises to give his son  B, Rs 1,000. A puts his promise to  B in writing and registers it. This is a contract.</a:t>
            </a:r>
          </a:p>
          <a:p>
            <a:pPr marL="400050" indent="-400050">
              <a:buAutoNum type="romanLcParenBoth"/>
            </a:pPr>
            <a:r>
              <a:rPr lang="en-GB" sz="1600" dirty="0" smtClean="0"/>
              <a:t>An agreement entered into by a husband with his wife, during quarrels and disagreements, whereby the husband promised to give some property to the wife. The agreement is void because, under the circumstances, there is no natural love and affection between the parties.</a:t>
            </a:r>
            <a:endParaRPr lang="en-US" sz="1600" dirty="0"/>
          </a:p>
        </p:txBody>
      </p:sp>
    </p:spTree>
    <p:extLst>
      <p:ext uri="{BB962C8B-B14F-4D97-AF65-F5344CB8AC3E}">
        <p14:creationId xmlns:p14="http://schemas.microsoft.com/office/powerpoint/2010/main" val="4009487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5951" y="1255222"/>
            <a:ext cx="9753600" cy="4480560"/>
          </a:xfrm>
        </p:spPr>
        <p:txBody>
          <a:bodyPr>
            <a:normAutofit/>
          </a:bodyPr>
          <a:lstStyle/>
          <a:p>
            <a:pPr marL="0" indent="0" algn="just">
              <a:buNone/>
            </a:pPr>
            <a:r>
              <a:rPr lang="en-GB" sz="1600" b="1" dirty="0" smtClean="0"/>
              <a:t>2. </a:t>
            </a:r>
            <a:r>
              <a:rPr lang="en-GB" sz="1600" b="1" u="sng" dirty="0" smtClean="0"/>
              <a:t>Voluntary Compensation:</a:t>
            </a:r>
            <a:r>
              <a:rPr lang="en-GB" sz="1600" dirty="0"/>
              <a:t> </a:t>
            </a:r>
            <a:r>
              <a:rPr lang="en-GB" sz="1600" dirty="0" smtClean="0"/>
              <a:t>A promise made without any consideration is valid if, “it is a promise to compensate wholly or in part, a person who has already voluntarily done something for the promisor, or something which the promisor was legally compellable to do.”</a:t>
            </a:r>
          </a:p>
          <a:p>
            <a:pPr marL="0" indent="0" algn="just">
              <a:buNone/>
            </a:pPr>
            <a:r>
              <a:rPr lang="en-GB" sz="1600" b="1" u="sng" dirty="0" smtClean="0"/>
              <a:t>Examples:</a:t>
            </a:r>
          </a:p>
          <a:p>
            <a:pPr marL="400050" indent="-400050" algn="just">
              <a:buAutoNum type="romanLcParenBoth"/>
            </a:pPr>
            <a:r>
              <a:rPr lang="en-GB" sz="1600" dirty="0" smtClean="0"/>
              <a:t>D finds B’s purse and gives it to him. B Promises to give D Rs. 50. This is a contract.</a:t>
            </a:r>
          </a:p>
          <a:p>
            <a:pPr marL="400050" indent="-400050" algn="just">
              <a:buAutoNum type="romanLcParenBoth"/>
            </a:pPr>
            <a:r>
              <a:rPr lang="en-GB" sz="1600" dirty="0" smtClean="0"/>
              <a:t>D Supports  B’s infant son. B  Promises to pay D’s expenses in so doing. This is contract.</a:t>
            </a:r>
            <a:endParaRPr lang="en-US" sz="1600" dirty="0"/>
          </a:p>
        </p:txBody>
      </p:sp>
    </p:spTree>
    <p:extLst>
      <p:ext uri="{BB962C8B-B14F-4D97-AF65-F5344CB8AC3E}">
        <p14:creationId xmlns:p14="http://schemas.microsoft.com/office/powerpoint/2010/main" val="32891926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0641" y="2069869"/>
            <a:ext cx="9753600" cy="1288473"/>
          </a:xfrm>
        </p:spPr>
        <p:txBody>
          <a:bodyPr>
            <a:normAutofit/>
          </a:bodyPr>
          <a:lstStyle/>
          <a:p>
            <a:pPr marL="0" indent="0" algn="just">
              <a:buNone/>
            </a:pPr>
            <a:r>
              <a:rPr lang="en-GB" sz="1600" dirty="0" smtClean="0"/>
              <a:t>3.</a:t>
            </a:r>
            <a:r>
              <a:rPr lang="en-GB" sz="1600" b="1" u="sng" dirty="0" smtClean="0"/>
              <a:t> Completed Gift:</a:t>
            </a:r>
            <a:r>
              <a:rPr lang="en-GB" sz="1600" dirty="0" smtClean="0"/>
              <a:t> The rule “No consideration, No contract0.” does not apply to completed gifts. Explanation 1, to Section 25 states that, "Nothing in this section shall affect the validity as between the donor and the done, of any gift actually made.” Thus, if a person gives certain properties to another according to the provisions of Transfer of Property Act(i.e., by a written and registered document) he cannot subsequently demand the property back on the ground that there was no consideration.</a:t>
            </a:r>
            <a:endParaRPr lang="en-US" sz="1600" b="1" u="sng" dirty="0"/>
          </a:p>
        </p:txBody>
      </p:sp>
    </p:spTree>
    <p:extLst>
      <p:ext uri="{BB962C8B-B14F-4D97-AF65-F5344CB8AC3E}">
        <p14:creationId xmlns:p14="http://schemas.microsoft.com/office/powerpoint/2010/main" val="19563041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5827" y="1662084"/>
            <a:ext cx="9753600" cy="4267200"/>
          </a:xfrm>
        </p:spPr>
        <p:txBody>
          <a:bodyPr/>
          <a:lstStyle/>
          <a:p>
            <a:pPr marL="0" indent="0" algn="ctr">
              <a:buNone/>
            </a:pPr>
            <a:endParaRPr lang="en-GB" sz="4400" dirty="0" smtClean="0"/>
          </a:p>
          <a:p>
            <a:pPr marL="0" indent="0" algn="ctr">
              <a:buNone/>
            </a:pPr>
            <a:r>
              <a:rPr lang="en-GB" sz="4400" dirty="0" smtClean="0"/>
              <a:t>Thank You</a:t>
            </a:r>
          </a:p>
          <a:p>
            <a:pPr marL="0" indent="0" algn="ctr">
              <a:buNone/>
            </a:pPr>
            <a:endParaRPr lang="en-GB" dirty="0"/>
          </a:p>
          <a:p>
            <a:pPr marL="0" indent="0" algn="ctr">
              <a:buNone/>
            </a:pPr>
            <a:endParaRPr lang="en-US" dirty="0"/>
          </a:p>
        </p:txBody>
      </p:sp>
    </p:spTree>
    <p:extLst>
      <p:ext uri="{BB962C8B-B14F-4D97-AF65-F5344CB8AC3E}">
        <p14:creationId xmlns:p14="http://schemas.microsoft.com/office/powerpoint/2010/main" val="30017198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723208"/>
            <a:ext cx="9753600" cy="1093124"/>
          </a:xfrm>
        </p:spPr>
        <p:txBody>
          <a:bodyPr/>
          <a:lstStyle/>
          <a:p>
            <a:r>
              <a:rPr lang="en-GB" b="1" u="sng" dirty="0" smtClean="0">
                <a:effectLst>
                  <a:outerShdw blurRad="38100" dist="38100" dir="2700000" algn="tl">
                    <a:srgbClr val="000000">
                      <a:alpha val="43137"/>
                    </a:srgbClr>
                  </a:outerShdw>
                </a:effectLst>
              </a:rPr>
              <a:t>Learning Objective</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19201" y="2194098"/>
            <a:ext cx="9753600" cy="2219960"/>
          </a:xfrm>
        </p:spPr>
        <p:txBody>
          <a:bodyPr/>
          <a:lstStyle/>
          <a:p>
            <a:r>
              <a:rPr lang="en-GB" dirty="0" smtClean="0"/>
              <a:t>Definition of Consideration</a:t>
            </a:r>
          </a:p>
          <a:p>
            <a:r>
              <a:rPr lang="en-GB" dirty="0" smtClean="0"/>
              <a:t>Types of Consideration</a:t>
            </a:r>
          </a:p>
          <a:p>
            <a:r>
              <a:rPr lang="en-GB" dirty="0" smtClean="0"/>
              <a:t>Rules of Consideration</a:t>
            </a:r>
          </a:p>
          <a:p>
            <a:r>
              <a:rPr lang="en-GB" dirty="0" smtClean="0"/>
              <a:t>“No Consideration No Contract” Exceptions to the Rule</a:t>
            </a:r>
            <a:endParaRPr lang="en-US" dirty="0"/>
          </a:p>
        </p:txBody>
      </p:sp>
    </p:spTree>
    <p:extLst>
      <p:ext uri="{BB962C8B-B14F-4D97-AF65-F5344CB8AC3E}">
        <p14:creationId xmlns:p14="http://schemas.microsoft.com/office/powerpoint/2010/main" val="51538285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514" y="897312"/>
            <a:ext cx="9753600" cy="1168400"/>
          </a:xfrm>
        </p:spPr>
        <p:txBody>
          <a:bodyPr/>
          <a:lstStyle/>
          <a:p>
            <a:pPr algn="ctr"/>
            <a:r>
              <a:rPr lang="en-GB" b="1" u="sng" dirty="0" smtClean="0">
                <a:effectLst>
                  <a:outerShdw blurRad="38100" dist="38100" dir="2700000" algn="tl">
                    <a:srgbClr val="000000">
                      <a:alpha val="43137"/>
                    </a:srgbClr>
                  </a:outerShdw>
                </a:effectLst>
              </a:rPr>
              <a:t>Consideration</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27514" y="2493818"/>
            <a:ext cx="9753600" cy="2294312"/>
          </a:xfrm>
        </p:spPr>
        <p:txBody>
          <a:bodyPr>
            <a:normAutofit fontScale="92500" lnSpcReduction="10000"/>
          </a:bodyPr>
          <a:lstStyle/>
          <a:p>
            <a:pPr algn="just"/>
            <a:r>
              <a:rPr lang="en-GB" dirty="0" smtClean="0"/>
              <a:t>Consideration is an essential element in a contract. Subject to certain exceptions, an agreement is  not enforceable unless each party to the agreement gets something's. This  “something” is called consideration. It is used in the sense of quid pro quo i.e. something in return.</a:t>
            </a:r>
          </a:p>
          <a:p>
            <a:pPr marL="0" indent="0">
              <a:buNone/>
            </a:pPr>
            <a:endParaRPr lang="en-GB" dirty="0" smtClean="0"/>
          </a:p>
          <a:p>
            <a:pPr marL="0" indent="0">
              <a:buNone/>
            </a:pPr>
            <a:r>
              <a:rPr lang="en-GB" dirty="0" smtClean="0"/>
              <a:t>  </a:t>
            </a:r>
          </a:p>
          <a:p>
            <a:endParaRPr lang="en-GB" dirty="0" smtClean="0"/>
          </a:p>
        </p:txBody>
      </p:sp>
    </p:spTree>
    <p:extLst>
      <p:ext uri="{BB962C8B-B14F-4D97-AF65-F5344CB8AC3E}">
        <p14:creationId xmlns:p14="http://schemas.microsoft.com/office/powerpoint/2010/main" val="11918481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2202873"/>
            <a:ext cx="9753600" cy="3352338"/>
          </a:xfrm>
        </p:spPr>
        <p:txBody>
          <a:bodyPr/>
          <a:lstStyle/>
          <a:p>
            <a:r>
              <a:rPr lang="en-GB" b="1" u="sng" dirty="0" smtClean="0"/>
              <a:t>Examples: </a:t>
            </a:r>
          </a:p>
          <a:p>
            <a:pPr marL="514350" indent="-514350">
              <a:buFont typeface="+mj-lt"/>
              <a:buAutoNum type="arabicParenR"/>
            </a:pPr>
            <a:r>
              <a:rPr lang="en-GB" dirty="0" smtClean="0"/>
              <a:t>P   agrees to sell a house to  Q  for Rs. 80,000. For   P’s   promise. The consideration is Rs. 80,000. For   Q’s  promise, the consideration is the house.3</a:t>
            </a:r>
          </a:p>
          <a:p>
            <a:pPr marL="514350" indent="-514350">
              <a:buFont typeface="+mj-lt"/>
              <a:buAutoNum type="arabicParenR"/>
            </a:pPr>
            <a:r>
              <a:rPr lang="en-GB" dirty="0" smtClean="0"/>
              <a:t>H  engages  Q  as a clerk in his office for Rs 1000 a month. The monthly  wage is the consideration received by  Q;  the services of Q constitute the consideration received by  H.</a:t>
            </a:r>
          </a:p>
        </p:txBody>
      </p:sp>
      <p:sp>
        <p:nvSpPr>
          <p:cNvPr id="5" name="Title 1"/>
          <p:cNvSpPr>
            <a:spLocks noGrp="1"/>
          </p:cNvSpPr>
          <p:nvPr>
            <p:ph type="title"/>
          </p:nvPr>
        </p:nvSpPr>
        <p:spPr>
          <a:xfrm>
            <a:off x="1227514" y="897312"/>
            <a:ext cx="9753600" cy="1168400"/>
          </a:xfrm>
        </p:spPr>
        <p:txBody>
          <a:bodyPr/>
          <a:lstStyle/>
          <a:p>
            <a:pPr algn="ctr"/>
            <a:r>
              <a:rPr lang="en-GB" b="1" u="sng" dirty="0" smtClean="0">
                <a:effectLst>
                  <a:outerShdw blurRad="38100" dist="38100" dir="2700000" algn="tl">
                    <a:srgbClr val="000000">
                      <a:alpha val="43137"/>
                    </a:srgbClr>
                  </a:outerShdw>
                </a:effectLst>
              </a:rPr>
              <a:t>Consideration</a:t>
            </a:r>
            <a:endParaRPr lang="en-US"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00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effectLst>
                  <a:outerShdw blurRad="38100" dist="38100" dir="2700000" algn="tl">
                    <a:srgbClr val="000000">
                      <a:alpha val="43137"/>
                    </a:srgbClr>
                  </a:outerShdw>
                </a:effectLst>
              </a:rPr>
              <a:t>Types of Consideration</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19201" y="1787236"/>
            <a:ext cx="9753600" cy="4283364"/>
          </a:xfrm>
        </p:spPr>
        <p:txBody>
          <a:bodyPr>
            <a:normAutofit/>
          </a:bodyPr>
          <a:lstStyle/>
          <a:p>
            <a:pPr marL="457200" indent="-457200" algn="just">
              <a:buFont typeface="+mj-lt"/>
              <a:buAutoNum type="arabicPeriod"/>
            </a:pPr>
            <a:r>
              <a:rPr lang="en-GB" sz="1600" b="1" u="sng" dirty="0" smtClean="0"/>
              <a:t>Past Consideration:</a:t>
            </a:r>
            <a:r>
              <a:rPr lang="en-GB" sz="1600" dirty="0" smtClean="0"/>
              <a:t> </a:t>
            </a:r>
            <a:r>
              <a:rPr lang="en-GB" sz="1600" dirty="0"/>
              <a:t> </a:t>
            </a:r>
            <a:r>
              <a:rPr lang="en-GB" sz="1600" dirty="0" smtClean="0"/>
              <a:t>When the consideration of one party was given before the date of the promise, it is said to be Past </a:t>
            </a:r>
            <a:r>
              <a:rPr lang="en-GB" sz="1600" dirty="0"/>
              <a:t>C</a:t>
            </a:r>
            <a:r>
              <a:rPr lang="en-GB" sz="1600" dirty="0" smtClean="0"/>
              <a:t>onsideration. </a:t>
            </a:r>
          </a:p>
          <a:p>
            <a:pPr marL="0" indent="0" algn="just">
              <a:buNone/>
            </a:pPr>
            <a:r>
              <a:rPr lang="en-GB" sz="1600" b="1" dirty="0" smtClean="0"/>
              <a:t>example</a:t>
            </a:r>
            <a:r>
              <a:rPr lang="en-GB" sz="1600" b="1" dirty="0"/>
              <a:t>:</a:t>
            </a:r>
            <a:r>
              <a:rPr lang="en-GB" sz="1600" dirty="0"/>
              <a:t> if A promises to pay B for something that B has already performed (before the promise was made), the performance of B's act is past </a:t>
            </a:r>
            <a:r>
              <a:rPr lang="en-GB" sz="1600" dirty="0" smtClean="0"/>
              <a:t>conside3ration </a:t>
            </a:r>
            <a:r>
              <a:rPr lang="en-GB" sz="1600" dirty="0"/>
              <a:t>and is not good consideration</a:t>
            </a:r>
            <a:r>
              <a:rPr lang="en-GB" sz="1600" dirty="0" smtClean="0"/>
              <a:t>.</a:t>
            </a:r>
          </a:p>
          <a:p>
            <a:pPr marL="457200" indent="-457200" algn="just">
              <a:buAutoNum type="arabicPeriod" startAt="2"/>
            </a:pPr>
            <a:r>
              <a:rPr lang="en-GB" sz="1600" b="1" u="sng" dirty="0" smtClean="0"/>
              <a:t>Present Consideration:</a:t>
            </a:r>
            <a:r>
              <a:rPr lang="en-GB" sz="1600" b="1" dirty="0" smtClean="0"/>
              <a:t> </a:t>
            </a:r>
            <a:r>
              <a:rPr lang="en-GB" sz="1600" dirty="0" smtClean="0"/>
              <a:t>Consideration which moves simultaneously with the promise is called Present </a:t>
            </a:r>
            <a:r>
              <a:rPr lang="en-GB" sz="1600" dirty="0"/>
              <a:t>C</a:t>
            </a:r>
            <a:r>
              <a:rPr lang="en-GB" sz="1600" dirty="0" smtClean="0"/>
              <a:t>onsideration or Executed Consideration</a:t>
            </a:r>
            <a:r>
              <a:rPr lang="en-GB" sz="1600" dirty="0"/>
              <a:t>. </a:t>
            </a:r>
            <a:endParaRPr lang="en-GB" sz="1600" dirty="0" smtClean="0"/>
          </a:p>
          <a:p>
            <a:pPr marL="0" indent="0" algn="just">
              <a:buNone/>
            </a:pPr>
            <a:r>
              <a:rPr lang="en-GB" sz="1600" b="1" dirty="0" smtClean="0"/>
              <a:t>example: </a:t>
            </a:r>
            <a:r>
              <a:rPr lang="en-GB" sz="1600" dirty="0" smtClean="0"/>
              <a:t>Suppose- </a:t>
            </a:r>
            <a:r>
              <a:rPr lang="en-GB" sz="1600" dirty="0"/>
              <a:t>I want to go to Dhanmondi, that’s why I go to bus stand, to the bus counter I told the counterman, give me a ticket to dhanmondi, he told me give money and I give him the money and he give the ticket to dhanmondi. It is a present consideration</a:t>
            </a:r>
            <a:r>
              <a:rPr lang="en-GB" sz="1600" dirty="0" smtClean="0"/>
              <a:t>. </a:t>
            </a:r>
          </a:p>
          <a:p>
            <a:pPr marL="342900" indent="-342900" algn="just">
              <a:buAutoNum type="arabicPeriod" startAt="3"/>
            </a:pPr>
            <a:r>
              <a:rPr lang="en-GB" sz="1600" b="1" dirty="0" smtClean="0"/>
              <a:t>  </a:t>
            </a:r>
            <a:r>
              <a:rPr lang="en-GB" sz="1600" b="1" u="sng" dirty="0" smtClean="0"/>
              <a:t>Future Consideration:</a:t>
            </a:r>
            <a:r>
              <a:rPr lang="en-GB" sz="1600" dirty="0" smtClean="0"/>
              <a:t> When the consideration is to move at a future date, it is called Future or  Consideration  or    Executory </a:t>
            </a:r>
            <a:r>
              <a:rPr lang="en-GB" sz="1600" dirty="0"/>
              <a:t>Consideration. </a:t>
            </a:r>
            <a:endParaRPr lang="en-GB" sz="1600" dirty="0" smtClean="0"/>
          </a:p>
          <a:p>
            <a:pPr marL="0" indent="0" algn="just">
              <a:buNone/>
            </a:pPr>
            <a:r>
              <a:rPr lang="en-GB" sz="1600" b="1" dirty="0"/>
              <a:t>e</a:t>
            </a:r>
            <a:r>
              <a:rPr lang="en-GB" sz="1600" b="1" dirty="0" smtClean="0"/>
              <a:t>xample: </a:t>
            </a:r>
            <a:r>
              <a:rPr lang="en-GB" sz="1600" dirty="0" smtClean="0"/>
              <a:t>Suppose- </a:t>
            </a:r>
            <a:r>
              <a:rPr lang="en-GB" sz="1600" dirty="0"/>
              <a:t>A and B made a promise that, A will buy B’s car at cost $1000 after 15 days. And it is a future consideration.</a:t>
            </a:r>
            <a:endParaRPr lang="en-GB" sz="1600" dirty="0" smtClean="0"/>
          </a:p>
        </p:txBody>
      </p:sp>
    </p:spTree>
    <p:extLst>
      <p:ext uri="{BB962C8B-B14F-4D97-AF65-F5344CB8AC3E}">
        <p14:creationId xmlns:p14="http://schemas.microsoft.com/office/powerpoint/2010/main" val="31950523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332047"/>
            <a:ext cx="9753600" cy="1168400"/>
          </a:xfrm>
        </p:spPr>
        <p:txBody>
          <a:bodyPr/>
          <a:lstStyle/>
          <a:p>
            <a:pPr algn="ctr"/>
            <a:r>
              <a:rPr lang="en-GB" b="1" u="sng" dirty="0" smtClean="0">
                <a:effectLst>
                  <a:outerShdw blurRad="38100" dist="38100" dir="2700000" algn="tl">
                    <a:srgbClr val="000000">
                      <a:alpha val="43137"/>
                    </a:srgbClr>
                  </a:outerShdw>
                </a:effectLst>
              </a:rPr>
              <a:t>Rules (or the Essential Factors) of Consideration</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GB" sz="1600" dirty="0" smtClean="0"/>
              <a:t>The following rules may be laid down regarding consideration:</a:t>
            </a:r>
          </a:p>
          <a:p>
            <a:pPr marL="342900" indent="-342900" algn="just">
              <a:buAutoNum type="arabicPeriod"/>
            </a:pPr>
            <a:r>
              <a:rPr lang="en-GB" sz="1600" b="1" u="sng" dirty="0" smtClean="0"/>
              <a:t>Desire (or request) of the promisor is essential: </a:t>
            </a:r>
            <a:r>
              <a:rPr lang="en-GB" sz="1600" b="1" dirty="0" smtClean="0"/>
              <a:t> </a:t>
            </a:r>
            <a:r>
              <a:rPr lang="en-GB" sz="1600" dirty="0" smtClean="0"/>
              <a:t>The act  done or loss suffered by the promise must  have been done  or suffered  at the desire of the promisor. An act done without any request is a voluntary act and does not come within the definition of consideration. </a:t>
            </a:r>
            <a:endParaRPr lang="en-GB" sz="1600" dirty="0"/>
          </a:p>
          <a:p>
            <a:pPr marL="0" indent="0" algn="just">
              <a:buNone/>
            </a:pPr>
            <a:r>
              <a:rPr lang="en-GB" sz="1600" b="1" u="sng" dirty="0" smtClean="0"/>
              <a:t>Examples:</a:t>
            </a:r>
          </a:p>
          <a:p>
            <a:pPr marL="400050" indent="-400050" algn="just">
              <a:buAutoNum type="romanLcParenBoth"/>
            </a:pPr>
            <a:r>
              <a:rPr lang="en-GB" sz="1600" dirty="0" smtClean="0"/>
              <a:t>P  sees Q’s house on fire and helps in extinguishing it. Q  did not ask for his help. P  cannot demand payment for his services.</a:t>
            </a:r>
          </a:p>
          <a:p>
            <a:pPr marL="400050" indent="-400050" algn="just">
              <a:buAutoNum type="romanLcParenBoth"/>
            </a:pPr>
            <a:r>
              <a:rPr lang="en-GB" sz="1600" dirty="0" smtClean="0"/>
              <a:t>The Collector of a district asked  D   to spend some money on the improvement of a market and he did so. D   cannot demand the payment from the shopkeepers using the market for having improved the market.</a:t>
            </a:r>
          </a:p>
          <a:p>
            <a:pPr marL="400050" indent="-400050" algn="just">
              <a:buAutoNum type="romanLcParenBoth"/>
            </a:pPr>
            <a:r>
              <a:rPr lang="en-GB" sz="1600" dirty="0" smtClean="0"/>
              <a:t>X   Promised to pay  Y   some money by a letter. Y  showed the letter to  Z who thereupon consented to her daughter with  Y. </a:t>
            </a:r>
            <a:r>
              <a:rPr lang="en-GB" sz="1600" dirty="0"/>
              <a:t> </a:t>
            </a:r>
            <a:r>
              <a:rPr lang="en-GB" sz="1600" dirty="0" smtClean="0"/>
              <a:t> Z  cannot force  X  to pay the money to  Y   because there is no connection between the marriage and the promise to pay.</a:t>
            </a:r>
          </a:p>
        </p:txBody>
      </p:sp>
    </p:spTree>
    <p:extLst>
      <p:ext uri="{BB962C8B-B14F-4D97-AF65-F5344CB8AC3E}">
        <p14:creationId xmlns:p14="http://schemas.microsoft.com/office/powerpoint/2010/main" val="12780919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650077"/>
            <a:ext cx="9753600" cy="4267200"/>
          </a:xfrm>
        </p:spPr>
        <p:txBody>
          <a:bodyPr>
            <a:normAutofit/>
          </a:bodyPr>
          <a:lstStyle/>
          <a:p>
            <a:pPr marL="342900" indent="-342900" algn="just">
              <a:buAutoNum type="arabicPeriod" startAt="2"/>
            </a:pPr>
            <a:r>
              <a:rPr lang="en-GB" sz="1600" b="1" u="sng" dirty="0" smtClean="0"/>
              <a:t>The Consideration must be Real:</a:t>
            </a:r>
            <a:r>
              <a:rPr lang="en-GB" sz="1600" dirty="0" smtClean="0"/>
              <a:t> The consideration must have some value in the eye of law. It must not  shame or illusory. The impossible acts and illusory or non-existing goods cannot support a contract. Therefore, real  Consideration comes from good consideration. A consideration to charity is without consideration. Therefore, it is not real consideration.</a:t>
            </a:r>
          </a:p>
          <a:p>
            <a:pPr marL="0" indent="0" algn="just">
              <a:buNone/>
            </a:pPr>
            <a:r>
              <a:rPr lang="en-GB" sz="1600" b="1" u="sng" dirty="0" smtClean="0"/>
              <a:t>Examples:</a:t>
            </a:r>
            <a:r>
              <a:rPr lang="en-GB" sz="1600" dirty="0" smtClean="0"/>
              <a:t> </a:t>
            </a:r>
            <a:endParaRPr lang="en-US" sz="1600" b="1" u="sng" dirty="0" smtClean="0"/>
          </a:p>
          <a:p>
            <a:pPr marL="400050" indent="-400050" algn="just">
              <a:buAutoNum type="romanLcParenBoth"/>
            </a:pPr>
            <a:r>
              <a:rPr lang="en-GB" sz="1600" u="sng" dirty="0" smtClean="0"/>
              <a:t>Illusory Consideration: </a:t>
            </a:r>
            <a:r>
              <a:rPr lang="en-GB" sz="1600" dirty="0" smtClean="0"/>
              <a:t>G  Promises for no consideration, to give  H Rs 1,000. This is a void agreement. No Consideration no contract.</a:t>
            </a:r>
          </a:p>
          <a:p>
            <a:pPr marL="400050" indent="-400050" algn="just">
              <a:buAutoNum type="romanLcParenBoth"/>
            </a:pPr>
            <a:r>
              <a:rPr lang="en-GB" sz="1600" u="sng" dirty="0" smtClean="0"/>
              <a:t>Impossible Act:</a:t>
            </a:r>
            <a:r>
              <a:rPr lang="en-GB" sz="1600" dirty="0" smtClean="0"/>
              <a:t> X   promises to supply  Y  one tola of  gold brought from the sun. The consideration is sham and illusory and there is no contract.</a:t>
            </a:r>
          </a:p>
          <a:p>
            <a:pPr marL="400050" indent="-400050" algn="just">
              <a:buAutoNum type="romanLcParenBoth"/>
            </a:pPr>
            <a:r>
              <a:rPr lang="en-GB" sz="1600" u="sng" dirty="0" smtClean="0"/>
              <a:t>No Consideration:</a:t>
            </a:r>
            <a:r>
              <a:rPr lang="en-GB" sz="1600" dirty="0"/>
              <a:t>  V  owed  </a:t>
            </a:r>
            <a:r>
              <a:rPr lang="en-GB" sz="1800" dirty="0" smtClean="0"/>
              <a:t>£</a:t>
            </a:r>
            <a:r>
              <a:rPr lang="en-GB" sz="1600" dirty="0" smtClean="0"/>
              <a:t>208 to E who told   V that if the money was not paid by 7</a:t>
            </a:r>
            <a:r>
              <a:rPr lang="en-GB" sz="1600" baseline="30000" dirty="0" smtClean="0"/>
              <a:t>th</a:t>
            </a:r>
            <a:r>
              <a:rPr lang="en-GB" sz="1600" dirty="0" smtClean="0"/>
              <a:t>  July  he would file a bankruptcy petition against  V. </a:t>
            </a:r>
            <a:r>
              <a:rPr lang="en-GB" sz="1600" dirty="0"/>
              <a:t> </a:t>
            </a:r>
            <a:r>
              <a:rPr lang="en-GB" sz="1600" dirty="0" smtClean="0"/>
              <a:t> Thereupon  V  Promised to pay the money before 12 o’clock on 8</a:t>
            </a:r>
            <a:r>
              <a:rPr lang="en-GB" sz="1600" baseline="30000" dirty="0" smtClean="0"/>
              <a:t>th</a:t>
            </a:r>
            <a:r>
              <a:rPr lang="en-GB" sz="1600" dirty="0" smtClean="0"/>
              <a:t> </a:t>
            </a:r>
            <a:r>
              <a:rPr lang="en-GB" sz="1600" dirty="0"/>
              <a:t>J</a:t>
            </a:r>
            <a:r>
              <a:rPr lang="en-GB" sz="1600" dirty="0" smtClean="0"/>
              <a:t>uly and   E   not file the petition before that time. Held there was no consideration for E’s promise.</a:t>
            </a:r>
            <a:endParaRPr lang="en-GB" sz="1800" u="sng" dirty="0" smtClean="0"/>
          </a:p>
        </p:txBody>
      </p:sp>
      <p:sp>
        <p:nvSpPr>
          <p:cNvPr id="6" name="Title 1"/>
          <p:cNvSpPr>
            <a:spLocks noGrp="1"/>
          </p:cNvSpPr>
          <p:nvPr>
            <p:ph type="title"/>
          </p:nvPr>
        </p:nvSpPr>
        <p:spPr>
          <a:xfrm>
            <a:off x="1219201" y="332047"/>
            <a:ext cx="9753600" cy="1168400"/>
          </a:xfrm>
        </p:spPr>
        <p:txBody>
          <a:bodyPr/>
          <a:lstStyle/>
          <a:p>
            <a:pPr algn="ctr"/>
            <a:r>
              <a:rPr lang="en-GB" b="1" u="sng" dirty="0" smtClean="0">
                <a:effectLst>
                  <a:outerShdw blurRad="38100" dist="38100" dir="2700000" algn="tl">
                    <a:srgbClr val="000000">
                      <a:alpha val="43137"/>
                    </a:srgbClr>
                  </a:outerShdw>
                </a:effectLst>
              </a:rPr>
              <a:t>Rules (or the Essential Factors) of Consideration</a:t>
            </a:r>
            <a:endParaRPr lang="en-US"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89735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1012" y="1600200"/>
            <a:ext cx="9753600" cy="4426527"/>
          </a:xfrm>
        </p:spPr>
        <p:txBody>
          <a:bodyPr>
            <a:normAutofit/>
          </a:bodyPr>
          <a:lstStyle/>
          <a:p>
            <a:pPr marL="342900" indent="-342900" algn="just">
              <a:buAutoNum type="arabicPeriod" startAt="3"/>
            </a:pPr>
            <a:r>
              <a:rPr lang="en-GB" sz="1600" b="1" u="sng" dirty="0" smtClean="0"/>
              <a:t>Consideration need not be Adequate:</a:t>
            </a:r>
            <a:r>
              <a:rPr lang="en-GB" sz="1600" dirty="0" smtClean="0"/>
              <a:t>  An  agreement to which the consent of the party is freely given is  not void merely because the consideration is inadequate; but the inadequacy of the consideration may be taken into account by the court in determining the question whether the consent of the promisor was freely given. The reason behind this rule is that it is impossible for the court to decide for the court to decide what is adequate consideration. The parties to the contract must decide the quantum of consideration and if consent was freely given, the court will enforce the agreement. If the consideration is inadequate, the court may hold that consent of the promisor was not freely given and the agreement may become void.</a:t>
            </a:r>
          </a:p>
          <a:p>
            <a:pPr marL="0" indent="0" algn="just">
              <a:buNone/>
            </a:pPr>
            <a:r>
              <a:rPr lang="en-GB" sz="1600" dirty="0" smtClean="0"/>
              <a:t>       Exchange must be equal.</a:t>
            </a:r>
          </a:p>
          <a:p>
            <a:pPr marL="0" indent="0" algn="just">
              <a:buNone/>
            </a:pPr>
            <a:r>
              <a:rPr lang="en-GB" sz="1600" b="1" u="sng" dirty="0" smtClean="0"/>
              <a:t>Examples:</a:t>
            </a:r>
          </a:p>
          <a:p>
            <a:pPr marL="400050" indent="-400050" algn="just">
              <a:buAutoNum type="romanLcParenBoth"/>
            </a:pPr>
            <a:r>
              <a:rPr lang="en-GB" sz="1600" dirty="0" smtClean="0"/>
              <a:t>P  agrees to sell a horse worth Rs. 1000 for Rs. 10. P’s consent to the agreement was freely given. The agreement is a consent to the agreement freely given. The agreement is a contract notwithstanding the inadequacy of the consideration.</a:t>
            </a:r>
          </a:p>
          <a:p>
            <a:pPr marL="400050" indent="-400050" algn="just">
              <a:buAutoNum type="romanLcParenBoth"/>
            </a:pPr>
            <a:r>
              <a:rPr lang="en-GB" sz="1600" dirty="0" smtClean="0"/>
              <a:t>D  promises to  B  to sell land in Dhaka at Rs. 10 per cottah. The agreement is valid provided the consent of D was freely given.</a:t>
            </a:r>
          </a:p>
          <a:p>
            <a:pPr marL="400050" indent="-400050" algn="just">
              <a:buAutoNum type="romanLcParenBoth"/>
            </a:pPr>
            <a:endParaRPr lang="en-US" sz="1600" dirty="0"/>
          </a:p>
        </p:txBody>
      </p:sp>
      <p:sp>
        <p:nvSpPr>
          <p:cNvPr id="6" name="Title 1"/>
          <p:cNvSpPr>
            <a:spLocks noGrp="1"/>
          </p:cNvSpPr>
          <p:nvPr>
            <p:ph type="title"/>
          </p:nvPr>
        </p:nvSpPr>
        <p:spPr>
          <a:xfrm>
            <a:off x="1219201" y="332047"/>
            <a:ext cx="9753600" cy="1168400"/>
          </a:xfrm>
        </p:spPr>
        <p:txBody>
          <a:bodyPr/>
          <a:lstStyle/>
          <a:p>
            <a:pPr algn="ctr"/>
            <a:r>
              <a:rPr lang="en-GB" b="1" u="sng" dirty="0" smtClean="0">
                <a:effectLst>
                  <a:outerShdw blurRad="38100" dist="38100" dir="2700000" algn="tl">
                    <a:srgbClr val="000000">
                      <a:alpha val="43137"/>
                    </a:srgbClr>
                  </a:outerShdw>
                </a:effectLst>
              </a:rPr>
              <a:t>Rules (or the Essential Factors) of Consideration</a:t>
            </a:r>
            <a:endParaRPr lang="en-US"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0138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778925"/>
            <a:ext cx="9753600" cy="3699164"/>
          </a:xfrm>
        </p:spPr>
        <p:txBody>
          <a:bodyPr>
            <a:normAutofit/>
          </a:bodyPr>
          <a:lstStyle/>
          <a:p>
            <a:pPr marL="342900" indent="-342900" algn="just">
              <a:buAutoNum type="arabicPeriod" startAt="4"/>
            </a:pPr>
            <a:r>
              <a:rPr lang="en-GB" sz="1600" b="1" u="sng" dirty="0" smtClean="0"/>
              <a:t>The Consideration must not be illegal, immoral, or opposed to Public policy:</a:t>
            </a:r>
            <a:r>
              <a:rPr lang="en-GB" sz="1600" b="1" dirty="0" smtClean="0"/>
              <a:t> </a:t>
            </a:r>
            <a:r>
              <a:rPr lang="en-GB" sz="1600" dirty="0" smtClean="0"/>
              <a:t>If either the consideration of the object of the agreement is illegal, the agreement cannot be enforced. The same principle applies if the consideration is immoral or opposed to public policy.</a:t>
            </a:r>
          </a:p>
          <a:p>
            <a:pPr marL="342900" indent="-342900" algn="just">
              <a:buAutoNum type="arabicPeriod" startAt="4"/>
            </a:pPr>
            <a:endParaRPr lang="en-GB" sz="1600" b="1" u="sng" dirty="0" smtClean="0"/>
          </a:p>
          <a:p>
            <a:pPr marL="342900" indent="-342900" algn="just">
              <a:buAutoNum type="arabicPeriod" startAt="4"/>
            </a:pPr>
            <a:r>
              <a:rPr lang="en-GB" sz="1600" b="1" u="sng" dirty="0" smtClean="0"/>
              <a:t>The consideration may be present, past, or future:</a:t>
            </a:r>
            <a:r>
              <a:rPr lang="en-GB" sz="1600" dirty="0"/>
              <a:t> </a:t>
            </a:r>
            <a:r>
              <a:rPr lang="en-GB" sz="1600" dirty="0" smtClean="0"/>
              <a:t>This follows from the definition of consideration given in the act.</a:t>
            </a:r>
          </a:p>
          <a:p>
            <a:pPr marL="342900" indent="-342900" algn="just">
              <a:buAutoNum type="arabicPeriod" startAt="4"/>
            </a:pPr>
            <a:endParaRPr lang="en-GB" sz="1600" b="1" u="sng" dirty="0" smtClean="0"/>
          </a:p>
          <a:p>
            <a:pPr marL="342900" indent="-342900" algn="just">
              <a:buAutoNum type="arabicPeriod" startAt="4"/>
            </a:pPr>
            <a:r>
              <a:rPr lang="en-GB" sz="1600" b="1" u="sng" dirty="0" smtClean="0"/>
              <a:t>Consideration may move from the promisee or from any other person:</a:t>
            </a:r>
            <a:r>
              <a:rPr lang="en-GB" sz="1600" dirty="0" smtClean="0"/>
              <a:t>  A person granted some properties to his wife   C   directing her to pay an annual allowance to his brother R.  C also entered into an agreement with R promising to pay the allowance to R. This agreement can be enforced by R even though no part of the consideration received by  C  moved from  R.</a:t>
            </a:r>
            <a:endParaRPr lang="en-GB" sz="1600" b="1" u="sng" dirty="0" smtClean="0"/>
          </a:p>
          <a:p>
            <a:pPr marL="0" indent="0" algn="just">
              <a:buNone/>
            </a:pPr>
            <a:endParaRPr lang="en-GB" sz="1600" dirty="0"/>
          </a:p>
          <a:p>
            <a:pPr marL="0" indent="0" algn="just">
              <a:buNone/>
            </a:pPr>
            <a:endParaRPr lang="en-GB" sz="1600" dirty="0"/>
          </a:p>
        </p:txBody>
      </p:sp>
      <p:sp>
        <p:nvSpPr>
          <p:cNvPr id="4" name="Title 1"/>
          <p:cNvSpPr>
            <a:spLocks noGrp="1"/>
          </p:cNvSpPr>
          <p:nvPr>
            <p:ph type="title"/>
          </p:nvPr>
        </p:nvSpPr>
        <p:spPr>
          <a:xfrm>
            <a:off x="1219201" y="332047"/>
            <a:ext cx="9753600" cy="1168400"/>
          </a:xfrm>
        </p:spPr>
        <p:txBody>
          <a:bodyPr/>
          <a:lstStyle/>
          <a:p>
            <a:pPr algn="ctr"/>
            <a:r>
              <a:rPr lang="en-GB" b="1" u="sng" dirty="0" smtClean="0">
                <a:effectLst>
                  <a:outerShdw blurRad="38100" dist="38100" dir="2700000" algn="tl">
                    <a:srgbClr val="000000">
                      <a:alpha val="43137"/>
                    </a:srgbClr>
                  </a:outerShdw>
                </a:effectLst>
              </a:rPr>
              <a:t>Rules (or the Essential Factors) of Consideration</a:t>
            </a:r>
            <a:endParaRPr lang="en-US"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6404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hade val="90000"/>
                <a:satMod val="150000"/>
              </a:schemeClr>
            </a:gs>
            <a:gs pos="60000">
              <a:schemeClr val="phClr">
                <a:shade val="20000"/>
                <a:satMod val="255000"/>
              </a:schemeClr>
            </a:gs>
          </a:gsLst>
          <a:lin ang="5400000" scaled="0"/>
        </a:gradFill>
        <a:blipFill rotWithShape="1">
          <a:blip xmlns:r="http://schemas.openxmlformats.org/officeDocument/2006/relationships" r:embed="rId1">
            <a:duotone>
              <a:schemeClr val="phClr">
                <a:shade val="12000"/>
                <a:satMod val="240000"/>
              </a:schemeClr>
              <a:schemeClr val="phClr"/>
            </a:duotone>
          </a:blip>
          <a:stretch/>
        </a:blipFill>
      </a:bgFillStyleLst>
    </a:fmtScheme>
  </a:themeElements>
  <a:objectDefaults/>
  <a:extraClrSchemeLst/>
  <a:extLst>
    <a:ext uri="{05A4C25C-085E-4340-85A3-A5531E510DB2}">
      <thm15:themeFamily xmlns:thm15="http://schemas.microsoft.com/office/thememl/2012/main" name="Theme2" id="{F7D6FDE1-3218-444D-91E4-5D32C13FEF39}" vid="{550B7377-810A-41D9-A5AB-3CFD6D95AE14}"/>
    </a:ext>
  </a:extLst>
</a:theme>
</file>

<file path=docProps/app.xml><?xml version="1.0" encoding="utf-8"?>
<Properties xmlns="http://schemas.openxmlformats.org/officeDocument/2006/extended-properties" xmlns:vt="http://schemas.openxmlformats.org/officeDocument/2006/docPropsVTypes">
  <Template>Theme2</Template>
  <TotalTime>494</TotalTime>
  <Words>1735</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Constantia</vt:lpstr>
      <vt:lpstr>Theme2</vt:lpstr>
      <vt:lpstr>CONSDERATION</vt:lpstr>
      <vt:lpstr>Learning Objective</vt:lpstr>
      <vt:lpstr>Consideration</vt:lpstr>
      <vt:lpstr>Consideration</vt:lpstr>
      <vt:lpstr>Types of Consideration</vt:lpstr>
      <vt:lpstr>Rules (or the Essential Factors) of Consideration</vt:lpstr>
      <vt:lpstr>Rules (or the Essential Factors) of Consideration</vt:lpstr>
      <vt:lpstr>Rules (or the Essential Factors) of Consideration</vt:lpstr>
      <vt:lpstr>Rules (or the Essential Factors) of Consideration</vt:lpstr>
      <vt:lpstr>PowerPoint Presentation</vt:lpstr>
      <vt:lpstr>PowerPoint Presentation</vt:lpstr>
      <vt:lpstr>“No Consideration No Contract” Exceptions to the Rule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CONSDERATION</dc:title>
  <dc:creator>Mahtab Rafi</dc:creator>
  <cp:lastModifiedBy>Lenovo</cp:lastModifiedBy>
  <cp:revision>36</cp:revision>
  <dcterms:created xsi:type="dcterms:W3CDTF">2020-04-21T20:19:44Z</dcterms:created>
  <dcterms:modified xsi:type="dcterms:W3CDTF">2020-04-26T16:37:05Z</dcterms:modified>
</cp:coreProperties>
</file>