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</a:rPr>
              <a:t>Collection of Data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Chapter Two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  Data are the foundation stones and basic raw material in relation to any statistical investigation.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</a:rPr>
              <a:t>Types of data:</a:t>
            </a:r>
          </a:p>
          <a:p>
            <a:pPr marL="624078" indent="-514350" algn="just">
              <a:buAutoNum type="arabicPeriod"/>
            </a:pPr>
            <a:r>
              <a:rPr lang="en-US" dirty="0" smtClean="0">
                <a:latin typeface="Times New Roman" pitchFamily="18" charset="0"/>
              </a:rPr>
              <a:t>Quantitative data</a:t>
            </a:r>
          </a:p>
          <a:p>
            <a:pPr marL="624078" indent="-514350" algn="just">
              <a:buNone/>
            </a:pP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 			a. Continuous data</a:t>
            </a:r>
          </a:p>
          <a:p>
            <a:pPr marL="624078" indent="-514350" algn="just">
              <a:buNone/>
            </a:pPr>
            <a:r>
              <a:rPr lang="en-US" dirty="0" smtClean="0">
                <a:latin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</a:rPr>
              <a:t>		b. Discrete data</a:t>
            </a:r>
          </a:p>
          <a:p>
            <a:pPr marL="624078" indent="-514350" algn="just">
              <a:buNone/>
            </a:pPr>
            <a:r>
              <a:rPr lang="en-US" dirty="0" smtClean="0">
                <a:latin typeface="Times New Roman" pitchFamily="18" charset="0"/>
              </a:rPr>
              <a:t>2. Qualitative data</a:t>
            </a:r>
          </a:p>
          <a:p>
            <a:pPr marL="624078" indent="-514350" algn="just">
              <a:buNone/>
            </a:pPr>
            <a:r>
              <a:rPr lang="en-US" dirty="0" smtClean="0">
                <a:latin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</a:rPr>
              <a:t>		a. Nominal data</a:t>
            </a:r>
          </a:p>
          <a:p>
            <a:pPr marL="624078" indent="-514350" algn="just">
              <a:buNone/>
            </a:pPr>
            <a:r>
              <a:rPr lang="en-US" dirty="0" smtClean="0">
                <a:latin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</a:rPr>
              <a:t>		b. Ranked data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</a:rPr>
              <a:t>Definition of Data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</a:rPr>
              <a:t>Classification </a:t>
            </a:r>
            <a:r>
              <a:rPr lang="en-US" b="1" smtClean="0">
                <a:latin typeface="Times New Roman" pitchFamily="18" charset="0"/>
              </a:rPr>
              <a:t>of </a:t>
            </a:r>
            <a:r>
              <a:rPr lang="en-US" b="1" smtClean="0">
                <a:latin typeface="Times New Roman" pitchFamily="18" charset="0"/>
              </a:rPr>
              <a:t>data </a:t>
            </a:r>
            <a:r>
              <a:rPr lang="en-US" b="1" dirty="0" smtClean="0">
                <a:latin typeface="Times New Roman" pitchFamily="18" charset="0"/>
              </a:rPr>
              <a:t>based on source: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</a:rPr>
              <a:t>1. </a:t>
            </a:r>
            <a:r>
              <a:rPr lang="en-US" b="1" dirty="0" smtClean="0">
                <a:latin typeface="Times New Roman" pitchFamily="18" charset="0"/>
              </a:rPr>
              <a:t>Primary data: </a:t>
            </a:r>
            <a:r>
              <a:rPr lang="en-US" dirty="0" smtClean="0">
                <a:latin typeface="Times New Roman" pitchFamily="18" charset="0"/>
              </a:rPr>
              <a:t>data collected for the purpose </a:t>
            </a:r>
            <a:r>
              <a:rPr lang="en-US" dirty="0" smtClean="0">
                <a:latin typeface="Times New Roman" pitchFamily="18" charset="0"/>
              </a:rPr>
              <a:t>of specific </a:t>
            </a:r>
            <a:r>
              <a:rPr lang="en-US" dirty="0" smtClean="0">
                <a:latin typeface="Times New Roman" pitchFamily="18" charset="0"/>
              </a:rPr>
              <a:t>study</a:t>
            </a:r>
            <a:r>
              <a:rPr lang="en-US" b="1" dirty="0" smtClean="0">
                <a:latin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</a:rPr>
              <a:t>It can be obtained by: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Direct </a:t>
            </a:r>
            <a:r>
              <a:rPr lang="en-US" dirty="0" smtClean="0">
                <a:latin typeface="Times New Roman" pitchFamily="18" charset="0"/>
              </a:rPr>
              <a:t>personal observation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Direct </a:t>
            </a:r>
            <a:r>
              <a:rPr lang="en-US" dirty="0" smtClean="0">
                <a:latin typeface="Times New Roman" pitchFamily="18" charset="0"/>
              </a:rPr>
              <a:t>or indirect oral interviews</a:t>
            </a:r>
          </a:p>
          <a:p>
            <a:pPr algn="just"/>
            <a:r>
              <a:rPr lang="en-US" dirty="0" smtClean="0">
                <a:latin typeface="Times New Roman" pitchFamily="18" charset="0"/>
              </a:rPr>
              <a:t>Administrating questionnaires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</a:rPr>
              <a:t>2. </a:t>
            </a:r>
            <a:r>
              <a:rPr lang="en-US" b="1" dirty="0" smtClean="0">
                <a:latin typeface="Times New Roman" pitchFamily="18" charset="0"/>
              </a:rPr>
              <a:t>Secondary data</a:t>
            </a:r>
            <a:r>
              <a:rPr lang="en-US" dirty="0" smtClean="0">
                <a:latin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</a:rPr>
              <a:t>Refers to data collected earlier for some purpose other than the analysis currently being undertaken.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It can be obtained from:</a:t>
            </a:r>
          </a:p>
          <a:p>
            <a:r>
              <a:rPr lang="en-US" dirty="0" smtClean="0">
                <a:latin typeface="Times New Roman" pitchFamily="18" charset="0"/>
              </a:rPr>
              <a:t> External Secondary data Sources</a:t>
            </a:r>
            <a:r>
              <a:rPr lang="en-US" dirty="0" smtClean="0">
                <a:latin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</a:rPr>
              <a:t>gov’t</a:t>
            </a:r>
            <a:r>
              <a:rPr lang="en-US" dirty="0" smtClean="0">
                <a:latin typeface="Times New Roman" pitchFamily="18" charset="0"/>
              </a:rPr>
              <a:t> and non </a:t>
            </a:r>
            <a:r>
              <a:rPr lang="en-US" dirty="0" err="1" smtClean="0">
                <a:latin typeface="Times New Roman" pitchFamily="18" charset="0"/>
              </a:rPr>
              <a:t>gov’t</a:t>
            </a:r>
            <a:r>
              <a:rPr lang="en-US" dirty="0" smtClean="0">
                <a:latin typeface="Times New Roman" pitchFamily="18" charset="0"/>
              </a:rPr>
              <a:t> publications)</a:t>
            </a:r>
          </a:p>
          <a:p>
            <a:r>
              <a:rPr lang="en-US" dirty="0" smtClean="0">
                <a:latin typeface="Times New Roman" pitchFamily="18" charset="0"/>
              </a:rPr>
              <a:t> Internal Secondary data Sources: the data generated within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</a:rPr>
              <a:t>the organization in the process of routine business activities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127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Collection of Data</vt:lpstr>
      <vt:lpstr>Definition of Data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of Data</dc:title>
  <dc:creator>Anhar</dc:creator>
  <cp:lastModifiedBy>Anhar</cp:lastModifiedBy>
  <cp:revision>12</cp:revision>
  <dcterms:created xsi:type="dcterms:W3CDTF">2006-08-16T00:00:00Z</dcterms:created>
  <dcterms:modified xsi:type="dcterms:W3CDTF">2018-01-16T14:09:11Z</dcterms:modified>
</cp:coreProperties>
</file>