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6" r:id="rId2"/>
  </p:sldMasterIdLst>
  <p:sldIdLst>
    <p:sldId id="256" r:id="rId3"/>
    <p:sldId id="265" r:id="rId4"/>
    <p:sldId id="269" r:id="rId5"/>
    <p:sldId id="270" r:id="rId6"/>
    <p:sldId id="271" r:id="rId7"/>
    <p:sldId id="272" r:id="rId8"/>
    <p:sldId id="273" r:id="rId9"/>
    <p:sldId id="274" r:id="rId10"/>
    <p:sldId id="27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g object 17"/>
          <p:cNvSpPr/>
          <p:nvPr/>
        </p:nvSpPr>
        <p:spPr>
          <a:xfrm>
            <a:off x="2044192" y="211836"/>
            <a:ext cx="8134096" cy="13624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553207" y="407035"/>
            <a:ext cx="7085584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Book Antiqua"/>
                <a:cs typeface="Book Antiqua"/>
              </a:defRPr>
            </a:lvl1pPr>
          </a:lstStyle>
          <a:p>
            <a:pPr marL="38100">
              <a:spcBef>
                <a:spcPts val="5"/>
              </a:spcBef>
            </a:pPr>
            <a:fld id="{81D60167-4931-47E6-BA6A-407CBD079E47}" type="slidenum">
              <a:rPr lang="en-US" smtClean="0"/>
              <a:pPr marL="38100">
                <a:spcBef>
                  <a:spcPts val="5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548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7AD3-0454-4494-8ED7-AD61561C6A0F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993B-7CBA-4713-A9C4-BD5E38CEC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409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7AD3-0454-4494-8ED7-AD61561C6A0F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993B-7CBA-4713-A9C4-BD5E38CEC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76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7AD3-0454-4494-8ED7-AD61561C6A0F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993B-7CBA-4713-A9C4-BD5E38CEC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389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7AD3-0454-4494-8ED7-AD61561C6A0F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993B-7CBA-4713-A9C4-BD5E38CEC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270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7AD3-0454-4494-8ED7-AD61561C6A0F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993B-7CBA-4713-A9C4-BD5E38CEC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727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7AD3-0454-4494-8ED7-AD61561C6A0F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993B-7CBA-4713-A9C4-BD5E38CEC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1175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7AD3-0454-4494-8ED7-AD61561C6A0F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993B-7CBA-4713-A9C4-BD5E38CEC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59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18443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Book Antiqua"/>
                <a:cs typeface="Book Antiqua"/>
              </a:defRPr>
            </a:lvl1pPr>
          </a:lstStyle>
          <a:p>
            <a:pPr marL="38100">
              <a:spcBef>
                <a:spcPts val="5"/>
              </a:spcBef>
            </a:pPr>
            <a:fld id="{81D60167-4931-47E6-BA6A-407CBD079E47}" type="slidenum">
              <a:rPr lang="en-US" smtClean="0"/>
              <a:pPr marL="38100">
                <a:spcBef>
                  <a:spcPts val="5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223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18443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Book Antiqua"/>
                <a:cs typeface="Book Antiqua"/>
              </a:defRPr>
            </a:lvl1pPr>
          </a:lstStyle>
          <a:p>
            <a:pPr marL="38100">
              <a:spcBef>
                <a:spcPts val="5"/>
              </a:spcBef>
            </a:pPr>
            <a:fld id="{81D60167-4931-47E6-BA6A-407CBD079E47}" type="slidenum">
              <a:rPr lang="en-US" smtClean="0"/>
              <a:pPr marL="38100">
                <a:spcBef>
                  <a:spcPts val="5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076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g object 17"/>
          <p:cNvSpPr/>
          <p:nvPr/>
        </p:nvSpPr>
        <p:spPr>
          <a:xfrm>
            <a:off x="2757423" y="2663951"/>
            <a:ext cx="6709664" cy="13624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18443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Book Antiqua"/>
                <a:cs typeface="Book Antiqua"/>
              </a:defRPr>
            </a:lvl1pPr>
          </a:lstStyle>
          <a:p>
            <a:pPr marL="38100">
              <a:spcBef>
                <a:spcPts val="5"/>
              </a:spcBef>
            </a:pPr>
            <a:fld id="{81D60167-4931-47E6-BA6A-407CBD079E47}" type="slidenum">
              <a:rPr lang="en-US" smtClean="0"/>
              <a:pPr marL="38100">
                <a:spcBef>
                  <a:spcPts val="5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255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Book Antiqua"/>
                <a:cs typeface="Book Antiqua"/>
              </a:defRPr>
            </a:lvl1pPr>
          </a:lstStyle>
          <a:p>
            <a:pPr marL="38100">
              <a:spcBef>
                <a:spcPts val="5"/>
              </a:spcBef>
            </a:pPr>
            <a:fld id="{81D60167-4931-47E6-BA6A-407CBD079E47}" type="slidenum">
              <a:rPr lang="en-US" smtClean="0"/>
              <a:pPr marL="38100">
                <a:spcBef>
                  <a:spcPts val="5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76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7AD3-0454-4494-8ED7-AD61561C6A0F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993B-7CBA-4713-A9C4-BD5E38CEC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197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7AD3-0454-4494-8ED7-AD61561C6A0F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993B-7CBA-4713-A9C4-BD5E38CEC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865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7AD3-0454-4494-8ED7-AD61561C6A0F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993B-7CBA-4713-A9C4-BD5E38CEC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265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7AD3-0454-4494-8ED7-AD61561C6A0F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993B-7CBA-4713-A9C4-BD5E38CEC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795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57323" y="164718"/>
            <a:ext cx="8277352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18443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34094" y="2076957"/>
            <a:ext cx="106045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943261" y="6436968"/>
            <a:ext cx="304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Book Antiqua"/>
                <a:cs typeface="Book Antiqua"/>
              </a:defRPr>
            </a:lvl1pPr>
          </a:lstStyle>
          <a:p>
            <a:pPr marL="38100">
              <a:spcBef>
                <a:spcPts val="5"/>
              </a:spcBef>
            </a:pPr>
            <a:fld id="{81D60167-4931-47E6-BA6A-407CBD079E47}" type="slidenum">
              <a:rPr lang="en-US" smtClean="0"/>
              <a:pPr marL="38100">
                <a:spcBef>
                  <a:spcPts val="5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819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67AD3-0454-4494-8ED7-AD61561C6A0F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7993B-7CBA-4713-A9C4-BD5E38CEC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9453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C91E5-F71D-4842-BE61-3243AA954F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8807" y="1122363"/>
            <a:ext cx="10367888" cy="2387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 Rounded MT Bold" panose="020F0704030504030204" pitchFamily="34" charset="0"/>
              </a:rPr>
              <a:t>INTRODUCTION TO BUSINESS</a:t>
            </a:r>
            <a:br>
              <a:rPr lang="en-US" dirty="0">
                <a:latin typeface="Arial Rounded MT Bold" panose="020F0704030504030204" pitchFamily="34" charset="0"/>
              </a:rPr>
            </a:br>
            <a:br>
              <a:rPr lang="en-US" dirty="0">
                <a:latin typeface="Arial Rounded MT Bold" panose="020F0704030504030204" pitchFamily="34" charset="0"/>
              </a:rPr>
            </a:br>
            <a:r>
              <a:rPr lang="en-US" dirty="0">
                <a:latin typeface="Arial Rounded MT Bold" panose="020F0704030504030204" pitchFamily="34" charset="0"/>
              </a:rPr>
              <a:t>Chapter-2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48DC9C-FEA3-40C3-B565-3B2039C225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DIFFERENT FORMS OF BUSINESS OWNERSHIP</a:t>
            </a:r>
          </a:p>
        </p:txBody>
      </p:sp>
    </p:spTree>
    <p:extLst>
      <p:ext uri="{BB962C8B-B14F-4D97-AF65-F5344CB8AC3E}">
        <p14:creationId xmlns:p14="http://schemas.microsoft.com/office/powerpoint/2010/main" val="307481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9654" y="407034"/>
            <a:ext cx="10958733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en-US" sz="3600" b="1" dirty="0"/>
              <a:t>WHAT TYPE OF BUSINESS IS RIGHT FOR YOU?</a:t>
            </a:r>
            <a:endParaRPr sz="4400" b="1" dirty="0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spcBef>
                <a:spcPts val="5"/>
              </a:spcBef>
            </a:pPr>
            <a:fld id="{81D60167-4931-47E6-BA6A-407CBD079E47}" type="slidenum">
              <a:rPr dirty="0">
                <a:solidFill>
                  <a:prstClr val="white"/>
                </a:solidFill>
              </a:rPr>
              <a:pPr marL="38100">
                <a:spcBef>
                  <a:spcPts val="5"/>
                </a:spcBef>
              </a:pPr>
              <a:t>2</a:t>
            </a:fld>
            <a:endParaRPr dirty="0">
              <a:solidFill>
                <a:prstClr val="white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929CDF-E6C7-487F-8605-0591A04D9245}"/>
              </a:ext>
            </a:extLst>
          </p:cNvPr>
          <p:cNvSpPr txBox="1"/>
          <p:nvPr/>
        </p:nvSpPr>
        <p:spPr>
          <a:xfrm>
            <a:off x="759654" y="2096086"/>
            <a:ext cx="1095873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Each form of business ownership has Advantages and Disadvantages. </a:t>
            </a:r>
          </a:p>
          <a:p>
            <a:pPr algn="just"/>
            <a:endParaRPr lang="en-US" sz="3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just"/>
            <a:r>
              <a:rPr lang="en-US" sz="3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If you are planning to go into any type of business, you need to review these pros and cons and determine which form of ownership meets your needs</a:t>
            </a:r>
          </a:p>
          <a:p>
            <a:pPr algn="just"/>
            <a:endParaRPr lang="en-US" sz="3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2708" y="407034"/>
            <a:ext cx="11127544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en-US" sz="3200" b="1" dirty="0"/>
              <a:t>FACTORS TO BE CONSIDERED BEFORE STARTING A BUSINESS</a:t>
            </a:r>
            <a:endParaRPr b="1" dirty="0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spcBef>
                <a:spcPts val="5"/>
              </a:spcBef>
            </a:pPr>
            <a:fld id="{81D60167-4931-47E6-BA6A-407CBD079E47}" type="slidenum">
              <a:rPr dirty="0">
                <a:solidFill>
                  <a:prstClr val="white"/>
                </a:solidFill>
              </a:rPr>
              <a:pPr marL="38100">
                <a:spcBef>
                  <a:spcPts val="5"/>
                </a:spcBef>
              </a:pPr>
              <a:t>3</a:t>
            </a:fld>
            <a:endParaRPr dirty="0">
              <a:solidFill>
                <a:prstClr val="white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2D8739-986D-424B-AEF1-3478F5D47C0D}"/>
              </a:ext>
            </a:extLst>
          </p:cNvPr>
          <p:cNvSpPr txBox="1"/>
          <p:nvPr/>
        </p:nvSpPr>
        <p:spPr>
          <a:xfrm>
            <a:off x="1223889" y="1856936"/>
            <a:ext cx="100724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AutoNum type="arabicPeriod"/>
            </a:pPr>
            <a:r>
              <a:rPr lang="en-US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Capital Requirements: The amounts of funds necessary to finance the operation.</a:t>
            </a:r>
          </a:p>
          <a:p>
            <a:pPr marL="514350" indent="-514350" algn="just">
              <a:buAutoNum type="arabicPeriod"/>
            </a:pPr>
            <a:endParaRPr lang="en-US" sz="3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514350" indent="-514350" algn="just">
              <a:buAutoNum type="arabicPeriod"/>
            </a:pPr>
            <a:r>
              <a:rPr lang="en-US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Time Requirements: The time needed to operate the business and provide guidance to employees.</a:t>
            </a:r>
          </a:p>
          <a:p>
            <a:pPr marL="514350" indent="-514350" algn="just">
              <a:buAutoNum type="arabicPeriod"/>
            </a:pPr>
            <a:endParaRPr lang="en-US" sz="3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514350" indent="-514350" algn="just">
              <a:buAutoNum type="arabicPeriod"/>
            </a:pPr>
            <a:r>
              <a:rPr lang="en-US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Tax Liability: What taxes a business must pay to various governments on earnings of business</a:t>
            </a:r>
          </a:p>
        </p:txBody>
      </p:sp>
    </p:spTree>
    <p:extLst>
      <p:ext uri="{BB962C8B-B14F-4D97-AF65-F5344CB8AC3E}">
        <p14:creationId xmlns:p14="http://schemas.microsoft.com/office/powerpoint/2010/main" val="1217811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spcBef>
                <a:spcPts val="5"/>
              </a:spcBef>
            </a:pPr>
            <a:fld id="{81D60167-4931-47E6-BA6A-407CBD079E47}" type="slidenum">
              <a:rPr dirty="0">
                <a:solidFill>
                  <a:prstClr val="white"/>
                </a:solidFill>
              </a:rPr>
              <a:pPr marL="38100">
                <a:spcBef>
                  <a:spcPts val="5"/>
                </a:spcBef>
              </a:pPr>
              <a:t>4</a:t>
            </a:fld>
            <a:endParaRPr dirty="0">
              <a:solidFill>
                <a:prstClr val="white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19B0F9A-725C-4481-A218-FEEF8EAA1B55}"/>
              </a:ext>
            </a:extLst>
          </p:cNvPr>
          <p:cNvSpPr txBox="1"/>
          <p:nvPr/>
        </p:nvSpPr>
        <p:spPr>
          <a:xfrm>
            <a:off x="1223889" y="1856936"/>
            <a:ext cx="1007246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4. </a:t>
            </a:r>
            <a:r>
              <a:rPr lang="en-US" sz="3600" dirty="0">
                <a:solidFill>
                  <a:srgbClr val="CFEFA4"/>
                </a:solidFill>
                <a:latin typeface="Arial Rounded MT Bold" panose="020F0704030504030204" pitchFamily="34" charset="0"/>
              </a:rPr>
              <a:t>Management Abilities: </a:t>
            </a:r>
            <a:r>
              <a:rPr lang="en-US" sz="36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The skills needed to plan, organize and control the business.</a:t>
            </a:r>
          </a:p>
          <a:p>
            <a:pPr algn="just"/>
            <a:endParaRPr lang="en-US" sz="3600" dirty="0">
              <a:solidFill>
                <a:srgbClr val="86CE24"/>
              </a:solidFill>
              <a:latin typeface="Arial Rounded MT Bold" panose="020F0704030504030204" pitchFamily="34" charset="0"/>
            </a:endParaRPr>
          </a:p>
          <a:p>
            <a:pPr algn="just"/>
            <a:r>
              <a:rPr lang="en-US" sz="3600" dirty="0">
                <a:solidFill>
                  <a:srgbClr val="86CE24"/>
                </a:solidFill>
                <a:latin typeface="Arial Rounded MT Bold" panose="020F0704030504030204" pitchFamily="34" charset="0"/>
              </a:rPr>
              <a:t>5. </a:t>
            </a:r>
            <a:r>
              <a:rPr lang="en-US" sz="36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Risk: </a:t>
            </a:r>
            <a:r>
              <a:rPr lang="en-US" sz="36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The amount of personal property a person is willing to lose by starting a business.</a:t>
            </a:r>
            <a:endParaRPr lang="en-US" sz="3600" dirty="0">
              <a:solidFill>
                <a:srgbClr val="86CE24"/>
              </a:solidFill>
              <a:latin typeface="Arial Rounded MT Bold" panose="020F0704030504030204" pitchFamily="34" charset="0"/>
            </a:endParaRPr>
          </a:p>
          <a:p>
            <a:pPr algn="just"/>
            <a:endParaRPr lang="en-US" sz="3600" dirty="0">
              <a:solidFill>
                <a:srgbClr val="86CE24"/>
              </a:solidFill>
              <a:latin typeface="Arial Rounded MT Bold" panose="020F0704030504030204" pitchFamily="34" charset="0"/>
            </a:endParaRPr>
          </a:p>
          <a:p>
            <a:pPr algn="just"/>
            <a:r>
              <a:rPr lang="en-US" sz="3600" dirty="0">
                <a:solidFill>
                  <a:srgbClr val="86CE24"/>
                </a:solidFill>
                <a:latin typeface="Arial Rounded MT Bold" panose="020F0704030504030204" pitchFamily="34" charset="0"/>
              </a:rPr>
              <a:t>6. </a:t>
            </a:r>
            <a:r>
              <a:rPr lang="en-US" sz="3600" dirty="0">
                <a:solidFill>
                  <a:srgbClr val="FFC000"/>
                </a:solidFill>
                <a:latin typeface="Arial Rounded MT Bold" panose="020F0704030504030204" pitchFamily="34" charset="0"/>
              </a:rPr>
              <a:t>Control: </a:t>
            </a:r>
            <a:r>
              <a:rPr lang="en-US" sz="36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The amount of authority the owner exercises.</a:t>
            </a:r>
            <a:endParaRPr lang="en-US" sz="3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706EF612-4016-4775-A7D1-3B04658DC9C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62708" y="407034"/>
            <a:ext cx="11127544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en-US" sz="3200" b="1" dirty="0"/>
              <a:t>FACTORS TO BE CONSIDERED BEFORE STARTING A BUSINESS</a:t>
            </a: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1169042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spcBef>
                <a:spcPts val="5"/>
              </a:spcBef>
            </a:pPr>
            <a:fld id="{81D60167-4931-47E6-BA6A-407CBD079E47}" type="slidenum">
              <a:rPr dirty="0">
                <a:solidFill>
                  <a:prstClr val="white"/>
                </a:solidFill>
              </a:rPr>
              <a:pPr marL="38100">
                <a:spcBef>
                  <a:spcPts val="5"/>
                </a:spcBef>
              </a:pPr>
              <a:t>5</a:t>
            </a:fld>
            <a:endParaRPr dirty="0">
              <a:solidFill>
                <a:prstClr val="white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132197-F398-453D-82C6-F8A96D64068A}"/>
              </a:ext>
            </a:extLst>
          </p:cNvPr>
          <p:cNvSpPr txBox="1"/>
          <p:nvPr/>
        </p:nvSpPr>
        <p:spPr>
          <a:xfrm>
            <a:off x="1211827" y="1772530"/>
            <a:ext cx="1007246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AutoNum type="arabicPeriod"/>
            </a:pPr>
            <a:r>
              <a:rPr lang="en-US" sz="32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Sole Proprietorship: </a:t>
            </a:r>
            <a:r>
              <a:rPr lang="en-US" sz="32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A business that is owned and usually managed by one person/individual.</a:t>
            </a:r>
          </a:p>
          <a:p>
            <a:pPr marL="514350" indent="-514350" algn="just">
              <a:buAutoNum type="arabicPeriod"/>
            </a:pPr>
            <a:endParaRPr lang="en-US" sz="3200" dirty="0">
              <a:solidFill>
                <a:srgbClr val="86CE24"/>
              </a:solidFill>
              <a:latin typeface="Arial Rounded MT Bold" panose="020F0704030504030204" pitchFamily="34" charset="0"/>
            </a:endParaRPr>
          </a:p>
          <a:p>
            <a:pPr marL="514350" indent="-514350" algn="just">
              <a:buAutoNum type="arabicPeriod"/>
            </a:pPr>
            <a:r>
              <a:rPr lang="en-US" sz="3200" dirty="0">
                <a:solidFill>
                  <a:srgbClr val="FF9999"/>
                </a:solidFill>
                <a:latin typeface="Arial Rounded MT Bold" panose="020F0704030504030204" pitchFamily="34" charset="0"/>
              </a:rPr>
              <a:t>Partnership: </a:t>
            </a:r>
            <a:r>
              <a:rPr lang="en-US" sz="32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A business owned by two or more people.</a:t>
            </a:r>
          </a:p>
          <a:p>
            <a:pPr marL="514350" indent="-514350" algn="just">
              <a:buAutoNum type="arabicPeriod"/>
            </a:pPr>
            <a:endParaRPr lang="en-US" sz="3200" dirty="0">
              <a:solidFill>
                <a:srgbClr val="86CE24"/>
              </a:solidFill>
              <a:latin typeface="Arial Rounded MT Bold" panose="020F0704030504030204" pitchFamily="34" charset="0"/>
            </a:endParaRPr>
          </a:p>
          <a:p>
            <a:pPr marL="514350" indent="-514350" algn="just">
              <a:buAutoNum type="arabicPeriod"/>
            </a:pPr>
            <a:r>
              <a:rPr lang="en-US" sz="3200" dirty="0">
                <a:solidFill>
                  <a:srgbClr val="CFEFA4"/>
                </a:solidFill>
                <a:latin typeface="Arial Rounded MT Bold" panose="020F0704030504030204" pitchFamily="34" charset="0"/>
              </a:rPr>
              <a:t>Corporation: </a:t>
            </a:r>
            <a:r>
              <a:rPr lang="en-US" sz="32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A legal entity with authority to act and have liability separate from its owners.</a:t>
            </a:r>
            <a:endParaRPr lang="en-US" sz="3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CC7555B1-1C3B-4A44-97F9-179C524C89E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62708" y="407034"/>
            <a:ext cx="11127544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en-US" sz="4400" b="1" dirty="0"/>
              <a:t>DIFFERENT FORMS OF BUSINESS</a:t>
            </a:r>
            <a:endParaRPr sz="4400" b="1" dirty="0"/>
          </a:p>
        </p:txBody>
      </p:sp>
    </p:spTree>
    <p:extLst>
      <p:ext uri="{BB962C8B-B14F-4D97-AF65-F5344CB8AC3E}">
        <p14:creationId xmlns:p14="http://schemas.microsoft.com/office/powerpoint/2010/main" val="1827820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spcBef>
                <a:spcPts val="5"/>
              </a:spcBef>
            </a:pPr>
            <a:fld id="{81D60167-4931-47E6-BA6A-407CBD079E47}" type="slidenum">
              <a:rPr dirty="0">
                <a:solidFill>
                  <a:prstClr val="white"/>
                </a:solidFill>
              </a:rPr>
              <a:pPr marL="38100">
                <a:spcBef>
                  <a:spcPts val="5"/>
                </a:spcBef>
              </a:pPr>
              <a:t>6</a:t>
            </a:fld>
            <a:endParaRPr dirty="0">
              <a:solidFill>
                <a:prstClr val="white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2F892A-253C-4F33-A1F1-38C515B99DBF}"/>
              </a:ext>
            </a:extLst>
          </p:cNvPr>
          <p:cNvSpPr txBox="1"/>
          <p:nvPr/>
        </p:nvSpPr>
        <p:spPr>
          <a:xfrm>
            <a:off x="1223889" y="1856936"/>
            <a:ext cx="1007246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A business that is owned and usually managed by one person/individual. The person may receive help from others in operating the business, but he is the only boss: the sole proprietor is the company.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1C3A1"/>
                </a:solidFill>
                <a:latin typeface="Arial Rounded MT Bold" panose="020F0704030504030204" pitchFamily="34" charset="0"/>
              </a:rPr>
              <a:t>Small Independent Retail Shops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Hardware store</a:t>
            </a:r>
            <a:endParaRPr lang="en-US" sz="3200" dirty="0">
              <a:solidFill>
                <a:srgbClr val="F1C3A1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CFEFA4"/>
                </a:solidFill>
                <a:latin typeface="Arial Rounded MT Bold" panose="020F0704030504030204" pitchFamily="34" charset="0"/>
              </a:rPr>
              <a:t>Bakery</a:t>
            </a:r>
            <a:endParaRPr lang="en-US" sz="3200" dirty="0">
              <a:solidFill>
                <a:srgbClr val="F1C3A1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8FDEFF"/>
                </a:solidFill>
                <a:latin typeface="Arial Rounded MT Bold" panose="020F0704030504030204" pitchFamily="34" charset="0"/>
              </a:rPr>
              <a:t>Restaurant</a:t>
            </a:r>
            <a:endParaRPr lang="en-US" sz="3200" dirty="0">
              <a:solidFill>
                <a:srgbClr val="F1C3A1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DE99F"/>
                </a:solidFill>
                <a:latin typeface="Arial Rounded MT Bold" panose="020F0704030504030204" pitchFamily="34" charset="0"/>
              </a:rPr>
              <a:t>Tea-stall</a:t>
            </a:r>
            <a:endParaRPr lang="en-US" sz="3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9" name="object 3">
            <a:extLst>
              <a:ext uri="{FF2B5EF4-FFF2-40B4-BE49-F238E27FC236}">
                <a16:creationId xmlns:a16="http://schemas.microsoft.com/office/drawing/2014/main" id="{88A7D2FD-EAF3-4C68-8EA4-62B8DE7063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62708" y="407034"/>
            <a:ext cx="11127544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en-US" sz="4400" b="1" dirty="0"/>
              <a:t>Sole Proprietorship</a:t>
            </a:r>
            <a:endParaRPr sz="4400" b="1" dirty="0"/>
          </a:p>
        </p:txBody>
      </p:sp>
    </p:spTree>
    <p:extLst>
      <p:ext uri="{BB962C8B-B14F-4D97-AF65-F5344CB8AC3E}">
        <p14:creationId xmlns:p14="http://schemas.microsoft.com/office/powerpoint/2010/main" val="1970794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spcBef>
                <a:spcPts val="5"/>
              </a:spcBef>
            </a:pPr>
            <a:fld id="{81D60167-4931-47E6-BA6A-407CBD079E47}" type="slidenum">
              <a:rPr dirty="0">
                <a:solidFill>
                  <a:prstClr val="white"/>
                </a:solidFill>
              </a:rPr>
              <a:pPr marL="38100">
                <a:spcBef>
                  <a:spcPts val="5"/>
                </a:spcBef>
              </a:pPr>
              <a:t>7</a:t>
            </a:fld>
            <a:endParaRPr dirty="0">
              <a:solidFill>
                <a:prstClr val="white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58B587-09D8-44EC-93F0-C6D672438B0E}"/>
              </a:ext>
            </a:extLst>
          </p:cNvPr>
          <p:cNvSpPr txBox="1"/>
          <p:nvPr/>
        </p:nvSpPr>
        <p:spPr>
          <a:xfrm>
            <a:off x="351692" y="1856936"/>
            <a:ext cx="1167618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AutoNum type="arabicPeriod"/>
            </a:pPr>
            <a:r>
              <a:rPr lang="en-US" sz="28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The Sole Proprietor often aided by one or two employees, operates a shop that frequently caters to a group of regular customers.</a:t>
            </a:r>
          </a:p>
          <a:p>
            <a:pPr marL="514350" indent="-514350" algn="just">
              <a:buAutoNum type="arabicPeriod"/>
            </a:pPr>
            <a:r>
              <a:rPr lang="en-US" sz="28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The </a:t>
            </a:r>
            <a:r>
              <a:rPr lang="en-US" sz="2800" dirty="0">
                <a:solidFill>
                  <a:srgbClr val="FF9999"/>
                </a:solidFill>
                <a:latin typeface="Arial Rounded MT Bold" panose="020F0704030504030204" pitchFamily="34" charset="0"/>
              </a:rPr>
              <a:t>Capital </a:t>
            </a:r>
            <a:r>
              <a:rPr lang="en-US" sz="28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(money) needed to start and operate the business is normally provided by the owner through personal wealth or borrowed money.</a:t>
            </a:r>
            <a:endParaRPr lang="en-US" sz="2800" dirty="0">
              <a:solidFill>
                <a:srgbClr val="86CE24"/>
              </a:solidFill>
              <a:latin typeface="Arial Rounded MT Bold" panose="020F0704030504030204" pitchFamily="34" charset="0"/>
            </a:endParaRPr>
          </a:p>
          <a:p>
            <a:pPr marL="514350" indent="-514350" algn="just">
              <a:buAutoNum type="arabicPeriod"/>
            </a:pPr>
            <a:r>
              <a:rPr lang="en-US" sz="28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The sole proprietor is usually an active manager, working in the business. He or she controls the operations, supervises the employees and makes the decisions.</a:t>
            </a:r>
          </a:p>
          <a:p>
            <a:pPr marL="514350" indent="-514350" algn="just">
              <a:buAutoNum type="arabicPeriod"/>
            </a:pPr>
            <a:r>
              <a:rPr lang="en-US" sz="28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The sole proprietor who is the owner usually accounts for the success and failure of the business</a:t>
            </a:r>
            <a:endParaRPr lang="en-US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5D4ECD25-C96B-4E33-B87B-5148BD07870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62708" y="407034"/>
            <a:ext cx="11127544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en-US" b="1" dirty="0"/>
              <a:t>Characteristics of Sole Proprietorship</a:t>
            </a: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3977865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spcBef>
                <a:spcPts val="5"/>
              </a:spcBef>
            </a:pPr>
            <a:fld id="{81D60167-4931-47E6-BA6A-407CBD079E47}" type="slidenum">
              <a:rPr dirty="0">
                <a:solidFill>
                  <a:prstClr val="white"/>
                </a:solidFill>
              </a:rPr>
              <a:pPr marL="38100">
                <a:spcBef>
                  <a:spcPts val="5"/>
                </a:spcBef>
              </a:pPr>
              <a:t>8</a:t>
            </a:fld>
            <a:endParaRPr dirty="0">
              <a:solidFill>
                <a:prstClr val="white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58B587-09D8-44EC-93F0-C6D672438B0E}"/>
              </a:ext>
            </a:extLst>
          </p:cNvPr>
          <p:cNvSpPr txBox="1"/>
          <p:nvPr/>
        </p:nvSpPr>
        <p:spPr>
          <a:xfrm>
            <a:off x="1045359" y="1800665"/>
            <a:ext cx="10100603" cy="4533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28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Capital provided by one through personal wealth or borrowed money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28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Should be an active manager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28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Control the operation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28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Supervise the employees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28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Make and take the decisions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2800" dirty="0">
                <a:solidFill>
                  <a:srgbClr val="FFFFFF"/>
                </a:solidFill>
                <a:latin typeface="Arial Rounded MT Bold" panose="020F0704030504030204" pitchFamily="34" charset="0"/>
              </a:rPr>
              <a:t>Should have good managerial ability</a:t>
            </a:r>
            <a:endParaRPr lang="en-US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5D4ECD25-C96B-4E33-B87B-5148BD07870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62708" y="407034"/>
            <a:ext cx="11127544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en-US" dirty="0">
                <a:latin typeface="Arial Rounded MT Bold" panose="020F0704030504030204" pitchFamily="34" charset="0"/>
              </a:rPr>
              <a:t>FEATURES OF SOLE PROPRIETORSHIP</a:t>
            </a:r>
            <a:endParaRPr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184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spcBef>
                <a:spcPts val="5"/>
              </a:spcBef>
            </a:pPr>
            <a:fld id="{81D60167-4931-47E6-BA6A-407CBD079E47}" type="slidenum">
              <a:rPr dirty="0">
                <a:solidFill>
                  <a:prstClr val="white"/>
                </a:solidFill>
              </a:rPr>
              <a:pPr marL="38100">
                <a:spcBef>
                  <a:spcPts val="5"/>
                </a:spcBef>
              </a:pPr>
              <a:t>9</a:t>
            </a:fld>
            <a:endParaRPr dirty="0">
              <a:solidFill>
                <a:prstClr val="white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58B587-09D8-44EC-93F0-C6D672438B0E}"/>
              </a:ext>
            </a:extLst>
          </p:cNvPr>
          <p:cNvSpPr txBox="1"/>
          <p:nvPr/>
        </p:nvSpPr>
        <p:spPr>
          <a:xfrm>
            <a:off x="1448972" y="2039816"/>
            <a:ext cx="910179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AutoNum type="arabicPeriod"/>
            </a:pPr>
            <a:r>
              <a:rPr lang="en-US" sz="2800" dirty="0">
                <a:solidFill>
                  <a:srgbClr val="CFEFA4"/>
                </a:solidFill>
                <a:latin typeface="Arial Rounded MT Bold" panose="020F0704030504030204" pitchFamily="34" charset="0"/>
              </a:rPr>
              <a:t>Easy of Starting</a:t>
            </a:r>
          </a:p>
          <a:p>
            <a:pPr marL="514350" indent="-514350" algn="just">
              <a:buAutoNum type="arabicPeriod"/>
            </a:pPr>
            <a:r>
              <a:rPr lang="en-US" sz="2800" dirty="0">
                <a:solidFill>
                  <a:srgbClr val="CFEFA4"/>
                </a:solidFill>
                <a:latin typeface="Arial Rounded MT Bold" panose="020F0704030504030204" pitchFamily="34" charset="0"/>
              </a:rPr>
              <a:t>Sole Control over the business operation</a:t>
            </a:r>
          </a:p>
          <a:p>
            <a:pPr marL="514350" indent="-514350" algn="just">
              <a:buAutoNum type="arabicPeriod"/>
            </a:pPr>
            <a:r>
              <a:rPr lang="en-US" sz="2800" dirty="0">
                <a:solidFill>
                  <a:srgbClr val="CFEFA4"/>
                </a:solidFill>
                <a:latin typeface="Arial Rounded MT Bold" panose="020F0704030504030204" pitchFamily="34" charset="0"/>
              </a:rPr>
              <a:t>Sole participation in profits (100% profit)</a:t>
            </a:r>
          </a:p>
          <a:p>
            <a:pPr marL="514350" indent="-514350" algn="just">
              <a:buAutoNum type="arabicPeriod"/>
            </a:pPr>
            <a:r>
              <a:rPr lang="en-US" sz="2800" dirty="0">
                <a:solidFill>
                  <a:srgbClr val="CFEFA4"/>
                </a:solidFill>
                <a:latin typeface="Arial Rounded MT Bold" panose="020F0704030504030204" pitchFamily="34" charset="0"/>
              </a:rPr>
              <a:t>Use of owner’s abilities (unique skills, personal abilities)</a:t>
            </a:r>
          </a:p>
          <a:p>
            <a:pPr marL="514350" indent="-514350" algn="just">
              <a:buAutoNum type="arabicPeriod"/>
            </a:pPr>
            <a:r>
              <a:rPr lang="en-US" sz="2800" dirty="0">
                <a:solidFill>
                  <a:srgbClr val="CFEFA4"/>
                </a:solidFill>
                <a:latin typeface="Arial Rounded MT Bold" panose="020F0704030504030204" pitchFamily="34" charset="0"/>
              </a:rPr>
              <a:t>Tax Freedom (no business tax)</a:t>
            </a:r>
          </a:p>
          <a:p>
            <a:pPr marL="514350" indent="-514350" algn="just">
              <a:buAutoNum type="arabicPeriod"/>
            </a:pPr>
            <a:r>
              <a:rPr lang="en-US" sz="2800" dirty="0">
                <a:solidFill>
                  <a:srgbClr val="CFEFA4"/>
                </a:solidFill>
                <a:latin typeface="Arial Rounded MT Bold" panose="020F0704030504030204" pitchFamily="34" charset="0"/>
              </a:rPr>
              <a:t>Secrecy (business strategy)</a:t>
            </a:r>
          </a:p>
          <a:p>
            <a:pPr marL="514350" indent="-514350" algn="just">
              <a:buAutoNum type="arabicPeriod"/>
            </a:pPr>
            <a:r>
              <a:rPr lang="en-US" sz="2800" dirty="0">
                <a:solidFill>
                  <a:srgbClr val="CFEFA4"/>
                </a:solidFill>
                <a:latin typeface="Arial Rounded MT Bold" panose="020F0704030504030204" pitchFamily="34" charset="0"/>
              </a:rPr>
              <a:t>Easy of dissolving (ending)</a:t>
            </a:r>
            <a:endParaRPr lang="en-US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5D4ECD25-C96B-4E33-B87B-5148BD07870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62708" y="407034"/>
            <a:ext cx="11127544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en-US" dirty="0">
                <a:latin typeface="Arial Rounded MT Bold" panose="020F0704030504030204" pitchFamily="34" charset="0"/>
              </a:rPr>
              <a:t>ADVANTAGES OF SOLE PROPRIETORSHIP</a:t>
            </a:r>
            <a:endParaRPr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9352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462</Words>
  <Application>Microsoft Office PowerPoint</Application>
  <PresentationFormat>Widescreen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Arial Rounded MT Bold</vt:lpstr>
      <vt:lpstr>Book Antiqua</vt:lpstr>
      <vt:lpstr>Calibri</vt:lpstr>
      <vt:lpstr>Calibri Light</vt:lpstr>
      <vt:lpstr>Tahoma</vt:lpstr>
      <vt:lpstr>1_Office Theme</vt:lpstr>
      <vt:lpstr>Office Theme</vt:lpstr>
      <vt:lpstr>INTRODUCTION TO BUSINESS  Chapter-2</vt:lpstr>
      <vt:lpstr>WHAT TYPE OF BUSINESS IS RIGHT FOR YOU?</vt:lpstr>
      <vt:lpstr>FACTORS TO BE CONSIDERED BEFORE STARTING A BUSINESS</vt:lpstr>
      <vt:lpstr>FACTORS TO BE CONSIDERED BEFORE STARTING A BUSINESS</vt:lpstr>
      <vt:lpstr>DIFFERENT FORMS OF BUSINESS</vt:lpstr>
      <vt:lpstr>Sole Proprietorship</vt:lpstr>
      <vt:lpstr>Characteristics of Sole Proprietorship</vt:lpstr>
      <vt:lpstr>FEATURES OF SOLE PROPRIETORSHIP</vt:lpstr>
      <vt:lpstr>ADVANTAGES OF SOLE PROPRIETORSHIP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BUSINESS  Chapter-2</dc:title>
  <dc:creator>ADHARA_PC</dc:creator>
  <cp:lastModifiedBy>ADHARA_PC</cp:lastModifiedBy>
  <cp:revision>11</cp:revision>
  <dcterms:created xsi:type="dcterms:W3CDTF">2020-06-07T17:47:54Z</dcterms:created>
  <dcterms:modified xsi:type="dcterms:W3CDTF">2020-06-08T06:27:00Z</dcterms:modified>
</cp:coreProperties>
</file>