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73" r:id="rId10"/>
    <p:sldId id="263" r:id="rId11"/>
    <p:sldId id="264" r:id="rId12"/>
    <p:sldId id="265" r:id="rId13"/>
    <p:sldId id="266" r:id="rId14"/>
    <p:sldId id="271"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429412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51D46-D7C2-4CCE-AAC9-04DAFBACB0EE}"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323124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35458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29092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418627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251D46-D7C2-4CCE-AAC9-04DAFBACB0EE}" type="datetimeFigureOut">
              <a:rPr lang="en-US" smtClean="0"/>
              <a:t>05-Mar-24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78542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251D46-D7C2-4CCE-AAC9-04DAFBACB0EE}" type="datetimeFigureOut">
              <a:rPr lang="en-US" smtClean="0"/>
              <a:t>05-Mar-24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178991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428626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264671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51035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51D46-D7C2-4CCE-AAC9-04DAFBACB0EE}" type="datetimeFigureOut">
              <a:rPr lang="en-US" smtClean="0"/>
              <a:t>05-Mar-24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85677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51D46-D7C2-4CCE-AAC9-04DAFBACB0EE}"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26274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51D46-D7C2-4CCE-AAC9-04DAFBACB0EE}" type="datetimeFigureOut">
              <a:rPr lang="en-US" smtClean="0"/>
              <a:t>05-Mar-24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417611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251D46-D7C2-4CCE-AAC9-04DAFBACB0EE}" type="datetimeFigureOut">
              <a:rPr lang="en-US" smtClean="0"/>
              <a:t>05-Mar-24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7389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51D46-D7C2-4CCE-AAC9-04DAFBACB0EE}" type="datetimeFigureOut">
              <a:rPr lang="en-US" smtClean="0"/>
              <a:t>05-Mar-24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295033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51D46-D7C2-4CCE-AAC9-04DAFBACB0EE}"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393103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51D46-D7C2-4CCE-AAC9-04DAFBACB0EE}" type="datetimeFigureOut">
              <a:rPr lang="en-US" smtClean="0"/>
              <a:t>05-Mar-24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113A8C-1F8D-41E4-A7FA-F1F314C73B35}" type="slidenum">
              <a:rPr lang="en-US" smtClean="0"/>
              <a:t>‹#›</a:t>
            </a:fld>
            <a:endParaRPr lang="en-US"/>
          </a:p>
        </p:txBody>
      </p:sp>
    </p:spTree>
    <p:extLst>
      <p:ext uri="{BB962C8B-B14F-4D97-AF65-F5344CB8AC3E}">
        <p14:creationId xmlns:p14="http://schemas.microsoft.com/office/powerpoint/2010/main" val="93293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2251D46-D7C2-4CCE-AAC9-04DAFBACB0EE}" type="datetimeFigureOut">
              <a:rPr lang="en-US" smtClean="0"/>
              <a:t>05-Mar-24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2113A8C-1F8D-41E4-A7FA-F1F314C73B35}" type="slidenum">
              <a:rPr lang="en-US" smtClean="0"/>
              <a:t>‹#›</a:t>
            </a:fld>
            <a:endParaRPr lang="en-US"/>
          </a:p>
        </p:txBody>
      </p:sp>
    </p:spTree>
    <p:extLst>
      <p:ext uri="{BB962C8B-B14F-4D97-AF65-F5344CB8AC3E}">
        <p14:creationId xmlns:p14="http://schemas.microsoft.com/office/powerpoint/2010/main" val="266163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4D8C-CEB5-B65D-A5EB-44DA3AC1B1B6}"/>
              </a:ext>
            </a:extLst>
          </p:cNvPr>
          <p:cNvSpPr>
            <a:spLocks noGrp="1"/>
          </p:cNvSpPr>
          <p:nvPr>
            <p:ph type="ctrTitle"/>
          </p:nvPr>
        </p:nvSpPr>
        <p:spPr>
          <a:xfrm>
            <a:off x="1154955" y="1794933"/>
            <a:ext cx="8825658" cy="2677648"/>
          </a:xfrm>
        </p:spPr>
        <p:txBody>
          <a:bodyPr>
            <a:normAutofit/>
          </a:bodyPr>
          <a:lstStyle/>
          <a:p>
            <a:r>
              <a:rPr lang="en-US" dirty="0"/>
              <a:t>Translating User Requirements from SRS into UI Design</a:t>
            </a:r>
          </a:p>
        </p:txBody>
      </p:sp>
      <p:sp>
        <p:nvSpPr>
          <p:cNvPr id="3" name="Subtitle 2">
            <a:extLst>
              <a:ext uri="{FF2B5EF4-FFF2-40B4-BE49-F238E27FC236}">
                <a16:creationId xmlns:a16="http://schemas.microsoft.com/office/drawing/2014/main" id="{727E46C2-0C6C-0CC6-2D3E-54B079B76739}"/>
              </a:ext>
            </a:extLst>
          </p:cNvPr>
          <p:cNvSpPr>
            <a:spLocks noGrp="1"/>
          </p:cNvSpPr>
          <p:nvPr>
            <p:ph type="subTitle" idx="1"/>
          </p:nvPr>
        </p:nvSpPr>
        <p:spPr>
          <a:xfrm>
            <a:off x="1154955" y="4751295"/>
            <a:ext cx="8825658" cy="1021976"/>
          </a:xfrm>
        </p:spPr>
        <p:txBody>
          <a:bodyPr>
            <a:normAutofit fontScale="92500" lnSpcReduction="20000"/>
          </a:bodyPr>
          <a:lstStyle/>
          <a:p>
            <a:r>
              <a:rPr lang="en-US" dirty="0"/>
              <a:t>Fahim Faisal</a:t>
            </a:r>
          </a:p>
          <a:p>
            <a:r>
              <a:rPr lang="en-US" dirty="0"/>
              <a:t>Lecturer, Dept. of CSE</a:t>
            </a:r>
          </a:p>
          <a:p>
            <a:r>
              <a:rPr lang="en-US" dirty="0"/>
              <a:t>Daffodil International University</a:t>
            </a:r>
          </a:p>
        </p:txBody>
      </p:sp>
    </p:spTree>
    <p:extLst>
      <p:ext uri="{BB962C8B-B14F-4D97-AF65-F5344CB8AC3E}">
        <p14:creationId xmlns:p14="http://schemas.microsoft.com/office/powerpoint/2010/main" val="312597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3A00-7DC1-D05F-749C-3D16BC9D8D29}"/>
              </a:ext>
            </a:extLst>
          </p:cNvPr>
          <p:cNvSpPr>
            <a:spLocks noGrp="1"/>
          </p:cNvSpPr>
          <p:nvPr>
            <p:ph type="title"/>
          </p:nvPr>
        </p:nvSpPr>
        <p:spPr/>
        <p:txBody>
          <a:bodyPr/>
          <a:lstStyle/>
          <a:p>
            <a:r>
              <a:rPr lang="en-US" dirty="0"/>
              <a:t>Gathering Feedback</a:t>
            </a:r>
          </a:p>
        </p:txBody>
      </p:sp>
      <p:sp>
        <p:nvSpPr>
          <p:cNvPr id="3" name="Content Placeholder 2">
            <a:extLst>
              <a:ext uri="{FF2B5EF4-FFF2-40B4-BE49-F238E27FC236}">
                <a16:creationId xmlns:a16="http://schemas.microsoft.com/office/drawing/2014/main" id="{AAED80C6-5127-F8E7-0725-0B0407722C19}"/>
              </a:ext>
            </a:extLst>
          </p:cNvPr>
          <p:cNvSpPr>
            <a:spLocks noGrp="1"/>
          </p:cNvSpPr>
          <p:nvPr>
            <p:ph idx="1"/>
          </p:nvPr>
        </p:nvSpPr>
        <p:spPr>
          <a:xfrm>
            <a:off x="1154954" y="2603500"/>
            <a:ext cx="9871634" cy="3416300"/>
          </a:xfrm>
        </p:spPr>
        <p:txBody>
          <a:bodyPr/>
          <a:lstStyle/>
          <a:p>
            <a:pPr algn="just"/>
            <a:r>
              <a:rPr lang="en-US" dirty="0"/>
              <a:t>The wireframes must be shared with all the stakeholders, including developers, designers, and end-users if possible.</a:t>
            </a:r>
          </a:p>
          <a:p>
            <a:pPr algn="just"/>
            <a:r>
              <a:rPr lang="en-US" dirty="0"/>
              <a:t>Developers should gather feedback on the layout, flow, and functionality to ensure alignment with the SRS and user expectations.</a:t>
            </a:r>
          </a:p>
        </p:txBody>
      </p:sp>
    </p:spTree>
    <p:extLst>
      <p:ext uri="{BB962C8B-B14F-4D97-AF65-F5344CB8AC3E}">
        <p14:creationId xmlns:p14="http://schemas.microsoft.com/office/powerpoint/2010/main" val="24480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96CA-6C1C-620D-F225-E22A0BB75706}"/>
              </a:ext>
            </a:extLst>
          </p:cNvPr>
          <p:cNvSpPr>
            <a:spLocks noGrp="1"/>
          </p:cNvSpPr>
          <p:nvPr>
            <p:ph type="title"/>
          </p:nvPr>
        </p:nvSpPr>
        <p:spPr/>
        <p:txBody>
          <a:bodyPr/>
          <a:lstStyle/>
          <a:p>
            <a:r>
              <a:rPr lang="en-US" dirty="0"/>
              <a:t>Iteration and Refinement</a:t>
            </a:r>
          </a:p>
        </p:txBody>
      </p:sp>
      <p:sp>
        <p:nvSpPr>
          <p:cNvPr id="3" name="Content Placeholder 2">
            <a:extLst>
              <a:ext uri="{FF2B5EF4-FFF2-40B4-BE49-F238E27FC236}">
                <a16:creationId xmlns:a16="http://schemas.microsoft.com/office/drawing/2014/main" id="{606EE156-068C-860F-7934-687BD9E42A77}"/>
              </a:ext>
            </a:extLst>
          </p:cNvPr>
          <p:cNvSpPr>
            <a:spLocks noGrp="1"/>
          </p:cNvSpPr>
          <p:nvPr>
            <p:ph idx="1"/>
          </p:nvPr>
        </p:nvSpPr>
        <p:spPr>
          <a:xfrm>
            <a:off x="1154954" y="2603500"/>
            <a:ext cx="9746128" cy="3416300"/>
          </a:xfrm>
        </p:spPr>
        <p:txBody>
          <a:bodyPr/>
          <a:lstStyle/>
          <a:p>
            <a:pPr algn="just"/>
            <a:r>
              <a:rPr lang="en-US" dirty="0"/>
              <a:t>Based on the feedback received, wireframes should have multiple iterations to address any bugs, errors, concerns or suggestions.</a:t>
            </a:r>
          </a:p>
          <a:p>
            <a:pPr algn="just"/>
            <a:r>
              <a:rPr lang="en-US" dirty="0"/>
              <a:t>Refinements should be made to the UI to improve usability, clarity, and overall user experience.</a:t>
            </a:r>
          </a:p>
          <a:p>
            <a:pPr algn="just"/>
            <a:r>
              <a:rPr lang="en-US" dirty="0"/>
              <a:t>Versions or iterations of the UI should be released periodically, i.e., at regular intervals.</a:t>
            </a:r>
          </a:p>
          <a:p>
            <a:pPr algn="just"/>
            <a:r>
              <a:rPr lang="en-US" dirty="0"/>
              <a:t>The feedback mechanism should be robust and comprehensive and there should be provisions for submitting system/error logs for the users.</a:t>
            </a:r>
          </a:p>
        </p:txBody>
      </p:sp>
    </p:spTree>
    <p:extLst>
      <p:ext uri="{BB962C8B-B14F-4D97-AF65-F5344CB8AC3E}">
        <p14:creationId xmlns:p14="http://schemas.microsoft.com/office/powerpoint/2010/main" val="69539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87F7-0CD2-9A19-055A-69D6D71E142F}"/>
              </a:ext>
            </a:extLst>
          </p:cNvPr>
          <p:cNvSpPr>
            <a:spLocks noGrp="1"/>
          </p:cNvSpPr>
          <p:nvPr>
            <p:ph type="title"/>
          </p:nvPr>
        </p:nvSpPr>
        <p:spPr/>
        <p:txBody>
          <a:bodyPr/>
          <a:lstStyle/>
          <a:p>
            <a:r>
              <a:rPr lang="en-US" dirty="0"/>
              <a:t>Adding Visual Design</a:t>
            </a:r>
          </a:p>
        </p:txBody>
      </p:sp>
      <p:sp>
        <p:nvSpPr>
          <p:cNvPr id="3" name="Content Placeholder 2">
            <a:extLst>
              <a:ext uri="{FF2B5EF4-FFF2-40B4-BE49-F238E27FC236}">
                <a16:creationId xmlns:a16="http://schemas.microsoft.com/office/drawing/2014/main" id="{7BEFAFB6-7C05-F9D1-9D3D-721FA3D13F7A}"/>
              </a:ext>
            </a:extLst>
          </p:cNvPr>
          <p:cNvSpPr>
            <a:spLocks noGrp="1"/>
          </p:cNvSpPr>
          <p:nvPr>
            <p:ph idx="1"/>
          </p:nvPr>
        </p:nvSpPr>
        <p:spPr>
          <a:xfrm>
            <a:off x="1154954" y="2603500"/>
            <a:ext cx="9764058" cy="3416300"/>
          </a:xfrm>
        </p:spPr>
        <p:txBody>
          <a:bodyPr/>
          <a:lstStyle/>
          <a:p>
            <a:pPr algn="just"/>
            <a:r>
              <a:rPr lang="en-US" dirty="0"/>
              <a:t>Once the wireframes are approved, visual design elements should be added in order to enhance the aesthetics of the UI. This includes:</a:t>
            </a:r>
          </a:p>
          <a:p>
            <a:pPr lvl="1" algn="just"/>
            <a:r>
              <a:rPr lang="en-US" dirty="0"/>
              <a:t>Color Scheme: A color palette should be chosen that aligns with the product brand and creates visual hierarchy.</a:t>
            </a:r>
          </a:p>
          <a:p>
            <a:pPr lvl="1" algn="just"/>
            <a:r>
              <a:rPr lang="en-US" dirty="0"/>
              <a:t>Typography: Fonts should be selected for headings, body text, and other UI elements that are legible and appropriate for the software's tone.</a:t>
            </a:r>
          </a:p>
          <a:p>
            <a:pPr lvl="1" algn="just"/>
            <a:r>
              <a:rPr lang="en-US" dirty="0"/>
              <a:t>Icons and Images: Icons and images should be incorporated wherever necessary to aid understanding and add visual interest.</a:t>
            </a:r>
          </a:p>
        </p:txBody>
      </p:sp>
    </p:spTree>
    <p:extLst>
      <p:ext uri="{BB962C8B-B14F-4D97-AF65-F5344CB8AC3E}">
        <p14:creationId xmlns:p14="http://schemas.microsoft.com/office/powerpoint/2010/main" val="394765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15F3-ADED-30FE-94EC-37F427EA49B2}"/>
              </a:ext>
            </a:extLst>
          </p:cNvPr>
          <p:cNvSpPr>
            <a:spLocks noGrp="1"/>
          </p:cNvSpPr>
          <p:nvPr>
            <p:ph type="title"/>
          </p:nvPr>
        </p:nvSpPr>
        <p:spPr/>
        <p:txBody>
          <a:bodyPr/>
          <a:lstStyle/>
          <a:p>
            <a:r>
              <a:rPr lang="en-US" dirty="0"/>
              <a:t>Creating Prototypes</a:t>
            </a:r>
          </a:p>
        </p:txBody>
      </p:sp>
      <p:sp>
        <p:nvSpPr>
          <p:cNvPr id="3" name="Content Placeholder 2">
            <a:extLst>
              <a:ext uri="{FF2B5EF4-FFF2-40B4-BE49-F238E27FC236}">
                <a16:creationId xmlns:a16="http://schemas.microsoft.com/office/drawing/2014/main" id="{B021B2FB-12DF-3620-C22D-26ACF6CA9F34}"/>
              </a:ext>
            </a:extLst>
          </p:cNvPr>
          <p:cNvSpPr>
            <a:spLocks noGrp="1"/>
          </p:cNvSpPr>
          <p:nvPr>
            <p:ph idx="1"/>
          </p:nvPr>
        </p:nvSpPr>
        <p:spPr>
          <a:xfrm>
            <a:off x="1154954" y="2603500"/>
            <a:ext cx="9862670" cy="3416300"/>
          </a:xfrm>
        </p:spPr>
        <p:txBody>
          <a:bodyPr/>
          <a:lstStyle/>
          <a:p>
            <a:pPr algn="just"/>
            <a:r>
              <a:rPr lang="en-US" dirty="0"/>
              <a:t>Prototyping tools like </a:t>
            </a:r>
            <a:r>
              <a:rPr lang="en-US" dirty="0" err="1"/>
              <a:t>InVision</a:t>
            </a:r>
            <a:r>
              <a:rPr lang="en-US" dirty="0"/>
              <a:t> or Marvel may be utilized to create interactive prototypes based on the finalized UI designs.</a:t>
            </a:r>
          </a:p>
          <a:p>
            <a:pPr algn="just"/>
            <a:r>
              <a:rPr lang="en-US" dirty="0"/>
              <a:t>Prototypes allow stakeholders to experience the user interface in a more dynamic way and provide feedback on interactions and transitions.</a:t>
            </a:r>
          </a:p>
        </p:txBody>
      </p:sp>
    </p:spTree>
    <p:extLst>
      <p:ext uri="{BB962C8B-B14F-4D97-AF65-F5344CB8AC3E}">
        <p14:creationId xmlns:p14="http://schemas.microsoft.com/office/powerpoint/2010/main" val="300567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1527-D317-DE15-14C2-D817FDD01D6D}"/>
              </a:ext>
            </a:extLst>
          </p:cNvPr>
          <p:cNvSpPr>
            <a:spLocks noGrp="1"/>
          </p:cNvSpPr>
          <p:nvPr>
            <p:ph type="title"/>
          </p:nvPr>
        </p:nvSpPr>
        <p:spPr/>
        <p:txBody>
          <a:bodyPr/>
          <a:lstStyle/>
          <a:p>
            <a:r>
              <a:rPr lang="en-US" dirty="0" err="1"/>
              <a:t>InVision</a:t>
            </a:r>
            <a:r>
              <a:rPr lang="en-US" dirty="0"/>
              <a:t> Demo</a:t>
            </a:r>
          </a:p>
        </p:txBody>
      </p:sp>
      <p:pic>
        <p:nvPicPr>
          <p:cNvPr id="1030" name="Picture 6">
            <a:extLst>
              <a:ext uri="{FF2B5EF4-FFF2-40B4-BE49-F238E27FC236}">
                <a16:creationId xmlns:a16="http://schemas.microsoft.com/office/drawing/2014/main" id="{AB70CDC7-7876-5D8F-C196-1D5E49286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64" y="2375648"/>
            <a:ext cx="8146072" cy="436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9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862-ACD2-A00D-B78B-CB0894C2726C}"/>
              </a:ext>
            </a:extLst>
          </p:cNvPr>
          <p:cNvSpPr>
            <a:spLocks noGrp="1"/>
          </p:cNvSpPr>
          <p:nvPr>
            <p:ph type="title"/>
          </p:nvPr>
        </p:nvSpPr>
        <p:spPr/>
        <p:txBody>
          <a:bodyPr/>
          <a:lstStyle/>
          <a:p>
            <a:r>
              <a:rPr lang="en-US" dirty="0"/>
              <a:t>Testing and Validation</a:t>
            </a:r>
          </a:p>
        </p:txBody>
      </p:sp>
      <p:sp>
        <p:nvSpPr>
          <p:cNvPr id="3" name="Content Placeholder 2">
            <a:extLst>
              <a:ext uri="{FF2B5EF4-FFF2-40B4-BE49-F238E27FC236}">
                <a16:creationId xmlns:a16="http://schemas.microsoft.com/office/drawing/2014/main" id="{C008F284-8663-330C-DB3F-0C0920219108}"/>
              </a:ext>
            </a:extLst>
          </p:cNvPr>
          <p:cNvSpPr>
            <a:spLocks noGrp="1"/>
          </p:cNvSpPr>
          <p:nvPr>
            <p:ph idx="1"/>
          </p:nvPr>
        </p:nvSpPr>
        <p:spPr>
          <a:xfrm>
            <a:off x="1154954" y="2603500"/>
            <a:ext cx="9835775" cy="3416300"/>
          </a:xfrm>
        </p:spPr>
        <p:txBody>
          <a:bodyPr/>
          <a:lstStyle/>
          <a:p>
            <a:pPr algn="just"/>
            <a:r>
              <a:rPr lang="en-US" dirty="0"/>
              <a:t>Usability testing should be conducted with real users to validate the UI design.</a:t>
            </a:r>
          </a:p>
          <a:p>
            <a:pPr algn="just"/>
            <a:r>
              <a:rPr lang="en-US" dirty="0"/>
              <a:t>Feedback should be gathered on ease of use, clarity of instructions, and overall satisfaction.</a:t>
            </a:r>
          </a:p>
          <a:p>
            <a:pPr algn="just"/>
            <a:r>
              <a:rPr lang="en-US" dirty="0"/>
              <a:t>Feedbacks from users should be used to make final adjustments before handing off the design to developers for implementation.</a:t>
            </a:r>
          </a:p>
        </p:txBody>
      </p:sp>
    </p:spTree>
    <p:extLst>
      <p:ext uri="{BB962C8B-B14F-4D97-AF65-F5344CB8AC3E}">
        <p14:creationId xmlns:p14="http://schemas.microsoft.com/office/powerpoint/2010/main" val="8280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30CC-597F-BAFD-0ADF-8DBEAD02C759}"/>
              </a:ext>
            </a:extLst>
          </p:cNvPr>
          <p:cNvSpPr>
            <a:spLocks noGrp="1"/>
          </p:cNvSpPr>
          <p:nvPr>
            <p:ph type="title"/>
          </p:nvPr>
        </p:nvSpPr>
        <p:spPr/>
        <p:txBody>
          <a:bodyPr/>
          <a:lstStyle/>
          <a:p>
            <a:r>
              <a:rPr lang="en-US" dirty="0"/>
              <a:t>Documentation and Handoff</a:t>
            </a:r>
          </a:p>
        </p:txBody>
      </p:sp>
      <p:sp>
        <p:nvSpPr>
          <p:cNvPr id="3" name="Content Placeholder 2">
            <a:extLst>
              <a:ext uri="{FF2B5EF4-FFF2-40B4-BE49-F238E27FC236}">
                <a16:creationId xmlns:a16="http://schemas.microsoft.com/office/drawing/2014/main" id="{4963DCF3-D2BA-F8E2-EE17-F4478F9D4E04}"/>
              </a:ext>
            </a:extLst>
          </p:cNvPr>
          <p:cNvSpPr>
            <a:spLocks noGrp="1"/>
          </p:cNvSpPr>
          <p:nvPr>
            <p:ph idx="1"/>
          </p:nvPr>
        </p:nvSpPr>
        <p:spPr>
          <a:xfrm>
            <a:off x="1154954" y="2603500"/>
            <a:ext cx="9799917" cy="3416300"/>
          </a:xfrm>
        </p:spPr>
        <p:txBody>
          <a:bodyPr/>
          <a:lstStyle/>
          <a:p>
            <a:pPr algn="just"/>
            <a:r>
              <a:rPr lang="en-US" dirty="0"/>
              <a:t>The finalized UI design should be documented including all visual assets, specifications, and guidelines.</a:t>
            </a:r>
          </a:p>
          <a:p>
            <a:pPr algn="just"/>
            <a:r>
              <a:rPr lang="en-US" dirty="0"/>
              <a:t>Clear instructions should be provided in writing for developers in order to ensure accurate implementation of the design.</a:t>
            </a:r>
          </a:p>
        </p:txBody>
      </p:sp>
    </p:spTree>
    <p:extLst>
      <p:ext uri="{BB962C8B-B14F-4D97-AF65-F5344CB8AC3E}">
        <p14:creationId xmlns:p14="http://schemas.microsoft.com/office/powerpoint/2010/main" val="138119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25349-2BFC-55EC-EC2B-0C2C0759E802}"/>
              </a:ext>
            </a:extLst>
          </p:cNvPr>
          <p:cNvSpPr>
            <a:spLocks noGrp="1"/>
          </p:cNvSpPr>
          <p:nvPr>
            <p:ph type="ctrTitle"/>
          </p:nvPr>
        </p:nvSpPr>
        <p:spPr>
          <a:xfrm>
            <a:off x="4181289" y="2985650"/>
            <a:ext cx="3829421" cy="886699"/>
          </a:xfrm>
        </p:spPr>
        <p:txBody>
          <a:bodyPr/>
          <a:lstStyle/>
          <a:p>
            <a:pPr algn="ctr"/>
            <a:r>
              <a:rPr lang="en-US" dirty="0"/>
              <a:t>Questions?</a:t>
            </a:r>
          </a:p>
        </p:txBody>
      </p:sp>
    </p:spTree>
    <p:extLst>
      <p:ext uri="{BB962C8B-B14F-4D97-AF65-F5344CB8AC3E}">
        <p14:creationId xmlns:p14="http://schemas.microsoft.com/office/powerpoint/2010/main" val="281921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0566D67-DD46-86D2-9459-D45BC2BF5047}"/>
              </a:ext>
            </a:extLst>
          </p:cNvPr>
          <p:cNvSpPr>
            <a:spLocks noGrp="1"/>
          </p:cNvSpPr>
          <p:nvPr>
            <p:ph type="ctrTitle"/>
          </p:nvPr>
        </p:nvSpPr>
        <p:spPr>
          <a:xfrm>
            <a:off x="4181289" y="2985650"/>
            <a:ext cx="3829421" cy="886699"/>
          </a:xfrm>
        </p:spPr>
        <p:txBody>
          <a:bodyPr/>
          <a:lstStyle/>
          <a:p>
            <a:pPr algn="ctr"/>
            <a:r>
              <a:rPr lang="en-US" dirty="0"/>
              <a:t>Thank You</a:t>
            </a:r>
          </a:p>
        </p:txBody>
      </p:sp>
    </p:spTree>
    <p:extLst>
      <p:ext uri="{BB962C8B-B14F-4D97-AF65-F5344CB8AC3E}">
        <p14:creationId xmlns:p14="http://schemas.microsoft.com/office/powerpoint/2010/main" val="378661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FE51-D1F6-52BE-8C20-552AEDD4CF7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72CDC18-956B-F59C-1622-DFFDCCF60A1D}"/>
              </a:ext>
            </a:extLst>
          </p:cNvPr>
          <p:cNvSpPr>
            <a:spLocks noGrp="1"/>
          </p:cNvSpPr>
          <p:nvPr>
            <p:ph idx="1"/>
          </p:nvPr>
        </p:nvSpPr>
        <p:spPr>
          <a:xfrm>
            <a:off x="1154954" y="2420471"/>
            <a:ext cx="9907493" cy="4267200"/>
          </a:xfrm>
        </p:spPr>
        <p:txBody>
          <a:bodyPr>
            <a:normAutofit fontScale="85000" lnSpcReduction="20000"/>
          </a:bodyPr>
          <a:lstStyle/>
          <a:p>
            <a:r>
              <a:rPr lang="en-US" dirty="0"/>
              <a:t>Introduction</a:t>
            </a:r>
          </a:p>
          <a:p>
            <a:r>
              <a:rPr lang="en-US" dirty="0"/>
              <a:t>Understanding the SRS</a:t>
            </a:r>
          </a:p>
          <a:p>
            <a:r>
              <a:rPr lang="en-US" dirty="0"/>
              <a:t>Identifying Key User Roles</a:t>
            </a:r>
          </a:p>
          <a:p>
            <a:r>
              <a:rPr lang="en-US" dirty="0"/>
              <a:t>Defining User Workflows</a:t>
            </a:r>
          </a:p>
          <a:p>
            <a:r>
              <a:rPr lang="en-US" dirty="0"/>
              <a:t>Creating Wireframes</a:t>
            </a:r>
          </a:p>
          <a:p>
            <a:pPr lvl="1"/>
            <a:r>
              <a:rPr lang="en-US" dirty="0"/>
              <a:t>Wireframing Process</a:t>
            </a:r>
          </a:p>
          <a:p>
            <a:pPr lvl="1"/>
            <a:r>
              <a:rPr lang="en-US" dirty="0"/>
              <a:t>Wireframe Demo</a:t>
            </a:r>
          </a:p>
          <a:p>
            <a:r>
              <a:rPr lang="en-US" dirty="0"/>
              <a:t>Gathering Feedback</a:t>
            </a:r>
          </a:p>
          <a:p>
            <a:r>
              <a:rPr lang="en-US" dirty="0"/>
              <a:t>Iteration and Refinement</a:t>
            </a:r>
          </a:p>
          <a:p>
            <a:r>
              <a:rPr lang="en-US" dirty="0"/>
              <a:t>Adding Visual Design</a:t>
            </a:r>
          </a:p>
          <a:p>
            <a:r>
              <a:rPr lang="en-US" dirty="0"/>
              <a:t>Creating Prototypes</a:t>
            </a:r>
          </a:p>
          <a:p>
            <a:pPr lvl="1"/>
            <a:r>
              <a:rPr lang="en-US" dirty="0" err="1"/>
              <a:t>InVision</a:t>
            </a:r>
            <a:r>
              <a:rPr lang="en-US" dirty="0"/>
              <a:t> Demo</a:t>
            </a:r>
          </a:p>
          <a:p>
            <a:r>
              <a:rPr lang="en-US" dirty="0"/>
              <a:t>Testing and Validation</a:t>
            </a:r>
          </a:p>
          <a:p>
            <a:r>
              <a:rPr lang="en-US" dirty="0"/>
              <a:t>Documentation and Handoff</a:t>
            </a:r>
          </a:p>
          <a:p>
            <a:endParaRPr lang="en-US" dirty="0"/>
          </a:p>
        </p:txBody>
      </p:sp>
    </p:spTree>
    <p:extLst>
      <p:ext uri="{BB962C8B-B14F-4D97-AF65-F5344CB8AC3E}">
        <p14:creationId xmlns:p14="http://schemas.microsoft.com/office/powerpoint/2010/main" val="269804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9A1B-9844-AEFB-23BF-07B5F9C08FA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51A7572-A4C1-66B7-9EBA-6A8CECC20192}"/>
              </a:ext>
            </a:extLst>
          </p:cNvPr>
          <p:cNvSpPr>
            <a:spLocks noGrp="1"/>
          </p:cNvSpPr>
          <p:nvPr>
            <p:ph idx="1"/>
          </p:nvPr>
        </p:nvSpPr>
        <p:spPr>
          <a:xfrm>
            <a:off x="1154954" y="2603500"/>
            <a:ext cx="9835775" cy="3416300"/>
          </a:xfrm>
        </p:spPr>
        <p:txBody>
          <a:bodyPr/>
          <a:lstStyle/>
          <a:p>
            <a:pPr algn="just"/>
            <a:r>
              <a:rPr lang="en-US" dirty="0"/>
              <a:t>User Interface (UI) design is a critical aspect of software development.</a:t>
            </a:r>
          </a:p>
          <a:p>
            <a:pPr algn="just"/>
            <a:r>
              <a:rPr lang="en-US" dirty="0"/>
              <a:t>Ensuring that the user experience is intuitive, efficient, and enjoyable is absolutely crucial for any software project’s success.</a:t>
            </a:r>
          </a:p>
          <a:p>
            <a:pPr algn="just"/>
            <a:r>
              <a:rPr lang="en-US" dirty="0"/>
              <a:t>Converting Software Requirement Specifications (SRS) into UI design is a crucial step in the software development process.</a:t>
            </a:r>
          </a:p>
          <a:p>
            <a:pPr algn="just"/>
            <a:r>
              <a:rPr lang="en-US" dirty="0"/>
              <a:t>Without a clean and well-defined UI, no software can fulfill its objectives, since UI of an application, be it web or mobile, is the first thing that the users see and interact with.</a:t>
            </a:r>
          </a:p>
        </p:txBody>
      </p:sp>
    </p:spTree>
    <p:extLst>
      <p:ext uri="{BB962C8B-B14F-4D97-AF65-F5344CB8AC3E}">
        <p14:creationId xmlns:p14="http://schemas.microsoft.com/office/powerpoint/2010/main" val="15460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4198-BDD7-9299-9CEF-D6C996770395}"/>
              </a:ext>
            </a:extLst>
          </p:cNvPr>
          <p:cNvSpPr>
            <a:spLocks noGrp="1"/>
          </p:cNvSpPr>
          <p:nvPr>
            <p:ph type="title"/>
          </p:nvPr>
        </p:nvSpPr>
        <p:spPr/>
        <p:txBody>
          <a:bodyPr/>
          <a:lstStyle/>
          <a:p>
            <a:r>
              <a:rPr lang="en-US" dirty="0"/>
              <a:t>Understanding the SRS</a:t>
            </a:r>
          </a:p>
        </p:txBody>
      </p:sp>
      <p:sp>
        <p:nvSpPr>
          <p:cNvPr id="3" name="Content Placeholder 2">
            <a:extLst>
              <a:ext uri="{FF2B5EF4-FFF2-40B4-BE49-F238E27FC236}">
                <a16:creationId xmlns:a16="http://schemas.microsoft.com/office/drawing/2014/main" id="{48C81A4E-E20C-D9BE-9615-D5C093694328}"/>
              </a:ext>
            </a:extLst>
          </p:cNvPr>
          <p:cNvSpPr>
            <a:spLocks noGrp="1"/>
          </p:cNvSpPr>
          <p:nvPr>
            <p:ph idx="1"/>
          </p:nvPr>
        </p:nvSpPr>
        <p:spPr>
          <a:xfrm>
            <a:off x="1154954" y="2603500"/>
            <a:ext cx="9880599" cy="3416300"/>
          </a:xfrm>
        </p:spPr>
        <p:txBody>
          <a:bodyPr/>
          <a:lstStyle/>
          <a:p>
            <a:pPr algn="just"/>
            <a:r>
              <a:rPr lang="en-US" dirty="0"/>
              <a:t>Before starting the UI design process, the Software Requirement Specification (SRS) document must be thoroughly understood. Special attention must be paid to the following:</a:t>
            </a:r>
          </a:p>
          <a:p>
            <a:pPr lvl="1" algn="just"/>
            <a:r>
              <a:rPr lang="en-US" dirty="0"/>
              <a:t>Functional Requirements: What the software is supposed to do from a user's perspective must be properly understood. Client engagement is a must for defining these requirements.</a:t>
            </a:r>
          </a:p>
          <a:p>
            <a:pPr lvl="1" algn="just"/>
            <a:r>
              <a:rPr lang="en-US" dirty="0"/>
              <a:t>Non-functional Requirements: Factors like performance, security, and usability must be carefully considered. Usually developers define these requirements.</a:t>
            </a:r>
          </a:p>
          <a:p>
            <a:pPr lvl="1" algn="just"/>
            <a:r>
              <a:rPr lang="en-US" dirty="0"/>
              <a:t>User Stories and Use Cases: How different types of users will interact with the software must be discussed and considered.</a:t>
            </a:r>
          </a:p>
        </p:txBody>
      </p:sp>
    </p:spTree>
    <p:extLst>
      <p:ext uri="{BB962C8B-B14F-4D97-AF65-F5344CB8AC3E}">
        <p14:creationId xmlns:p14="http://schemas.microsoft.com/office/powerpoint/2010/main" val="183872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19B8-5251-E92D-1F47-EABE5F1CF6AE}"/>
              </a:ext>
            </a:extLst>
          </p:cNvPr>
          <p:cNvSpPr>
            <a:spLocks noGrp="1"/>
          </p:cNvSpPr>
          <p:nvPr>
            <p:ph type="title"/>
          </p:nvPr>
        </p:nvSpPr>
        <p:spPr/>
        <p:txBody>
          <a:bodyPr/>
          <a:lstStyle/>
          <a:p>
            <a:r>
              <a:rPr lang="en-US" dirty="0"/>
              <a:t>Identifying Key User Roles</a:t>
            </a:r>
          </a:p>
        </p:txBody>
      </p:sp>
      <p:sp>
        <p:nvSpPr>
          <p:cNvPr id="3" name="Content Placeholder 2">
            <a:extLst>
              <a:ext uri="{FF2B5EF4-FFF2-40B4-BE49-F238E27FC236}">
                <a16:creationId xmlns:a16="http://schemas.microsoft.com/office/drawing/2014/main" id="{1DBFA115-C86D-15BF-C589-738EEDA02F67}"/>
              </a:ext>
            </a:extLst>
          </p:cNvPr>
          <p:cNvSpPr>
            <a:spLocks noGrp="1"/>
          </p:cNvSpPr>
          <p:nvPr>
            <p:ph idx="1"/>
          </p:nvPr>
        </p:nvSpPr>
        <p:spPr>
          <a:xfrm>
            <a:off x="1154954" y="2603500"/>
            <a:ext cx="9853705" cy="3416300"/>
          </a:xfrm>
        </p:spPr>
        <p:txBody>
          <a:bodyPr/>
          <a:lstStyle/>
          <a:p>
            <a:pPr algn="just"/>
            <a:r>
              <a:rPr lang="en-US" dirty="0"/>
              <a:t>The next step is to identify the different user roles outlined in the SRS. This could include administrators, regular users, guests, etc. Understanding these roles help to tailor the UI for the users in order to meet their specific needs and preferences.</a:t>
            </a:r>
          </a:p>
          <a:p>
            <a:pPr algn="just"/>
            <a:r>
              <a:rPr lang="en-US" dirty="0"/>
              <a:t>The more user roles there are, the more UIs/screens/pages/activities there will be.</a:t>
            </a:r>
          </a:p>
          <a:p>
            <a:pPr algn="just"/>
            <a:r>
              <a:rPr lang="en-US" dirty="0"/>
              <a:t>For example, if an app offers separate login methods for users and administrators, the there might be two separate login pages.</a:t>
            </a:r>
          </a:p>
          <a:p>
            <a:pPr algn="just"/>
            <a:r>
              <a:rPr lang="en-US" dirty="0"/>
              <a:t>The color palette and UI components may vary between user segment and admin segment.</a:t>
            </a:r>
          </a:p>
          <a:p>
            <a:pPr algn="just"/>
            <a:r>
              <a:rPr lang="en-US" dirty="0"/>
              <a:t>Functionalities and features will most certainly vary between the user and admin segments.</a:t>
            </a:r>
          </a:p>
        </p:txBody>
      </p:sp>
    </p:spTree>
    <p:extLst>
      <p:ext uri="{BB962C8B-B14F-4D97-AF65-F5344CB8AC3E}">
        <p14:creationId xmlns:p14="http://schemas.microsoft.com/office/powerpoint/2010/main" val="111117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6217-38C7-D1C9-D757-8A5EA854F32D}"/>
              </a:ext>
            </a:extLst>
          </p:cNvPr>
          <p:cNvSpPr>
            <a:spLocks noGrp="1"/>
          </p:cNvSpPr>
          <p:nvPr>
            <p:ph type="title"/>
          </p:nvPr>
        </p:nvSpPr>
        <p:spPr/>
        <p:txBody>
          <a:bodyPr/>
          <a:lstStyle/>
          <a:p>
            <a:r>
              <a:rPr lang="en-US" dirty="0"/>
              <a:t>Defining User Workflows</a:t>
            </a:r>
          </a:p>
        </p:txBody>
      </p:sp>
      <p:sp>
        <p:nvSpPr>
          <p:cNvPr id="3" name="Content Placeholder 2">
            <a:extLst>
              <a:ext uri="{FF2B5EF4-FFF2-40B4-BE49-F238E27FC236}">
                <a16:creationId xmlns:a16="http://schemas.microsoft.com/office/drawing/2014/main" id="{7A0960FC-AD29-EEBA-0803-6806F4EF84CE}"/>
              </a:ext>
            </a:extLst>
          </p:cNvPr>
          <p:cNvSpPr>
            <a:spLocks noGrp="1"/>
          </p:cNvSpPr>
          <p:nvPr>
            <p:ph idx="1"/>
          </p:nvPr>
        </p:nvSpPr>
        <p:spPr>
          <a:xfrm>
            <a:off x="1154954" y="2603500"/>
            <a:ext cx="9844740" cy="3416300"/>
          </a:xfrm>
        </p:spPr>
        <p:txBody>
          <a:bodyPr/>
          <a:lstStyle/>
          <a:p>
            <a:pPr algn="just"/>
            <a:r>
              <a:rPr lang="en-US" dirty="0"/>
              <a:t>The third step is to map out the user workflows based on the functional requirements specified in the SRS.</a:t>
            </a:r>
          </a:p>
          <a:p>
            <a:pPr algn="just"/>
            <a:r>
              <a:rPr lang="en-US" dirty="0"/>
              <a:t>Activity and sequence diagrams can be of great help in order to visualize the workflows of the user.</a:t>
            </a:r>
          </a:p>
          <a:p>
            <a:pPr algn="just"/>
            <a:r>
              <a:rPr lang="en-US" dirty="0"/>
              <a:t>Developers must understand the sequence of steps a user will take to accomplish various tasks within the software.</a:t>
            </a:r>
          </a:p>
          <a:p>
            <a:pPr algn="just"/>
            <a:r>
              <a:rPr lang="en-US" dirty="0"/>
              <a:t>UI components must be listed out from beginning till the end of the workflow and then implemented sequentially.</a:t>
            </a:r>
          </a:p>
          <a:p>
            <a:pPr algn="just"/>
            <a:r>
              <a:rPr lang="en-US" dirty="0"/>
              <a:t>Buttons, pages, webforms, modals, pop-up boxes, dialog boxes, on-screen alert messages, all can be parts of a user workflow.</a:t>
            </a:r>
          </a:p>
        </p:txBody>
      </p:sp>
    </p:spTree>
    <p:extLst>
      <p:ext uri="{BB962C8B-B14F-4D97-AF65-F5344CB8AC3E}">
        <p14:creationId xmlns:p14="http://schemas.microsoft.com/office/powerpoint/2010/main" val="112702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7F50-04FB-D816-1451-6595C1B29DEE}"/>
              </a:ext>
            </a:extLst>
          </p:cNvPr>
          <p:cNvSpPr>
            <a:spLocks noGrp="1"/>
          </p:cNvSpPr>
          <p:nvPr>
            <p:ph type="title"/>
          </p:nvPr>
        </p:nvSpPr>
        <p:spPr/>
        <p:txBody>
          <a:bodyPr/>
          <a:lstStyle/>
          <a:p>
            <a:r>
              <a:rPr lang="en-US" dirty="0"/>
              <a:t>Creating Wireframes</a:t>
            </a:r>
          </a:p>
        </p:txBody>
      </p:sp>
      <p:sp>
        <p:nvSpPr>
          <p:cNvPr id="3" name="Content Placeholder 2">
            <a:extLst>
              <a:ext uri="{FF2B5EF4-FFF2-40B4-BE49-F238E27FC236}">
                <a16:creationId xmlns:a16="http://schemas.microsoft.com/office/drawing/2014/main" id="{D9D83828-0860-564B-4043-78F665EBD7C6}"/>
              </a:ext>
            </a:extLst>
          </p:cNvPr>
          <p:cNvSpPr>
            <a:spLocks noGrp="1"/>
          </p:cNvSpPr>
          <p:nvPr>
            <p:ph idx="1"/>
          </p:nvPr>
        </p:nvSpPr>
        <p:spPr>
          <a:xfrm>
            <a:off x="1154954" y="2603500"/>
            <a:ext cx="9952317" cy="3416300"/>
          </a:xfrm>
        </p:spPr>
        <p:txBody>
          <a:bodyPr>
            <a:normAutofit fontScale="85000" lnSpcReduction="20000"/>
          </a:bodyPr>
          <a:lstStyle/>
          <a:p>
            <a:pPr algn="just"/>
            <a:r>
              <a:rPr lang="en-US" dirty="0"/>
              <a:t>Wireframing is an essential step in UI design as it allows developers to visualize the layout and structure of the user interface without getting too involved with design details. Using tools like Sketch, Figma, or Adobe XD, developers should create wireframes for each screen or interface element based on the identified user workflows.</a:t>
            </a:r>
          </a:p>
          <a:p>
            <a:pPr lvl="1" algn="just"/>
            <a:r>
              <a:rPr lang="en-US" dirty="0"/>
              <a:t>Homepage: Developers should start with the homepage layout, considering what elements should be prominently featured and how users will navigate to other parts of the software.</a:t>
            </a:r>
          </a:p>
          <a:p>
            <a:pPr lvl="1" algn="just"/>
            <a:r>
              <a:rPr lang="en-US" dirty="0"/>
              <a:t>Navigation: Then developers should design the navigation menu or system to ensure easy access to different features and functionalities.</a:t>
            </a:r>
          </a:p>
          <a:p>
            <a:pPr lvl="1" algn="just"/>
            <a:r>
              <a:rPr lang="en-US" dirty="0"/>
              <a:t>Forms and Inputs: Then forms should be designed for data input based on the fields specified in the SRS. Validation rules and error handling must be paid special attention.</a:t>
            </a:r>
          </a:p>
          <a:p>
            <a:pPr lvl="1" algn="just"/>
            <a:r>
              <a:rPr lang="en-US" dirty="0"/>
              <a:t>Buttons and Actions: Then buttons and other interactive elements should be designed based on the actions users need to perform.</a:t>
            </a:r>
          </a:p>
          <a:p>
            <a:pPr lvl="1" algn="just"/>
            <a:r>
              <a:rPr lang="en-US" dirty="0"/>
              <a:t>Feedback and Notifications: Incorporate elements for providing feedback to users and displaying notifications or alerts.</a:t>
            </a:r>
          </a:p>
        </p:txBody>
      </p:sp>
    </p:spTree>
    <p:extLst>
      <p:ext uri="{BB962C8B-B14F-4D97-AF65-F5344CB8AC3E}">
        <p14:creationId xmlns:p14="http://schemas.microsoft.com/office/powerpoint/2010/main" val="399470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602C-E585-B45F-4EB4-49CAA8EA9822}"/>
              </a:ext>
            </a:extLst>
          </p:cNvPr>
          <p:cNvSpPr>
            <a:spLocks noGrp="1"/>
          </p:cNvSpPr>
          <p:nvPr>
            <p:ph type="title"/>
          </p:nvPr>
        </p:nvSpPr>
        <p:spPr/>
        <p:txBody>
          <a:bodyPr/>
          <a:lstStyle/>
          <a:p>
            <a:r>
              <a:rPr lang="en-US" dirty="0"/>
              <a:t>Wireframing Process</a:t>
            </a:r>
          </a:p>
        </p:txBody>
      </p:sp>
      <p:sp>
        <p:nvSpPr>
          <p:cNvPr id="4" name="Content Placeholder 2">
            <a:extLst>
              <a:ext uri="{FF2B5EF4-FFF2-40B4-BE49-F238E27FC236}">
                <a16:creationId xmlns:a16="http://schemas.microsoft.com/office/drawing/2014/main" id="{A522FF71-D541-20F9-19CE-714372743B35}"/>
              </a:ext>
            </a:extLst>
          </p:cNvPr>
          <p:cNvSpPr txBox="1">
            <a:spLocks/>
          </p:cNvSpPr>
          <p:nvPr/>
        </p:nvSpPr>
        <p:spPr>
          <a:xfrm>
            <a:off x="1154954" y="2603500"/>
            <a:ext cx="987163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endParaRPr lang="en-US" dirty="0"/>
          </a:p>
        </p:txBody>
      </p:sp>
      <p:sp>
        <p:nvSpPr>
          <p:cNvPr id="6" name="TextBox 5">
            <a:extLst>
              <a:ext uri="{FF2B5EF4-FFF2-40B4-BE49-F238E27FC236}">
                <a16:creationId xmlns:a16="http://schemas.microsoft.com/office/drawing/2014/main" id="{7002C6DE-3906-D00A-0D3F-5975B1E2CF99}"/>
              </a:ext>
            </a:extLst>
          </p:cNvPr>
          <p:cNvSpPr txBox="1"/>
          <p:nvPr/>
        </p:nvSpPr>
        <p:spPr>
          <a:xfrm>
            <a:off x="971924" y="2228671"/>
            <a:ext cx="10237694" cy="1154162"/>
          </a:xfrm>
          <a:prstGeom prst="rect">
            <a:avLst/>
          </a:prstGeom>
          <a:noFill/>
        </p:spPr>
        <p:txBody>
          <a:bodyPr wrap="square">
            <a:spAutoFit/>
          </a:bodyPr>
          <a:lstStyle/>
          <a:p>
            <a:r>
              <a:rPr lang="en-US" sz="1100" dirty="0"/>
              <a:t>Wireframing Size Guidelines:</a:t>
            </a:r>
          </a:p>
          <a:p>
            <a:pPr marL="342900" indent="-342900" algn="just">
              <a:spcBef>
                <a:spcPts val="1000"/>
              </a:spcBef>
              <a:buClr>
                <a:srgbClr val="B31166"/>
              </a:buClr>
              <a:buSzPct val="80000"/>
              <a:buFont typeface="Wingdings 3" charset="2"/>
              <a:buChar char=""/>
              <a:defRPr/>
            </a:pPr>
            <a:r>
              <a:rPr lang="en-US" sz="1100" dirty="0"/>
              <a:t>Smartphone: 1080px wide x 1920px long</a:t>
            </a:r>
          </a:p>
          <a:p>
            <a:pPr marL="342900" marR="0" lvl="0" indent="-342900" algn="just"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lang="en-US" sz="1100" dirty="0"/>
              <a:t>Tablet: 8” Tablet – 800px wide x 1280px long or 10” Tablet – 1200px wide x 19200px long</a:t>
            </a:r>
          </a:p>
          <a:p>
            <a:pPr marL="342900" marR="0" lvl="0" indent="-342900" algn="just"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lang="en-US" sz="1100" dirty="0"/>
              <a:t>Desktop: 768px wide x 1366px long</a:t>
            </a:r>
          </a:p>
        </p:txBody>
      </p:sp>
      <p:pic>
        <p:nvPicPr>
          <p:cNvPr id="1028" name="Picture 4">
            <a:extLst>
              <a:ext uri="{FF2B5EF4-FFF2-40B4-BE49-F238E27FC236}">
                <a16:creationId xmlns:a16="http://schemas.microsoft.com/office/drawing/2014/main" id="{6FCA3FFE-263E-6681-8E1E-54956EDD9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730" y="3382833"/>
            <a:ext cx="5466081"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222A-5049-8E6A-AF3A-C59B286E107D}"/>
              </a:ext>
            </a:extLst>
          </p:cNvPr>
          <p:cNvSpPr>
            <a:spLocks noGrp="1"/>
          </p:cNvSpPr>
          <p:nvPr>
            <p:ph type="title"/>
          </p:nvPr>
        </p:nvSpPr>
        <p:spPr/>
        <p:txBody>
          <a:bodyPr/>
          <a:lstStyle/>
          <a:p>
            <a:r>
              <a:rPr lang="en-US" dirty="0"/>
              <a:t>Wireframe Demo</a:t>
            </a:r>
          </a:p>
        </p:txBody>
      </p:sp>
      <p:pic>
        <p:nvPicPr>
          <p:cNvPr id="2054" name="Picture 6">
            <a:extLst>
              <a:ext uri="{FF2B5EF4-FFF2-40B4-BE49-F238E27FC236}">
                <a16:creationId xmlns:a16="http://schemas.microsoft.com/office/drawing/2014/main" id="{77C6C53E-4321-1BA4-DB81-A87589E7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081" y="2297766"/>
            <a:ext cx="7915837" cy="445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54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1191</TotalTime>
  <Words>1075</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Translating User Requirements from SRS into UI Design</vt:lpstr>
      <vt:lpstr>Outline</vt:lpstr>
      <vt:lpstr>Introduction</vt:lpstr>
      <vt:lpstr>Understanding the SRS</vt:lpstr>
      <vt:lpstr>Identifying Key User Roles</vt:lpstr>
      <vt:lpstr>Defining User Workflows</vt:lpstr>
      <vt:lpstr>Creating Wireframes</vt:lpstr>
      <vt:lpstr>Wireframing Process</vt:lpstr>
      <vt:lpstr>Wireframe Demo</vt:lpstr>
      <vt:lpstr>Gathering Feedback</vt:lpstr>
      <vt:lpstr>Iteration and Refinement</vt:lpstr>
      <vt:lpstr>Adding Visual Design</vt:lpstr>
      <vt:lpstr>Creating Prototypes</vt:lpstr>
      <vt:lpstr>InVision Demo</vt:lpstr>
      <vt:lpstr>Testing and Validation</vt:lpstr>
      <vt:lpstr>Documentation and Handoff</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User Requirements into SRS and Design</dc:title>
  <dc:creator>Fahim Faisal</dc:creator>
  <cp:lastModifiedBy>Fahim Faisal</cp:lastModifiedBy>
  <cp:revision>58</cp:revision>
  <dcterms:created xsi:type="dcterms:W3CDTF">2024-03-01T12:30:51Z</dcterms:created>
  <dcterms:modified xsi:type="dcterms:W3CDTF">2024-03-05T10:38:01Z</dcterms:modified>
</cp:coreProperties>
</file>