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notesMasterIdLst>
    <p:notesMasterId r:id="rId37"/>
  </p:notesMasterIdLst>
  <p:sldIdLst>
    <p:sldId id="256" r:id="rId2"/>
    <p:sldId id="257" r:id="rId3"/>
    <p:sldId id="303" r:id="rId4"/>
    <p:sldId id="304" r:id="rId5"/>
    <p:sldId id="305" r:id="rId6"/>
    <p:sldId id="317" r:id="rId7"/>
    <p:sldId id="300" r:id="rId8"/>
    <p:sldId id="278" r:id="rId9"/>
    <p:sldId id="318" r:id="rId10"/>
    <p:sldId id="306" r:id="rId11"/>
    <p:sldId id="307" r:id="rId12"/>
    <p:sldId id="309" r:id="rId13"/>
    <p:sldId id="310" r:id="rId14"/>
    <p:sldId id="319" r:id="rId15"/>
    <p:sldId id="308" r:id="rId16"/>
    <p:sldId id="320" r:id="rId17"/>
    <p:sldId id="312" r:id="rId18"/>
    <p:sldId id="313" r:id="rId19"/>
    <p:sldId id="321" r:id="rId20"/>
    <p:sldId id="314" r:id="rId21"/>
    <p:sldId id="315" r:id="rId22"/>
    <p:sldId id="316" r:id="rId23"/>
    <p:sldId id="389" r:id="rId24"/>
    <p:sldId id="322" r:id="rId25"/>
    <p:sldId id="412" r:id="rId26"/>
    <p:sldId id="326" r:id="rId27"/>
    <p:sldId id="327" r:id="rId28"/>
    <p:sldId id="323" r:id="rId29"/>
    <p:sldId id="324" r:id="rId30"/>
    <p:sldId id="325" r:id="rId31"/>
    <p:sldId id="328" r:id="rId32"/>
    <p:sldId id="329" r:id="rId33"/>
    <p:sldId id="330" r:id="rId34"/>
    <p:sldId id="296" r:id="rId35"/>
    <p:sldId id="298" r:id="rId3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6" d="100"/>
          <a:sy n="86" d="100"/>
        </p:scale>
        <p:origin x="562"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3B54851-B8CC-44B7-99D7-87C25AD9A7D4}" type="datetimeFigureOut">
              <a:rPr lang="en-GB" smtClean="0"/>
              <a:t>28/08/2023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0C79E07-1094-4C65-83A2-765A9F89D810}" type="slidenum">
              <a:rPr lang="en-GB" smtClean="0"/>
              <a:t>‹#›</a:t>
            </a:fld>
            <a:endParaRPr lang="en-GB"/>
          </a:p>
        </p:txBody>
      </p:sp>
    </p:spTree>
    <p:extLst>
      <p:ext uri="{BB962C8B-B14F-4D97-AF65-F5344CB8AC3E}">
        <p14:creationId xmlns:p14="http://schemas.microsoft.com/office/powerpoint/2010/main" val="4785470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p4:notes"/>
          <p:cNvSpPr txBox="1">
            <a:spLocks noGrp="1"/>
          </p:cNvSpPr>
          <p:nvPr>
            <p:ph type="body" idx="1"/>
          </p:nvPr>
        </p:nvSpPr>
        <p:spPr>
          <a:xfrm>
            <a:off x="666750" y="4714875"/>
            <a:ext cx="5329237" cy="446722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324" name="Google Shape;324;p4:notes"/>
          <p:cNvSpPr>
            <a:spLocks noGrp="1" noRot="1" noChangeAspect="1"/>
          </p:cNvSpPr>
          <p:nvPr>
            <p:ph type="sldImg" idx="2"/>
          </p:nvPr>
        </p:nvSpPr>
        <p:spPr>
          <a:xfrm>
            <a:off x="23813"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1284139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D99C8FE-C9A4-448A-9207-0DF28E2F813A}" type="datetimeFigureOut">
              <a:rPr lang="en-US" smtClean="0"/>
              <a:t>8/28/2023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DE3C7F-8B09-45D3-BF3B-A6B2C6D92FFD}"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24467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D99C8FE-C9A4-448A-9207-0DF28E2F813A}" type="datetimeFigureOut">
              <a:rPr lang="en-US" smtClean="0"/>
              <a:t>8/28/2023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DE3C7F-8B09-45D3-BF3B-A6B2C6D92FFD}" type="slidenum">
              <a:rPr lang="en-US" smtClean="0"/>
              <a:t>‹#›</a:t>
            </a:fld>
            <a:endParaRPr lang="en-US"/>
          </a:p>
        </p:txBody>
      </p:sp>
    </p:spTree>
    <p:extLst>
      <p:ext uri="{BB962C8B-B14F-4D97-AF65-F5344CB8AC3E}">
        <p14:creationId xmlns:p14="http://schemas.microsoft.com/office/powerpoint/2010/main" val="4056265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D99C8FE-C9A4-448A-9207-0DF28E2F813A}" type="datetimeFigureOut">
              <a:rPr lang="en-US" smtClean="0"/>
              <a:t>8/28/2023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DE3C7F-8B09-45D3-BF3B-A6B2C6D92FFD}" type="slidenum">
              <a:rPr lang="en-US" smtClean="0"/>
              <a:t>‹#›</a:t>
            </a:fld>
            <a:endParaRPr lang="en-US"/>
          </a:p>
        </p:txBody>
      </p:sp>
    </p:spTree>
    <p:extLst>
      <p:ext uri="{BB962C8B-B14F-4D97-AF65-F5344CB8AC3E}">
        <p14:creationId xmlns:p14="http://schemas.microsoft.com/office/powerpoint/2010/main" val="21053497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D99C8FE-C9A4-448A-9207-0DF28E2F813A}" type="datetimeFigureOut">
              <a:rPr lang="en-US" smtClean="0"/>
              <a:t>8/28/2023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DE3C7F-8B09-45D3-BF3B-A6B2C6D92FFD}" type="slidenum">
              <a:rPr lang="en-US" smtClean="0"/>
              <a:t>‹#›</a:t>
            </a:fld>
            <a:endParaRPr lang="en-US"/>
          </a:p>
        </p:txBody>
      </p:sp>
    </p:spTree>
    <p:extLst>
      <p:ext uri="{BB962C8B-B14F-4D97-AF65-F5344CB8AC3E}">
        <p14:creationId xmlns:p14="http://schemas.microsoft.com/office/powerpoint/2010/main" val="42193394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D99C8FE-C9A4-448A-9207-0DF28E2F813A}" type="datetimeFigureOut">
              <a:rPr lang="en-US" smtClean="0"/>
              <a:t>8/28/2023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DE3C7F-8B09-45D3-BF3B-A6B2C6D92FFD}"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478940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D99C8FE-C9A4-448A-9207-0DF28E2F813A}" type="datetimeFigureOut">
              <a:rPr lang="en-US" smtClean="0"/>
              <a:t>8/28/2023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DE3C7F-8B09-45D3-BF3B-A6B2C6D92FFD}" type="slidenum">
              <a:rPr lang="en-US" smtClean="0"/>
              <a:t>‹#›</a:t>
            </a:fld>
            <a:endParaRPr lang="en-US"/>
          </a:p>
        </p:txBody>
      </p:sp>
    </p:spTree>
    <p:extLst>
      <p:ext uri="{BB962C8B-B14F-4D97-AF65-F5344CB8AC3E}">
        <p14:creationId xmlns:p14="http://schemas.microsoft.com/office/powerpoint/2010/main" val="24751178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D99C8FE-C9A4-448A-9207-0DF28E2F813A}" type="datetimeFigureOut">
              <a:rPr lang="en-US" smtClean="0"/>
              <a:t>8/28/2023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6DE3C7F-8B09-45D3-BF3B-A6B2C6D92FFD}" type="slidenum">
              <a:rPr lang="en-US" smtClean="0"/>
              <a:t>‹#›</a:t>
            </a:fld>
            <a:endParaRPr lang="en-US"/>
          </a:p>
        </p:txBody>
      </p:sp>
    </p:spTree>
    <p:extLst>
      <p:ext uri="{BB962C8B-B14F-4D97-AF65-F5344CB8AC3E}">
        <p14:creationId xmlns:p14="http://schemas.microsoft.com/office/powerpoint/2010/main" val="6149282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D99C8FE-C9A4-448A-9207-0DF28E2F813A}" type="datetimeFigureOut">
              <a:rPr lang="en-US" smtClean="0"/>
              <a:t>8/28/2023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6DE3C7F-8B09-45D3-BF3B-A6B2C6D92FFD}" type="slidenum">
              <a:rPr lang="en-US" smtClean="0"/>
              <a:t>‹#›</a:t>
            </a:fld>
            <a:endParaRPr lang="en-US"/>
          </a:p>
        </p:txBody>
      </p:sp>
    </p:spTree>
    <p:extLst>
      <p:ext uri="{BB962C8B-B14F-4D97-AF65-F5344CB8AC3E}">
        <p14:creationId xmlns:p14="http://schemas.microsoft.com/office/powerpoint/2010/main" val="29765893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9D99C8FE-C9A4-448A-9207-0DF28E2F813A}" type="datetimeFigureOut">
              <a:rPr lang="en-US" smtClean="0"/>
              <a:t>8/28/2023</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56DE3C7F-8B09-45D3-BF3B-A6B2C6D92FFD}" type="slidenum">
              <a:rPr lang="en-US" smtClean="0"/>
              <a:t>‹#›</a:t>
            </a:fld>
            <a:endParaRPr lang="en-US"/>
          </a:p>
        </p:txBody>
      </p:sp>
    </p:spTree>
    <p:extLst>
      <p:ext uri="{BB962C8B-B14F-4D97-AF65-F5344CB8AC3E}">
        <p14:creationId xmlns:p14="http://schemas.microsoft.com/office/powerpoint/2010/main" val="5225293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9D99C8FE-C9A4-448A-9207-0DF28E2F813A}" type="datetimeFigureOut">
              <a:rPr lang="en-US" smtClean="0"/>
              <a:t>8/28/2023</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56DE3C7F-8B09-45D3-BF3B-A6B2C6D92FFD}" type="slidenum">
              <a:rPr lang="en-US" smtClean="0"/>
              <a:t>‹#›</a:t>
            </a:fld>
            <a:endParaRPr lang="en-US"/>
          </a:p>
        </p:txBody>
      </p:sp>
    </p:spTree>
    <p:extLst>
      <p:ext uri="{BB962C8B-B14F-4D97-AF65-F5344CB8AC3E}">
        <p14:creationId xmlns:p14="http://schemas.microsoft.com/office/powerpoint/2010/main" val="16885084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D99C8FE-C9A4-448A-9207-0DF28E2F813A}" type="datetimeFigureOut">
              <a:rPr lang="en-US" smtClean="0"/>
              <a:t>8/28/2023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DE3C7F-8B09-45D3-BF3B-A6B2C6D92FFD}" type="slidenum">
              <a:rPr lang="en-US" smtClean="0"/>
              <a:t>‹#›</a:t>
            </a:fld>
            <a:endParaRPr lang="en-US"/>
          </a:p>
        </p:txBody>
      </p:sp>
    </p:spTree>
    <p:extLst>
      <p:ext uri="{BB962C8B-B14F-4D97-AF65-F5344CB8AC3E}">
        <p14:creationId xmlns:p14="http://schemas.microsoft.com/office/powerpoint/2010/main" val="28751437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9D99C8FE-C9A4-448A-9207-0DF28E2F813A}" type="datetimeFigureOut">
              <a:rPr lang="en-US" smtClean="0"/>
              <a:t>8/28/2023</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56DE3C7F-8B09-45D3-BF3B-A6B2C6D92FFD}"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31727697"/>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2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79B0A8-738C-4883-83F6-E027E12EC73D}"/>
              </a:ext>
            </a:extLst>
          </p:cNvPr>
          <p:cNvSpPr>
            <a:spLocks noGrp="1"/>
          </p:cNvSpPr>
          <p:nvPr>
            <p:ph type="ctrTitle"/>
          </p:nvPr>
        </p:nvSpPr>
        <p:spPr>
          <a:xfrm>
            <a:off x="765110" y="1026367"/>
            <a:ext cx="9902891" cy="1772817"/>
          </a:xfrm>
        </p:spPr>
        <p:txBody>
          <a:bodyPr>
            <a:normAutofit fontScale="90000"/>
          </a:bodyPr>
          <a:lstStyle/>
          <a:p>
            <a:pPr marL="18288" indent="0"/>
            <a:br>
              <a:rPr lang="en-US" sz="5300" dirty="0">
                <a:solidFill>
                  <a:srgbClr val="7030A0"/>
                </a:solidFill>
                <a:latin typeface="+mn-lt"/>
              </a:rPr>
            </a:br>
            <a:br>
              <a:rPr lang="en-US" sz="5300" dirty="0">
                <a:solidFill>
                  <a:srgbClr val="7030A0"/>
                </a:solidFill>
                <a:latin typeface="+mn-lt"/>
              </a:rPr>
            </a:br>
            <a:br>
              <a:rPr lang="en-US" sz="5300" dirty="0">
                <a:solidFill>
                  <a:srgbClr val="7030A0"/>
                </a:solidFill>
                <a:latin typeface="+mn-lt"/>
              </a:rPr>
            </a:br>
            <a:br>
              <a:rPr lang="en-US" sz="5300" dirty="0">
                <a:solidFill>
                  <a:srgbClr val="7030A0"/>
                </a:solidFill>
                <a:latin typeface="+mn-lt"/>
              </a:rPr>
            </a:br>
            <a:br>
              <a:rPr lang="en-US" sz="5300" dirty="0">
                <a:solidFill>
                  <a:srgbClr val="7030A0"/>
                </a:solidFill>
                <a:latin typeface="+mn-lt"/>
              </a:rPr>
            </a:br>
            <a:br>
              <a:rPr lang="en-US" sz="5300" dirty="0">
                <a:solidFill>
                  <a:srgbClr val="7030A0"/>
                </a:solidFill>
                <a:latin typeface="+mn-lt"/>
              </a:rPr>
            </a:br>
            <a:br>
              <a:rPr lang="en-US" sz="6000" b="1" i="1" dirty="0">
                <a:solidFill>
                  <a:srgbClr val="002060"/>
                </a:solidFill>
              </a:rPr>
            </a:br>
            <a:r>
              <a:rPr lang="en-US" sz="5300" b="1" i="1" dirty="0">
                <a:solidFill>
                  <a:srgbClr val="002060"/>
                </a:solidFill>
                <a:latin typeface="Times New Roman" panose="02020603050405020304" pitchFamily="18" charset="0"/>
                <a:cs typeface="Times New Roman" panose="02020603050405020304" pitchFamily="18" charset="0"/>
              </a:rPr>
              <a:t>Rural Social Structure </a:t>
            </a:r>
            <a:br>
              <a:rPr lang="en-US" sz="5300" b="1" i="1" dirty="0">
                <a:solidFill>
                  <a:srgbClr val="002060"/>
                </a:solidFill>
                <a:latin typeface="+mn-lt"/>
              </a:rPr>
            </a:br>
            <a:endParaRPr lang="en-US" sz="5300" b="1" dirty="0">
              <a:solidFill>
                <a:srgbClr val="002060"/>
              </a:solidFill>
            </a:endParaRPr>
          </a:p>
        </p:txBody>
      </p:sp>
      <p:sp>
        <p:nvSpPr>
          <p:cNvPr id="3" name="Subtitle 2">
            <a:extLst>
              <a:ext uri="{FF2B5EF4-FFF2-40B4-BE49-F238E27FC236}">
                <a16:creationId xmlns:a16="http://schemas.microsoft.com/office/drawing/2014/main" id="{886A43F5-A680-470F-A2F2-F256F9DAB42B}"/>
              </a:ext>
            </a:extLst>
          </p:cNvPr>
          <p:cNvSpPr>
            <a:spLocks noGrp="1"/>
          </p:cNvSpPr>
          <p:nvPr>
            <p:ph type="subTitle" idx="1"/>
          </p:nvPr>
        </p:nvSpPr>
        <p:spPr>
          <a:xfrm>
            <a:off x="3377682" y="4665306"/>
            <a:ext cx="7290318" cy="1371600"/>
          </a:xfrm>
        </p:spPr>
        <p:txBody>
          <a:bodyPr>
            <a:normAutofit fontScale="85000" lnSpcReduction="10000"/>
          </a:bodyPr>
          <a:lstStyle/>
          <a:p>
            <a:pPr marL="0" marR="0" algn="just">
              <a:spcBef>
                <a:spcPts val="0"/>
              </a:spcBef>
              <a:spcAft>
                <a:spcPts val="0"/>
              </a:spcAft>
            </a:pPr>
            <a:r>
              <a:rPr lang="en-US" sz="2800" b="1" i="0" dirty="0">
                <a:solidFill>
                  <a:srgbClr val="002060"/>
                </a:solidFill>
                <a:effectLst/>
                <a:latin typeface="Times New Roman" panose="02020603050405020304" pitchFamily="18" charset="0"/>
                <a:cs typeface="Times New Roman" panose="02020603050405020304" pitchFamily="18" charset="0"/>
              </a:rPr>
              <a:t>Md. Fouad Hossain Sarker</a:t>
            </a:r>
            <a:endParaRPr lang="en-US" sz="2800" b="0" i="0" dirty="0">
              <a:solidFill>
                <a:srgbClr val="000000"/>
              </a:solidFill>
              <a:effectLst/>
              <a:latin typeface="Times New Roman" panose="02020603050405020304" pitchFamily="18" charset="0"/>
              <a:cs typeface="Times New Roman" panose="02020603050405020304" pitchFamily="18" charset="0"/>
            </a:endParaRPr>
          </a:p>
          <a:p>
            <a:pPr marL="0" marR="0" algn="l">
              <a:spcBef>
                <a:spcPts val="0"/>
              </a:spcBef>
              <a:spcAft>
                <a:spcPts val="0"/>
              </a:spcAft>
            </a:pPr>
            <a:r>
              <a:rPr lang="en-US" sz="2800" b="0" i="0" dirty="0">
                <a:solidFill>
                  <a:srgbClr val="000000"/>
                </a:solidFill>
                <a:effectLst/>
                <a:latin typeface="Times New Roman" panose="02020603050405020304" pitchFamily="18" charset="0"/>
                <a:cs typeface="Times New Roman" panose="02020603050405020304" pitchFamily="18" charset="0"/>
              </a:rPr>
              <a:t>Associate Professor and Head, Department of Development Studies</a:t>
            </a:r>
          </a:p>
          <a:p>
            <a:pPr marL="0" marR="0" algn="l">
              <a:spcBef>
                <a:spcPts val="0"/>
              </a:spcBef>
              <a:spcAft>
                <a:spcPts val="0"/>
              </a:spcAft>
            </a:pPr>
            <a:r>
              <a:rPr lang="en-US" sz="2800" dirty="0">
                <a:solidFill>
                  <a:srgbClr val="000000"/>
                </a:solidFill>
                <a:latin typeface="Times New Roman" panose="02020603050405020304" pitchFamily="18" charset="0"/>
                <a:cs typeface="Times New Roman" panose="02020603050405020304" pitchFamily="18" charset="0"/>
              </a:rPr>
              <a:t>Daffodil International University</a:t>
            </a:r>
            <a:endParaRPr lang="en-US" sz="2800" b="0" i="0" dirty="0">
              <a:solidFill>
                <a:srgbClr val="000000"/>
              </a:solidFill>
              <a:effectLst/>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685930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EC67D8-0630-ADAB-E555-D97C071F3250}"/>
              </a:ext>
            </a:extLst>
          </p:cNvPr>
          <p:cNvSpPr>
            <a:spLocks noGrp="1"/>
          </p:cNvSpPr>
          <p:nvPr>
            <p:ph type="title"/>
          </p:nvPr>
        </p:nvSpPr>
        <p:spPr/>
        <p:txBody>
          <a:bodyPr/>
          <a:lstStyle/>
          <a:p>
            <a:pPr algn="just"/>
            <a:r>
              <a:rPr lang="en-US" b="1"/>
              <a:t>Social Stratification</a:t>
            </a:r>
            <a:endParaRPr lang="en-US" b="1" dirty="0"/>
          </a:p>
        </p:txBody>
      </p:sp>
      <p:sp>
        <p:nvSpPr>
          <p:cNvPr id="3" name="Content Placeholder 2">
            <a:extLst>
              <a:ext uri="{FF2B5EF4-FFF2-40B4-BE49-F238E27FC236}">
                <a16:creationId xmlns:a16="http://schemas.microsoft.com/office/drawing/2014/main" id="{37077739-B3E1-D299-B0AB-32282F8092B0}"/>
              </a:ext>
            </a:extLst>
          </p:cNvPr>
          <p:cNvSpPr>
            <a:spLocks noGrp="1"/>
          </p:cNvSpPr>
          <p:nvPr>
            <p:ph idx="1"/>
          </p:nvPr>
        </p:nvSpPr>
        <p:spPr/>
        <p:txBody>
          <a:bodyPr>
            <a:normAutofit/>
          </a:bodyPr>
          <a:lstStyle/>
          <a:p>
            <a:pPr algn="just"/>
            <a:r>
              <a:rPr lang="en-US" sz="2800" b="0" i="0" dirty="0">
                <a:solidFill>
                  <a:srgbClr val="374151"/>
                </a:solidFill>
                <a:effectLst/>
              </a:rPr>
              <a:t>Social stratification refers to the hierarchical arrangement of individuals or groups within a society based on various attributes such as wealth, income, education, occupation, social status, or power. It is a system of ranking individuals or social groups into different strata or layers, with some groups enjoying more privileges, resources, and opportunities while others have limited access to these benefits.</a:t>
            </a:r>
            <a:endParaRPr lang="en-US" sz="2800" dirty="0"/>
          </a:p>
        </p:txBody>
      </p:sp>
    </p:spTree>
    <p:extLst>
      <p:ext uri="{BB962C8B-B14F-4D97-AF65-F5344CB8AC3E}">
        <p14:creationId xmlns:p14="http://schemas.microsoft.com/office/powerpoint/2010/main" val="1759625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2" name="Title 1">
            <a:extLst>
              <a:ext uri="{FF2B5EF4-FFF2-40B4-BE49-F238E27FC236}">
                <a16:creationId xmlns:a16="http://schemas.microsoft.com/office/drawing/2014/main" id="{CF045267-3341-CE62-0AC6-636F75F0A6E5}"/>
              </a:ext>
            </a:extLst>
          </p:cNvPr>
          <p:cNvSpPr>
            <a:spLocks noGrp="1"/>
          </p:cNvSpPr>
          <p:nvPr>
            <p:ph type="title"/>
          </p:nvPr>
        </p:nvSpPr>
        <p:spPr>
          <a:xfrm>
            <a:off x="492370" y="605896"/>
            <a:ext cx="3084844" cy="5646208"/>
          </a:xfrm>
        </p:spPr>
        <p:txBody>
          <a:bodyPr anchor="ctr">
            <a:normAutofit/>
          </a:bodyPr>
          <a:lstStyle/>
          <a:p>
            <a:r>
              <a:rPr lang="en-US" sz="3600" b="1">
                <a:solidFill>
                  <a:srgbClr val="FFFFFF"/>
                </a:solidFill>
              </a:rPr>
              <a:t>Key Characteristics of Social Stratification</a:t>
            </a:r>
          </a:p>
        </p:txBody>
      </p:sp>
      <p:sp>
        <p:nvSpPr>
          <p:cNvPr id="12" name="Rectangle 11">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3" name="Content Placeholder 2">
            <a:extLst>
              <a:ext uri="{FF2B5EF4-FFF2-40B4-BE49-F238E27FC236}">
                <a16:creationId xmlns:a16="http://schemas.microsoft.com/office/drawing/2014/main" id="{D48D4B5B-34FD-8CC1-2409-19973AEC221D}"/>
              </a:ext>
            </a:extLst>
          </p:cNvPr>
          <p:cNvSpPr>
            <a:spLocks noGrp="1"/>
          </p:cNvSpPr>
          <p:nvPr>
            <p:ph idx="1"/>
          </p:nvPr>
        </p:nvSpPr>
        <p:spPr>
          <a:xfrm>
            <a:off x="4742016" y="605896"/>
            <a:ext cx="6413663" cy="5646208"/>
          </a:xfrm>
        </p:spPr>
        <p:txBody>
          <a:bodyPr anchor="ctr">
            <a:normAutofit/>
          </a:bodyPr>
          <a:lstStyle/>
          <a:p>
            <a:pPr>
              <a:buFont typeface="+mj-lt"/>
              <a:buAutoNum type="arabicPeriod"/>
            </a:pPr>
            <a:r>
              <a:rPr lang="en-US" sz="1600" b="1" i="0" dirty="0">
                <a:effectLst/>
              </a:rPr>
              <a:t>Inequality:</a:t>
            </a:r>
            <a:r>
              <a:rPr lang="en-US" sz="1600" b="0" i="0" dirty="0">
                <a:effectLst/>
              </a:rPr>
              <a:t> Social stratification leads to unequal distribution of resources, opportunities, and rewards among individuals or groups. Some people or classes have more advantages, while others face disadvantages or marginalization.</a:t>
            </a:r>
          </a:p>
          <a:p>
            <a:pPr>
              <a:buFont typeface="+mj-lt"/>
              <a:buAutoNum type="arabicPeriod"/>
            </a:pPr>
            <a:r>
              <a:rPr lang="en-US" sz="1600" b="1" i="0" dirty="0">
                <a:effectLst/>
              </a:rPr>
              <a:t>Social Mobility:</a:t>
            </a:r>
            <a:r>
              <a:rPr lang="en-US" sz="1600" b="0" i="0" dirty="0">
                <a:effectLst/>
              </a:rPr>
              <a:t> Social stratification can impact social mobility, which is the ability of individuals or groups to move up or down the social ladder. In some societies, mobility between social strata is relatively fluid, while in others, it may be more rigid.</a:t>
            </a:r>
          </a:p>
          <a:p>
            <a:pPr>
              <a:buFont typeface="+mj-lt"/>
              <a:buAutoNum type="arabicPeriod"/>
            </a:pPr>
            <a:r>
              <a:rPr lang="en-US" sz="1600" b="1" i="0" dirty="0">
                <a:effectLst/>
              </a:rPr>
              <a:t>Social Classes:</a:t>
            </a:r>
            <a:r>
              <a:rPr lang="en-US" sz="1600" b="0" i="0" dirty="0">
                <a:effectLst/>
              </a:rPr>
              <a:t> Social stratification often results in the classification of people into distinct social classes based on their economic and social standing. These classes may include the upper class, middle class, and lower class, each with its unique characteristics and privileges.</a:t>
            </a:r>
          </a:p>
          <a:p>
            <a:pPr>
              <a:buFont typeface="+mj-lt"/>
              <a:buAutoNum type="arabicPeriod"/>
            </a:pPr>
            <a:r>
              <a:rPr lang="en-US" sz="1600" b="1" i="0" dirty="0">
                <a:effectLst/>
              </a:rPr>
              <a:t>Status and Power:</a:t>
            </a:r>
            <a:r>
              <a:rPr lang="en-US" sz="1600" b="0" i="0" dirty="0">
                <a:effectLst/>
              </a:rPr>
              <a:t> Social stratification affects individuals' social status and their access to power and influence within the society. Higher-ranked individuals or groups often have more control over decision-making processes and resources.</a:t>
            </a:r>
          </a:p>
          <a:p>
            <a:pPr>
              <a:buFont typeface="+mj-lt"/>
              <a:buAutoNum type="arabicPeriod"/>
            </a:pPr>
            <a:r>
              <a:rPr lang="en-US" sz="1600" b="1" i="0" dirty="0">
                <a:effectLst/>
              </a:rPr>
              <a:t>Reproduction of Inequality:</a:t>
            </a:r>
            <a:r>
              <a:rPr lang="en-US" sz="1600" b="0" i="0" dirty="0">
                <a:effectLst/>
              </a:rPr>
              <a:t> Social stratification tends to be self-perpetuating. Privileges and disadvantages are often passed down from one generation to the next, leading to the reproduction of social inequality.</a:t>
            </a:r>
          </a:p>
          <a:p>
            <a:pPr>
              <a:buFont typeface="+mj-lt"/>
              <a:buAutoNum type="arabicPeriod"/>
            </a:pPr>
            <a:r>
              <a:rPr lang="en-US" sz="1600" b="1" i="0" dirty="0">
                <a:effectLst/>
              </a:rPr>
              <a:t>Intersectionality:</a:t>
            </a:r>
            <a:r>
              <a:rPr lang="en-US" sz="1600" b="0" i="0" dirty="0">
                <a:effectLst/>
              </a:rPr>
              <a:t> Social stratification can be influenced by multiple factors, such as race, gender, ethnicity, and age. </a:t>
            </a:r>
            <a:endParaRPr lang="en-US" sz="1600" dirty="0"/>
          </a:p>
        </p:txBody>
      </p:sp>
    </p:spTree>
    <p:extLst>
      <p:ext uri="{BB962C8B-B14F-4D97-AF65-F5344CB8AC3E}">
        <p14:creationId xmlns:p14="http://schemas.microsoft.com/office/powerpoint/2010/main" val="14899135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C6913D-AF22-236D-F532-69589EB4CBBA}"/>
              </a:ext>
            </a:extLst>
          </p:cNvPr>
          <p:cNvSpPr>
            <a:spLocks noGrp="1"/>
          </p:cNvSpPr>
          <p:nvPr>
            <p:ph type="title"/>
          </p:nvPr>
        </p:nvSpPr>
        <p:spPr/>
        <p:txBody>
          <a:bodyPr/>
          <a:lstStyle/>
          <a:p>
            <a:r>
              <a:rPr lang="en-US" b="1" i="0" dirty="0">
                <a:solidFill>
                  <a:srgbClr val="374151"/>
                </a:solidFill>
                <a:effectLst/>
                <a:latin typeface="+mn-lt"/>
              </a:rPr>
              <a:t>Social stratification in rural society</a:t>
            </a:r>
            <a:endParaRPr lang="en-US" b="1" dirty="0">
              <a:latin typeface="+mn-lt"/>
            </a:endParaRPr>
          </a:p>
        </p:txBody>
      </p:sp>
      <p:sp>
        <p:nvSpPr>
          <p:cNvPr id="3" name="Content Placeholder 2">
            <a:extLst>
              <a:ext uri="{FF2B5EF4-FFF2-40B4-BE49-F238E27FC236}">
                <a16:creationId xmlns:a16="http://schemas.microsoft.com/office/drawing/2014/main" id="{B7AD87BD-B283-B5FA-D167-2C7E0C008539}"/>
              </a:ext>
            </a:extLst>
          </p:cNvPr>
          <p:cNvSpPr>
            <a:spLocks noGrp="1"/>
          </p:cNvSpPr>
          <p:nvPr>
            <p:ph idx="1"/>
          </p:nvPr>
        </p:nvSpPr>
        <p:spPr/>
        <p:txBody>
          <a:bodyPr>
            <a:normAutofit/>
          </a:bodyPr>
          <a:lstStyle/>
          <a:p>
            <a:pPr algn="just"/>
            <a:r>
              <a:rPr lang="en-US" sz="3200" b="0" i="0">
                <a:solidFill>
                  <a:srgbClr val="374151"/>
                </a:solidFill>
                <a:effectLst/>
              </a:rPr>
              <a:t>Social stratification in rural society is a hierarchical arrangement of individuals or groups based on various factors, such as landownership, wealth, education, occupation, and social status. This stratification affects the distribution of resources, opportunities, and power within the rural community.</a:t>
            </a:r>
            <a:endParaRPr lang="en-US" sz="3200" dirty="0"/>
          </a:p>
        </p:txBody>
      </p:sp>
    </p:spTree>
    <p:extLst>
      <p:ext uri="{BB962C8B-B14F-4D97-AF65-F5344CB8AC3E}">
        <p14:creationId xmlns:p14="http://schemas.microsoft.com/office/powerpoint/2010/main" val="21323122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01C0B6-9A30-8B58-A267-584F3019EA0E}"/>
              </a:ext>
            </a:extLst>
          </p:cNvPr>
          <p:cNvSpPr>
            <a:spLocks noGrp="1"/>
          </p:cNvSpPr>
          <p:nvPr>
            <p:ph type="title"/>
          </p:nvPr>
        </p:nvSpPr>
        <p:spPr/>
        <p:txBody>
          <a:bodyPr>
            <a:normAutofit/>
          </a:bodyPr>
          <a:lstStyle/>
          <a:p>
            <a:r>
              <a:rPr lang="en-US" b="1" dirty="0">
                <a:solidFill>
                  <a:srgbClr val="374151"/>
                </a:solidFill>
                <a:latin typeface="+mn-lt"/>
              </a:rPr>
              <a:t>K</a:t>
            </a:r>
            <a:r>
              <a:rPr lang="en-US" b="1" i="0" dirty="0">
                <a:solidFill>
                  <a:srgbClr val="374151"/>
                </a:solidFill>
                <a:effectLst/>
                <a:latin typeface="+mn-lt"/>
              </a:rPr>
              <a:t>ey aspects and examples of social stratification in rural society (1)</a:t>
            </a:r>
            <a:endParaRPr lang="en-US" b="1" dirty="0">
              <a:latin typeface="+mn-lt"/>
            </a:endParaRPr>
          </a:p>
        </p:txBody>
      </p:sp>
      <p:sp>
        <p:nvSpPr>
          <p:cNvPr id="3" name="Content Placeholder 2">
            <a:extLst>
              <a:ext uri="{FF2B5EF4-FFF2-40B4-BE49-F238E27FC236}">
                <a16:creationId xmlns:a16="http://schemas.microsoft.com/office/drawing/2014/main" id="{D960B413-6A27-3D6A-A8F6-70DA902550F4}"/>
              </a:ext>
            </a:extLst>
          </p:cNvPr>
          <p:cNvSpPr>
            <a:spLocks noGrp="1"/>
          </p:cNvSpPr>
          <p:nvPr>
            <p:ph idx="1"/>
          </p:nvPr>
        </p:nvSpPr>
        <p:spPr>
          <a:xfrm>
            <a:off x="1012054" y="1845733"/>
            <a:ext cx="10143626" cy="4359757"/>
          </a:xfrm>
        </p:spPr>
        <p:txBody>
          <a:bodyPr>
            <a:normAutofit fontScale="77500" lnSpcReduction="20000"/>
          </a:bodyPr>
          <a:lstStyle/>
          <a:p>
            <a:pPr marL="0" indent="0" algn="l">
              <a:buNone/>
            </a:pPr>
            <a:endParaRPr lang="en-US" b="0" i="0" dirty="0">
              <a:solidFill>
                <a:srgbClr val="374151"/>
              </a:solidFill>
              <a:effectLst/>
              <a:latin typeface="Söhne"/>
            </a:endParaRPr>
          </a:p>
          <a:p>
            <a:pPr algn="just">
              <a:buFont typeface="+mj-lt"/>
              <a:buAutoNum type="arabicPeriod"/>
            </a:pPr>
            <a:r>
              <a:rPr lang="en-US" sz="2400" b="1" i="0" dirty="0">
                <a:solidFill>
                  <a:srgbClr val="374151"/>
                </a:solidFill>
                <a:effectLst/>
              </a:rPr>
              <a:t>Landownership and Agrarian Class Structure:</a:t>
            </a:r>
            <a:r>
              <a:rPr lang="en-US" sz="2400" b="0" i="0" dirty="0">
                <a:solidFill>
                  <a:srgbClr val="374151"/>
                </a:solidFill>
                <a:effectLst/>
              </a:rPr>
              <a:t> Landownership is a significant factor in rural social stratification. Large landowners who own extensive and productive landholdings tend to occupy higher positions in the social hierarchy, while small landholders and landless individuals have lower social standing. </a:t>
            </a:r>
          </a:p>
          <a:p>
            <a:pPr algn="just">
              <a:buFont typeface="+mj-lt"/>
              <a:buAutoNum type="arabicPeriod"/>
            </a:pPr>
            <a:r>
              <a:rPr lang="en-US" sz="2400" b="1" i="0" dirty="0">
                <a:solidFill>
                  <a:srgbClr val="374151"/>
                </a:solidFill>
                <a:effectLst/>
              </a:rPr>
              <a:t>Economic Disparities:</a:t>
            </a:r>
            <a:r>
              <a:rPr lang="en-US" sz="2400" b="0" i="0" dirty="0">
                <a:solidFill>
                  <a:srgbClr val="374151"/>
                </a:solidFill>
                <a:effectLst/>
              </a:rPr>
              <a:t> Social stratification in rural areas often leads to economic disparities. Wealthier individuals or families have access to more resources, better education, and improved living conditions. In contrast, economically disadvantaged individuals may face challenges in accessing basic necessities and opportunities for upward mobility.</a:t>
            </a:r>
          </a:p>
          <a:p>
            <a:pPr algn="just">
              <a:buFont typeface="+mj-lt"/>
              <a:buAutoNum type="arabicPeriod"/>
            </a:pPr>
            <a:r>
              <a:rPr lang="en-US" sz="2400" b="1" i="0" dirty="0">
                <a:solidFill>
                  <a:srgbClr val="374151"/>
                </a:solidFill>
                <a:effectLst/>
              </a:rPr>
              <a:t>Education and Occupational Status:</a:t>
            </a:r>
            <a:r>
              <a:rPr lang="en-US" sz="2400" b="0" i="0" dirty="0">
                <a:solidFill>
                  <a:srgbClr val="374151"/>
                </a:solidFill>
                <a:effectLst/>
              </a:rPr>
              <a:t> Educational attainment and occupational status contribute to social stratification in rural areas. Individuals with higher levels of education and professional occupations tend to have higher social status and better economic prospects. Conversely, those with limited education and primarily engaged in manual labor may experience lower social standing.</a:t>
            </a:r>
          </a:p>
          <a:p>
            <a:pPr algn="just">
              <a:buFont typeface="+mj-lt"/>
              <a:buAutoNum type="arabicPeriod"/>
            </a:pPr>
            <a:r>
              <a:rPr lang="en-US" sz="2400" b="1" i="0" dirty="0">
                <a:solidFill>
                  <a:srgbClr val="374151"/>
                </a:solidFill>
                <a:effectLst/>
              </a:rPr>
              <a:t>Social Networks and Influence:</a:t>
            </a:r>
            <a:r>
              <a:rPr lang="en-US" sz="2400" b="0" i="0" dirty="0">
                <a:solidFill>
                  <a:srgbClr val="374151"/>
                </a:solidFill>
                <a:effectLst/>
              </a:rPr>
              <a:t> Social stratification influences the formation of social networks and social capital in rural communities. Higher-ranked individuals or families may have more influential connections, leading to better access to opportunities and resources, while lower-ranked individuals may face limited social connections and networks.</a:t>
            </a:r>
          </a:p>
          <a:p>
            <a:endParaRPr lang="en-US" dirty="0"/>
          </a:p>
        </p:txBody>
      </p:sp>
    </p:spTree>
    <p:extLst>
      <p:ext uri="{BB962C8B-B14F-4D97-AF65-F5344CB8AC3E}">
        <p14:creationId xmlns:p14="http://schemas.microsoft.com/office/powerpoint/2010/main" val="185392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0538CF-79A6-01F3-E3F4-0ABF7803F8FF}"/>
              </a:ext>
            </a:extLst>
          </p:cNvPr>
          <p:cNvSpPr>
            <a:spLocks noGrp="1"/>
          </p:cNvSpPr>
          <p:nvPr>
            <p:ph type="title"/>
          </p:nvPr>
        </p:nvSpPr>
        <p:spPr/>
        <p:txBody>
          <a:bodyPr>
            <a:normAutofit/>
          </a:bodyPr>
          <a:lstStyle/>
          <a:p>
            <a:r>
              <a:rPr lang="en-US" b="1" dirty="0">
                <a:solidFill>
                  <a:srgbClr val="374151"/>
                </a:solidFill>
                <a:latin typeface="+mn-lt"/>
              </a:rPr>
              <a:t>K</a:t>
            </a:r>
            <a:r>
              <a:rPr lang="en-US" b="1" i="0" dirty="0">
                <a:solidFill>
                  <a:srgbClr val="374151"/>
                </a:solidFill>
                <a:effectLst/>
                <a:latin typeface="+mn-lt"/>
              </a:rPr>
              <a:t>ey aspects and examples of social stratification in rural society (2)</a:t>
            </a:r>
            <a:endParaRPr lang="en-GB" dirty="0"/>
          </a:p>
        </p:txBody>
      </p:sp>
      <p:sp>
        <p:nvSpPr>
          <p:cNvPr id="3" name="Content Placeholder 2">
            <a:extLst>
              <a:ext uri="{FF2B5EF4-FFF2-40B4-BE49-F238E27FC236}">
                <a16:creationId xmlns:a16="http://schemas.microsoft.com/office/drawing/2014/main" id="{74446CD1-9041-33C1-D970-239EB8EFA051}"/>
              </a:ext>
            </a:extLst>
          </p:cNvPr>
          <p:cNvSpPr>
            <a:spLocks noGrp="1"/>
          </p:cNvSpPr>
          <p:nvPr>
            <p:ph idx="1"/>
          </p:nvPr>
        </p:nvSpPr>
        <p:spPr/>
        <p:txBody>
          <a:bodyPr>
            <a:normAutofit lnSpcReduction="10000"/>
          </a:bodyPr>
          <a:lstStyle/>
          <a:p>
            <a:pPr marL="0" indent="0" algn="just">
              <a:buNone/>
            </a:pPr>
            <a:r>
              <a:rPr lang="en-US" sz="2400" b="1" i="0" dirty="0">
                <a:solidFill>
                  <a:srgbClr val="374151"/>
                </a:solidFill>
                <a:effectLst/>
              </a:rPr>
              <a:t>5. Gender and Caste Stratification:</a:t>
            </a:r>
            <a:r>
              <a:rPr lang="en-US" sz="2400" b="0" i="0" dirty="0">
                <a:solidFill>
                  <a:srgbClr val="374151"/>
                </a:solidFill>
                <a:effectLst/>
              </a:rPr>
              <a:t> In many rural societies, gender and caste also play significant roles in social stratification. Women and individuals from marginalized castes may experience additional layers of discrimination and limited access to resources and decision-making positions.</a:t>
            </a:r>
          </a:p>
          <a:p>
            <a:pPr marL="0" indent="0" algn="just">
              <a:buNone/>
            </a:pPr>
            <a:r>
              <a:rPr lang="en-US" sz="2400" b="1" i="0" dirty="0">
                <a:solidFill>
                  <a:srgbClr val="374151"/>
                </a:solidFill>
                <a:effectLst/>
              </a:rPr>
              <a:t>6. Power and Decision-making:</a:t>
            </a:r>
            <a:r>
              <a:rPr lang="en-US" sz="2400" b="0" i="0" dirty="0">
                <a:solidFill>
                  <a:srgbClr val="374151"/>
                </a:solidFill>
                <a:effectLst/>
              </a:rPr>
              <a:t> Social stratification affects power dynamics within rural communities. Wealthy landowners and influential individuals often hold more decision-making power and have a greater say in local governance and community affairs.</a:t>
            </a:r>
          </a:p>
          <a:p>
            <a:pPr marL="0" indent="0" algn="just">
              <a:buNone/>
            </a:pPr>
            <a:r>
              <a:rPr lang="en-US" sz="2400" b="1" i="0" dirty="0">
                <a:solidFill>
                  <a:srgbClr val="374151"/>
                </a:solidFill>
                <a:effectLst/>
              </a:rPr>
              <a:t>7. Rural-Urban Divide:</a:t>
            </a:r>
            <a:r>
              <a:rPr lang="en-US" sz="2400" b="0" i="0" dirty="0">
                <a:solidFill>
                  <a:srgbClr val="374151"/>
                </a:solidFill>
                <a:effectLst/>
              </a:rPr>
              <a:t> Social stratification can contribute to the rural-urban divide, with rural areas experiencing lower access to resources, services, and economic opportunities compared to urban areas. This divide can further exacerbate social inequalities within rural communities.</a:t>
            </a:r>
          </a:p>
          <a:p>
            <a:endParaRPr lang="en-GB" dirty="0"/>
          </a:p>
        </p:txBody>
      </p:sp>
    </p:spTree>
    <p:extLst>
      <p:ext uri="{BB962C8B-B14F-4D97-AF65-F5344CB8AC3E}">
        <p14:creationId xmlns:p14="http://schemas.microsoft.com/office/powerpoint/2010/main" val="41207679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883723-7F21-67B0-CC53-974EB339DD9A}"/>
              </a:ext>
            </a:extLst>
          </p:cNvPr>
          <p:cNvSpPr>
            <a:spLocks noGrp="1"/>
          </p:cNvSpPr>
          <p:nvPr>
            <p:ph type="title"/>
          </p:nvPr>
        </p:nvSpPr>
        <p:spPr/>
        <p:txBody>
          <a:bodyPr/>
          <a:lstStyle/>
          <a:p>
            <a:r>
              <a:rPr lang="en-US" b="1" dirty="0"/>
              <a:t>Example of Social Stratification in  Rural Society Based on Land-Ownership</a:t>
            </a:r>
          </a:p>
        </p:txBody>
      </p:sp>
      <p:sp>
        <p:nvSpPr>
          <p:cNvPr id="3" name="Content Placeholder 2">
            <a:extLst>
              <a:ext uri="{FF2B5EF4-FFF2-40B4-BE49-F238E27FC236}">
                <a16:creationId xmlns:a16="http://schemas.microsoft.com/office/drawing/2014/main" id="{C0C3F8BE-E01B-DF72-4A57-B8FE7E635145}"/>
              </a:ext>
            </a:extLst>
          </p:cNvPr>
          <p:cNvSpPr>
            <a:spLocks noGrp="1"/>
          </p:cNvSpPr>
          <p:nvPr>
            <p:ph idx="1"/>
          </p:nvPr>
        </p:nvSpPr>
        <p:spPr/>
        <p:txBody>
          <a:bodyPr>
            <a:normAutofit fontScale="92500" lnSpcReduction="20000"/>
          </a:bodyPr>
          <a:lstStyle/>
          <a:p>
            <a:pPr algn="just"/>
            <a:r>
              <a:rPr lang="en-US" sz="2200" b="0" i="0" dirty="0">
                <a:solidFill>
                  <a:srgbClr val="374151"/>
                </a:solidFill>
                <a:effectLst/>
              </a:rPr>
              <a:t>In many rural communities, landownership is a crucial determinant of social stratification. Those who own larger and more productive tracts of land tend to occupy higher positions in the social hierarchy, while landless or small landholding farmers may find themselves at a lower stratum.</a:t>
            </a:r>
          </a:p>
          <a:p>
            <a:pPr algn="just">
              <a:buFont typeface="+mj-lt"/>
              <a:buAutoNum type="arabicPeriod"/>
            </a:pPr>
            <a:r>
              <a:rPr lang="en-US" sz="2200" b="1" i="0" dirty="0">
                <a:solidFill>
                  <a:srgbClr val="374151"/>
                </a:solidFill>
                <a:effectLst/>
              </a:rPr>
              <a:t>Large Landowners:</a:t>
            </a:r>
            <a:r>
              <a:rPr lang="en-US" sz="2200" b="0" i="0" dirty="0">
                <a:solidFill>
                  <a:srgbClr val="374151"/>
                </a:solidFill>
                <a:effectLst/>
              </a:rPr>
              <a:t> Wealthy landowners with extensive landholdings hold significant economic and social power. They often have access to more resources, such as modern agricultural technology, and can hire labor to work on their farms. Their economic advantage and influence in the community give them a higher social status.</a:t>
            </a:r>
          </a:p>
          <a:p>
            <a:pPr algn="just">
              <a:buFont typeface="+mj-lt"/>
              <a:buAutoNum type="arabicPeriod"/>
            </a:pPr>
            <a:r>
              <a:rPr lang="en-US" sz="2200" b="1" i="0" dirty="0">
                <a:solidFill>
                  <a:srgbClr val="374151"/>
                </a:solidFill>
                <a:effectLst/>
              </a:rPr>
              <a:t>Small Landholders:</a:t>
            </a:r>
            <a:r>
              <a:rPr lang="en-US" sz="2200" b="0" i="0" dirty="0">
                <a:solidFill>
                  <a:srgbClr val="374151"/>
                </a:solidFill>
                <a:effectLst/>
              </a:rPr>
              <a:t> Farmers with smaller landholdings, while owning some land, may have limited access to resources and face challenges in improving their economic conditions. Their social status might be relatively lower compared to large landowners.</a:t>
            </a:r>
          </a:p>
          <a:p>
            <a:pPr algn="just">
              <a:buFont typeface="+mj-lt"/>
              <a:buAutoNum type="arabicPeriod"/>
            </a:pPr>
            <a:r>
              <a:rPr lang="en-US" sz="2200" b="1" i="0" dirty="0">
                <a:solidFill>
                  <a:srgbClr val="374151"/>
                </a:solidFill>
                <a:effectLst/>
              </a:rPr>
              <a:t>Landless Laborers:</a:t>
            </a:r>
            <a:r>
              <a:rPr lang="en-US" sz="2200" b="0" i="0" dirty="0">
                <a:solidFill>
                  <a:srgbClr val="374151"/>
                </a:solidFill>
                <a:effectLst/>
              </a:rPr>
              <a:t> Landless individuals who work on the farms of larger landowners as agricultural laborers are often at the bottom of the social stratification. They rely on daily wages and have little control over the means of production. Their economic vulnerability and lack of land ownership result in a lower social status within the community.</a:t>
            </a:r>
          </a:p>
          <a:p>
            <a:endParaRPr lang="en-US" dirty="0"/>
          </a:p>
        </p:txBody>
      </p:sp>
    </p:spTree>
    <p:extLst>
      <p:ext uri="{BB962C8B-B14F-4D97-AF65-F5344CB8AC3E}">
        <p14:creationId xmlns:p14="http://schemas.microsoft.com/office/powerpoint/2010/main" val="5132117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508B6B-F80A-DEF9-5DDE-D45012CB25CD}"/>
              </a:ext>
            </a:extLst>
          </p:cNvPr>
          <p:cNvSpPr>
            <a:spLocks noGrp="1"/>
          </p:cNvSpPr>
          <p:nvPr>
            <p:ph type="title"/>
          </p:nvPr>
        </p:nvSpPr>
        <p:spPr/>
        <p:txBody>
          <a:bodyPr/>
          <a:lstStyle/>
          <a:p>
            <a:r>
              <a:rPr lang="en-US" b="1" dirty="0"/>
              <a:t>Impacts of Landownership on the Aspects of Rural Life</a:t>
            </a:r>
            <a:endParaRPr lang="en-GB" b="1" dirty="0"/>
          </a:p>
        </p:txBody>
      </p:sp>
      <p:sp>
        <p:nvSpPr>
          <p:cNvPr id="3" name="Content Placeholder 2">
            <a:extLst>
              <a:ext uri="{FF2B5EF4-FFF2-40B4-BE49-F238E27FC236}">
                <a16:creationId xmlns:a16="http://schemas.microsoft.com/office/drawing/2014/main" id="{1E8FA20F-AE57-9A9E-C9F6-46289144C88E}"/>
              </a:ext>
            </a:extLst>
          </p:cNvPr>
          <p:cNvSpPr>
            <a:spLocks noGrp="1"/>
          </p:cNvSpPr>
          <p:nvPr>
            <p:ph idx="1"/>
          </p:nvPr>
        </p:nvSpPr>
        <p:spPr/>
        <p:txBody>
          <a:bodyPr>
            <a:normAutofit/>
          </a:bodyPr>
          <a:lstStyle/>
          <a:p>
            <a:pPr algn="just">
              <a:buFont typeface="Arial" panose="020B0604020202020204" pitchFamily="34" charset="0"/>
              <a:buChar char="•"/>
            </a:pPr>
            <a:r>
              <a:rPr lang="en-US" b="1" i="0" dirty="0">
                <a:solidFill>
                  <a:srgbClr val="374151"/>
                </a:solidFill>
                <a:effectLst/>
              </a:rPr>
              <a:t>Access to resources and opportunities: </a:t>
            </a:r>
            <a:r>
              <a:rPr lang="en-US" b="0" i="0" dirty="0">
                <a:solidFill>
                  <a:srgbClr val="374151"/>
                </a:solidFill>
                <a:effectLst/>
              </a:rPr>
              <a:t>Large landowners have more access to credit, inputs, and technology, enabling them to enhance agricultural productivity and income. In contrast, small landholders and landless laborers may struggle to access these resources.</a:t>
            </a:r>
          </a:p>
          <a:p>
            <a:pPr algn="just">
              <a:buFont typeface="Arial" panose="020B0604020202020204" pitchFamily="34" charset="0"/>
              <a:buChar char="•"/>
            </a:pPr>
            <a:r>
              <a:rPr lang="en-US" b="1" i="0" dirty="0">
                <a:solidFill>
                  <a:srgbClr val="374151"/>
                </a:solidFill>
                <a:effectLst/>
              </a:rPr>
              <a:t>Decision-making power: </a:t>
            </a:r>
            <a:r>
              <a:rPr lang="en-US" b="0" i="0" dirty="0">
                <a:solidFill>
                  <a:srgbClr val="374151"/>
                </a:solidFill>
                <a:effectLst/>
              </a:rPr>
              <a:t>Large landowners often have more influence over community decisions due to their economic and social standing. They may hold positions of authority in local institutions, further consolidating their power.</a:t>
            </a:r>
          </a:p>
          <a:p>
            <a:pPr algn="just">
              <a:buFont typeface="Arial" panose="020B0604020202020204" pitchFamily="34" charset="0"/>
              <a:buChar char="•"/>
            </a:pPr>
            <a:r>
              <a:rPr lang="en-US" b="1" i="0" dirty="0">
                <a:solidFill>
                  <a:srgbClr val="374151"/>
                </a:solidFill>
                <a:effectLst/>
              </a:rPr>
              <a:t>Social interactions: </a:t>
            </a:r>
            <a:r>
              <a:rPr lang="en-US" b="0" i="0" dirty="0">
                <a:solidFill>
                  <a:srgbClr val="374151"/>
                </a:solidFill>
                <a:effectLst/>
              </a:rPr>
              <a:t>Social stratification can lead to the formation of distinct social circles and limited interactions between different strata, affecting social cohesion within the community.</a:t>
            </a:r>
          </a:p>
          <a:p>
            <a:pPr algn="just">
              <a:buFont typeface="Arial" panose="020B0604020202020204" pitchFamily="34" charset="0"/>
              <a:buChar char="•"/>
            </a:pPr>
            <a:r>
              <a:rPr lang="en-US" b="1" i="0" dirty="0">
                <a:solidFill>
                  <a:srgbClr val="374151"/>
                </a:solidFill>
                <a:effectLst/>
              </a:rPr>
              <a:t>Inequality in benefits: </a:t>
            </a:r>
            <a:r>
              <a:rPr lang="en-US" b="0" i="0" dirty="0">
                <a:solidFill>
                  <a:srgbClr val="374151"/>
                </a:solidFill>
                <a:effectLst/>
              </a:rPr>
              <a:t>Economic gains resulting from agricultural activities may be disproportionately distributed, with larger landowners benefiting more while smaller landholders and landless laborers may experience lesser gains.</a:t>
            </a:r>
          </a:p>
          <a:p>
            <a:endParaRPr lang="en-GB" dirty="0"/>
          </a:p>
        </p:txBody>
      </p:sp>
    </p:spTree>
    <p:extLst>
      <p:ext uri="{BB962C8B-B14F-4D97-AF65-F5344CB8AC3E}">
        <p14:creationId xmlns:p14="http://schemas.microsoft.com/office/powerpoint/2010/main" val="19324331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11973C2-EB8B-452A-A698-4A252FD3AE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10162E77-11AD-44A7-84EC-40C59EEFBD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75F1CB4-8EA6-4F1F-35E6-91A423F055AE}"/>
              </a:ext>
            </a:extLst>
          </p:cNvPr>
          <p:cNvSpPr>
            <a:spLocks noGrp="1"/>
          </p:cNvSpPr>
          <p:nvPr>
            <p:ph type="title"/>
          </p:nvPr>
        </p:nvSpPr>
        <p:spPr>
          <a:xfrm>
            <a:off x="5181601" y="634946"/>
            <a:ext cx="6368142" cy="1450757"/>
          </a:xfrm>
        </p:spPr>
        <p:txBody>
          <a:bodyPr>
            <a:normAutofit/>
          </a:bodyPr>
          <a:lstStyle/>
          <a:p>
            <a:r>
              <a:rPr lang="en-US" b="1" dirty="0"/>
              <a:t>Rural-Urban Linkage</a:t>
            </a:r>
          </a:p>
        </p:txBody>
      </p:sp>
      <p:pic>
        <p:nvPicPr>
          <p:cNvPr id="5" name="Picture 4" descr="A map of a city&#10;&#10;Description automatically generated">
            <a:extLst>
              <a:ext uri="{FF2B5EF4-FFF2-40B4-BE49-F238E27FC236}">
                <a16:creationId xmlns:a16="http://schemas.microsoft.com/office/drawing/2014/main" id="{4CB48B34-C1C9-361B-9A37-F276385C6326}"/>
              </a:ext>
            </a:extLst>
          </p:cNvPr>
          <p:cNvPicPr>
            <a:picLocks noChangeAspect="1"/>
          </p:cNvPicPr>
          <p:nvPr/>
        </p:nvPicPr>
        <p:blipFill rotWithShape="1">
          <a:blip r:embed="rId2"/>
          <a:srcRect l="28721" r="25550"/>
          <a:stretch/>
        </p:blipFill>
        <p:spPr>
          <a:xfrm>
            <a:off x="20" y="-12128"/>
            <a:ext cx="4654276" cy="6870127"/>
          </a:xfrm>
          <a:prstGeom prst="rect">
            <a:avLst/>
          </a:prstGeom>
        </p:spPr>
      </p:pic>
      <p:cxnSp>
        <p:nvCxnSpPr>
          <p:cNvPr id="13" name="Straight Connector 12">
            <a:extLst>
              <a:ext uri="{FF2B5EF4-FFF2-40B4-BE49-F238E27FC236}">
                <a16:creationId xmlns:a16="http://schemas.microsoft.com/office/drawing/2014/main" id="{5AB158E9-1B40-4CD6-95F0-95CA11DF7B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87617" y="2085703"/>
            <a:ext cx="6170686"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AE529512-87FD-B7CE-A3CD-09A359EC12CD}"/>
              </a:ext>
            </a:extLst>
          </p:cNvPr>
          <p:cNvSpPr>
            <a:spLocks noGrp="1"/>
          </p:cNvSpPr>
          <p:nvPr>
            <p:ph idx="1"/>
          </p:nvPr>
        </p:nvSpPr>
        <p:spPr>
          <a:xfrm>
            <a:off x="5181601" y="2198914"/>
            <a:ext cx="6368142" cy="3670180"/>
          </a:xfrm>
        </p:spPr>
        <p:txBody>
          <a:bodyPr>
            <a:normAutofit/>
          </a:bodyPr>
          <a:lstStyle/>
          <a:p>
            <a:pPr algn="just"/>
            <a:r>
              <a:rPr lang="en-US" b="0" i="0" dirty="0">
                <a:effectLst/>
              </a:rPr>
              <a:t>Rural-urban linkage is a multidimensional concept that recognizes the mutual influences and complementarities between rural and urban regions. It is essential for policymakers and planners to consider these linkages when formulating strategies and policies that aim to foster balanced and sustainable development across the entire country or region. Understanding and leveraging rural-urban linkages can lead to more inclusive and integrated approaches to economic, social, and environmental development.</a:t>
            </a:r>
            <a:endParaRPr lang="en-US" dirty="0"/>
          </a:p>
        </p:txBody>
      </p:sp>
    </p:spTree>
    <p:extLst>
      <p:ext uri="{BB962C8B-B14F-4D97-AF65-F5344CB8AC3E}">
        <p14:creationId xmlns:p14="http://schemas.microsoft.com/office/powerpoint/2010/main" val="10630409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2BC5CE-7108-BE4F-2757-71587A512143}"/>
              </a:ext>
            </a:extLst>
          </p:cNvPr>
          <p:cNvSpPr>
            <a:spLocks noGrp="1"/>
          </p:cNvSpPr>
          <p:nvPr>
            <p:ph type="title"/>
          </p:nvPr>
        </p:nvSpPr>
        <p:spPr/>
        <p:txBody>
          <a:bodyPr/>
          <a:lstStyle/>
          <a:p>
            <a:r>
              <a:rPr lang="en-US" b="1" dirty="0"/>
              <a:t>Components of Rural-Urban Linkages (1)</a:t>
            </a:r>
          </a:p>
        </p:txBody>
      </p:sp>
      <p:sp>
        <p:nvSpPr>
          <p:cNvPr id="3" name="Content Placeholder 2">
            <a:extLst>
              <a:ext uri="{FF2B5EF4-FFF2-40B4-BE49-F238E27FC236}">
                <a16:creationId xmlns:a16="http://schemas.microsoft.com/office/drawing/2014/main" id="{936691E6-00FC-0DF8-4C4D-0298BE0D8A38}"/>
              </a:ext>
            </a:extLst>
          </p:cNvPr>
          <p:cNvSpPr>
            <a:spLocks noGrp="1"/>
          </p:cNvSpPr>
          <p:nvPr>
            <p:ph idx="1"/>
          </p:nvPr>
        </p:nvSpPr>
        <p:spPr/>
        <p:txBody>
          <a:bodyPr>
            <a:normAutofit fontScale="92500" lnSpcReduction="10000"/>
          </a:bodyPr>
          <a:lstStyle/>
          <a:p>
            <a:pPr algn="just">
              <a:buFont typeface="+mj-lt"/>
              <a:buAutoNum type="arabicPeriod"/>
            </a:pPr>
            <a:r>
              <a:rPr lang="en-US" sz="2200" b="1" i="0" dirty="0">
                <a:solidFill>
                  <a:srgbClr val="374151"/>
                </a:solidFill>
                <a:effectLst/>
              </a:rPr>
              <a:t>Migration:</a:t>
            </a:r>
            <a:r>
              <a:rPr lang="en-US" sz="2200" b="0" i="0" dirty="0">
                <a:solidFill>
                  <a:srgbClr val="374151"/>
                </a:solidFill>
                <a:effectLst/>
              </a:rPr>
              <a:t> Rural-urban migration is the movement of people from rural areas to urban centers in search of better job opportunities, education, healthcare, and improved living standards. Conversely, urban-rural migration involves individuals moving back to rural areas or relocating to smaller towns for various reasons.</a:t>
            </a:r>
          </a:p>
          <a:p>
            <a:pPr algn="just">
              <a:buFont typeface="+mj-lt"/>
              <a:buAutoNum type="arabicPeriod"/>
            </a:pPr>
            <a:r>
              <a:rPr lang="en-US" sz="2200" b="1" i="0" dirty="0">
                <a:solidFill>
                  <a:srgbClr val="374151"/>
                </a:solidFill>
                <a:effectLst/>
              </a:rPr>
              <a:t>Economic Interactions:</a:t>
            </a:r>
            <a:r>
              <a:rPr lang="en-US" sz="2200" b="0" i="0" dirty="0">
                <a:solidFill>
                  <a:srgbClr val="374151"/>
                </a:solidFill>
                <a:effectLst/>
              </a:rPr>
              <a:t> Rural areas often produce agricultural products and raw materials, which are then processed, manufactured, or consumed in urban areas. This flow of goods and services creates economic interdependence between rural and urban regions.</a:t>
            </a:r>
          </a:p>
          <a:p>
            <a:pPr algn="just">
              <a:buFont typeface="+mj-lt"/>
              <a:buAutoNum type="arabicPeriod"/>
            </a:pPr>
            <a:r>
              <a:rPr lang="en-US" sz="2200" b="1" i="0" dirty="0">
                <a:solidFill>
                  <a:srgbClr val="374151"/>
                </a:solidFill>
                <a:effectLst/>
              </a:rPr>
              <a:t>Market Connectivity:</a:t>
            </a:r>
            <a:r>
              <a:rPr lang="en-US" sz="2200" b="0" i="0" dirty="0">
                <a:solidFill>
                  <a:srgbClr val="374151"/>
                </a:solidFill>
                <a:effectLst/>
              </a:rPr>
              <a:t> Rural producers rely on urban markets to sell their goods and access a broader customer base. Conversely, urban areas depend on rural regions for the supply of agricultural products and other resources.</a:t>
            </a:r>
          </a:p>
          <a:p>
            <a:pPr algn="just">
              <a:buFont typeface="+mj-lt"/>
              <a:buAutoNum type="arabicPeriod"/>
            </a:pPr>
            <a:r>
              <a:rPr lang="en-US" sz="2200" b="1" i="0" dirty="0">
                <a:solidFill>
                  <a:srgbClr val="374151"/>
                </a:solidFill>
                <a:effectLst/>
              </a:rPr>
              <a:t>Technology and Knowledge Transfer:</a:t>
            </a:r>
            <a:r>
              <a:rPr lang="en-US" sz="2200" b="0" i="0" dirty="0">
                <a:solidFill>
                  <a:srgbClr val="374151"/>
                </a:solidFill>
                <a:effectLst/>
              </a:rPr>
              <a:t> Urban centers tend to be hubs of technological innovation and knowledge dissemination. Rural-urban linkages facilitate the transfer of technology, best practices, and knowledge, benefiting rural development and productivity.</a:t>
            </a:r>
          </a:p>
          <a:p>
            <a:endParaRPr lang="en-US" dirty="0"/>
          </a:p>
        </p:txBody>
      </p:sp>
    </p:spTree>
    <p:extLst>
      <p:ext uri="{BB962C8B-B14F-4D97-AF65-F5344CB8AC3E}">
        <p14:creationId xmlns:p14="http://schemas.microsoft.com/office/powerpoint/2010/main" val="30010809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10E7EB-56AE-E32B-9A2F-D4AD154F20B7}"/>
              </a:ext>
            </a:extLst>
          </p:cNvPr>
          <p:cNvSpPr>
            <a:spLocks noGrp="1"/>
          </p:cNvSpPr>
          <p:nvPr>
            <p:ph type="title"/>
          </p:nvPr>
        </p:nvSpPr>
        <p:spPr/>
        <p:txBody>
          <a:bodyPr/>
          <a:lstStyle/>
          <a:p>
            <a:r>
              <a:rPr lang="en-US" b="1" dirty="0"/>
              <a:t>Components of Rural-Urban Linkages (2)</a:t>
            </a:r>
            <a:endParaRPr lang="en-GB" dirty="0"/>
          </a:p>
        </p:txBody>
      </p:sp>
      <p:sp>
        <p:nvSpPr>
          <p:cNvPr id="3" name="Content Placeholder 2">
            <a:extLst>
              <a:ext uri="{FF2B5EF4-FFF2-40B4-BE49-F238E27FC236}">
                <a16:creationId xmlns:a16="http://schemas.microsoft.com/office/drawing/2014/main" id="{1B354049-53E1-B2C6-4CE3-5937C12D94B5}"/>
              </a:ext>
            </a:extLst>
          </p:cNvPr>
          <p:cNvSpPr>
            <a:spLocks noGrp="1"/>
          </p:cNvSpPr>
          <p:nvPr>
            <p:ph idx="1"/>
          </p:nvPr>
        </p:nvSpPr>
        <p:spPr/>
        <p:txBody>
          <a:bodyPr/>
          <a:lstStyle/>
          <a:p>
            <a:pPr marL="0" indent="0" algn="just">
              <a:buNone/>
            </a:pPr>
            <a:r>
              <a:rPr lang="en-US" b="1" i="0" dirty="0">
                <a:solidFill>
                  <a:srgbClr val="374151"/>
                </a:solidFill>
                <a:effectLst/>
              </a:rPr>
              <a:t>5. Labor Market Dynamics:</a:t>
            </a:r>
            <a:r>
              <a:rPr lang="en-US" b="0" i="0" dirty="0">
                <a:solidFill>
                  <a:srgbClr val="374151"/>
                </a:solidFill>
                <a:effectLst/>
              </a:rPr>
              <a:t> Rural-urban linkages impact labor markets. Urban areas attract rural migrants seeking better job prospects, while rural regions may benefit from the return of urban-educated individuals bringing new skills and knowledge.</a:t>
            </a:r>
          </a:p>
          <a:p>
            <a:pPr marL="0" indent="0" algn="just">
              <a:buNone/>
            </a:pPr>
            <a:r>
              <a:rPr lang="en-US" b="1" i="0" dirty="0">
                <a:solidFill>
                  <a:srgbClr val="374151"/>
                </a:solidFill>
                <a:effectLst/>
              </a:rPr>
              <a:t>6. Infrastructure Development:</a:t>
            </a:r>
            <a:r>
              <a:rPr lang="en-US" b="0" i="0" dirty="0">
                <a:solidFill>
                  <a:srgbClr val="374151"/>
                </a:solidFill>
                <a:effectLst/>
              </a:rPr>
              <a:t> Urban areas usually have better infrastructure, including transportation networks, healthcare facilities, and educational institutions. Rural-urban linkages can contribute to the transfer of infrastructure and services to rural areas.</a:t>
            </a:r>
          </a:p>
          <a:p>
            <a:pPr marL="0" indent="0" algn="just">
              <a:buNone/>
            </a:pPr>
            <a:r>
              <a:rPr lang="en-US" b="1" i="0" dirty="0">
                <a:solidFill>
                  <a:srgbClr val="374151"/>
                </a:solidFill>
                <a:effectLst/>
              </a:rPr>
              <a:t>7. Resource Management:</a:t>
            </a:r>
            <a:r>
              <a:rPr lang="en-US" b="0" i="0" dirty="0">
                <a:solidFill>
                  <a:srgbClr val="374151"/>
                </a:solidFill>
                <a:effectLst/>
              </a:rPr>
              <a:t> Efficient resource management is crucial for sustainable development. Rural-urban linkages can facilitate coordinated efforts to manage resources such as water, energy, and waste in a more sustainable manner.</a:t>
            </a:r>
          </a:p>
          <a:p>
            <a:pPr marL="0" indent="0" algn="just">
              <a:buNone/>
            </a:pPr>
            <a:r>
              <a:rPr lang="en-US" b="1" i="0" dirty="0">
                <a:solidFill>
                  <a:srgbClr val="374151"/>
                </a:solidFill>
                <a:effectLst/>
              </a:rPr>
              <a:t>8. Cultural Exchange and Social Interaction:</a:t>
            </a:r>
            <a:r>
              <a:rPr lang="en-US" b="0" i="0" dirty="0">
                <a:solidFill>
                  <a:srgbClr val="374151"/>
                </a:solidFill>
                <a:effectLst/>
              </a:rPr>
              <a:t> Rural-urban linkages encourage cultural exchange and social interactions between diverse communities, promoting social cohesion and understanding.</a:t>
            </a:r>
          </a:p>
          <a:p>
            <a:endParaRPr lang="en-GB" dirty="0"/>
          </a:p>
        </p:txBody>
      </p:sp>
    </p:spTree>
    <p:extLst>
      <p:ext uri="{BB962C8B-B14F-4D97-AF65-F5344CB8AC3E}">
        <p14:creationId xmlns:p14="http://schemas.microsoft.com/office/powerpoint/2010/main" val="18686541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6000"/>
                <a:shade val="99000"/>
                <a:satMod val="140000"/>
              </a:schemeClr>
            </a:gs>
            <a:gs pos="65000">
              <a:schemeClr val="bg1">
                <a:tint val="100000"/>
                <a:shade val="80000"/>
                <a:satMod val="130000"/>
              </a:schemeClr>
            </a:gs>
            <a:gs pos="100000">
              <a:schemeClr val="bg1">
                <a:tint val="100000"/>
                <a:shade val="48000"/>
                <a:satMod val="120000"/>
              </a:schemeClr>
            </a:gs>
          </a:gsLst>
          <a:lin ang="16200000" scaled="0"/>
        </a:gradFill>
        <a:effectLst/>
      </p:bgPr>
    </p:bg>
    <p:spTree>
      <p:nvGrpSpPr>
        <p:cNvPr id="1" name=""/>
        <p:cNvGrpSpPr/>
        <p:nvPr/>
      </p:nvGrpSpPr>
      <p:grpSpPr>
        <a:xfrm>
          <a:off x="0" y="0"/>
          <a:ext cx="0" cy="0"/>
          <a:chOff x="0" y="0"/>
          <a:chExt cx="0" cy="0"/>
        </a:xfrm>
      </p:grpSpPr>
      <p:pic>
        <p:nvPicPr>
          <p:cNvPr id="5" name="Picture 4" descr="A hand touching a small plant">
            <a:extLst>
              <a:ext uri="{FF2B5EF4-FFF2-40B4-BE49-F238E27FC236}">
                <a16:creationId xmlns:a16="http://schemas.microsoft.com/office/drawing/2014/main" id="{D44781CB-94DD-7CAF-2462-33438418890B}"/>
              </a:ext>
            </a:extLst>
          </p:cNvPr>
          <p:cNvPicPr>
            <a:picLocks noChangeAspect="1"/>
          </p:cNvPicPr>
          <p:nvPr/>
        </p:nvPicPr>
        <p:blipFill rotWithShape="1">
          <a:blip r:embed="rId2">
            <a:alphaModFix amt="35000"/>
          </a:blip>
          <a:srcRect t="10191" b="5540"/>
          <a:stretch/>
        </p:blipFill>
        <p:spPr>
          <a:xfrm>
            <a:off x="20" y="9535"/>
            <a:ext cx="12191980" cy="6857990"/>
          </a:xfrm>
          <a:prstGeom prst="rect">
            <a:avLst/>
          </a:prstGeom>
        </p:spPr>
      </p:pic>
      <p:cxnSp>
        <p:nvCxnSpPr>
          <p:cNvPr id="71" name="Straight Connector 70">
            <a:extLst>
              <a:ext uri="{FF2B5EF4-FFF2-40B4-BE49-F238E27FC236}">
                <a16:creationId xmlns:a16="http://schemas.microsoft.com/office/drawing/2014/main" id="{25C014F1-8E33-495F-A49E-7911F19D891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8F40C3C9-343A-4E6F-9ACF-3B954964E555}"/>
              </a:ext>
            </a:extLst>
          </p:cNvPr>
          <p:cNvSpPr>
            <a:spLocks noGrp="1"/>
          </p:cNvSpPr>
          <p:nvPr>
            <p:ph type="title"/>
          </p:nvPr>
        </p:nvSpPr>
        <p:spPr>
          <a:xfrm>
            <a:off x="1097280" y="286603"/>
            <a:ext cx="10058400" cy="1450757"/>
          </a:xfrm>
        </p:spPr>
        <p:txBody>
          <a:bodyPr>
            <a:normAutofit/>
          </a:bodyPr>
          <a:lstStyle/>
          <a:p>
            <a:r>
              <a:rPr lang="en-US" dirty="0">
                <a:solidFill>
                  <a:schemeClr val="tx1"/>
                </a:solidFill>
                <a:latin typeface="Times New Roman" panose="02020603050405020304" pitchFamily="18" charset="0"/>
                <a:cs typeface="Times New Roman" panose="02020603050405020304" pitchFamily="18" charset="0"/>
              </a:rPr>
              <a:t>Objectives of this Class</a:t>
            </a:r>
          </a:p>
        </p:txBody>
      </p:sp>
      <p:sp>
        <p:nvSpPr>
          <p:cNvPr id="66" name="Content Placeholder 2">
            <a:extLst>
              <a:ext uri="{FF2B5EF4-FFF2-40B4-BE49-F238E27FC236}">
                <a16:creationId xmlns:a16="http://schemas.microsoft.com/office/drawing/2014/main" id="{F08F2DF8-51F6-4B3A-B89B-EF7D36FA8DA4}"/>
              </a:ext>
            </a:extLst>
          </p:cNvPr>
          <p:cNvSpPr>
            <a:spLocks noGrp="1"/>
          </p:cNvSpPr>
          <p:nvPr>
            <p:ph idx="1"/>
          </p:nvPr>
        </p:nvSpPr>
        <p:spPr>
          <a:xfrm>
            <a:off x="1097280" y="1845734"/>
            <a:ext cx="10058400" cy="4023360"/>
          </a:xfrm>
        </p:spPr>
        <p:txBody>
          <a:bodyPr>
            <a:normAutofit/>
          </a:bodyPr>
          <a:lstStyle/>
          <a:p>
            <a:pPr>
              <a:buClr>
                <a:srgbClr val="00B0F0"/>
              </a:buClr>
              <a:buFont typeface="Wingdings" pitchFamily="2" charset="2"/>
              <a:buChar char="Ø"/>
            </a:pPr>
            <a:r>
              <a:rPr lang="en-US" sz="3200" dirty="0">
                <a:solidFill>
                  <a:schemeClr val="tx1"/>
                </a:solidFill>
                <a:latin typeface="Times New Roman" panose="02020603050405020304" pitchFamily="18" charset="0"/>
                <a:cs typeface="Times New Roman" panose="02020603050405020304" pitchFamily="18" charset="0"/>
              </a:rPr>
              <a:t>Providing the definition of Rural Social Structure.</a:t>
            </a:r>
          </a:p>
          <a:p>
            <a:pPr>
              <a:buClr>
                <a:srgbClr val="00B0F0"/>
              </a:buClr>
              <a:buFont typeface="Wingdings" pitchFamily="2" charset="2"/>
              <a:buChar char="Ø"/>
            </a:pPr>
            <a:r>
              <a:rPr lang="en-US" sz="3200" dirty="0">
                <a:solidFill>
                  <a:schemeClr val="tx1"/>
                </a:solidFill>
                <a:latin typeface="Times New Roman" panose="02020603050405020304" pitchFamily="18" charset="0"/>
                <a:cs typeface="Times New Roman" panose="02020603050405020304" pitchFamily="18" charset="0"/>
              </a:rPr>
              <a:t>Exploring the significance of rural institutions.</a:t>
            </a:r>
          </a:p>
          <a:p>
            <a:pPr>
              <a:buClr>
                <a:srgbClr val="00B0F0"/>
              </a:buClr>
              <a:buFont typeface="Wingdings" pitchFamily="2" charset="2"/>
              <a:buChar char="Ø"/>
            </a:pPr>
            <a:r>
              <a:rPr lang="en-US" sz="3200" dirty="0">
                <a:solidFill>
                  <a:schemeClr val="tx1"/>
                </a:solidFill>
                <a:latin typeface="Times New Roman" panose="02020603050405020304" pitchFamily="18" charset="0"/>
                <a:cs typeface="Times New Roman" panose="02020603050405020304" pitchFamily="18" charset="0"/>
              </a:rPr>
              <a:t>Examining the components and importance of rural institutions.</a:t>
            </a:r>
          </a:p>
          <a:p>
            <a:pPr>
              <a:buClr>
                <a:srgbClr val="00B0F0"/>
              </a:buClr>
              <a:buFont typeface="Wingdings" pitchFamily="2" charset="2"/>
              <a:buChar char="Ø"/>
            </a:pPr>
            <a:r>
              <a:rPr lang="en-US" sz="3200" dirty="0">
                <a:solidFill>
                  <a:schemeClr val="tx1"/>
                </a:solidFill>
                <a:latin typeface="Times New Roman" panose="02020603050405020304" pitchFamily="18" charset="0"/>
                <a:cs typeface="Times New Roman" panose="02020603050405020304" pitchFamily="18" charset="0"/>
              </a:rPr>
              <a:t>Exploring the impacts of rural-urban linkages on the development of rural development.</a:t>
            </a:r>
          </a:p>
        </p:txBody>
      </p:sp>
      <p:sp>
        <p:nvSpPr>
          <p:cNvPr id="73" name="Rectangle 72">
            <a:extLst>
              <a:ext uri="{FF2B5EF4-FFF2-40B4-BE49-F238E27FC236}">
                <a16:creationId xmlns:a16="http://schemas.microsoft.com/office/drawing/2014/main" id="{7DD2B04A-1137-44B5-B028-ACB68B02C7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75" name="Rectangle 74">
            <a:extLst>
              <a:ext uri="{FF2B5EF4-FFF2-40B4-BE49-F238E27FC236}">
                <a16:creationId xmlns:a16="http://schemas.microsoft.com/office/drawing/2014/main" id="{49AA227F-6DA2-4C84-A893-F326972F0F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658105982"/>
      </p:ext>
    </p:extLst>
  </p:cSld>
  <p:clrMapOvr>
    <a:overrideClrMapping bg1="dk1" tx1="lt1" bg2="dk2" tx2="lt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11973C2-EB8B-452A-A698-4A252FD3AE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10162E77-11AD-44A7-84EC-40C59EEFBD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AECE2BB-D336-B327-2924-BB9F2519EBFE}"/>
              </a:ext>
            </a:extLst>
          </p:cNvPr>
          <p:cNvSpPr>
            <a:spLocks noGrp="1"/>
          </p:cNvSpPr>
          <p:nvPr>
            <p:ph type="title"/>
          </p:nvPr>
        </p:nvSpPr>
        <p:spPr>
          <a:xfrm>
            <a:off x="5181601" y="634946"/>
            <a:ext cx="6368142" cy="1450757"/>
          </a:xfrm>
        </p:spPr>
        <p:txBody>
          <a:bodyPr>
            <a:normAutofit/>
          </a:bodyPr>
          <a:lstStyle/>
          <a:p>
            <a:r>
              <a:rPr lang="en-US" sz="3700" b="1" dirty="0"/>
              <a:t>Positive Impacts of Rural-Urban linkages on Rural Development</a:t>
            </a:r>
          </a:p>
        </p:txBody>
      </p:sp>
      <p:pic>
        <p:nvPicPr>
          <p:cNvPr id="5" name="Picture 4">
            <a:extLst>
              <a:ext uri="{FF2B5EF4-FFF2-40B4-BE49-F238E27FC236}">
                <a16:creationId xmlns:a16="http://schemas.microsoft.com/office/drawing/2014/main" id="{211CEF09-16F3-DA3A-DABD-BACEB26B4C92}"/>
              </a:ext>
            </a:extLst>
          </p:cNvPr>
          <p:cNvPicPr>
            <a:picLocks noChangeAspect="1"/>
          </p:cNvPicPr>
          <p:nvPr/>
        </p:nvPicPr>
        <p:blipFill rotWithShape="1">
          <a:blip r:embed="rId2"/>
          <a:srcRect l="24741" r="30209" b="2"/>
          <a:stretch/>
        </p:blipFill>
        <p:spPr>
          <a:xfrm>
            <a:off x="20" y="-12128"/>
            <a:ext cx="4654276" cy="6870127"/>
          </a:xfrm>
          <a:prstGeom prst="rect">
            <a:avLst/>
          </a:prstGeom>
        </p:spPr>
      </p:pic>
      <p:cxnSp>
        <p:nvCxnSpPr>
          <p:cNvPr id="13" name="Straight Connector 12">
            <a:extLst>
              <a:ext uri="{FF2B5EF4-FFF2-40B4-BE49-F238E27FC236}">
                <a16:creationId xmlns:a16="http://schemas.microsoft.com/office/drawing/2014/main" id="{5AB158E9-1B40-4CD6-95F0-95CA11DF7B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87617" y="2085703"/>
            <a:ext cx="6170686"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09B87D5E-50D6-2B3C-E838-F8227DD2E265}"/>
              </a:ext>
            </a:extLst>
          </p:cNvPr>
          <p:cNvSpPr>
            <a:spLocks noGrp="1"/>
          </p:cNvSpPr>
          <p:nvPr>
            <p:ph idx="1"/>
          </p:nvPr>
        </p:nvSpPr>
        <p:spPr>
          <a:xfrm>
            <a:off x="5181601" y="2198914"/>
            <a:ext cx="6368142" cy="3670180"/>
          </a:xfrm>
        </p:spPr>
        <p:txBody>
          <a:bodyPr>
            <a:normAutofit/>
          </a:bodyPr>
          <a:lstStyle/>
          <a:p>
            <a:pPr>
              <a:buFont typeface="+mj-lt"/>
              <a:buAutoNum type="arabicPeriod"/>
            </a:pPr>
            <a:r>
              <a:rPr lang="en-US" b="1" i="0" dirty="0">
                <a:effectLst/>
              </a:rPr>
              <a:t>Economic Growth and Diversification</a:t>
            </a:r>
          </a:p>
          <a:p>
            <a:pPr>
              <a:buFont typeface="+mj-lt"/>
              <a:buAutoNum type="arabicPeriod"/>
            </a:pPr>
            <a:r>
              <a:rPr lang="en-US" b="1" i="0" dirty="0">
                <a:effectLst/>
              </a:rPr>
              <a:t>Improved Market Access for Rural Producers</a:t>
            </a:r>
            <a:endParaRPr lang="en-US" b="1" dirty="0"/>
          </a:p>
          <a:p>
            <a:pPr>
              <a:buFont typeface="+mj-lt"/>
              <a:buAutoNum type="arabicPeriod"/>
            </a:pPr>
            <a:r>
              <a:rPr lang="en-US" b="1" i="0" dirty="0">
                <a:effectLst/>
              </a:rPr>
              <a:t>Knowledge Transfer and Skill Development</a:t>
            </a:r>
            <a:endParaRPr lang="en-US" b="1" dirty="0"/>
          </a:p>
          <a:p>
            <a:pPr>
              <a:buFont typeface="+mj-lt"/>
              <a:buAutoNum type="arabicPeriod"/>
            </a:pPr>
            <a:r>
              <a:rPr lang="en-US" b="1" i="0" dirty="0">
                <a:effectLst/>
              </a:rPr>
              <a:t>Job Opportunities and Income Generation</a:t>
            </a:r>
            <a:endParaRPr lang="en-US" b="1" dirty="0"/>
          </a:p>
          <a:p>
            <a:pPr>
              <a:buFont typeface="+mj-lt"/>
              <a:buAutoNum type="arabicPeriod"/>
            </a:pPr>
            <a:r>
              <a:rPr lang="en-US" b="1" i="0" dirty="0">
                <a:effectLst/>
              </a:rPr>
              <a:t>Education and Skill Development</a:t>
            </a:r>
            <a:endParaRPr lang="en-US" dirty="0"/>
          </a:p>
          <a:p>
            <a:pPr>
              <a:buFont typeface="+mj-lt"/>
              <a:buAutoNum type="arabicPeriod"/>
            </a:pPr>
            <a:r>
              <a:rPr lang="en-US" b="1" i="0" dirty="0">
                <a:effectLst/>
              </a:rPr>
              <a:t>Reduced Poverty and Inequality</a:t>
            </a:r>
            <a:endParaRPr lang="en-US" dirty="0"/>
          </a:p>
          <a:p>
            <a:pPr>
              <a:buFont typeface="+mj-lt"/>
              <a:buAutoNum type="arabicPeriod"/>
            </a:pPr>
            <a:r>
              <a:rPr lang="en-US" b="1" i="0" dirty="0">
                <a:effectLst/>
              </a:rPr>
              <a:t>Enhanced Social Services</a:t>
            </a:r>
            <a:endParaRPr lang="en-US" dirty="0"/>
          </a:p>
          <a:p>
            <a:pPr>
              <a:buFont typeface="+mj-lt"/>
              <a:buAutoNum type="arabicPeriod"/>
            </a:pPr>
            <a:r>
              <a:rPr lang="en-US" b="1" i="0" dirty="0">
                <a:effectLst/>
              </a:rPr>
              <a:t>Cultural Exchange and Social Cohesion</a:t>
            </a:r>
            <a:endParaRPr lang="en-US" dirty="0"/>
          </a:p>
        </p:txBody>
      </p:sp>
    </p:spTree>
    <p:extLst>
      <p:ext uri="{BB962C8B-B14F-4D97-AF65-F5344CB8AC3E}">
        <p14:creationId xmlns:p14="http://schemas.microsoft.com/office/powerpoint/2010/main" val="29468056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925231-8899-0C12-4F61-E03B397B9782}"/>
              </a:ext>
            </a:extLst>
          </p:cNvPr>
          <p:cNvSpPr>
            <a:spLocks noGrp="1"/>
          </p:cNvSpPr>
          <p:nvPr>
            <p:ph type="title"/>
          </p:nvPr>
        </p:nvSpPr>
        <p:spPr/>
        <p:txBody>
          <a:bodyPr/>
          <a:lstStyle/>
          <a:p>
            <a:r>
              <a:rPr lang="en-US" b="1" dirty="0"/>
              <a:t>Negative Impacts of Rural-Urban Linkages on Rural Development</a:t>
            </a:r>
          </a:p>
        </p:txBody>
      </p:sp>
      <p:sp>
        <p:nvSpPr>
          <p:cNvPr id="3" name="Content Placeholder 2">
            <a:extLst>
              <a:ext uri="{FF2B5EF4-FFF2-40B4-BE49-F238E27FC236}">
                <a16:creationId xmlns:a16="http://schemas.microsoft.com/office/drawing/2014/main" id="{1DDFABBF-A142-3998-1914-1188BC87C7B2}"/>
              </a:ext>
            </a:extLst>
          </p:cNvPr>
          <p:cNvSpPr>
            <a:spLocks noGrp="1"/>
          </p:cNvSpPr>
          <p:nvPr>
            <p:ph idx="1"/>
          </p:nvPr>
        </p:nvSpPr>
        <p:spPr/>
        <p:txBody>
          <a:bodyPr>
            <a:normAutofit/>
          </a:bodyPr>
          <a:lstStyle/>
          <a:p>
            <a:pPr algn="l">
              <a:buFont typeface="+mj-lt"/>
              <a:buAutoNum type="arabicPeriod"/>
            </a:pPr>
            <a:r>
              <a:rPr lang="en-US" sz="2800" b="1" i="0" dirty="0">
                <a:solidFill>
                  <a:srgbClr val="374151"/>
                </a:solidFill>
                <a:effectLst/>
              </a:rPr>
              <a:t>Rural-Urban Migration and Brain Drain</a:t>
            </a:r>
            <a:endParaRPr lang="en-US" sz="2800" b="1" dirty="0">
              <a:solidFill>
                <a:srgbClr val="374151"/>
              </a:solidFill>
            </a:endParaRPr>
          </a:p>
          <a:p>
            <a:pPr algn="l">
              <a:buFont typeface="+mj-lt"/>
              <a:buAutoNum type="arabicPeriod"/>
            </a:pPr>
            <a:r>
              <a:rPr lang="en-US" sz="2800" b="1" i="0" dirty="0">
                <a:solidFill>
                  <a:srgbClr val="374151"/>
                </a:solidFill>
                <a:effectLst/>
              </a:rPr>
              <a:t>Displacement and Land Conversion</a:t>
            </a:r>
            <a:endParaRPr lang="en-US" sz="2800" b="1" dirty="0">
              <a:solidFill>
                <a:srgbClr val="374151"/>
              </a:solidFill>
            </a:endParaRPr>
          </a:p>
          <a:p>
            <a:pPr algn="l">
              <a:buFont typeface="+mj-lt"/>
              <a:buAutoNum type="arabicPeriod"/>
            </a:pPr>
            <a:r>
              <a:rPr lang="en-US" sz="2800" b="1" i="0" dirty="0">
                <a:solidFill>
                  <a:srgbClr val="374151"/>
                </a:solidFill>
                <a:effectLst/>
              </a:rPr>
              <a:t>Environmental Degradation</a:t>
            </a:r>
            <a:endParaRPr lang="en-US" sz="2800" b="1" dirty="0">
              <a:solidFill>
                <a:srgbClr val="374151"/>
              </a:solidFill>
            </a:endParaRPr>
          </a:p>
          <a:p>
            <a:pPr algn="l">
              <a:buFont typeface="+mj-lt"/>
              <a:buAutoNum type="arabicPeriod"/>
            </a:pPr>
            <a:r>
              <a:rPr lang="en-US" sz="2800" b="1" i="0" dirty="0">
                <a:solidFill>
                  <a:srgbClr val="374151"/>
                </a:solidFill>
                <a:effectLst/>
              </a:rPr>
              <a:t>Social and Cultural Disruption</a:t>
            </a:r>
            <a:endParaRPr lang="en-US" sz="2800" b="1" dirty="0">
              <a:solidFill>
                <a:srgbClr val="374151"/>
              </a:solidFill>
            </a:endParaRPr>
          </a:p>
          <a:p>
            <a:pPr algn="l">
              <a:buFont typeface="+mj-lt"/>
              <a:buAutoNum type="arabicPeriod"/>
            </a:pPr>
            <a:r>
              <a:rPr lang="en-US" sz="2800" b="1" i="0" dirty="0">
                <a:solidFill>
                  <a:srgbClr val="374151"/>
                </a:solidFill>
                <a:effectLst/>
              </a:rPr>
              <a:t>Income Inequality</a:t>
            </a:r>
            <a:endParaRPr lang="en-US" sz="2800" dirty="0">
              <a:solidFill>
                <a:srgbClr val="374151"/>
              </a:solidFill>
            </a:endParaRPr>
          </a:p>
          <a:p>
            <a:pPr algn="l">
              <a:buFont typeface="+mj-lt"/>
              <a:buAutoNum type="arabicPeriod"/>
            </a:pPr>
            <a:r>
              <a:rPr lang="en-US" sz="2800" b="1" i="0" dirty="0">
                <a:solidFill>
                  <a:srgbClr val="374151"/>
                </a:solidFill>
                <a:effectLst/>
              </a:rPr>
              <a:t>Health and Public Services Challenges</a:t>
            </a:r>
            <a:endParaRPr lang="en-US" sz="2800" b="1" dirty="0">
              <a:solidFill>
                <a:srgbClr val="374151"/>
              </a:solidFill>
            </a:endParaRPr>
          </a:p>
          <a:p>
            <a:pPr algn="l">
              <a:buFont typeface="+mj-lt"/>
              <a:buAutoNum type="arabicPeriod"/>
            </a:pPr>
            <a:r>
              <a:rPr lang="en-US" sz="2800" b="1" i="0" dirty="0">
                <a:solidFill>
                  <a:srgbClr val="374151"/>
                </a:solidFill>
                <a:effectLst/>
              </a:rPr>
              <a:t>Loss of Agricultural Labor</a:t>
            </a:r>
            <a:endParaRPr lang="en-US" sz="2800" dirty="0"/>
          </a:p>
        </p:txBody>
      </p:sp>
    </p:spTree>
    <p:extLst>
      <p:ext uri="{BB962C8B-B14F-4D97-AF65-F5344CB8AC3E}">
        <p14:creationId xmlns:p14="http://schemas.microsoft.com/office/powerpoint/2010/main" val="22318490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047DA-941B-792F-DF6D-B75D6BFFF4BC}"/>
              </a:ext>
            </a:extLst>
          </p:cNvPr>
          <p:cNvSpPr>
            <a:spLocks noGrp="1"/>
          </p:cNvSpPr>
          <p:nvPr>
            <p:ph type="title"/>
          </p:nvPr>
        </p:nvSpPr>
        <p:spPr/>
        <p:txBody>
          <a:bodyPr/>
          <a:lstStyle/>
          <a:p>
            <a:r>
              <a:rPr lang="en-US" b="1" dirty="0"/>
              <a:t>Way forward to remove the Negative Impacts</a:t>
            </a:r>
          </a:p>
        </p:txBody>
      </p:sp>
      <p:sp>
        <p:nvSpPr>
          <p:cNvPr id="3" name="Content Placeholder 2">
            <a:extLst>
              <a:ext uri="{FF2B5EF4-FFF2-40B4-BE49-F238E27FC236}">
                <a16:creationId xmlns:a16="http://schemas.microsoft.com/office/drawing/2014/main" id="{DC01AF1A-425A-A14F-6132-969740638284}"/>
              </a:ext>
            </a:extLst>
          </p:cNvPr>
          <p:cNvSpPr>
            <a:spLocks noGrp="1"/>
          </p:cNvSpPr>
          <p:nvPr>
            <p:ph idx="1"/>
          </p:nvPr>
        </p:nvSpPr>
        <p:spPr>
          <a:xfrm>
            <a:off x="994299" y="1845733"/>
            <a:ext cx="10161381" cy="4413023"/>
          </a:xfrm>
        </p:spPr>
        <p:txBody>
          <a:bodyPr>
            <a:normAutofit fontScale="55000" lnSpcReduction="20000"/>
          </a:bodyPr>
          <a:lstStyle/>
          <a:p>
            <a:pPr algn="l">
              <a:buFont typeface="+mj-lt"/>
              <a:buAutoNum type="arabicPeriod"/>
            </a:pPr>
            <a:r>
              <a:rPr lang="en-US" sz="2500" b="1" i="0" dirty="0">
                <a:solidFill>
                  <a:srgbClr val="374151"/>
                </a:solidFill>
                <a:effectLst/>
              </a:rPr>
              <a:t>Targeted Rural Development Initiatives:</a:t>
            </a:r>
            <a:r>
              <a:rPr lang="en-US" sz="2500" b="0" i="0" dirty="0">
                <a:solidFill>
                  <a:srgbClr val="374151"/>
                </a:solidFill>
                <a:effectLst/>
              </a:rPr>
              <a:t> Implement targeted development initiatives that focus on the specific needs and challenges of rural communities. These initiatives should aim to improve infrastructure, healthcare, education, and access to basic services, thereby enhancing the overall quality of life in rural areas.</a:t>
            </a:r>
          </a:p>
          <a:p>
            <a:pPr algn="l">
              <a:buFont typeface="+mj-lt"/>
              <a:buAutoNum type="arabicPeriod"/>
            </a:pPr>
            <a:r>
              <a:rPr lang="en-US" sz="2500" b="1" i="0" dirty="0">
                <a:solidFill>
                  <a:srgbClr val="374151"/>
                </a:solidFill>
                <a:effectLst/>
              </a:rPr>
              <a:t>Enhance Local Economic Opportunities:</a:t>
            </a:r>
            <a:r>
              <a:rPr lang="en-US" sz="2500" b="0" i="0" dirty="0">
                <a:solidFill>
                  <a:srgbClr val="374151"/>
                </a:solidFill>
                <a:effectLst/>
              </a:rPr>
              <a:t> Promote the diversification of rural economies by supporting local industries, agribusinesses, and small-scale enterprises. Investing in value addition to agricultural products and promoting rural entrepreneurship can create job opportunities and boost rural incomes.</a:t>
            </a:r>
          </a:p>
          <a:p>
            <a:pPr algn="l">
              <a:buFont typeface="+mj-lt"/>
              <a:buAutoNum type="arabicPeriod"/>
            </a:pPr>
            <a:r>
              <a:rPr lang="en-US" sz="2500" b="1" i="0" dirty="0">
                <a:solidFill>
                  <a:srgbClr val="374151"/>
                </a:solidFill>
                <a:effectLst/>
              </a:rPr>
              <a:t>Invest in Human Capital Development:</a:t>
            </a:r>
            <a:r>
              <a:rPr lang="en-US" sz="2500" b="0" i="0" dirty="0">
                <a:solidFill>
                  <a:srgbClr val="374151"/>
                </a:solidFill>
                <a:effectLst/>
              </a:rPr>
              <a:t> Prioritize investments in human capital development through better education and skill development programs in rural areas. Equipping rural residents with relevant skills and knowledge will increase their employability and reduce the need for migration to urban centers.</a:t>
            </a:r>
          </a:p>
          <a:p>
            <a:pPr algn="l">
              <a:buFont typeface="+mj-lt"/>
              <a:buAutoNum type="arabicPeriod"/>
            </a:pPr>
            <a:r>
              <a:rPr lang="en-US" sz="2500" b="1" i="0" dirty="0">
                <a:solidFill>
                  <a:srgbClr val="374151"/>
                </a:solidFill>
                <a:effectLst/>
              </a:rPr>
              <a:t>Empower Rural Governance and Participation:</a:t>
            </a:r>
            <a:r>
              <a:rPr lang="en-US" sz="2500" b="0" i="0" dirty="0">
                <a:solidFill>
                  <a:srgbClr val="374151"/>
                </a:solidFill>
                <a:effectLst/>
              </a:rPr>
              <a:t> Strengthen local governance institutions and encourage active participation of rural residents in decision-making processes. Local communities should be involved in identifying their development priorities and have a say in the implementation of projects that impact their lives.</a:t>
            </a:r>
          </a:p>
          <a:p>
            <a:pPr algn="l">
              <a:buFont typeface="+mj-lt"/>
              <a:buAutoNum type="arabicPeriod"/>
            </a:pPr>
            <a:r>
              <a:rPr lang="en-US" sz="2500" b="1" i="0" dirty="0">
                <a:solidFill>
                  <a:srgbClr val="374151"/>
                </a:solidFill>
                <a:effectLst/>
              </a:rPr>
              <a:t>Promote Sustainable Land Use and Environmental Conservation:</a:t>
            </a:r>
            <a:r>
              <a:rPr lang="en-US" sz="2500" b="0" i="0" dirty="0">
                <a:solidFill>
                  <a:srgbClr val="374151"/>
                </a:solidFill>
                <a:effectLst/>
              </a:rPr>
              <a:t> Enforce land use policies that protect agricultural land and natural resources from conversion to urban uses. Encouraging sustainable agricultural practices and environmental conservation measures will help maintain traditional livelihoods and preserve the rural ecosystem.</a:t>
            </a:r>
            <a:endParaRPr lang="en-US" sz="2500" b="1" dirty="0">
              <a:solidFill>
                <a:srgbClr val="374151"/>
              </a:solidFill>
            </a:endParaRPr>
          </a:p>
          <a:p>
            <a:pPr algn="l">
              <a:buFont typeface="+mj-lt"/>
              <a:buAutoNum type="arabicPeriod"/>
            </a:pPr>
            <a:r>
              <a:rPr lang="en-US" sz="2500" b="1" i="0" dirty="0">
                <a:solidFill>
                  <a:srgbClr val="374151"/>
                </a:solidFill>
                <a:effectLst/>
              </a:rPr>
              <a:t>Support Cultural Preservation:</a:t>
            </a:r>
            <a:r>
              <a:rPr lang="en-US" sz="2500" b="0" i="0" dirty="0">
                <a:solidFill>
                  <a:srgbClr val="374151"/>
                </a:solidFill>
                <a:effectLst/>
              </a:rPr>
              <a:t> Foster initiatives that promote and preserve rural cultural heritage. Encouraging cultural tourism, artisanal crafts, and traditional practices can help maintain cultural identity and generate economic opportunities for rural communities.</a:t>
            </a:r>
          </a:p>
          <a:p>
            <a:pPr algn="l">
              <a:buFont typeface="+mj-lt"/>
              <a:buAutoNum type="arabicPeriod"/>
            </a:pPr>
            <a:r>
              <a:rPr lang="en-US" sz="2500" b="1" i="0" dirty="0">
                <a:solidFill>
                  <a:srgbClr val="374151"/>
                </a:solidFill>
                <a:effectLst/>
              </a:rPr>
              <a:t>Promote Sustainable Development Practices:</a:t>
            </a:r>
            <a:r>
              <a:rPr lang="en-US" sz="2500" b="0" i="0" dirty="0">
                <a:solidFill>
                  <a:srgbClr val="374151"/>
                </a:solidFill>
                <a:effectLst/>
              </a:rPr>
              <a:t> Encourage sustainable practices in agriculture, natural resource management, and energy use. Sustainable development practices ensure the long-term well-being of rural communities and protect the environment.</a:t>
            </a:r>
          </a:p>
          <a:p>
            <a:pPr algn="l">
              <a:buFont typeface="+mj-lt"/>
              <a:buAutoNum type="arabicPeriod"/>
            </a:pPr>
            <a:endParaRPr lang="en-US" b="0" i="0" dirty="0">
              <a:solidFill>
                <a:srgbClr val="374151"/>
              </a:solidFill>
              <a:effectLst/>
              <a:latin typeface="Söhne"/>
            </a:endParaRPr>
          </a:p>
          <a:p>
            <a:endParaRPr lang="en-US" dirty="0"/>
          </a:p>
        </p:txBody>
      </p:sp>
    </p:spTree>
    <p:extLst>
      <p:ext uri="{BB962C8B-B14F-4D97-AF65-F5344CB8AC3E}">
        <p14:creationId xmlns:p14="http://schemas.microsoft.com/office/powerpoint/2010/main" val="24423936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ame 6"/>
          <p:cNvSpPr/>
          <p:nvPr/>
        </p:nvSpPr>
        <p:spPr>
          <a:xfrm>
            <a:off x="434439" y="346878"/>
            <a:ext cx="11484292" cy="6384997"/>
          </a:xfrm>
          <a:prstGeom prst="frame">
            <a:avLst>
              <a:gd name="adj1" fmla="val 590"/>
            </a:avLst>
          </a:prstGeom>
          <a:gradFill>
            <a:gsLst>
              <a:gs pos="0">
                <a:srgbClr val="FF0066"/>
              </a:gs>
              <a:gs pos="99000">
                <a:srgbClr val="7030A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Rectangle 1">
            <a:extLst>
              <a:ext uri="{FF2B5EF4-FFF2-40B4-BE49-F238E27FC236}">
                <a16:creationId xmlns:a16="http://schemas.microsoft.com/office/drawing/2014/main" id="{0D2466A0-ADC3-9E8D-77DC-E203F3DD03D8}"/>
              </a:ext>
            </a:extLst>
          </p:cNvPr>
          <p:cNvSpPr/>
          <p:nvPr/>
        </p:nvSpPr>
        <p:spPr>
          <a:xfrm>
            <a:off x="801730" y="565819"/>
            <a:ext cx="10835390" cy="1375523"/>
          </a:xfrm>
          <a:prstGeom prst="rect">
            <a:avLst/>
          </a:prstGeom>
          <a:solidFill>
            <a:schemeClr val="bg1">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dirty="0"/>
          </a:p>
        </p:txBody>
      </p:sp>
      <p:sp>
        <p:nvSpPr>
          <p:cNvPr id="3" name="TextBox 2">
            <a:extLst>
              <a:ext uri="{FF2B5EF4-FFF2-40B4-BE49-F238E27FC236}">
                <a16:creationId xmlns:a16="http://schemas.microsoft.com/office/drawing/2014/main" id="{A0C6B818-2E8F-7A2F-8C90-B78FF04A6039}"/>
              </a:ext>
            </a:extLst>
          </p:cNvPr>
          <p:cNvSpPr txBox="1"/>
          <p:nvPr/>
        </p:nvSpPr>
        <p:spPr>
          <a:xfrm>
            <a:off x="1361128" y="770953"/>
            <a:ext cx="10029142" cy="923330"/>
          </a:xfrm>
          <a:prstGeom prst="rect">
            <a:avLst/>
          </a:prstGeom>
          <a:noFill/>
        </p:spPr>
        <p:txBody>
          <a:bodyPr wrap="square" rtlCol="0">
            <a:spAutoFit/>
          </a:bodyPr>
          <a:lstStyle/>
          <a:p>
            <a:pPr algn="ctr"/>
            <a:r>
              <a:rPr lang="en-ID" sz="5400" b="1" dirty="0">
                <a:solidFill>
                  <a:srgbClr val="002060"/>
                </a:solidFill>
                <a:latin typeface="Calibri" panose="020F0502020204030204" pitchFamily="34" charset="0"/>
                <a:cs typeface="Calibri" panose="020F0502020204030204" pitchFamily="34" charset="0"/>
              </a:rPr>
              <a:t>Rural Culture</a:t>
            </a:r>
          </a:p>
        </p:txBody>
      </p:sp>
      <p:sp>
        <p:nvSpPr>
          <p:cNvPr id="5" name="TextBox 4">
            <a:extLst>
              <a:ext uri="{FF2B5EF4-FFF2-40B4-BE49-F238E27FC236}">
                <a16:creationId xmlns:a16="http://schemas.microsoft.com/office/drawing/2014/main" id="{3E590B7F-99E5-308B-1056-BE5387DBCED4}"/>
              </a:ext>
            </a:extLst>
          </p:cNvPr>
          <p:cNvSpPr txBox="1"/>
          <p:nvPr/>
        </p:nvSpPr>
        <p:spPr>
          <a:xfrm>
            <a:off x="912090" y="2257602"/>
            <a:ext cx="10725030" cy="1077218"/>
          </a:xfrm>
          <a:prstGeom prst="rect">
            <a:avLst/>
          </a:prstGeom>
          <a:noFill/>
        </p:spPr>
        <p:txBody>
          <a:bodyPr wrap="square" rtlCol="0">
            <a:spAutoFit/>
          </a:bodyPr>
          <a:lstStyle/>
          <a:p>
            <a:pPr algn="ctr"/>
            <a:r>
              <a:rPr lang="en-US" sz="3200" b="1" i="1" dirty="0">
                <a:solidFill>
                  <a:srgbClr val="0070C0"/>
                </a:solidFill>
                <a:latin typeface="Calibri" panose="020F0502020204030204" pitchFamily="34" charset="0"/>
                <a:cs typeface="Calibri" panose="020F0502020204030204" pitchFamily="34" charset="0"/>
              </a:rPr>
              <a:t>There can be no culture without society </a:t>
            </a:r>
          </a:p>
          <a:p>
            <a:pPr algn="ctr"/>
            <a:r>
              <a:rPr lang="en-US" sz="3200" b="1" i="1" dirty="0">
                <a:solidFill>
                  <a:srgbClr val="0070C0"/>
                </a:solidFill>
                <a:latin typeface="Calibri" panose="020F0502020204030204" pitchFamily="34" charset="0"/>
                <a:cs typeface="Calibri" panose="020F0502020204030204" pitchFamily="34" charset="0"/>
              </a:rPr>
              <a:t>and there can be no society without culture  </a:t>
            </a:r>
          </a:p>
        </p:txBody>
      </p:sp>
      <p:pic>
        <p:nvPicPr>
          <p:cNvPr id="12" name="Picture 11">
            <a:extLst>
              <a:ext uri="{FF2B5EF4-FFF2-40B4-BE49-F238E27FC236}">
                <a16:creationId xmlns:a16="http://schemas.microsoft.com/office/drawing/2014/main" id="{FF28E760-24B2-6C34-448B-B12321665024}"/>
              </a:ext>
            </a:extLst>
          </p:cNvPr>
          <p:cNvPicPr>
            <a:picLocks noChangeAspect="1"/>
          </p:cNvPicPr>
          <p:nvPr/>
        </p:nvPicPr>
        <p:blipFill>
          <a:blip r:embed="rId2"/>
          <a:stretch>
            <a:fillRect/>
          </a:stretch>
        </p:blipFill>
        <p:spPr>
          <a:xfrm>
            <a:off x="7747596" y="3694807"/>
            <a:ext cx="3738738" cy="2406314"/>
          </a:xfrm>
          <a:prstGeom prst="rect">
            <a:avLst/>
          </a:prstGeom>
        </p:spPr>
      </p:pic>
      <p:pic>
        <p:nvPicPr>
          <p:cNvPr id="14" name="Picture 13">
            <a:extLst>
              <a:ext uri="{FF2B5EF4-FFF2-40B4-BE49-F238E27FC236}">
                <a16:creationId xmlns:a16="http://schemas.microsoft.com/office/drawing/2014/main" id="{380225F7-585E-6D00-61CC-B9FF4B171E45}"/>
              </a:ext>
            </a:extLst>
          </p:cNvPr>
          <p:cNvPicPr>
            <a:picLocks noChangeAspect="1"/>
          </p:cNvPicPr>
          <p:nvPr/>
        </p:nvPicPr>
        <p:blipFill>
          <a:blip r:embed="rId3"/>
          <a:stretch>
            <a:fillRect/>
          </a:stretch>
        </p:blipFill>
        <p:spPr>
          <a:xfrm>
            <a:off x="801730" y="3695271"/>
            <a:ext cx="6513469" cy="2442775"/>
          </a:xfrm>
          <a:prstGeom prst="rect">
            <a:avLst/>
          </a:prstGeom>
        </p:spPr>
      </p:pic>
    </p:spTree>
    <p:extLst>
      <p:ext uri="{BB962C8B-B14F-4D97-AF65-F5344CB8AC3E}">
        <p14:creationId xmlns:p14="http://schemas.microsoft.com/office/powerpoint/2010/main" val="22393383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D010DDF2-F5CA-40A6-8809-5F6AE59A1C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 y="0"/>
            <a:ext cx="754787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2" name="Title 1">
            <a:extLst>
              <a:ext uri="{FF2B5EF4-FFF2-40B4-BE49-F238E27FC236}">
                <a16:creationId xmlns:a16="http://schemas.microsoft.com/office/drawing/2014/main" id="{AE8474DD-7325-CECE-46D6-A6BFD5AA0E67}"/>
              </a:ext>
            </a:extLst>
          </p:cNvPr>
          <p:cNvSpPr>
            <a:spLocks noGrp="1"/>
          </p:cNvSpPr>
          <p:nvPr>
            <p:ph type="title"/>
          </p:nvPr>
        </p:nvSpPr>
        <p:spPr>
          <a:xfrm>
            <a:off x="1097280" y="516835"/>
            <a:ext cx="5977937" cy="1666501"/>
          </a:xfrm>
        </p:spPr>
        <p:txBody>
          <a:bodyPr>
            <a:normAutofit/>
          </a:bodyPr>
          <a:lstStyle/>
          <a:p>
            <a:r>
              <a:rPr lang="en-US" sz="5400" dirty="0">
                <a:solidFill>
                  <a:srgbClr val="FFFFFF"/>
                </a:solidFill>
              </a:rPr>
              <a:t>Definition of Culture and Rural Culture</a:t>
            </a:r>
            <a:endParaRPr lang="en-GB" sz="5400" dirty="0">
              <a:solidFill>
                <a:srgbClr val="FFFFFF"/>
              </a:solidFill>
            </a:endParaRPr>
          </a:p>
        </p:txBody>
      </p:sp>
      <p:sp>
        <p:nvSpPr>
          <p:cNvPr id="3" name="Content Placeholder 2">
            <a:extLst>
              <a:ext uri="{FF2B5EF4-FFF2-40B4-BE49-F238E27FC236}">
                <a16:creationId xmlns:a16="http://schemas.microsoft.com/office/drawing/2014/main" id="{FC3AFA7A-E37C-EE8B-90C5-0A69D39D0550}"/>
              </a:ext>
            </a:extLst>
          </p:cNvPr>
          <p:cNvSpPr>
            <a:spLocks noGrp="1"/>
          </p:cNvSpPr>
          <p:nvPr>
            <p:ph idx="1"/>
          </p:nvPr>
        </p:nvSpPr>
        <p:spPr>
          <a:xfrm>
            <a:off x="235458" y="2236304"/>
            <a:ext cx="6839759" cy="4621696"/>
          </a:xfrm>
        </p:spPr>
        <p:txBody>
          <a:bodyPr>
            <a:normAutofit/>
          </a:bodyPr>
          <a:lstStyle/>
          <a:p>
            <a:pPr algn="just"/>
            <a:r>
              <a:rPr lang="en-US" b="1" i="0" dirty="0">
                <a:solidFill>
                  <a:srgbClr val="FFFFFF"/>
                </a:solidFill>
                <a:effectLst/>
                <a:latin typeface="Söhne"/>
              </a:rPr>
              <a:t>Culture:</a:t>
            </a:r>
            <a:r>
              <a:rPr lang="en-US" b="0" i="0" dirty="0">
                <a:solidFill>
                  <a:srgbClr val="FFFFFF"/>
                </a:solidFill>
                <a:effectLst/>
                <a:latin typeface="Söhne"/>
              </a:rPr>
              <a:t> Culture refers to the shared beliefs, values, customs, behaviors, practices, and artifacts that characterize a particular group of people. It encompasses the way of life, traditions, language, art, religion, social interactions, and other aspects that shape the identity of a community. Culture is learned and passed down from one generation to another, influencing how individuals perceive and interact with the world around them.</a:t>
            </a:r>
          </a:p>
          <a:p>
            <a:pPr algn="just"/>
            <a:r>
              <a:rPr lang="en-US" b="1" i="0" dirty="0">
                <a:solidFill>
                  <a:srgbClr val="FFFFFF"/>
                </a:solidFill>
                <a:effectLst/>
                <a:latin typeface="Söhne"/>
              </a:rPr>
              <a:t>Rural Culture:</a:t>
            </a:r>
            <a:r>
              <a:rPr lang="en-US" b="0" i="0" dirty="0">
                <a:solidFill>
                  <a:srgbClr val="FFFFFF"/>
                </a:solidFill>
                <a:effectLst/>
                <a:latin typeface="Söhne"/>
              </a:rPr>
              <a:t> Rural culture refers to the specific cultural traits and practices that are prevalent in rural or countryside areas. Rural culture often differs from urban culture due to factors like geographical isolation, close-knit communities, and traditional ways of life.</a:t>
            </a:r>
            <a:endParaRPr lang="en-GB" dirty="0">
              <a:solidFill>
                <a:srgbClr val="FFFFFF"/>
              </a:solidFill>
            </a:endParaRPr>
          </a:p>
        </p:txBody>
      </p:sp>
      <p:sp>
        <p:nvSpPr>
          <p:cNvPr id="25" name="Rectangle 24">
            <a:extLst>
              <a:ext uri="{FF2B5EF4-FFF2-40B4-BE49-F238E27FC236}">
                <a16:creationId xmlns:a16="http://schemas.microsoft.com/office/drawing/2014/main" id="{2C2AE254-A553-4FCD-A670-3D2B2A10F2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47894"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pic>
        <p:nvPicPr>
          <p:cNvPr id="15" name="Picture 4" descr="hand holding ball">
            <a:extLst>
              <a:ext uri="{FF2B5EF4-FFF2-40B4-BE49-F238E27FC236}">
                <a16:creationId xmlns:a16="http://schemas.microsoft.com/office/drawing/2014/main" id="{F7C06286-BEAD-82AC-153B-CB0D4C542E5B}"/>
              </a:ext>
            </a:extLst>
          </p:cNvPr>
          <p:cNvPicPr>
            <a:picLocks noChangeAspect="1"/>
          </p:cNvPicPr>
          <p:nvPr/>
        </p:nvPicPr>
        <p:blipFill rotWithShape="1">
          <a:blip r:embed="rId2"/>
          <a:srcRect l="31104" r="24484"/>
          <a:stretch/>
        </p:blipFill>
        <p:spPr>
          <a:xfrm>
            <a:off x="7611902" y="10"/>
            <a:ext cx="4580097" cy="6857990"/>
          </a:xfrm>
          <a:prstGeom prst="rect">
            <a:avLst/>
          </a:prstGeom>
        </p:spPr>
      </p:pic>
    </p:spTree>
    <p:extLst>
      <p:ext uri="{BB962C8B-B14F-4D97-AF65-F5344CB8AC3E}">
        <p14:creationId xmlns:p14="http://schemas.microsoft.com/office/powerpoint/2010/main" val="27038543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326" name="Google Shape;326;p4"/>
          <p:cNvSpPr txBox="1">
            <a:spLocks noGrp="1"/>
          </p:cNvSpPr>
          <p:nvPr>
            <p:ph type="body" idx="1"/>
          </p:nvPr>
        </p:nvSpPr>
        <p:spPr>
          <a:xfrm>
            <a:off x="746520" y="1038681"/>
            <a:ext cx="5349479" cy="5391428"/>
          </a:xfrm>
          <a:prstGeom prst="rect">
            <a:avLst/>
          </a:prstGeom>
          <a:noFill/>
          <a:ln>
            <a:noFill/>
          </a:ln>
        </p:spPr>
        <p:txBody>
          <a:bodyPr spcFirstLastPara="1" wrap="square" lIns="101875" tIns="50925" rIns="101875" bIns="50925" anchor="t" anchorCtr="0">
            <a:noAutofit/>
          </a:bodyPr>
          <a:lstStyle/>
          <a:p>
            <a:pPr marL="0" lvl="0" indent="0" algn="just">
              <a:lnSpc>
                <a:spcPct val="115000"/>
              </a:lnSpc>
              <a:spcBef>
                <a:spcPts val="1200"/>
              </a:spcBef>
              <a:buSzPts val="1100"/>
              <a:buNone/>
            </a:pPr>
            <a:r>
              <a:rPr lang="en-US" sz="2400" dirty="0">
                <a:solidFill>
                  <a:srgbClr val="002060"/>
                </a:solidFill>
                <a:latin typeface="Calibri" panose="020F0502020204030204" pitchFamily="34" charset="0"/>
                <a:ea typeface="Cambria Math" panose="02040503050406030204" pitchFamily="18" charset="0"/>
                <a:cs typeface="Calibri" panose="020F0502020204030204" pitchFamily="34" charset="0"/>
                <a:sym typeface="Arial"/>
              </a:rPr>
              <a:t>The cultural background of Bangladesh is diverse. The original inhabitants of this area were </a:t>
            </a:r>
            <a:r>
              <a:rPr lang="en-US" sz="2400" b="1" dirty="0">
                <a:solidFill>
                  <a:srgbClr val="002060"/>
                </a:solidFill>
                <a:latin typeface="Calibri" panose="020F0502020204030204" pitchFamily="34" charset="0"/>
                <a:ea typeface="Cambria Math" panose="02040503050406030204" pitchFamily="18" charset="0"/>
                <a:cs typeface="Calibri" panose="020F0502020204030204" pitchFamily="34" charset="0"/>
                <a:sym typeface="Arial"/>
              </a:rPr>
              <a:t>pre-Aryan</a:t>
            </a:r>
            <a:r>
              <a:rPr lang="en-US" sz="2400" dirty="0">
                <a:solidFill>
                  <a:srgbClr val="002060"/>
                </a:solidFill>
                <a:latin typeface="Calibri" panose="020F0502020204030204" pitchFamily="34" charset="0"/>
                <a:ea typeface="Cambria Math" panose="02040503050406030204" pitchFamily="18" charset="0"/>
                <a:cs typeface="Calibri" panose="020F0502020204030204" pitchFamily="34" charset="0"/>
                <a:sym typeface="Arial"/>
              </a:rPr>
              <a:t>. After words, they were influenced by </a:t>
            </a:r>
            <a:r>
              <a:rPr lang="en-US" sz="2400" b="1" dirty="0">
                <a:solidFill>
                  <a:srgbClr val="002060"/>
                </a:solidFill>
                <a:latin typeface="Calibri" panose="020F0502020204030204" pitchFamily="34" charset="0"/>
                <a:ea typeface="Cambria Math" panose="02040503050406030204" pitchFamily="18" charset="0"/>
                <a:cs typeface="Calibri" panose="020F0502020204030204" pitchFamily="34" charset="0"/>
                <a:sym typeface="Arial"/>
              </a:rPr>
              <a:t>Aryan</a:t>
            </a:r>
            <a:r>
              <a:rPr lang="en-US" sz="2400" dirty="0">
                <a:solidFill>
                  <a:srgbClr val="002060"/>
                </a:solidFill>
                <a:latin typeface="Calibri" panose="020F0502020204030204" pitchFamily="34" charset="0"/>
                <a:ea typeface="Cambria Math" panose="02040503050406030204" pitchFamily="18" charset="0"/>
                <a:cs typeface="Calibri" panose="020F0502020204030204" pitchFamily="34" charset="0"/>
                <a:sym typeface="Arial"/>
              </a:rPr>
              <a:t> thoughts. Again, this culture is influenced by the ingredients of </a:t>
            </a:r>
            <a:r>
              <a:rPr lang="en-US" sz="2400" b="1" dirty="0">
                <a:solidFill>
                  <a:srgbClr val="002060"/>
                </a:solidFill>
                <a:latin typeface="Calibri" panose="020F0502020204030204" pitchFamily="34" charset="0"/>
                <a:ea typeface="Cambria Math" panose="02040503050406030204" pitchFamily="18" charset="0"/>
                <a:cs typeface="Calibri" panose="020F0502020204030204" pitchFamily="34" charset="0"/>
                <a:sym typeface="Arial"/>
              </a:rPr>
              <a:t>Muslim</a:t>
            </a:r>
            <a:r>
              <a:rPr lang="en-US" sz="2400" dirty="0">
                <a:solidFill>
                  <a:srgbClr val="002060"/>
                </a:solidFill>
                <a:latin typeface="Calibri" panose="020F0502020204030204" pitchFamily="34" charset="0"/>
                <a:ea typeface="Cambria Math" panose="02040503050406030204" pitchFamily="18" charset="0"/>
                <a:cs typeface="Calibri" panose="020F0502020204030204" pitchFamily="34" charset="0"/>
                <a:sym typeface="Arial"/>
              </a:rPr>
              <a:t> culture of Turkey, Arab, Iran and Middle-Asia. Lastly, with the arrival of the </a:t>
            </a:r>
            <a:r>
              <a:rPr lang="en-US" sz="2400" b="1" dirty="0">
                <a:solidFill>
                  <a:srgbClr val="002060"/>
                </a:solidFill>
                <a:latin typeface="Calibri" panose="020F0502020204030204" pitchFamily="34" charset="0"/>
                <a:ea typeface="Cambria Math" panose="02040503050406030204" pitchFamily="18" charset="0"/>
                <a:cs typeface="Calibri" panose="020F0502020204030204" pitchFamily="34" charset="0"/>
                <a:sym typeface="Arial"/>
              </a:rPr>
              <a:t>Europeans</a:t>
            </a:r>
            <a:r>
              <a:rPr lang="en-US" sz="2400" dirty="0">
                <a:solidFill>
                  <a:srgbClr val="002060"/>
                </a:solidFill>
                <a:latin typeface="Calibri" panose="020F0502020204030204" pitchFamily="34" charset="0"/>
                <a:ea typeface="Cambria Math" panose="02040503050406030204" pitchFamily="18" charset="0"/>
                <a:cs typeface="Calibri" panose="020F0502020204030204" pitchFamily="34" charset="0"/>
                <a:sym typeface="Arial"/>
              </a:rPr>
              <a:t> especially the British, A different cultural trend was set. In this way, in course of time, our culture gradually developed with the essence of different cultures</a:t>
            </a:r>
            <a:endParaRPr sz="2400" dirty="0">
              <a:solidFill>
                <a:srgbClr val="002060"/>
              </a:solidFill>
              <a:latin typeface="Calibri" panose="020F0502020204030204" pitchFamily="34" charset="0"/>
              <a:ea typeface="Cambria Math" panose="02040503050406030204" pitchFamily="18" charset="0"/>
              <a:cs typeface="Calibri" panose="020F0502020204030204" pitchFamily="34" charset="0"/>
              <a:sym typeface="Arial"/>
            </a:endParaRPr>
          </a:p>
        </p:txBody>
      </p:sp>
      <p:sp>
        <p:nvSpPr>
          <p:cNvPr id="327" name="Google Shape;327;p4"/>
          <p:cNvSpPr txBox="1"/>
          <p:nvPr/>
        </p:nvSpPr>
        <p:spPr>
          <a:xfrm>
            <a:off x="609598" y="427891"/>
            <a:ext cx="10515601" cy="610790"/>
          </a:xfrm>
          <a:prstGeom prst="rect">
            <a:avLst/>
          </a:prstGeom>
          <a:solidFill>
            <a:srgbClr val="E5E5E5"/>
          </a:solidFill>
          <a:ln w="12700" cap="flat" cmpd="sng">
            <a:solidFill>
              <a:srgbClr val="BA0C00"/>
            </a:solidFill>
            <a:prstDash val="solid"/>
            <a:miter lim="800000"/>
            <a:headEnd type="none" w="sm" len="sm"/>
            <a:tailEnd type="none" w="sm" len="sm"/>
          </a:ln>
          <a:effectLst>
            <a:outerShdw blurRad="63500" dist="25000" dir="5400000">
              <a:srgbClr val="000000">
                <a:alpha val="38823"/>
              </a:srgbClr>
            </a:outerShdw>
          </a:effectLst>
        </p:spPr>
        <p:txBody>
          <a:bodyPr spcFirstLastPara="1" wrap="square" lIns="101875" tIns="50925" rIns="101875" bIns="50925" anchor="t" anchorCtr="0">
            <a:noAutofit/>
          </a:bodyPr>
          <a:lstStyle/>
          <a:p>
            <a:pPr lvl="0" algn="ctr">
              <a:buSzPts val="3300"/>
            </a:pPr>
            <a:r>
              <a:rPr lang="en-US" sz="3300" b="1" dirty="0">
                <a:solidFill>
                  <a:srgbClr val="7030A0"/>
                </a:solidFill>
                <a:latin typeface="Cambria Math" panose="02040503050406030204" pitchFamily="18" charset="0"/>
                <a:ea typeface="Cambria Math" panose="02040503050406030204" pitchFamily="18" charset="0"/>
              </a:rPr>
              <a:t>Cultural Development of Bangladesh</a:t>
            </a:r>
          </a:p>
        </p:txBody>
      </p:sp>
      <p:pic>
        <p:nvPicPr>
          <p:cNvPr id="2" name="Picture 6" descr="Ethnic cultural harmony in Bangladesh - Teenagers">
            <a:extLst>
              <a:ext uri="{FF2B5EF4-FFF2-40B4-BE49-F238E27FC236}">
                <a16:creationId xmlns:a16="http://schemas.microsoft.com/office/drawing/2014/main" id="{E7E18153-CAC0-4C30-E844-B9A55C207F3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57126" y="3456810"/>
            <a:ext cx="4468073" cy="2973299"/>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The Amazing People and Culture of Bangladesh | Travel Dhaka">
            <a:extLst>
              <a:ext uri="{FF2B5EF4-FFF2-40B4-BE49-F238E27FC236}">
                <a16:creationId xmlns:a16="http://schemas.microsoft.com/office/drawing/2014/main" id="{757014F7-ABEC-04D5-1A08-6F9CAB1B70C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57126" y="1316897"/>
            <a:ext cx="4468073" cy="18616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7761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327"/>
                                        </p:tgtEl>
                                        <p:attrNameLst>
                                          <p:attrName>style.visibility</p:attrName>
                                        </p:attrNameLst>
                                      </p:cBhvr>
                                      <p:to>
                                        <p:strVal val="visible"/>
                                      </p:to>
                                    </p:set>
                                    <p:anim calcmode="lin" valueType="num">
                                      <p:cBhvr additive="base">
                                        <p:cTn id="7" dur="500"/>
                                        <p:tgtEl>
                                          <p:spTgt spid="3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99000"/>
                <a:satMod val="140000"/>
              </a:schemeClr>
            </a:gs>
            <a:gs pos="65000">
              <a:schemeClr val="bg2">
                <a:tint val="100000"/>
                <a:shade val="80000"/>
                <a:satMod val="130000"/>
              </a:schemeClr>
            </a:gs>
            <a:gs pos="100000">
              <a:schemeClr val="bg2">
                <a:tint val="100000"/>
                <a:shade val="48000"/>
                <a:satMod val="120000"/>
              </a:schemeClr>
            </a:gs>
          </a:gsLst>
          <a:lin ang="16200000" scaled="0"/>
        </a:gra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FB500A4-A031-FCD7-BD83-1A8683190943}"/>
              </a:ext>
            </a:extLst>
          </p:cNvPr>
          <p:cNvPicPr>
            <a:picLocks noChangeAspect="1"/>
          </p:cNvPicPr>
          <p:nvPr/>
        </p:nvPicPr>
        <p:blipFill rotWithShape="1">
          <a:blip r:embed="rId2">
            <a:duotone>
              <a:prstClr val="black"/>
              <a:schemeClr val="tx2">
                <a:tint val="45000"/>
                <a:satMod val="400000"/>
              </a:schemeClr>
            </a:duotone>
            <a:alphaModFix amt="15000"/>
          </a:blip>
          <a:srcRect/>
          <a:stretch/>
        </p:blipFill>
        <p:spPr>
          <a:xfrm>
            <a:off x="30465" y="0"/>
            <a:ext cx="12192000" cy="6857991"/>
          </a:xfrm>
          <a:prstGeom prst="rect">
            <a:avLst/>
          </a:prstGeom>
        </p:spPr>
      </p:pic>
      <p:cxnSp>
        <p:nvCxnSpPr>
          <p:cNvPr id="9" name="Straight Connector 8">
            <a:extLst>
              <a:ext uri="{FF2B5EF4-FFF2-40B4-BE49-F238E27FC236}">
                <a16:creationId xmlns:a16="http://schemas.microsoft.com/office/drawing/2014/main" id="{C8718278-1EF1-4B6F-8AF2-349D45340DE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2">
                <a:alpha val="80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FD77B2CB-8A7E-F591-EAD4-71332E6EA67F}"/>
              </a:ext>
            </a:extLst>
          </p:cNvPr>
          <p:cNvSpPr>
            <a:spLocks noGrp="1"/>
          </p:cNvSpPr>
          <p:nvPr>
            <p:ph type="title"/>
          </p:nvPr>
        </p:nvSpPr>
        <p:spPr>
          <a:xfrm>
            <a:off x="1097280" y="286603"/>
            <a:ext cx="10058400" cy="1450757"/>
          </a:xfrm>
        </p:spPr>
        <p:txBody>
          <a:bodyPr>
            <a:normAutofit/>
          </a:bodyPr>
          <a:lstStyle/>
          <a:p>
            <a:r>
              <a:rPr lang="en-US"/>
              <a:t>The Importance of Culture in a Rural Society (1)</a:t>
            </a:r>
            <a:endParaRPr lang="en-GB" dirty="0"/>
          </a:p>
        </p:txBody>
      </p:sp>
      <p:sp>
        <p:nvSpPr>
          <p:cNvPr id="3" name="Content Placeholder 2">
            <a:extLst>
              <a:ext uri="{FF2B5EF4-FFF2-40B4-BE49-F238E27FC236}">
                <a16:creationId xmlns:a16="http://schemas.microsoft.com/office/drawing/2014/main" id="{5541F8BC-415B-1D76-636A-2BA5BBE54C82}"/>
              </a:ext>
            </a:extLst>
          </p:cNvPr>
          <p:cNvSpPr>
            <a:spLocks noGrp="1"/>
          </p:cNvSpPr>
          <p:nvPr>
            <p:ph idx="1"/>
          </p:nvPr>
        </p:nvSpPr>
        <p:spPr>
          <a:xfrm>
            <a:off x="1097280" y="1845734"/>
            <a:ext cx="10058400" cy="4023360"/>
          </a:xfrm>
        </p:spPr>
        <p:txBody>
          <a:bodyPr>
            <a:normAutofit lnSpcReduction="10000"/>
          </a:bodyPr>
          <a:lstStyle/>
          <a:p>
            <a:pPr>
              <a:buFont typeface="+mj-lt"/>
              <a:buAutoNum type="arabicPeriod"/>
            </a:pPr>
            <a:r>
              <a:rPr lang="en-US" sz="1600" b="1" i="0" dirty="0">
                <a:effectLst/>
                <a:latin typeface="Söhne"/>
              </a:rPr>
              <a:t>Identity and Belonging:</a:t>
            </a:r>
            <a:r>
              <a:rPr lang="en-US" sz="1600" b="0" i="0" dirty="0">
                <a:effectLst/>
                <a:latin typeface="Söhne"/>
              </a:rPr>
              <a:t> Culture provides a sense of identity and belonging to individuals within a rural community. It helps people understand their roots, history, and shared values, creating a strong bond among community members.</a:t>
            </a:r>
          </a:p>
          <a:p>
            <a:pPr>
              <a:buFont typeface="+mj-lt"/>
              <a:buAutoNum type="arabicPeriod"/>
            </a:pPr>
            <a:r>
              <a:rPr lang="en-US" sz="1600" b="1" i="0" dirty="0">
                <a:effectLst/>
                <a:latin typeface="Söhne"/>
              </a:rPr>
              <a:t>Preservation of Traditions:</a:t>
            </a:r>
            <a:r>
              <a:rPr lang="en-US" sz="1600" b="0" i="0" dirty="0">
                <a:effectLst/>
                <a:latin typeface="Söhne"/>
              </a:rPr>
              <a:t> Rural cultures often preserve ancient traditions, rituals, and knowledge that have been passed down through generations. These traditions offer a sense of continuity and a connection to the past, maintaining a link between the present and the history of the community.</a:t>
            </a:r>
          </a:p>
          <a:p>
            <a:pPr>
              <a:buFont typeface="+mj-lt"/>
              <a:buAutoNum type="arabicPeriod"/>
            </a:pPr>
            <a:r>
              <a:rPr lang="en-US" sz="1600" b="1" i="0" dirty="0">
                <a:effectLst/>
                <a:latin typeface="Söhne"/>
              </a:rPr>
              <a:t>Social Cohesion:</a:t>
            </a:r>
            <a:r>
              <a:rPr lang="en-US" sz="1600" b="0" i="0" dirty="0">
                <a:effectLst/>
                <a:latin typeface="Söhne"/>
              </a:rPr>
              <a:t> Cultural practices promote social cohesion within rural societies. Shared traditions and norms provide a common framework for interaction, reducing conflicts and promoting a sense of unity among community members.</a:t>
            </a:r>
          </a:p>
          <a:p>
            <a:pPr>
              <a:buFont typeface="+mj-lt"/>
              <a:buAutoNum type="arabicPeriod"/>
            </a:pPr>
            <a:r>
              <a:rPr lang="en-US" sz="1600" b="1" i="0" dirty="0">
                <a:effectLst/>
                <a:latin typeface="Söhne"/>
              </a:rPr>
              <a:t>Community Support:</a:t>
            </a:r>
            <a:r>
              <a:rPr lang="en-US" sz="1600" b="0" i="0" dirty="0">
                <a:effectLst/>
                <a:latin typeface="Söhne"/>
              </a:rPr>
              <a:t> Cultural practices often emphasize community support and mutual aid. In rural areas, where resources and services may be limited, a strong sense of community can provide essential support during times of need, such as in times of illness or natural disasters.</a:t>
            </a:r>
          </a:p>
          <a:p>
            <a:pPr>
              <a:buFont typeface="+mj-lt"/>
              <a:buAutoNum type="arabicPeriod"/>
            </a:pPr>
            <a:r>
              <a:rPr lang="en-US" sz="1600" b="1" i="0" dirty="0">
                <a:effectLst/>
                <a:latin typeface="Söhne"/>
              </a:rPr>
              <a:t>Coping Mechanisms:</a:t>
            </a:r>
            <a:r>
              <a:rPr lang="en-US" sz="1600" b="0" i="0" dirty="0">
                <a:effectLst/>
                <a:latin typeface="Söhne"/>
              </a:rPr>
              <a:t> Cultural practices can serve as coping mechanisms for dealing with challenges and uncertainties. Rituals, music, dance, and storytelling can offer emotional solace and a way to process difficult experiences.</a:t>
            </a:r>
          </a:p>
          <a:p>
            <a:pPr>
              <a:buFont typeface="+mj-lt"/>
              <a:buAutoNum type="arabicPeriod"/>
            </a:pPr>
            <a:r>
              <a:rPr lang="en-US" sz="1600" b="1" i="0" dirty="0">
                <a:effectLst/>
                <a:latin typeface="Söhne"/>
              </a:rPr>
              <a:t>Sustainable Living:</a:t>
            </a:r>
            <a:r>
              <a:rPr lang="en-US" sz="1600" b="0" i="0" dirty="0">
                <a:effectLst/>
                <a:latin typeface="Söhne"/>
              </a:rPr>
              <a:t> Many rural cultures are closely tied to the natural environment, promoting sustainable practices such as organic farming, water conservation, and resource management. These practices are often rooted in traditional ecological knowledge.</a:t>
            </a:r>
          </a:p>
          <a:p>
            <a:pPr>
              <a:buFont typeface="+mj-lt"/>
              <a:buAutoNum type="arabicPeriod"/>
            </a:pPr>
            <a:endParaRPr lang="en-US" sz="1400" b="0" i="0" dirty="0">
              <a:effectLst/>
              <a:latin typeface="Söhne"/>
            </a:endParaRPr>
          </a:p>
          <a:p>
            <a:endParaRPr lang="en-GB" sz="1400" dirty="0"/>
          </a:p>
        </p:txBody>
      </p:sp>
      <p:sp>
        <p:nvSpPr>
          <p:cNvPr id="11" name="Rectangle 10">
            <a:extLst>
              <a:ext uri="{FF2B5EF4-FFF2-40B4-BE49-F238E27FC236}">
                <a16:creationId xmlns:a16="http://schemas.microsoft.com/office/drawing/2014/main" id="{A15EA98E-85BF-4FFF-997C-A191798B24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13" name="Rectangle 12">
            <a:extLst>
              <a:ext uri="{FF2B5EF4-FFF2-40B4-BE49-F238E27FC236}">
                <a16:creationId xmlns:a16="http://schemas.microsoft.com/office/drawing/2014/main" id="{34FB023B-B8E5-4EFF-AC8E-79058F44AC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Tree>
    <p:extLst>
      <p:ext uri="{BB962C8B-B14F-4D97-AF65-F5344CB8AC3E}">
        <p14:creationId xmlns:p14="http://schemas.microsoft.com/office/powerpoint/2010/main" val="1187425660"/>
      </p:ext>
    </p:extLst>
  </p:cSld>
  <p:clrMapOvr>
    <a:overrideClrMapping bg1="dk1" tx1="lt1" bg2="dk2" tx2="lt2" accent1="accent1" accent2="accent2" accent3="accent3" accent4="accent4" accent5="accent5" accent6="accent6" hlink="hlink" folHlink="folHlink"/>
  </p:clrMapOvr>
</p:sld>
</file>

<file path=ppt/slides/slide2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99000"/>
                <a:satMod val="140000"/>
              </a:schemeClr>
            </a:gs>
            <a:gs pos="65000">
              <a:schemeClr val="bg2">
                <a:tint val="100000"/>
                <a:shade val="80000"/>
                <a:satMod val="130000"/>
              </a:schemeClr>
            </a:gs>
            <a:gs pos="100000">
              <a:schemeClr val="bg2">
                <a:tint val="100000"/>
                <a:shade val="48000"/>
                <a:satMod val="120000"/>
              </a:schemeClr>
            </a:gs>
          </a:gsLst>
          <a:lin ang="16200000" scaled="0"/>
        </a:gradFill>
        <a:effectLst/>
      </p:bgPr>
    </p:bg>
    <p:spTree>
      <p:nvGrpSpPr>
        <p:cNvPr id="1" name=""/>
        <p:cNvGrpSpPr/>
        <p:nvPr/>
      </p:nvGrpSpPr>
      <p:grpSpPr>
        <a:xfrm>
          <a:off x="0" y="0"/>
          <a:ext cx="0" cy="0"/>
          <a:chOff x="0" y="0"/>
          <a:chExt cx="0" cy="0"/>
        </a:xfrm>
      </p:grpSpPr>
      <p:pic>
        <p:nvPicPr>
          <p:cNvPr id="5" name="Picture 4" descr="Colourful patterned designs">
            <a:extLst>
              <a:ext uri="{FF2B5EF4-FFF2-40B4-BE49-F238E27FC236}">
                <a16:creationId xmlns:a16="http://schemas.microsoft.com/office/drawing/2014/main" id="{26B4D6BC-9784-74A1-D095-C35D4888B6D4}"/>
              </a:ext>
            </a:extLst>
          </p:cNvPr>
          <p:cNvPicPr>
            <a:picLocks noChangeAspect="1"/>
          </p:cNvPicPr>
          <p:nvPr/>
        </p:nvPicPr>
        <p:blipFill rotWithShape="1">
          <a:blip r:embed="rId2">
            <a:duotone>
              <a:prstClr val="black"/>
              <a:schemeClr val="tx2">
                <a:tint val="45000"/>
                <a:satMod val="400000"/>
              </a:schemeClr>
            </a:duotone>
            <a:alphaModFix amt="15000"/>
          </a:blip>
          <a:srcRect t="14114" b="10886"/>
          <a:stretch/>
        </p:blipFill>
        <p:spPr>
          <a:xfrm>
            <a:off x="1" y="10"/>
            <a:ext cx="12192000" cy="6857991"/>
          </a:xfrm>
          <a:prstGeom prst="rect">
            <a:avLst/>
          </a:prstGeom>
        </p:spPr>
      </p:pic>
      <p:cxnSp>
        <p:nvCxnSpPr>
          <p:cNvPr id="9" name="Straight Connector 8">
            <a:extLst>
              <a:ext uri="{FF2B5EF4-FFF2-40B4-BE49-F238E27FC236}">
                <a16:creationId xmlns:a16="http://schemas.microsoft.com/office/drawing/2014/main" id="{C8718278-1EF1-4B6F-8AF2-349D45340DE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2">
                <a:alpha val="80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62E5D50F-762E-0BF6-5E90-B0F225F651A1}"/>
              </a:ext>
            </a:extLst>
          </p:cNvPr>
          <p:cNvSpPr>
            <a:spLocks noGrp="1"/>
          </p:cNvSpPr>
          <p:nvPr>
            <p:ph type="title"/>
          </p:nvPr>
        </p:nvSpPr>
        <p:spPr>
          <a:xfrm>
            <a:off x="1097280" y="286603"/>
            <a:ext cx="10058400" cy="1450757"/>
          </a:xfrm>
        </p:spPr>
        <p:txBody>
          <a:bodyPr>
            <a:normAutofit/>
          </a:bodyPr>
          <a:lstStyle/>
          <a:p>
            <a:r>
              <a:rPr lang="en-US" dirty="0"/>
              <a:t>The Importance of Culture in a Rural Society (2)</a:t>
            </a:r>
            <a:endParaRPr lang="en-GB" dirty="0"/>
          </a:p>
        </p:txBody>
      </p:sp>
      <p:sp>
        <p:nvSpPr>
          <p:cNvPr id="3" name="Content Placeholder 2">
            <a:extLst>
              <a:ext uri="{FF2B5EF4-FFF2-40B4-BE49-F238E27FC236}">
                <a16:creationId xmlns:a16="http://schemas.microsoft.com/office/drawing/2014/main" id="{63A7CE40-9C3C-C34A-B066-6A429483111D}"/>
              </a:ext>
            </a:extLst>
          </p:cNvPr>
          <p:cNvSpPr>
            <a:spLocks noGrp="1"/>
          </p:cNvSpPr>
          <p:nvPr>
            <p:ph idx="1"/>
          </p:nvPr>
        </p:nvSpPr>
        <p:spPr>
          <a:xfrm>
            <a:off x="685800" y="1845733"/>
            <a:ext cx="10469880" cy="4555065"/>
          </a:xfrm>
        </p:spPr>
        <p:txBody>
          <a:bodyPr>
            <a:normAutofit/>
          </a:bodyPr>
          <a:lstStyle/>
          <a:p>
            <a:pPr marL="0" indent="0">
              <a:buNone/>
            </a:pPr>
            <a:endParaRPr lang="en-US" sz="1400" b="0" i="0" dirty="0">
              <a:effectLst/>
              <a:latin typeface="Söhne"/>
            </a:endParaRPr>
          </a:p>
          <a:p>
            <a:pPr marL="0" indent="0">
              <a:buNone/>
            </a:pPr>
            <a:r>
              <a:rPr lang="en-US" sz="1400" b="1" i="0" dirty="0">
                <a:effectLst/>
                <a:latin typeface="Söhne"/>
              </a:rPr>
              <a:t>7. </a:t>
            </a:r>
            <a:r>
              <a:rPr lang="en-US" sz="1600" b="1" i="0" dirty="0">
                <a:effectLst/>
                <a:latin typeface="Söhne"/>
              </a:rPr>
              <a:t>Cultural Diversity:</a:t>
            </a:r>
            <a:r>
              <a:rPr lang="en-US" sz="1600" b="0" i="0" dirty="0">
                <a:effectLst/>
                <a:latin typeface="Söhne"/>
              </a:rPr>
              <a:t> Rural societies can be incredibly diverse, each with its own unique cultural practices. This diversity enriches the overall cultural landscape and fosters mutual respect and understanding among different communities.</a:t>
            </a:r>
          </a:p>
          <a:p>
            <a:pPr marL="0" indent="0">
              <a:buNone/>
            </a:pPr>
            <a:r>
              <a:rPr lang="en-US" sz="1600" b="1" i="0" dirty="0">
                <a:effectLst/>
                <a:latin typeface="Söhne"/>
              </a:rPr>
              <a:t>8. Economic Activities:</a:t>
            </a:r>
            <a:r>
              <a:rPr lang="en-US" sz="1600" b="0" i="0" dirty="0">
                <a:effectLst/>
                <a:latin typeface="Söhne"/>
              </a:rPr>
              <a:t> Cultural practices, such as traditional crafts and art forms, can serve as sources of income and economic empowerment for rural communities. These activities also contribute to the local economy and preserve heritage.</a:t>
            </a:r>
          </a:p>
          <a:p>
            <a:pPr marL="0" indent="0">
              <a:buNone/>
            </a:pPr>
            <a:r>
              <a:rPr lang="en-US" sz="1600" b="1" i="0" dirty="0">
                <a:effectLst/>
                <a:latin typeface="Söhne"/>
              </a:rPr>
              <a:t>9. Educational Value:</a:t>
            </a:r>
            <a:r>
              <a:rPr lang="en-US" sz="1600" b="0" i="0" dirty="0">
                <a:effectLst/>
                <a:latin typeface="Söhne"/>
              </a:rPr>
              <a:t> Cultural practices often involve storytelling, oral histories, and hands-on learning experiences. These practices provide an informal form of education that passes down knowledge, skills, and wisdom from one generation to the next.</a:t>
            </a:r>
          </a:p>
          <a:p>
            <a:pPr marL="0" indent="0">
              <a:buNone/>
            </a:pPr>
            <a:r>
              <a:rPr lang="en-US" sz="1600" b="1" dirty="0">
                <a:latin typeface="Söhne"/>
              </a:rPr>
              <a:t>10. T</a:t>
            </a:r>
            <a:r>
              <a:rPr lang="en-US" sz="1600" b="1" i="0" dirty="0">
                <a:effectLst/>
                <a:latin typeface="Söhne"/>
              </a:rPr>
              <a:t>ourism and Cultural Exchange:</a:t>
            </a:r>
            <a:r>
              <a:rPr lang="en-US" sz="1600" b="0" i="0" dirty="0">
                <a:effectLst/>
                <a:latin typeface="Söhne"/>
              </a:rPr>
              <a:t> Rural cultures can attract tourists interested in experiencing authentic traditions and ways of life. This can provide economic opportunities and promote cross-cultural understanding and exchange.</a:t>
            </a:r>
          </a:p>
          <a:p>
            <a:pPr marL="0" indent="0">
              <a:buNone/>
            </a:pPr>
            <a:r>
              <a:rPr lang="en-US" sz="1600" b="1" i="0" dirty="0">
                <a:effectLst/>
                <a:latin typeface="Söhne"/>
              </a:rPr>
              <a:t>11. Resilience and Adaptation:</a:t>
            </a:r>
            <a:r>
              <a:rPr lang="en-US" sz="1600" b="0" i="0" dirty="0">
                <a:effectLst/>
                <a:latin typeface="Söhne"/>
              </a:rPr>
              <a:t> Culture can foster resilience by providing a foundation for adapting to changing circumstances. When faced with new challenges, rural societies can draw upon their cultural resources to find innovative solutions while maintaining their core values.</a:t>
            </a:r>
          </a:p>
          <a:p>
            <a:pPr marL="0" indent="0">
              <a:buNone/>
            </a:pPr>
            <a:r>
              <a:rPr lang="en-US" sz="1600" b="1" i="0" dirty="0">
                <a:effectLst/>
                <a:latin typeface="Söhne"/>
              </a:rPr>
              <a:t>12. Health and Well-being:</a:t>
            </a:r>
            <a:r>
              <a:rPr lang="en-US" sz="1600" b="0" i="0" dirty="0">
                <a:effectLst/>
                <a:latin typeface="Söhne"/>
              </a:rPr>
              <a:t> Cultural practices often include physical activities, communal gatherings, and rituals that contribute to the overall well-being of individuals. These practices can promote mental and emotional health as well.</a:t>
            </a:r>
          </a:p>
          <a:p>
            <a:endParaRPr lang="en-GB" sz="1400" dirty="0"/>
          </a:p>
        </p:txBody>
      </p:sp>
      <p:sp>
        <p:nvSpPr>
          <p:cNvPr id="11" name="Rectangle 10">
            <a:extLst>
              <a:ext uri="{FF2B5EF4-FFF2-40B4-BE49-F238E27FC236}">
                <a16:creationId xmlns:a16="http://schemas.microsoft.com/office/drawing/2014/main" id="{A15EA98E-85BF-4FFF-997C-A191798B24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13" name="Rectangle 12">
            <a:extLst>
              <a:ext uri="{FF2B5EF4-FFF2-40B4-BE49-F238E27FC236}">
                <a16:creationId xmlns:a16="http://schemas.microsoft.com/office/drawing/2014/main" id="{34FB023B-B8E5-4EFF-AC8E-79058F44AC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Tree>
    <p:extLst>
      <p:ext uri="{BB962C8B-B14F-4D97-AF65-F5344CB8AC3E}">
        <p14:creationId xmlns:p14="http://schemas.microsoft.com/office/powerpoint/2010/main" val="1670861251"/>
      </p:ext>
    </p:extLst>
  </p:cSld>
  <p:clrMapOvr>
    <a:overrideClrMapping bg1="dk1" tx1="lt1" bg2="dk2" tx2="lt2" accent1="accent1" accent2="accent2" accent3="accent3" accent4="accent4" accent5="accent5" accent6="accent6" hlink="hlink" folHlink="folHlink"/>
  </p:clrMapOvr>
</p:sld>
</file>

<file path=ppt/slides/slide2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6000"/>
                <a:shade val="99000"/>
                <a:satMod val="140000"/>
              </a:schemeClr>
            </a:gs>
            <a:gs pos="65000">
              <a:schemeClr val="bg1">
                <a:tint val="100000"/>
                <a:shade val="80000"/>
                <a:satMod val="130000"/>
              </a:schemeClr>
            </a:gs>
            <a:gs pos="100000">
              <a:schemeClr val="bg1">
                <a:tint val="100000"/>
                <a:shade val="48000"/>
                <a:satMod val="120000"/>
              </a:schemeClr>
            </a:gs>
          </a:gsLst>
          <a:lin ang="16200000" scaled="0"/>
        </a:gradFill>
        <a:effectLst/>
      </p:bgPr>
    </p:bg>
    <p:spTree>
      <p:nvGrpSpPr>
        <p:cNvPr id="1" name=""/>
        <p:cNvGrpSpPr/>
        <p:nvPr/>
      </p:nvGrpSpPr>
      <p:grpSpPr>
        <a:xfrm>
          <a:off x="0" y="0"/>
          <a:ext cx="0" cy="0"/>
          <a:chOff x="0" y="0"/>
          <a:chExt cx="0" cy="0"/>
        </a:xfrm>
      </p:grpSpPr>
      <p:pic>
        <p:nvPicPr>
          <p:cNvPr id="5" name="Picture 4" descr="Sunset at cornfields">
            <a:extLst>
              <a:ext uri="{FF2B5EF4-FFF2-40B4-BE49-F238E27FC236}">
                <a16:creationId xmlns:a16="http://schemas.microsoft.com/office/drawing/2014/main" id="{60612540-C96C-21EC-EE0B-AC739AB11669}"/>
              </a:ext>
            </a:extLst>
          </p:cNvPr>
          <p:cNvPicPr>
            <a:picLocks noChangeAspect="1"/>
          </p:cNvPicPr>
          <p:nvPr/>
        </p:nvPicPr>
        <p:blipFill rotWithShape="1">
          <a:blip r:embed="rId2">
            <a:alphaModFix amt="35000"/>
          </a:blip>
          <a:srcRect t="35348" b="2152"/>
          <a:stretch/>
        </p:blipFill>
        <p:spPr>
          <a:xfrm>
            <a:off x="20" y="9535"/>
            <a:ext cx="12191980" cy="6857990"/>
          </a:xfrm>
          <a:prstGeom prst="rect">
            <a:avLst/>
          </a:prstGeom>
        </p:spPr>
      </p:pic>
      <p:cxnSp>
        <p:nvCxnSpPr>
          <p:cNvPr id="9" name="Straight Connector 8">
            <a:extLst>
              <a:ext uri="{FF2B5EF4-FFF2-40B4-BE49-F238E27FC236}">
                <a16:creationId xmlns:a16="http://schemas.microsoft.com/office/drawing/2014/main" id="{25C014F1-8E33-495F-A49E-7911F19D891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1849CBDD-703E-4A81-A709-B632BC4CE57B}"/>
              </a:ext>
            </a:extLst>
          </p:cNvPr>
          <p:cNvSpPr>
            <a:spLocks noGrp="1"/>
          </p:cNvSpPr>
          <p:nvPr>
            <p:ph type="title"/>
          </p:nvPr>
        </p:nvSpPr>
        <p:spPr>
          <a:xfrm>
            <a:off x="1097280" y="286603"/>
            <a:ext cx="10058400" cy="1450757"/>
          </a:xfrm>
        </p:spPr>
        <p:txBody>
          <a:bodyPr>
            <a:normAutofit/>
          </a:bodyPr>
          <a:lstStyle/>
          <a:p>
            <a:r>
              <a:rPr lang="en-US" b="1" dirty="0">
                <a:solidFill>
                  <a:schemeClr val="tx1"/>
                </a:solidFill>
              </a:rPr>
              <a:t>Rural Cultural Elements</a:t>
            </a:r>
            <a:endParaRPr lang="en-GB" b="1" dirty="0">
              <a:solidFill>
                <a:schemeClr val="tx1"/>
              </a:solidFill>
            </a:endParaRPr>
          </a:p>
        </p:txBody>
      </p:sp>
      <p:sp>
        <p:nvSpPr>
          <p:cNvPr id="3" name="Content Placeholder 2">
            <a:extLst>
              <a:ext uri="{FF2B5EF4-FFF2-40B4-BE49-F238E27FC236}">
                <a16:creationId xmlns:a16="http://schemas.microsoft.com/office/drawing/2014/main" id="{FDA55CE2-0396-FFEB-5F63-E3A04E8F4C99}"/>
              </a:ext>
            </a:extLst>
          </p:cNvPr>
          <p:cNvSpPr>
            <a:spLocks noGrp="1"/>
          </p:cNvSpPr>
          <p:nvPr>
            <p:ph idx="1"/>
          </p:nvPr>
        </p:nvSpPr>
        <p:spPr>
          <a:xfrm>
            <a:off x="1097280" y="1845734"/>
            <a:ext cx="10058400" cy="4023360"/>
          </a:xfrm>
        </p:spPr>
        <p:txBody>
          <a:bodyPr>
            <a:normAutofit lnSpcReduction="10000"/>
          </a:bodyPr>
          <a:lstStyle/>
          <a:p>
            <a:pPr>
              <a:buFont typeface="+mj-lt"/>
              <a:buAutoNum type="arabicPeriod"/>
            </a:pPr>
            <a:r>
              <a:rPr lang="en-US" sz="1600" b="1" i="0" dirty="0">
                <a:solidFill>
                  <a:schemeClr val="tx1"/>
                </a:solidFill>
                <a:effectLst/>
                <a:latin typeface="Söhne"/>
              </a:rPr>
              <a:t>Agricultural Practices:</a:t>
            </a:r>
            <a:r>
              <a:rPr lang="en-US" sz="1600" b="0" i="0" dirty="0">
                <a:solidFill>
                  <a:schemeClr val="tx1"/>
                </a:solidFill>
                <a:effectLst/>
                <a:latin typeface="Söhne"/>
              </a:rPr>
              <a:t> Farming and agriculture are often central to rural culture. Practices like crop cultivation, animal husbandry, and traditional farming techniques shape the way of life in rural areas.</a:t>
            </a:r>
          </a:p>
          <a:p>
            <a:pPr>
              <a:buFont typeface="+mj-lt"/>
              <a:buAutoNum type="arabicPeriod"/>
            </a:pPr>
            <a:r>
              <a:rPr lang="en-US" sz="1600" b="1" i="0" dirty="0">
                <a:solidFill>
                  <a:schemeClr val="tx1"/>
                </a:solidFill>
                <a:effectLst/>
                <a:latin typeface="Söhne"/>
              </a:rPr>
              <a:t>Folk Traditions:</a:t>
            </a:r>
            <a:r>
              <a:rPr lang="en-US" sz="1600" b="0" i="0" dirty="0">
                <a:solidFill>
                  <a:schemeClr val="tx1"/>
                </a:solidFill>
                <a:effectLst/>
                <a:latin typeface="Söhne"/>
              </a:rPr>
              <a:t> Rural communities often maintain folk traditions and oral histories that have been passed down through generations. These may include local legends, folk songs, and traditional crafts.</a:t>
            </a:r>
          </a:p>
          <a:p>
            <a:pPr>
              <a:buFont typeface="+mj-lt"/>
              <a:buAutoNum type="arabicPeriod"/>
            </a:pPr>
            <a:r>
              <a:rPr lang="en-US" sz="1600" b="1" i="0" dirty="0">
                <a:solidFill>
                  <a:schemeClr val="tx1"/>
                </a:solidFill>
                <a:effectLst/>
                <a:latin typeface="Söhne"/>
              </a:rPr>
              <a:t>Strong Community Bonds:</a:t>
            </a:r>
            <a:r>
              <a:rPr lang="en-US" sz="1600" b="0" i="0" dirty="0">
                <a:solidFill>
                  <a:schemeClr val="tx1"/>
                </a:solidFill>
                <a:effectLst/>
                <a:latin typeface="Söhne"/>
              </a:rPr>
              <a:t> Rural areas tend to have close-knit communities where neighbors know each other well and provide support during times of need.</a:t>
            </a:r>
          </a:p>
          <a:p>
            <a:pPr>
              <a:buFont typeface="+mj-lt"/>
              <a:buAutoNum type="arabicPeriod"/>
            </a:pPr>
            <a:r>
              <a:rPr lang="en-US" sz="1600" b="1" i="0" dirty="0">
                <a:solidFill>
                  <a:schemeClr val="tx1"/>
                </a:solidFill>
                <a:effectLst/>
                <a:latin typeface="Söhne"/>
              </a:rPr>
              <a:t>Celebration of Harvest:</a:t>
            </a:r>
            <a:r>
              <a:rPr lang="en-US" sz="1600" b="0" i="0" dirty="0">
                <a:solidFill>
                  <a:schemeClr val="tx1"/>
                </a:solidFill>
                <a:effectLst/>
                <a:latin typeface="Söhne"/>
              </a:rPr>
              <a:t> Many rural cultures have festivals or celebrations centered around the harvest season, marking an important cycle of rural life.</a:t>
            </a:r>
          </a:p>
          <a:p>
            <a:pPr>
              <a:buFont typeface="+mj-lt"/>
              <a:buAutoNum type="arabicPeriod"/>
            </a:pPr>
            <a:r>
              <a:rPr lang="en-US" sz="1600" b="1" i="0" dirty="0">
                <a:solidFill>
                  <a:schemeClr val="tx1"/>
                </a:solidFill>
                <a:effectLst/>
                <a:latin typeface="Söhne"/>
              </a:rPr>
              <a:t>Connection to Nature:</a:t>
            </a:r>
            <a:r>
              <a:rPr lang="en-US" sz="1600" b="0" i="0" dirty="0">
                <a:solidFill>
                  <a:schemeClr val="tx1"/>
                </a:solidFill>
                <a:effectLst/>
                <a:latin typeface="Söhne"/>
              </a:rPr>
              <a:t> Rural cultures often have a deep connection to the natural environment, with practices that reflect a reliance on and appreciation for nature.</a:t>
            </a:r>
          </a:p>
          <a:p>
            <a:pPr>
              <a:buFont typeface="+mj-lt"/>
              <a:buAutoNum type="arabicPeriod"/>
            </a:pPr>
            <a:r>
              <a:rPr lang="en-US" sz="1600" b="1" i="0" dirty="0">
                <a:solidFill>
                  <a:schemeClr val="tx1"/>
                </a:solidFill>
                <a:effectLst/>
                <a:latin typeface="Söhne"/>
              </a:rPr>
              <a:t>Slower Pace of Life:</a:t>
            </a:r>
            <a:r>
              <a:rPr lang="en-US" sz="1600" b="0" i="0" dirty="0">
                <a:solidFill>
                  <a:schemeClr val="tx1"/>
                </a:solidFill>
                <a:effectLst/>
                <a:latin typeface="Söhne"/>
              </a:rPr>
              <a:t> Rural areas may have a more relaxed and unhurried way of life compared to the fast-paced urban environment.</a:t>
            </a:r>
          </a:p>
          <a:p>
            <a:pPr>
              <a:buFont typeface="+mj-lt"/>
              <a:buAutoNum type="arabicPeriod"/>
            </a:pPr>
            <a:r>
              <a:rPr lang="en-US" sz="1600" b="1" i="0" dirty="0">
                <a:solidFill>
                  <a:schemeClr val="tx1"/>
                </a:solidFill>
                <a:effectLst/>
                <a:latin typeface="Söhne"/>
              </a:rPr>
              <a:t>Limited Access to Modern Amenities:</a:t>
            </a:r>
            <a:r>
              <a:rPr lang="en-US" sz="1600" b="0" i="0" dirty="0">
                <a:solidFill>
                  <a:schemeClr val="tx1"/>
                </a:solidFill>
                <a:effectLst/>
                <a:latin typeface="Söhne"/>
              </a:rPr>
              <a:t> In some cases, rural areas may have limited access to modern amenities like advanced technology, which can influence the lifestyle and cultural practices of the community.</a:t>
            </a:r>
          </a:p>
          <a:p>
            <a:endParaRPr lang="en-GB" sz="1400" dirty="0">
              <a:solidFill>
                <a:schemeClr val="tx1"/>
              </a:solidFill>
            </a:endParaRPr>
          </a:p>
        </p:txBody>
      </p:sp>
      <p:sp>
        <p:nvSpPr>
          <p:cNvPr id="11" name="Rectangle 10">
            <a:extLst>
              <a:ext uri="{FF2B5EF4-FFF2-40B4-BE49-F238E27FC236}">
                <a16:creationId xmlns:a16="http://schemas.microsoft.com/office/drawing/2014/main" id="{7DD2B04A-1137-44B5-B028-ACB68B02C7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13" name="Rectangle 12">
            <a:extLst>
              <a:ext uri="{FF2B5EF4-FFF2-40B4-BE49-F238E27FC236}">
                <a16:creationId xmlns:a16="http://schemas.microsoft.com/office/drawing/2014/main" id="{49AA227F-6DA2-4C84-A893-F326972F0F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Tree>
    <p:extLst>
      <p:ext uri="{BB962C8B-B14F-4D97-AF65-F5344CB8AC3E}">
        <p14:creationId xmlns:p14="http://schemas.microsoft.com/office/powerpoint/2010/main" val="884967875"/>
      </p:ext>
    </p:extLst>
  </p:cSld>
  <p:clrMapOvr>
    <a:overrideClrMapping bg1="dk1" tx1="lt1" bg2="dk2" tx2="lt2" accent1="accent1" accent2="accent2" accent3="accent3" accent4="accent4" accent5="accent5" accent6="accent6" hlink="hlink" folHlink="folHlink"/>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FF711D-91FE-CF12-AEA3-D8B057E8DEF0}"/>
              </a:ext>
            </a:extLst>
          </p:cNvPr>
          <p:cNvSpPr>
            <a:spLocks noGrp="1"/>
          </p:cNvSpPr>
          <p:nvPr>
            <p:ph type="title"/>
          </p:nvPr>
        </p:nvSpPr>
        <p:spPr/>
        <p:txBody>
          <a:bodyPr/>
          <a:lstStyle/>
          <a:p>
            <a:r>
              <a:rPr lang="en-US" dirty="0"/>
              <a:t>Rural Cultural Practices (1)</a:t>
            </a:r>
            <a:endParaRPr lang="en-GB" dirty="0"/>
          </a:p>
        </p:txBody>
      </p:sp>
      <p:sp>
        <p:nvSpPr>
          <p:cNvPr id="3" name="Content Placeholder 2">
            <a:extLst>
              <a:ext uri="{FF2B5EF4-FFF2-40B4-BE49-F238E27FC236}">
                <a16:creationId xmlns:a16="http://schemas.microsoft.com/office/drawing/2014/main" id="{D4CA2451-9751-A865-AB50-93CE44D0B823}"/>
              </a:ext>
            </a:extLst>
          </p:cNvPr>
          <p:cNvSpPr>
            <a:spLocks noGrp="1"/>
          </p:cNvSpPr>
          <p:nvPr>
            <p:ph idx="1"/>
          </p:nvPr>
        </p:nvSpPr>
        <p:spPr/>
        <p:txBody>
          <a:bodyPr>
            <a:normAutofit fontScale="92500" lnSpcReduction="20000"/>
          </a:bodyPr>
          <a:lstStyle/>
          <a:p>
            <a:pPr algn="l">
              <a:buFont typeface="+mj-lt"/>
              <a:buAutoNum type="arabicPeriod"/>
            </a:pPr>
            <a:r>
              <a:rPr lang="en-US" b="1" i="0" dirty="0">
                <a:solidFill>
                  <a:srgbClr val="374151"/>
                </a:solidFill>
                <a:effectLst/>
                <a:latin typeface="Söhne"/>
              </a:rPr>
              <a:t>Agricultural Festivals:</a:t>
            </a:r>
            <a:r>
              <a:rPr lang="en-US" b="0" i="0" dirty="0">
                <a:solidFill>
                  <a:srgbClr val="374151"/>
                </a:solidFill>
                <a:effectLst/>
                <a:latin typeface="Söhne"/>
              </a:rPr>
              <a:t> Bangladesh is primarily an agrarian society, and agricultural festivals are an integral part of rural culture. Events like "</a:t>
            </a:r>
            <a:r>
              <a:rPr lang="en-US" b="0" i="0" dirty="0" err="1">
                <a:solidFill>
                  <a:srgbClr val="374151"/>
                </a:solidFill>
                <a:effectLst/>
                <a:latin typeface="Söhne"/>
              </a:rPr>
              <a:t>Pohela</a:t>
            </a:r>
            <a:r>
              <a:rPr lang="en-US" b="0" i="0" dirty="0">
                <a:solidFill>
                  <a:srgbClr val="374151"/>
                </a:solidFill>
                <a:effectLst/>
                <a:latin typeface="Söhne"/>
              </a:rPr>
              <a:t> </a:t>
            </a:r>
            <a:r>
              <a:rPr lang="en-US" b="0" i="0" dirty="0" err="1">
                <a:solidFill>
                  <a:srgbClr val="374151"/>
                </a:solidFill>
                <a:effectLst/>
                <a:latin typeface="Söhne"/>
              </a:rPr>
              <a:t>Boishakh</a:t>
            </a:r>
            <a:r>
              <a:rPr lang="en-US" b="0" i="0" dirty="0">
                <a:solidFill>
                  <a:srgbClr val="374151"/>
                </a:solidFill>
                <a:effectLst/>
                <a:latin typeface="Söhne"/>
              </a:rPr>
              <a:t>" (Bengali New Year) and "</a:t>
            </a:r>
            <a:r>
              <a:rPr lang="en-US" b="0" i="0" dirty="0" err="1">
                <a:solidFill>
                  <a:srgbClr val="374151"/>
                </a:solidFill>
                <a:effectLst/>
                <a:latin typeface="Söhne"/>
              </a:rPr>
              <a:t>Borsha</a:t>
            </a:r>
            <a:r>
              <a:rPr lang="en-US" b="0" i="0" dirty="0">
                <a:solidFill>
                  <a:srgbClr val="374151"/>
                </a:solidFill>
                <a:effectLst/>
                <a:latin typeface="Söhne"/>
              </a:rPr>
              <a:t> </a:t>
            </a:r>
            <a:r>
              <a:rPr lang="en-US" b="0" i="0" dirty="0" err="1">
                <a:solidFill>
                  <a:srgbClr val="374151"/>
                </a:solidFill>
                <a:effectLst/>
                <a:latin typeface="Söhne"/>
              </a:rPr>
              <a:t>Utshob</a:t>
            </a:r>
            <a:r>
              <a:rPr lang="en-US" b="0" i="0" dirty="0">
                <a:solidFill>
                  <a:srgbClr val="374151"/>
                </a:solidFill>
                <a:effectLst/>
                <a:latin typeface="Söhne"/>
              </a:rPr>
              <a:t>" (Rain Festival) celebrate the harvest season and the importance of agriculture to the community.</a:t>
            </a:r>
          </a:p>
          <a:p>
            <a:pPr algn="l">
              <a:buFont typeface="+mj-lt"/>
              <a:buAutoNum type="arabicPeriod"/>
            </a:pPr>
            <a:r>
              <a:rPr lang="en-US" b="1" i="0" dirty="0">
                <a:solidFill>
                  <a:srgbClr val="374151"/>
                </a:solidFill>
                <a:effectLst/>
                <a:latin typeface="Söhne"/>
              </a:rPr>
              <a:t>Folk Music and Dance:</a:t>
            </a:r>
            <a:r>
              <a:rPr lang="en-US" b="0" i="0" dirty="0">
                <a:solidFill>
                  <a:srgbClr val="374151"/>
                </a:solidFill>
                <a:effectLst/>
                <a:latin typeface="Söhne"/>
              </a:rPr>
              <a:t> Folk music and dance are deeply rooted in rural culture. Traditional musical instruments like the "ektara" (single-stringed instrument) and "</a:t>
            </a:r>
            <a:r>
              <a:rPr lang="en-US" b="0" i="0" dirty="0" err="1">
                <a:solidFill>
                  <a:srgbClr val="374151"/>
                </a:solidFill>
                <a:effectLst/>
                <a:latin typeface="Söhne"/>
              </a:rPr>
              <a:t>dhol</a:t>
            </a:r>
            <a:r>
              <a:rPr lang="en-US" b="0" i="0" dirty="0">
                <a:solidFill>
                  <a:srgbClr val="374151"/>
                </a:solidFill>
                <a:effectLst/>
                <a:latin typeface="Söhne"/>
              </a:rPr>
              <a:t>" (drum) are used to accompany performances that depict local stories, myths, and social themes.</a:t>
            </a:r>
          </a:p>
          <a:p>
            <a:pPr algn="l">
              <a:buFont typeface="+mj-lt"/>
              <a:buAutoNum type="arabicPeriod"/>
            </a:pPr>
            <a:r>
              <a:rPr lang="en-US" b="1" i="0" dirty="0">
                <a:solidFill>
                  <a:srgbClr val="374151"/>
                </a:solidFill>
                <a:effectLst/>
                <a:latin typeface="Söhne"/>
              </a:rPr>
              <a:t>Traditional Crafts:</a:t>
            </a:r>
            <a:r>
              <a:rPr lang="en-US" b="0" i="0" dirty="0">
                <a:solidFill>
                  <a:srgbClr val="374151"/>
                </a:solidFill>
                <a:effectLst/>
                <a:latin typeface="Söhne"/>
              </a:rPr>
              <a:t> Rural communities in Bangladesh are known for their traditional crafts such as pottery, weaving, and bamboo craft. These skills are often passed down through generations and contribute to the local economy.</a:t>
            </a:r>
          </a:p>
          <a:p>
            <a:pPr algn="l">
              <a:buFont typeface="+mj-lt"/>
              <a:buAutoNum type="arabicPeriod"/>
            </a:pPr>
            <a:r>
              <a:rPr lang="en-US" b="1" i="0" dirty="0" err="1">
                <a:solidFill>
                  <a:srgbClr val="374151"/>
                </a:solidFill>
                <a:effectLst/>
                <a:latin typeface="Söhne"/>
              </a:rPr>
              <a:t>Baul</a:t>
            </a:r>
            <a:r>
              <a:rPr lang="en-US" b="1" i="0" dirty="0">
                <a:solidFill>
                  <a:srgbClr val="374151"/>
                </a:solidFill>
                <a:effectLst/>
                <a:latin typeface="Söhne"/>
              </a:rPr>
              <a:t> and </a:t>
            </a:r>
            <a:r>
              <a:rPr lang="en-US" b="1" i="0" dirty="0" err="1">
                <a:solidFill>
                  <a:srgbClr val="374151"/>
                </a:solidFill>
                <a:effectLst/>
                <a:latin typeface="Söhne"/>
              </a:rPr>
              <a:t>Bhatiali</a:t>
            </a:r>
            <a:r>
              <a:rPr lang="en-US" b="1" i="0" dirty="0">
                <a:solidFill>
                  <a:srgbClr val="374151"/>
                </a:solidFill>
                <a:effectLst/>
                <a:latin typeface="Söhne"/>
              </a:rPr>
              <a:t> Music:</a:t>
            </a:r>
            <a:r>
              <a:rPr lang="en-US" b="0" i="0" dirty="0">
                <a:solidFill>
                  <a:srgbClr val="374151"/>
                </a:solidFill>
                <a:effectLst/>
                <a:latin typeface="Söhne"/>
              </a:rPr>
              <a:t> These are unique forms of folk music in Bangladesh. The </a:t>
            </a:r>
            <a:r>
              <a:rPr lang="en-US" b="0" i="0" dirty="0" err="1">
                <a:solidFill>
                  <a:srgbClr val="374151"/>
                </a:solidFill>
                <a:effectLst/>
                <a:latin typeface="Söhne"/>
              </a:rPr>
              <a:t>Baul</a:t>
            </a:r>
            <a:r>
              <a:rPr lang="en-US" b="0" i="0" dirty="0">
                <a:solidFill>
                  <a:srgbClr val="374151"/>
                </a:solidFill>
                <a:effectLst/>
                <a:latin typeface="Söhne"/>
              </a:rPr>
              <a:t> tradition involves itinerant mystic singers who sing about spiritualism, love, and social issues. </a:t>
            </a:r>
            <a:r>
              <a:rPr lang="en-US" b="0" i="0" dirty="0" err="1">
                <a:solidFill>
                  <a:srgbClr val="374151"/>
                </a:solidFill>
                <a:effectLst/>
                <a:latin typeface="Söhne"/>
              </a:rPr>
              <a:t>Bhatiali</a:t>
            </a:r>
            <a:r>
              <a:rPr lang="en-US" b="0" i="0" dirty="0">
                <a:solidFill>
                  <a:srgbClr val="374151"/>
                </a:solidFill>
                <a:effectLst/>
                <a:latin typeface="Söhne"/>
              </a:rPr>
              <a:t> music, on the other hand, is often associated with boatmen and reflects their life on the rivers.</a:t>
            </a:r>
          </a:p>
          <a:p>
            <a:pPr algn="l">
              <a:buFont typeface="+mj-lt"/>
              <a:buAutoNum type="arabicPeriod"/>
            </a:pPr>
            <a:r>
              <a:rPr lang="en-US" b="1" i="0" dirty="0">
                <a:solidFill>
                  <a:srgbClr val="374151"/>
                </a:solidFill>
                <a:effectLst/>
                <a:latin typeface="Söhne"/>
              </a:rPr>
              <a:t>Paddy Cultivation:</a:t>
            </a:r>
            <a:r>
              <a:rPr lang="en-US" b="0" i="0" dirty="0">
                <a:solidFill>
                  <a:srgbClr val="374151"/>
                </a:solidFill>
                <a:effectLst/>
                <a:latin typeface="Söhne"/>
              </a:rPr>
              <a:t> Rice is the staple food in Bangladesh, and paddy cultivation is a central aspect of rural life. The process of planting, nurturing, and harvesting rice involves community cooperation and is often marked by various rituals.</a:t>
            </a:r>
          </a:p>
          <a:p>
            <a:pPr marL="0" indent="0" algn="l">
              <a:buNone/>
            </a:pPr>
            <a:endParaRPr lang="en-GB" dirty="0"/>
          </a:p>
        </p:txBody>
      </p:sp>
    </p:spTree>
    <p:extLst>
      <p:ext uri="{BB962C8B-B14F-4D97-AF65-F5344CB8AC3E}">
        <p14:creationId xmlns:p14="http://schemas.microsoft.com/office/powerpoint/2010/main" val="31737122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11973C2-EB8B-452A-A698-4A252FD3AE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10162E77-11AD-44A7-84EC-40C59EEFBD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4243A47-81E3-BA7F-FBE7-68C6E22BB2A7}"/>
              </a:ext>
            </a:extLst>
          </p:cNvPr>
          <p:cNvSpPr>
            <a:spLocks noGrp="1"/>
          </p:cNvSpPr>
          <p:nvPr>
            <p:ph type="title"/>
          </p:nvPr>
        </p:nvSpPr>
        <p:spPr>
          <a:xfrm>
            <a:off x="5181601" y="634946"/>
            <a:ext cx="6368142" cy="1450757"/>
          </a:xfrm>
        </p:spPr>
        <p:txBody>
          <a:bodyPr>
            <a:normAutofit/>
          </a:bodyPr>
          <a:lstStyle/>
          <a:p>
            <a:r>
              <a:rPr lang="en-US" b="1" dirty="0">
                <a:latin typeface="+mn-lt"/>
              </a:rPr>
              <a:t>Rural Social Structure</a:t>
            </a:r>
          </a:p>
        </p:txBody>
      </p:sp>
      <p:pic>
        <p:nvPicPr>
          <p:cNvPr id="5" name="Picture 4" descr="hand holding ball">
            <a:extLst>
              <a:ext uri="{FF2B5EF4-FFF2-40B4-BE49-F238E27FC236}">
                <a16:creationId xmlns:a16="http://schemas.microsoft.com/office/drawing/2014/main" id="{2C2AD465-4211-8127-EB19-04CB2B90C13D}"/>
              </a:ext>
            </a:extLst>
          </p:cNvPr>
          <p:cNvPicPr>
            <a:picLocks noChangeAspect="1"/>
          </p:cNvPicPr>
          <p:nvPr/>
        </p:nvPicPr>
        <p:blipFill rotWithShape="1">
          <a:blip r:embed="rId2"/>
          <a:srcRect l="29350" r="25599" b="2"/>
          <a:stretch/>
        </p:blipFill>
        <p:spPr>
          <a:xfrm>
            <a:off x="20" y="-12128"/>
            <a:ext cx="4654276" cy="6870127"/>
          </a:xfrm>
          <a:prstGeom prst="rect">
            <a:avLst/>
          </a:prstGeom>
        </p:spPr>
      </p:pic>
      <p:cxnSp>
        <p:nvCxnSpPr>
          <p:cNvPr id="13" name="Straight Connector 12">
            <a:extLst>
              <a:ext uri="{FF2B5EF4-FFF2-40B4-BE49-F238E27FC236}">
                <a16:creationId xmlns:a16="http://schemas.microsoft.com/office/drawing/2014/main" id="{5AB158E9-1B40-4CD6-95F0-95CA11DF7B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87617" y="2085703"/>
            <a:ext cx="6170686"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C7034FC0-94A1-7F75-937F-ADD35EA925B4}"/>
              </a:ext>
            </a:extLst>
          </p:cNvPr>
          <p:cNvSpPr>
            <a:spLocks noGrp="1"/>
          </p:cNvSpPr>
          <p:nvPr>
            <p:ph idx="1"/>
          </p:nvPr>
        </p:nvSpPr>
        <p:spPr>
          <a:xfrm>
            <a:off x="5000625" y="2198913"/>
            <a:ext cx="6549118" cy="4024137"/>
          </a:xfrm>
        </p:spPr>
        <p:txBody>
          <a:bodyPr>
            <a:noAutofit/>
          </a:bodyPr>
          <a:lstStyle/>
          <a:p>
            <a:pPr algn="just"/>
            <a:r>
              <a:rPr lang="en-US" sz="2800" b="0" i="0" dirty="0">
                <a:effectLst/>
              </a:rPr>
              <a:t>Rural social structure refers to the organization and patterns of social relationships and interactions within rural communities or areas characterized by predominantly agricultural or agrarian economies. It encompasses the various elements that define the social fabric of rural societies, including social hierarchies, roles, norms, customs, institutions, and networks</a:t>
            </a:r>
            <a:endParaRPr lang="en-US" sz="2800" dirty="0"/>
          </a:p>
        </p:txBody>
      </p:sp>
    </p:spTree>
    <p:extLst>
      <p:ext uri="{BB962C8B-B14F-4D97-AF65-F5344CB8AC3E}">
        <p14:creationId xmlns:p14="http://schemas.microsoft.com/office/powerpoint/2010/main" val="397300050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1C824D-BF1C-5788-15BD-0EE135A7428D}"/>
              </a:ext>
            </a:extLst>
          </p:cNvPr>
          <p:cNvSpPr>
            <a:spLocks noGrp="1"/>
          </p:cNvSpPr>
          <p:nvPr>
            <p:ph type="title"/>
          </p:nvPr>
        </p:nvSpPr>
        <p:spPr/>
        <p:txBody>
          <a:bodyPr/>
          <a:lstStyle/>
          <a:p>
            <a:r>
              <a:rPr lang="en-US" dirty="0"/>
              <a:t>Rural Cultural Practices (2)</a:t>
            </a:r>
            <a:endParaRPr lang="en-GB" dirty="0"/>
          </a:p>
        </p:txBody>
      </p:sp>
      <p:sp>
        <p:nvSpPr>
          <p:cNvPr id="3" name="Content Placeholder 2">
            <a:extLst>
              <a:ext uri="{FF2B5EF4-FFF2-40B4-BE49-F238E27FC236}">
                <a16:creationId xmlns:a16="http://schemas.microsoft.com/office/drawing/2014/main" id="{D2677B66-2464-995F-F534-23FE02156793}"/>
              </a:ext>
            </a:extLst>
          </p:cNvPr>
          <p:cNvSpPr>
            <a:spLocks noGrp="1"/>
          </p:cNvSpPr>
          <p:nvPr>
            <p:ph idx="1"/>
          </p:nvPr>
        </p:nvSpPr>
        <p:spPr/>
        <p:txBody>
          <a:bodyPr>
            <a:normAutofit fontScale="85000" lnSpcReduction="20000"/>
          </a:bodyPr>
          <a:lstStyle/>
          <a:p>
            <a:pPr marL="0" indent="0" algn="l">
              <a:buNone/>
            </a:pPr>
            <a:r>
              <a:rPr lang="en-US" b="1" i="0" dirty="0">
                <a:solidFill>
                  <a:srgbClr val="374151"/>
                </a:solidFill>
                <a:effectLst/>
                <a:latin typeface="Söhne"/>
              </a:rPr>
              <a:t>6. Additional Clothing:</a:t>
            </a:r>
            <a:r>
              <a:rPr lang="en-US" b="0" i="0" dirty="0">
                <a:solidFill>
                  <a:srgbClr val="374151"/>
                </a:solidFill>
                <a:effectLst/>
                <a:latin typeface="Söhne"/>
              </a:rPr>
              <a:t> In rural areas, traditional clothing is still commonly worn. Women often wear sarees, while men wear the </a:t>
            </a:r>
            <a:r>
              <a:rPr lang="en-US" b="0" i="0" dirty="0" err="1">
                <a:solidFill>
                  <a:srgbClr val="374151"/>
                </a:solidFill>
                <a:effectLst/>
                <a:latin typeface="Söhne"/>
              </a:rPr>
              <a:t>panjabi</a:t>
            </a:r>
            <a:r>
              <a:rPr lang="en-US" b="0" i="0" dirty="0">
                <a:solidFill>
                  <a:srgbClr val="374151"/>
                </a:solidFill>
                <a:effectLst/>
                <a:latin typeface="Söhne"/>
              </a:rPr>
              <a:t> and lungi. These clothing choices reflect cultural identity and practicality in the local climate.</a:t>
            </a:r>
          </a:p>
          <a:p>
            <a:pPr marL="0" indent="0" algn="l">
              <a:buNone/>
            </a:pPr>
            <a:r>
              <a:rPr lang="en-US" b="1" i="0" dirty="0">
                <a:solidFill>
                  <a:srgbClr val="374151"/>
                </a:solidFill>
                <a:effectLst/>
                <a:latin typeface="Söhne"/>
              </a:rPr>
              <a:t>7. Religious Festivals:</a:t>
            </a:r>
            <a:r>
              <a:rPr lang="en-US" b="0" i="0" dirty="0">
                <a:solidFill>
                  <a:srgbClr val="374151"/>
                </a:solidFill>
                <a:effectLst/>
                <a:latin typeface="Söhne"/>
              </a:rPr>
              <a:t> Islam is the predominant religion in Bangladesh, and religious festivals like Eid-</a:t>
            </a:r>
            <a:r>
              <a:rPr lang="en-US" b="0" i="0" dirty="0" err="1">
                <a:solidFill>
                  <a:srgbClr val="374151"/>
                </a:solidFill>
                <a:effectLst/>
                <a:latin typeface="Söhne"/>
              </a:rPr>
              <a:t>ul</a:t>
            </a:r>
            <a:r>
              <a:rPr lang="en-US" b="0" i="0" dirty="0">
                <a:solidFill>
                  <a:srgbClr val="374151"/>
                </a:solidFill>
                <a:effectLst/>
                <a:latin typeface="Söhne"/>
              </a:rPr>
              <a:t>-Fitr and Eid-</a:t>
            </a:r>
            <a:r>
              <a:rPr lang="en-US" b="0" i="0" dirty="0" err="1">
                <a:solidFill>
                  <a:srgbClr val="374151"/>
                </a:solidFill>
                <a:effectLst/>
                <a:latin typeface="Söhne"/>
              </a:rPr>
              <a:t>ul</a:t>
            </a:r>
            <a:r>
              <a:rPr lang="en-US" b="0" i="0" dirty="0">
                <a:solidFill>
                  <a:srgbClr val="374151"/>
                </a:solidFill>
                <a:effectLst/>
                <a:latin typeface="Söhne"/>
              </a:rPr>
              <a:t>-</a:t>
            </a:r>
            <a:r>
              <a:rPr lang="en-US" b="0" i="0" dirty="0" err="1">
                <a:solidFill>
                  <a:srgbClr val="374151"/>
                </a:solidFill>
                <a:effectLst/>
                <a:latin typeface="Söhne"/>
              </a:rPr>
              <a:t>Adha</a:t>
            </a:r>
            <a:r>
              <a:rPr lang="en-US" b="0" i="0" dirty="0">
                <a:solidFill>
                  <a:srgbClr val="374151"/>
                </a:solidFill>
                <a:effectLst/>
                <a:latin typeface="Söhne"/>
              </a:rPr>
              <a:t> are celebrated with great fervor in rural areas. These celebrations involve prayers, feasting, and acts of charity.</a:t>
            </a:r>
          </a:p>
          <a:p>
            <a:pPr marL="0" indent="0" algn="l">
              <a:buNone/>
            </a:pPr>
            <a:r>
              <a:rPr lang="en-US" b="1" i="0" dirty="0">
                <a:solidFill>
                  <a:srgbClr val="374151"/>
                </a:solidFill>
                <a:effectLst/>
                <a:latin typeface="Söhne"/>
              </a:rPr>
              <a:t>8. Village Fairs:</a:t>
            </a:r>
            <a:r>
              <a:rPr lang="en-US" b="0" i="0" dirty="0">
                <a:solidFill>
                  <a:srgbClr val="374151"/>
                </a:solidFill>
                <a:effectLst/>
                <a:latin typeface="Söhne"/>
              </a:rPr>
              <a:t> Village fairs are a common occurrence in rural Bangladesh. These fairs serve as a platform for buying and selling goods, showcasing traditional crafts, and participating in cultural events, including music and dance performances.</a:t>
            </a:r>
          </a:p>
          <a:p>
            <a:pPr marL="0" indent="0" algn="l">
              <a:buNone/>
            </a:pPr>
            <a:r>
              <a:rPr lang="en-US" b="1" i="0" dirty="0">
                <a:solidFill>
                  <a:srgbClr val="374151"/>
                </a:solidFill>
                <a:effectLst/>
                <a:latin typeface="Söhne"/>
              </a:rPr>
              <a:t>9. Traditional Medicine:</a:t>
            </a:r>
            <a:r>
              <a:rPr lang="en-US" b="0" i="0" dirty="0">
                <a:solidFill>
                  <a:srgbClr val="374151"/>
                </a:solidFill>
                <a:effectLst/>
                <a:latin typeface="Söhne"/>
              </a:rPr>
              <a:t> In rural areas, traditional forms of medicine, often based on herbal remedies and ancient practices, continue to be used alongside modern medical treatments.</a:t>
            </a:r>
          </a:p>
          <a:p>
            <a:pPr marL="0" indent="0" algn="l">
              <a:buNone/>
            </a:pPr>
            <a:r>
              <a:rPr lang="en-US" b="1" i="0" dirty="0">
                <a:solidFill>
                  <a:srgbClr val="374151"/>
                </a:solidFill>
                <a:effectLst/>
                <a:latin typeface="Söhne"/>
              </a:rPr>
              <a:t>10. Community Bonding:</a:t>
            </a:r>
            <a:r>
              <a:rPr lang="en-US" b="0" i="0" dirty="0">
                <a:solidFill>
                  <a:srgbClr val="374151"/>
                </a:solidFill>
                <a:effectLst/>
                <a:latin typeface="Söhne"/>
              </a:rPr>
              <a:t> Rural communities in Bangladesh often have strong social bonds. Neighbors and extended families play a crucial role in each other's lives, providing support during events like weddings, funerals, and other significant life milestones.</a:t>
            </a:r>
          </a:p>
          <a:p>
            <a:pPr marL="0" indent="0" algn="l">
              <a:buNone/>
            </a:pPr>
            <a:r>
              <a:rPr lang="en-US" b="1" i="0" dirty="0">
                <a:solidFill>
                  <a:srgbClr val="374151"/>
                </a:solidFill>
                <a:effectLst/>
                <a:latin typeface="Söhne"/>
              </a:rPr>
              <a:t>11. Fishing Culture:</a:t>
            </a:r>
            <a:r>
              <a:rPr lang="en-US" b="0" i="0" dirty="0">
                <a:solidFill>
                  <a:srgbClr val="374151"/>
                </a:solidFill>
                <a:effectLst/>
                <a:latin typeface="Söhne"/>
              </a:rPr>
              <a:t> Many rural communities in Bangladesh are located near rivers and bodies of water, leading to a strong fishing culture. Fishing techniques, boat-building, and river-based livelihoods are integral parts of rural life.</a:t>
            </a:r>
          </a:p>
          <a:p>
            <a:endParaRPr lang="en-GB" dirty="0"/>
          </a:p>
        </p:txBody>
      </p:sp>
    </p:spTree>
    <p:extLst>
      <p:ext uri="{BB962C8B-B14F-4D97-AF65-F5344CB8AC3E}">
        <p14:creationId xmlns:p14="http://schemas.microsoft.com/office/powerpoint/2010/main" val="333779029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6000"/>
                <a:shade val="99000"/>
                <a:satMod val="140000"/>
              </a:schemeClr>
            </a:gs>
            <a:gs pos="65000">
              <a:schemeClr val="bg1">
                <a:tint val="100000"/>
                <a:shade val="80000"/>
                <a:satMod val="130000"/>
              </a:schemeClr>
            </a:gs>
            <a:gs pos="100000">
              <a:schemeClr val="bg1">
                <a:tint val="100000"/>
                <a:shade val="48000"/>
                <a:satMod val="120000"/>
              </a:schemeClr>
            </a:gs>
          </a:gsLst>
          <a:lin ang="16200000" scaled="0"/>
        </a:grad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21D53CA0-FDE7-4B62-AE74-A671E6B82D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48" name="Rectangle 47">
            <a:extLst>
              <a:ext uri="{FF2B5EF4-FFF2-40B4-BE49-F238E27FC236}">
                <a16:creationId xmlns:a16="http://schemas.microsoft.com/office/drawing/2014/main" id="{06FA22A8-DAD2-4DBF-BCF6-AA00E9D836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cxnSp>
        <p:nvCxnSpPr>
          <p:cNvPr id="50" name="Straight Connector 49">
            <a:extLst>
              <a:ext uri="{FF2B5EF4-FFF2-40B4-BE49-F238E27FC236}">
                <a16:creationId xmlns:a16="http://schemas.microsoft.com/office/drawing/2014/main" id="{38CF2381-9166-48DC-8859-93B6A58939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5" name="Picture 4" descr="Green and dry land">
            <a:extLst>
              <a:ext uri="{FF2B5EF4-FFF2-40B4-BE49-F238E27FC236}">
                <a16:creationId xmlns:a16="http://schemas.microsoft.com/office/drawing/2014/main" id="{00FBA47C-84C0-F301-DC45-113248719A7C}"/>
              </a:ext>
            </a:extLst>
          </p:cNvPr>
          <p:cNvPicPr>
            <a:picLocks noChangeAspect="1"/>
          </p:cNvPicPr>
          <p:nvPr/>
        </p:nvPicPr>
        <p:blipFill rotWithShape="1">
          <a:blip r:embed="rId2">
            <a:alphaModFix amt="35000"/>
          </a:blip>
          <a:srcRect l="9169" r="4608" b="-1"/>
          <a:stretch/>
        </p:blipFill>
        <p:spPr>
          <a:xfrm>
            <a:off x="20" y="27291"/>
            <a:ext cx="12191980" cy="6857991"/>
          </a:xfrm>
          <a:prstGeom prst="rect">
            <a:avLst/>
          </a:prstGeom>
        </p:spPr>
      </p:pic>
      <p:sp>
        <p:nvSpPr>
          <p:cNvPr id="2" name="Title 1">
            <a:extLst>
              <a:ext uri="{FF2B5EF4-FFF2-40B4-BE49-F238E27FC236}">
                <a16:creationId xmlns:a16="http://schemas.microsoft.com/office/drawing/2014/main" id="{03693024-5A65-6B3D-45B9-335941319A05}"/>
              </a:ext>
            </a:extLst>
          </p:cNvPr>
          <p:cNvSpPr>
            <a:spLocks noGrp="1"/>
          </p:cNvSpPr>
          <p:nvPr>
            <p:ph type="title"/>
          </p:nvPr>
        </p:nvSpPr>
        <p:spPr>
          <a:xfrm>
            <a:off x="1097280" y="758952"/>
            <a:ext cx="10058400" cy="3566160"/>
          </a:xfrm>
        </p:spPr>
        <p:txBody>
          <a:bodyPr vert="horz" lIns="91440" tIns="45720" rIns="91440" bIns="45720" rtlCol="0" anchor="b">
            <a:normAutofit/>
          </a:bodyPr>
          <a:lstStyle/>
          <a:p>
            <a:r>
              <a:rPr lang="en-US" sz="6800">
                <a:solidFill>
                  <a:srgbClr val="FFFFFF"/>
                </a:solidFill>
              </a:rPr>
              <a:t>Can you identify the impacts of globalization on rural culture of Bangladesh?</a:t>
            </a:r>
          </a:p>
        </p:txBody>
      </p:sp>
      <p:cxnSp>
        <p:nvCxnSpPr>
          <p:cNvPr id="52" name="Straight Connector 51">
            <a:extLst>
              <a:ext uri="{FF2B5EF4-FFF2-40B4-BE49-F238E27FC236}">
                <a16:creationId xmlns:a16="http://schemas.microsoft.com/office/drawing/2014/main" id="{E14BE1C0-923F-4557-952F-150367D02FE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alpha val="80000"/>
              </a:schemeClr>
            </a:solidFill>
          </a:ln>
        </p:spPr>
        <p:style>
          <a:lnRef idx="1">
            <a:schemeClr val="accent1"/>
          </a:lnRef>
          <a:fillRef idx="0">
            <a:schemeClr val="accent1"/>
          </a:fillRef>
          <a:effectRef idx="0">
            <a:schemeClr val="accent1"/>
          </a:effectRef>
          <a:fontRef idx="minor">
            <a:schemeClr val="tx1"/>
          </a:fontRef>
        </p:style>
      </p:cxnSp>
      <p:sp>
        <p:nvSpPr>
          <p:cNvPr id="54" name="Rectangle 53">
            <a:extLst>
              <a:ext uri="{FF2B5EF4-FFF2-40B4-BE49-F238E27FC236}">
                <a16:creationId xmlns:a16="http://schemas.microsoft.com/office/drawing/2014/main" id="{BF1A0E2E-CDD4-46BC-BDBB-D276E34670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56" name="Rectangle 55">
            <a:extLst>
              <a:ext uri="{FF2B5EF4-FFF2-40B4-BE49-F238E27FC236}">
                <a16:creationId xmlns:a16="http://schemas.microsoft.com/office/drawing/2014/main" id="{8F2A5265-B923-4C48-AB84-FC98FD2024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Tree>
    <p:extLst>
      <p:ext uri="{BB962C8B-B14F-4D97-AF65-F5344CB8AC3E}">
        <p14:creationId xmlns:p14="http://schemas.microsoft.com/office/powerpoint/2010/main" val="2473627536"/>
      </p:ext>
    </p:extLst>
  </p:cSld>
  <p:clrMapOvr>
    <a:overrideClrMapping bg1="dk1" tx1="lt1" bg2="dk2" tx2="lt2" accent1="accent1" accent2="accent2" accent3="accent3" accent4="accent4" accent5="accent5" accent6="accent6" hlink="hlink" folHlink="folHlink"/>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9DF3EA-4E28-518D-FBC4-A18038EAC2EC}"/>
              </a:ext>
            </a:extLst>
          </p:cNvPr>
          <p:cNvSpPr>
            <a:spLocks noGrp="1"/>
          </p:cNvSpPr>
          <p:nvPr>
            <p:ph type="title"/>
          </p:nvPr>
        </p:nvSpPr>
        <p:spPr/>
        <p:txBody>
          <a:bodyPr/>
          <a:lstStyle/>
          <a:p>
            <a:r>
              <a:rPr lang="en-US"/>
              <a:t>The Positive Impacts of Globalization on Rural Culture</a:t>
            </a:r>
            <a:endParaRPr lang="en-GB" dirty="0"/>
          </a:p>
        </p:txBody>
      </p:sp>
      <p:sp>
        <p:nvSpPr>
          <p:cNvPr id="3" name="Content Placeholder 2">
            <a:extLst>
              <a:ext uri="{FF2B5EF4-FFF2-40B4-BE49-F238E27FC236}">
                <a16:creationId xmlns:a16="http://schemas.microsoft.com/office/drawing/2014/main" id="{ACD4BE86-8568-375E-A230-8FB8534A5478}"/>
              </a:ext>
            </a:extLst>
          </p:cNvPr>
          <p:cNvSpPr>
            <a:spLocks noGrp="1"/>
          </p:cNvSpPr>
          <p:nvPr>
            <p:ph idx="1"/>
          </p:nvPr>
        </p:nvSpPr>
        <p:spPr>
          <a:xfrm>
            <a:off x="905522" y="1845733"/>
            <a:ext cx="10250158" cy="4421901"/>
          </a:xfrm>
        </p:spPr>
        <p:txBody>
          <a:bodyPr>
            <a:normAutofit fontScale="92500" lnSpcReduction="10000"/>
          </a:bodyPr>
          <a:lstStyle/>
          <a:p>
            <a:pPr algn="l">
              <a:buFont typeface="+mj-lt"/>
              <a:buAutoNum type="arabicPeriod"/>
            </a:pPr>
            <a:r>
              <a:rPr lang="en-US" sz="2200" b="1" i="0">
                <a:solidFill>
                  <a:srgbClr val="374151"/>
                </a:solidFill>
                <a:effectLst/>
                <a:latin typeface="Söhne"/>
              </a:rPr>
              <a:t>Cultural Exchange and Enrichment</a:t>
            </a:r>
          </a:p>
          <a:p>
            <a:pPr algn="l">
              <a:buFont typeface="+mj-lt"/>
              <a:buAutoNum type="arabicPeriod"/>
            </a:pPr>
            <a:r>
              <a:rPr lang="en-US" sz="2200" b="1" i="0">
                <a:solidFill>
                  <a:srgbClr val="374151"/>
                </a:solidFill>
                <a:effectLst/>
                <a:latin typeface="Söhne"/>
              </a:rPr>
              <a:t>Economic Opportunities</a:t>
            </a:r>
          </a:p>
          <a:p>
            <a:pPr algn="l">
              <a:buFont typeface="+mj-lt"/>
              <a:buAutoNum type="arabicPeriod"/>
            </a:pPr>
            <a:r>
              <a:rPr lang="en-US" sz="2200" b="1" i="0">
                <a:solidFill>
                  <a:srgbClr val="374151"/>
                </a:solidFill>
                <a:effectLst/>
                <a:latin typeface="Söhne"/>
              </a:rPr>
              <a:t>Access to Information and Education</a:t>
            </a:r>
          </a:p>
          <a:p>
            <a:pPr algn="l">
              <a:buFont typeface="+mj-lt"/>
              <a:buAutoNum type="arabicPeriod"/>
            </a:pPr>
            <a:r>
              <a:rPr lang="en-US" sz="2200" b="1" i="0">
                <a:solidFill>
                  <a:srgbClr val="374151"/>
                </a:solidFill>
                <a:effectLst/>
                <a:latin typeface="Söhne"/>
              </a:rPr>
              <a:t>Empowerment and Advocacy</a:t>
            </a:r>
          </a:p>
          <a:p>
            <a:pPr algn="l">
              <a:buFont typeface="+mj-lt"/>
              <a:buAutoNum type="arabicPeriod"/>
            </a:pPr>
            <a:r>
              <a:rPr lang="en-US" sz="2200" b="1" i="0">
                <a:solidFill>
                  <a:srgbClr val="374151"/>
                </a:solidFill>
                <a:effectLst/>
                <a:latin typeface="Söhne"/>
              </a:rPr>
              <a:t>Skill Exchange and Innovation</a:t>
            </a:r>
          </a:p>
          <a:p>
            <a:pPr algn="l">
              <a:buFont typeface="+mj-lt"/>
              <a:buAutoNum type="arabicPeriod"/>
            </a:pPr>
            <a:r>
              <a:rPr lang="en-US" sz="2200" b="1" i="0">
                <a:solidFill>
                  <a:srgbClr val="374151"/>
                </a:solidFill>
                <a:effectLst/>
                <a:latin typeface="Söhne"/>
              </a:rPr>
              <a:t>Cultural Tourism and Income Generation</a:t>
            </a:r>
          </a:p>
          <a:p>
            <a:pPr algn="l">
              <a:buFont typeface="+mj-lt"/>
              <a:buAutoNum type="arabicPeriod"/>
            </a:pPr>
            <a:r>
              <a:rPr lang="en-US" sz="2200" b="1" i="0">
                <a:effectLst/>
                <a:latin typeface="Söhne"/>
              </a:rPr>
              <a:t>Skill Exchange and Innovation</a:t>
            </a:r>
          </a:p>
          <a:p>
            <a:pPr algn="l">
              <a:buFont typeface="+mj-lt"/>
              <a:buAutoNum type="arabicPeriod"/>
            </a:pPr>
            <a:r>
              <a:rPr lang="en-US" sz="2200" b="1" i="0">
                <a:effectLst/>
                <a:latin typeface="Söhne"/>
              </a:rPr>
              <a:t>Global Advocacy for Indigenous Rights</a:t>
            </a:r>
          </a:p>
          <a:p>
            <a:pPr algn="l">
              <a:buFont typeface="+mj-lt"/>
              <a:buAutoNum type="arabicPeriod"/>
            </a:pPr>
            <a:r>
              <a:rPr lang="en-GB" sz="2200" b="1" i="0">
                <a:effectLst/>
                <a:latin typeface="Söhne"/>
              </a:rPr>
              <a:t> Tourism and Cultural Showcasing</a:t>
            </a:r>
          </a:p>
          <a:p>
            <a:pPr algn="l">
              <a:buFont typeface="+mj-lt"/>
              <a:buAutoNum type="arabicPeriod"/>
            </a:pPr>
            <a:r>
              <a:rPr lang="en-GB" sz="2200" b="1" i="0">
                <a:effectLst/>
                <a:latin typeface="Söhne"/>
              </a:rPr>
              <a:t> Integration of Global Trends</a:t>
            </a:r>
          </a:p>
          <a:p>
            <a:pPr algn="l">
              <a:buFont typeface="+mj-lt"/>
              <a:buAutoNum type="arabicPeriod"/>
            </a:pPr>
            <a:endParaRPr lang="en-US" b="0" i="0">
              <a:solidFill>
                <a:srgbClr val="374151"/>
              </a:solidFill>
              <a:effectLst/>
              <a:latin typeface="Söhne"/>
            </a:endParaRPr>
          </a:p>
          <a:p>
            <a:endParaRPr lang="en-GB" dirty="0"/>
          </a:p>
        </p:txBody>
      </p:sp>
    </p:spTree>
    <p:extLst>
      <p:ext uri="{BB962C8B-B14F-4D97-AF65-F5344CB8AC3E}">
        <p14:creationId xmlns:p14="http://schemas.microsoft.com/office/powerpoint/2010/main" val="204440921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68EE02-1D5A-7AA5-3BF8-6ED4CF7734F4}"/>
              </a:ext>
            </a:extLst>
          </p:cNvPr>
          <p:cNvSpPr>
            <a:spLocks noGrp="1"/>
          </p:cNvSpPr>
          <p:nvPr>
            <p:ph type="title"/>
          </p:nvPr>
        </p:nvSpPr>
        <p:spPr/>
        <p:txBody>
          <a:bodyPr/>
          <a:lstStyle/>
          <a:p>
            <a:r>
              <a:rPr lang="en-US" dirty="0"/>
              <a:t>The Negative Impacts of Globalization on Rural Culture</a:t>
            </a:r>
            <a:endParaRPr lang="en-GB" dirty="0"/>
          </a:p>
        </p:txBody>
      </p:sp>
      <p:sp>
        <p:nvSpPr>
          <p:cNvPr id="3" name="Content Placeholder 2">
            <a:extLst>
              <a:ext uri="{FF2B5EF4-FFF2-40B4-BE49-F238E27FC236}">
                <a16:creationId xmlns:a16="http://schemas.microsoft.com/office/drawing/2014/main" id="{375F4DEE-B979-E7FB-7749-C6DC38837072}"/>
              </a:ext>
            </a:extLst>
          </p:cNvPr>
          <p:cNvSpPr>
            <a:spLocks noGrp="1"/>
          </p:cNvSpPr>
          <p:nvPr>
            <p:ph idx="1"/>
          </p:nvPr>
        </p:nvSpPr>
        <p:spPr>
          <a:xfrm>
            <a:off x="319596" y="1845734"/>
            <a:ext cx="10836084" cy="4492922"/>
          </a:xfrm>
        </p:spPr>
        <p:txBody>
          <a:bodyPr>
            <a:normAutofit fontScale="55000" lnSpcReduction="20000"/>
          </a:bodyPr>
          <a:lstStyle/>
          <a:p>
            <a:pPr algn="l">
              <a:buFont typeface="+mj-lt"/>
              <a:buAutoNum type="arabicPeriod"/>
            </a:pPr>
            <a:r>
              <a:rPr lang="en-US" sz="2600" b="1" i="0" dirty="0">
                <a:solidFill>
                  <a:srgbClr val="374151"/>
                </a:solidFill>
                <a:effectLst/>
              </a:rPr>
              <a:t>Cultural Erosion:</a:t>
            </a:r>
            <a:r>
              <a:rPr lang="en-US" sz="2600" b="0" i="0" dirty="0">
                <a:solidFill>
                  <a:srgbClr val="374151"/>
                </a:solidFill>
                <a:effectLst/>
              </a:rPr>
              <a:t> Globalization often introduces external cultural influences that can overpower and replace local traditions and practices. This can lead to a loss of unique cultural identity as rural communities adopt more mainstream and globalized norms.</a:t>
            </a:r>
          </a:p>
          <a:p>
            <a:pPr algn="l">
              <a:buFont typeface="+mj-lt"/>
              <a:buAutoNum type="arabicPeriod"/>
            </a:pPr>
            <a:r>
              <a:rPr lang="en-US" sz="2600" b="1" i="0" dirty="0">
                <a:solidFill>
                  <a:srgbClr val="374151"/>
                </a:solidFill>
                <a:effectLst/>
              </a:rPr>
              <a:t>Language Shift:</a:t>
            </a:r>
            <a:r>
              <a:rPr lang="en-US" sz="2600" b="0" i="0" dirty="0">
                <a:solidFill>
                  <a:srgbClr val="374151"/>
                </a:solidFill>
                <a:effectLst/>
              </a:rPr>
              <a:t> As global languages such as English become more prominent, there can be a decline in the usage and importance of indigenous languages within rural communities. This shift can result in the loss of linguistic diversity and the cultural knowledge embedded in local languages.</a:t>
            </a:r>
          </a:p>
          <a:p>
            <a:pPr algn="l">
              <a:buFont typeface="+mj-lt"/>
              <a:buAutoNum type="arabicPeriod"/>
            </a:pPr>
            <a:r>
              <a:rPr lang="en-US" sz="2600" b="1" i="0" dirty="0">
                <a:solidFill>
                  <a:srgbClr val="374151"/>
                </a:solidFill>
                <a:effectLst/>
              </a:rPr>
              <a:t>Loss of Traditional Knowledge:</a:t>
            </a:r>
            <a:r>
              <a:rPr lang="en-US" sz="2600" b="0" i="0" dirty="0">
                <a:solidFill>
                  <a:srgbClr val="374151"/>
                </a:solidFill>
                <a:effectLst/>
              </a:rPr>
              <a:t> As modern technologies and practices are introduced through globalization, traditional knowledge and skills may be marginalized. This can affect various aspects of rural life, including agricultural practices, herbal medicine, and craftsmanship.</a:t>
            </a:r>
          </a:p>
          <a:p>
            <a:pPr algn="l">
              <a:buFont typeface="+mj-lt"/>
              <a:buAutoNum type="arabicPeriod"/>
            </a:pPr>
            <a:r>
              <a:rPr lang="en-US" sz="2600" b="1" i="0" dirty="0">
                <a:solidFill>
                  <a:srgbClr val="374151"/>
                </a:solidFill>
                <a:effectLst/>
              </a:rPr>
              <a:t>Consumerism and Materialism:</a:t>
            </a:r>
            <a:r>
              <a:rPr lang="en-US" sz="2600" b="0" i="0" dirty="0">
                <a:solidFill>
                  <a:srgbClr val="374151"/>
                </a:solidFill>
                <a:effectLst/>
              </a:rPr>
              <a:t> Globalization often promotes consumerism and materialistic values, which can undermine traditional values that prioritize community, relationships, and sustainable living. This shift can lead to a focus on acquiring material possessions rather than valuing cultural heritage.</a:t>
            </a:r>
          </a:p>
          <a:p>
            <a:pPr algn="l">
              <a:buFont typeface="+mj-lt"/>
              <a:buAutoNum type="arabicPeriod"/>
            </a:pPr>
            <a:r>
              <a:rPr lang="en-US" sz="2600" b="1" i="0" dirty="0">
                <a:solidFill>
                  <a:srgbClr val="374151"/>
                </a:solidFill>
                <a:effectLst/>
              </a:rPr>
              <a:t>Dependency on External Goods:</a:t>
            </a:r>
            <a:r>
              <a:rPr lang="en-US" sz="2600" b="0" i="0" dirty="0">
                <a:solidFill>
                  <a:srgbClr val="374151"/>
                </a:solidFill>
                <a:effectLst/>
              </a:rPr>
              <a:t> The influx of mass-produced goods from global markets can lead to a decline in local craftsmanship and self-sufficiency. </a:t>
            </a:r>
          </a:p>
          <a:p>
            <a:pPr algn="l">
              <a:buFont typeface="+mj-lt"/>
              <a:buAutoNum type="arabicPeriod"/>
            </a:pPr>
            <a:r>
              <a:rPr lang="en-US" sz="2600" b="1" i="0" dirty="0">
                <a:solidFill>
                  <a:srgbClr val="374151"/>
                </a:solidFill>
                <a:effectLst/>
              </a:rPr>
              <a:t>Social Disruption:</a:t>
            </a:r>
            <a:r>
              <a:rPr lang="en-US" sz="2600" b="0" i="0" dirty="0">
                <a:solidFill>
                  <a:srgbClr val="374151"/>
                </a:solidFill>
                <a:effectLst/>
              </a:rPr>
              <a:t> Rapid globalization can disrupt traditional social structures and hierarchies within rural communities. Changes in economic opportunities and access to information can lead to tensions and conflicts over resources and power dynamics.</a:t>
            </a:r>
          </a:p>
          <a:p>
            <a:pPr algn="l">
              <a:buFont typeface="+mj-lt"/>
              <a:buAutoNum type="arabicPeriod"/>
            </a:pPr>
            <a:r>
              <a:rPr lang="en-US" sz="2600" b="1" i="0" dirty="0">
                <a:solidFill>
                  <a:srgbClr val="374151"/>
                </a:solidFill>
                <a:effectLst/>
              </a:rPr>
              <a:t>Loss of Cultural Diversity:</a:t>
            </a:r>
            <a:r>
              <a:rPr lang="en-US" sz="2600" b="0" i="0" dirty="0">
                <a:solidFill>
                  <a:srgbClr val="374151"/>
                </a:solidFill>
                <a:effectLst/>
              </a:rPr>
              <a:t> As global cultural norms and trends become dominant, there is a risk of cultural homogenization. This can lead to the loss of diverse cultural expressions and practices that make each rural community unique.</a:t>
            </a:r>
          </a:p>
          <a:p>
            <a:pPr algn="l">
              <a:buFont typeface="+mj-lt"/>
              <a:buAutoNum type="arabicPeriod"/>
            </a:pPr>
            <a:r>
              <a:rPr lang="en-US" sz="2600" b="1" i="0" dirty="0">
                <a:solidFill>
                  <a:srgbClr val="374151"/>
                </a:solidFill>
                <a:effectLst/>
              </a:rPr>
              <a:t>Marginalization of Indigenous People:</a:t>
            </a:r>
            <a:r>
              <a:rPr lang="en-US" sz="2600" b="0" i="0" dirty="0">
                <a:solidFill>
                  <a:srgbClr val="374151"/>
                </a:solidFill>
                <a:effectLst/>
              </a:rPr>
              <a:t> Indigenous communities often face the negative impacts of globalization disproportionately. Their traditional practices and livelihoods can be threatened by land encroachments, resource exploitation, and external influences.</a:t>
            </a:r>
          </a:p>
          <a:p>
            <a:pPr algn="l">
              <a:buFont typeface="+mj-lt"/>
              <a:buAutoNum type="arabicPeriod"/>
            </a:pPr>
            <a:r>
              <a:rPr lang="en-US" sz="2600" b="1" i="0" dirty="0">
                <a:solidFill>
                  <a:srgbClr val="374151"/>
                </a:solidFill>
                <a:effectLst/>
              </a:rPr>
              <a:t>Health and Lifestyle Changes:</a:t>
            </a:r>
            <a:r>
              <a:rPr lang="en-US" sz="2600" b="0" i="0" dirty="0">
                <a:solidFill>
                  <a:srgbClr val="374151"/>
                </a:solidFill>
                <a:effectLst/>
              </a:rPr>
              <a:t> Globalization can introduce new dietary habits, lifestyles, and health issues. These changes may not align with traditional practices, leading to health challenges and undermining traditional methods of well-being.</a:t>
            </a:r>
          </a:p>
          <a:p>
            <a:pPr algn="l">
              <a:buFont typeface="+mj-lt"/>
              <a:buAutoNum type="arabicPeriod"/>
            </a:pPr>
            <a:endParaRPr lang="en-US" b="0" i="0" dirty="0">
              <a:solidFill>
                <a:srgbClr val="374151"/>
              </a:solidFill>
              <a:effectLst/>
              <a:latin typeface="Söhne"/>
            </a:endParaRPr>
          </a:p>
          <a:p>
            <a:pPr algn="l">
              <a:buFont typeface="+mj-lt"/>
              <a:buAutoNum type="arabicPeriod"/>
            </a:pPr>
            <a:endParaRPr lang="en-US" dirty="0">
              <a:solidFill>
                <a:srgbClr val="374151"/>
              </a:solidFill>
              <a:latin typeface="Söhne"/>
            </a:endParaRPr>
          </a:p>
          <a:p>
            <a:pPr algn="l">
              <a:buFont typeface="+mj-lt"/>
              <a:buAutoNum type="arabicPeriod"/>
            </a:pPr>
            <a:endParaRPr lang="en-US" b="0" i="0" dirty="0">
              <a:solidFill>
                <a:srgbClr val="374151"/>
              </a:solidFill>
              <a:effectLst/>
              <a:latin typeface="Söhne"/>
            </a:endParaRPr>
          </a:p>
          <a:p>
            <a:endParaRPr lang="en-GB" dirty="0"/>
          </a:p>
        </p:txBody>
      </p:sp>
    </p:spTree>
    <p:extLst>
      <p:ext uri="{BB962C8B-B14F-4D97-AF65-F5344CB8AC3E}">
        <p14:creationId xmlns:p14="http://schemas.microsoft.com/office/powerpoint/2010/main" val="43404358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2B1577-C7EB-A7EB-E752-D9AD19F2497B}"/>
              </a:ext>
            </a:extLst>
          </p:cNvPr>
          <p:cNvSpPr>
            <a:spLocks noGrp="1"/>
          </p:cNvSpPr>
          <p:nvPr>
            <p:ph type="title"/>
          </p:nvPr>
        </p:nvSpPr>
        <p:spPr/>
        <p:txBody>
          <a:bodyPr/>
          <a:lstStyle/>
          <a:p>
            <a:r>
              <a:rPr lang="en-US" b="1" dirty="0">
                <a:latin typeface="Times New Roman" panose="02020603050405020304" pitchFamily="18" charset="0"/>
                <a:cs typeface="Times New Roman" panose="02020603050405020304" pitchFamily="18" charset="0"/>
              </a:rPr>
              <a:t>References</a:t>
            </a:r>
            <a:endParaRPr lang="en-GB" b="1"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1669FAA6-85F6-6C44-B310-32EE6F4BEC7D}"/>
              </a:ext>
            </a:extLst>
          </p:cNvPr>
          <p:cNvSpPr>
            <a:spLocks noGrp="1"/>
          </p:cNvSpPr>
          <p:nvPr>
            <p:ph idx="1"/>
          </p:nvPr>
        </p:nvSpPr>
        <p:spPr/>
        <p:txBody>
          <a:bodyPr>
            <a:normAutofit/>
          </a:bodyPr>
          <a:lstStyle/>
          <a:p>
            <a:pPr marL="457200" indent="-457200" algn="just">
              <a:buFont typeface="+mj-lt"/>
              <a:buAutoNum type="arabicPeriod"/>
            </a:pPr>
            <a:r>
              <a:rPr lang="en-US" sz="2400" dirty="0">
                <a:latin typeface="Times New Roman" panose="02020603050405020304" pitchFamily="18" charset="0"/>
                <a:cs typeface="Times New Roman" panose="02020603050405020304" pitchFamily="18" charset="0"/>
              </a:rPr>
              <a:t>Sociology : C. N. Shankar Rao; 2007.</a:t>
            </a:r>
          </a:p>
          <a:p>
            <a:pPr marL="457200" indent="-457200" algn="just">
              <a:buFont typeface="+mj-lt"/>
              <a:buAutoNum type="arabicPeriod"/>
            </a:pPr>
            <a:r>
              <a:rPr lang="en-US" sz="2400" dirty="0">
                <a:latin typeface="Times New Roman" panose="02020603050405020304" pitchFamily="18" charset="0"/>
                <a:cs typeface="Times New Roman" panose="02020603050405020304" pitchFamily="18" charset="0"/>
              </a:rPr>
              <a:t>Introduction to Rural Sociology by Paul L. Vogt.</a:t>
            </a:r>
          </a:p>
          <a:p>
            <a:pPr marL="457200" indent="-457200" algn="just">
              <a:buFont typeface="+mj-lt"/>
              <a:buAutoNum type="arabicPeriod"/>
            </a:pPr>
            <a:r>
              <a:rPr lang="en-US" sz="2400" dirty="0">
                <a:latin typeface="Times New Roman" panose="02020603050405020304" pitchFamily="18" charset="0"/>
                <a:cs typeface="Times New Roman" panose="02020603050405020304" pitchFamily="18" charset="0"/>
              </a:rPr>
              <a:t>Rural Sociology by S.L. Doshi.</a:t>
            </a:r>
          </a:p>
          <a:p>
            <a:pPr marL="457200" indent="-457200" algn="just">
              <a:buFont typeface="+mj-lt"/>
              <a:buAutoNum type="arabicPeriod"/>
            </a:pPr>
            <a:r>
              <a:rPr lang="en-GB" sz="2400" dirty="0">
                <a:latin typeface="Times New Roman" panose="02020603050405020304" pitchFamily="18" charset="0"/>
                <a:cs typeface="Times New Roman" panose="02020603050405020304" pitchFamily="18" charset="0"/>
              </a:rPr>
              <a:t>Introduction to Rural Sociology by Musa Dantani Baba.</a:t>
            </a:r>
          </a:p>
          <a:p>
            <a:pPr marL="457200" indent="-457200" algn="just">
              <a:buFont typeface="+mj-lt"/>
              <a:buAutoNum type="arabicPeriod"/>
            </a:pPr>
            <a:r>
              <a:rPr lang="en-GB" sz="2400" dirty="0">
                <a:latin typeface="Times New Roman" panose="02020603050405020304" pitchFamily="18" charset="0"/>
                <a:cs typeface="Times New Roman" panose="02020603050405020304" pitchFamily="18" charset="0"/>
              </a:rPr>
              <a:t>Rural Sociology by Shambhu Lal Doshi.</a:t>
            </a:r>
          </a:p>
          <a:p>
            <a:pPr marL="457200" indent="-457200" algn="just">
              <a:buFont typeface="+mj-lt"/>
              <a:buAutoNum type="arabicPeriod"/>
            </a:pPr>
            <a:r>
              <a:rPr lang="en-GB" sz="2400">
                <a:latin typeface="Times New Roman" panose="02020603050405020304" pitchFamily="18" charset="0"/>
                <a:cs typeface="Times New Roman" panose="02020603050405020304" pitchFamily="18" charset="0"/>
              </a:rPr>
              <a:t>https</a:t>
            </a:r>
            <a:r>
              <a:rPr lang="en-GB" sz="2400" dirty="0">
                <a:latin typeface="Times New Roman" panose="02020603050405020304" pitchFamily="18" charset="0"/>
                <a:cs typeface="Times New Roman" panose="02020603050405020304" pitchFamily="18" charset="0"/>
              </a:rPr>
              <a:t>://uogqueensmcf.com/wp-content/uploads/2020/BA%20Modules/Sociology/1.%20Sociology%20modiles/Year%20three/Semester%201/Rural%20sociology%20handaout%201st.pdf</a:t>
            </a:r>
          </a:p>
          <a:p>
            <a:pPr algn="just"/>
            <a:endParaRPr lang="en-GB"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9338141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EB65B6-03FE-31D7-E5C6-1BFB8CC84C31}"/>
              </a:ext>
            </a:extLst>
          </p:cNvPr>
          <p:cNvSpPr>
            <a:spLocks noGrp="1"/>
          </p:cNvSpPr>
          <p:nvPr>
            <p:ph type="ctrTitle"/>
          </p:nvPr>
        </p:nvSpPr>
        <p:spPr/>
        <p:txBody>
          <a:bodyPr/>
          <a:lstStyle/>
          <a:p>
            <a:r>
              <a:rPr lang="en-US" dirty="0"/>
              <a:t>THANK YOU!</a:t>
            </a:r>
            <a:endParaRPr lang="en-GB" dirty="0"/>
          </a:p>
        </p:txBody>
      </p:sp>
      <p:sp>
        <p:nvSpPr>
          <p:cNvPr id="3" name="Subtitle 2">
            <a:extLst>
              <a:ext uri="{FF2B5EF4-FFF2-40B4-BE49-F238E27FC236}">
                <a16:creationId xmlns:a16="http://schemas.microsoft.com/office/drawing/2014/main" id="{18A4DD17-82FF-6ED8-E9A2-DE5734FA3D0F}"/>
              </a:ext>
            </a:extLst>
          </p:cNvPr>
          <p:cNvSpPr>
            <a:spLocks noGrp="1"/>
          </p:cNvSpPr>
          <p:nvPr>
            <p:ph type="subTitle" idx="1"/>
          </p:nvPr>
        </p:nvSpPr>
        <p:spPr/>
        <p:txBody>
          <a:bodyPr/>
          <a:lstStyle/>
          <a:p>
            <a:endParaRPr lang="en-GB" dirty="0"/>
          </a:p>
        </p:txBody>
      </p:sp>
    </p:spTree>
    <p:extLst>
      <p:ext uri="{BB962C8B-B14F-4D97-AF65-F5344CB8AC3E}">
        <p14:creationId xmlns:p14="http://schemas.microsoft.com/office/powerpoint/2010/main" val="29281698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FDC2E7-C40A-0BBD-EF2F-48D977A97712}"/>
              </a:ext>
            </a:extLst>
          </p:cNvPr>
          <p:cNvSpPr>
            <a:spLocks noGrp="1"/>
          </p:cNvSpPr>
          <p:nvPr>
            <p:ph type="title"/>
          </p:nvPr>
        </p:nvSpPr>
        <p:spPr/>
        <p:txBody>
          <a:bodyPr/>
          <a:lstStyle/>
          <a:p>
            <a:r>
              <a:rPr lang="en-US" b="1" dirty="0"/>
              <a:t>Significance of studying Rural Social Structure</a:t>
            </a:r>
          </a:p>
        </p:txBody>
      </p:sp>
      <p:sp>
        <p:nvSpPr>
          <p:cNvPr id="3" name="Content Placeholder 2">
            <a:extLst>
              <a:ext uri="{FF2B5EF4-FFF2-40B4-BE49-F238E27FC236}">
                <a16:creationId xmlns:a16="http://schemas.microsoft.com/office/drawing/2014/main" id="{B65FDD33-45B6-9387-0933-3A3288CC6138}"/>
              </a:ext>
            </a:extLst>
          </p:cNvPr>
          <p:cNvSpPr>
            <a:spLocks noGrp="1"/>
          </p:cNvSpPr>
          <p:nvPr>
            <p:ph idx="1"/>
          </p:nvPr>
        </p:nvSpPr>
        <p:spPr/>
        <p:txBody>
          <a:bodyPr>
            <a:normAutofit fontScale="85000" lnSpcReduction="20000"/>
          </a:bodyPr>
          <a:lstStyle/>
          <a:p>
            <a:pPr algn="just">
              <a:buFont typeface="+mj-lt"/>
              <a:buAutoNum type="arabicPeriod"/>
            </a:pPr>
            <a:r>
              <a:rPr lang="en-US" sz="2200" b="1" i="0">
                <a:solidFill>
                  <a:srgbClr val="374151"/>
                </a:solidFill>
                <a:effectLst/>
              </a:rPr>
              <a:t>Socio-economic development:</a:t>
            </a:r>
            <a:r>
              <a:rPr lang="en-US" sz="2200" b="0" i="0">
                <a:solidFill>
                  <a:srgbClr val="374151"/>
                </a:solidFill>
                <a:effectLst/>
              </a:rPr>
              <a:t> Rural areas often play a crucial role in a country's socio-economic development, especially in agriculture-dependent economies. Understanding the social structure in rural communities helps identify potential obstacles and opportunities for development. </a:t>
            </a:r>
          </a:p>
          <a:p>
            <a:pPr algn="just">
              <a:buFont typeface="+mj-lt"/>
              <a:buAutoNum type="arabicPeriod"/>
            </a:pPr>
            <a:r>
              <a:rPr lang="en-US" sz="2200" b="1" i="0">
                <a:solidFill>
                  <a:srgbClr val="374151"/>
                </a:solidFill>
                <a:effectLst/>
              </a:rPr>
              <a:t>Inequality and social justice:</a:t>
            </a:r>
            <a:r>
              <a:rPr lang="en-US" sz="2200" b="0" i="0">
                <a:solidFill>
                  <a:srgbClr val="374151"/>
                </a:solidFill>
                <a:effectLst/>
              </a:rPr>
              <a:t> Rural social structures can perpetuate inequalities and social injustices. By studying these structures, researchers and policymakers can pinpoint the root causes of disparities in access to resources, opportunities, and services. </a:t>
            </a:r>
          </a:p>
          <a:p>
            <a:pPr algn="just">
              <a:buFont typeface="+mj-lt"/>
              <a:buAutoNum type="arabicPeriod"/>
            </a:pPr>
            <a:r>
              <a:rPr lang="en-US" sz="2200" b="1" i="0">
                <a:solidFill>
                  <a:srgbClr val="374151"/>
                </a:solidFill>
                <a:effectLst/>
              </a:rPr>
              <a:t>Cultural preservation and change:</a:t>
            </a:r>
            <a:r>
              <a:rPr lang="en-US" sz="2200" b="0" i="0">
                <a:solidFill>
                  <a:srgbClr val="374151"/>
                </a:solidFill>
                <a:effectLst/>
              </a:rPr>
              <a:t> Rural areas often hold rich cultural traditions and practices that are deeply tied to their social structure. </a:t>
            </a:r>
          </a:p>
          <a:p>
            <a:pPr algn="just">
              <a:buFont typeface="+mj-lt"/>
              <a:buAutoNum type="arabicPeriod"/>
            </a:pPr>
            <a:r>
              <a:rPr lang="en-US" sz="2200" b="1" i="0">
                <a:solidFill>
                  <a:srgbClr val="374151"/>
                </a:solidFill>
                <a:effectLst/>
              </a:rPr>
              <a:t>Community development and empowerment:</a:t>
            </a:r>
            <a:r>
              <a:rPr lang="en-US" sz="2200" b="0" i="0">
                <a:solidFill>
                  <a:srgbClr val="374151"/>
                </a:solidFill>
                <a:effectLst/>
              </a:rPr>
              <a:t> A comprehensive understanding of rural social structure empowers communities to actively participate in their development. </a:t>
            </a:r>
          </a:p>
          <a:p>
            <a:pPr algn="just">
              <a:buFont typeface="+mj-lt"/>
              <a:buAutoNum type="arabicPeriod"/>
            </a:pPr>
            <a:r>
              <a:rPr lang="en-US" sz="2200" b="1" i="0">
                <a:solidFill>
                  <a:srgbClr val="374151"/>
                </a:solidFill>
                <a:effectLst/>
              </a:rPr>
              <a:t>Environmental sustainability:</a:t>
            </a:r>
            <a:r>
              <a:rPr lang="en-US" sz="2200" b="0" i="0">
                <a:solidFill>
                  <a:srgbClr val="374151"/>
                </a:solidFill>
                <a:effectLst/>
              </a:rPr>
              <a:t> Rural communities often have close ties to their natural environment, and their social structure influences their interaction with the land and resources. Studying rural social structure helps assess the impact of human activities on the environment and the sustainability of rural practices. </a:t>
            </a:r>
          </a:p>
          <a:p>
            <a:endParaRPr lang="en-US" dirty="0"/>
          </a:p>
        </p:txBody>
      </p:sp>
    </p:spTree>
    <p:extLst>
      <p:ext uri="{BB962C8B-B14F-4D97-AF65-F5344CB8AC3E}">
        <p14:creationId xmlns:p14="http://schemas.microsoft.com/office/powerpoint/2010/main" val="24347852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D39925-8416-4EE2-ABA2-1856E886272E}"/>
              </a:ext>
            </a:extLst>
          </p:cNvPr>
          <p:cNvSpPr>
            <a:spLocks noGrp="1"/>
          </p:cNvSpPr>
          <p:nvPr>
            <p:ph type="title"/>
          </p:nvPr>
        </p:nvSpPr>
        <p:spPr/>
        <p:txBody>
          <a:bodyPr/>
          <a:lstStyle/>
          <a:p>
            <a:r>
              <a:rPr lang="en-US" b="1" dirty="0"/>
              <a:t>Components of Rural Social Structure (1)</a:t>
            </a:r>
          </a:p>
        </p:txBody>
      </p:sp>
      <p:sp>
        <p:nvSpPr>
          <p:cNvPr id="3" name="Content Placeholder 2">
            <a:extLst>
              <a:ext uri="{FF2B5EF4-FFF2-40B4-BE49-F238E27FC236}">
                <a16:creationId xmlns:a16="http://schemas.microsoft.com/office/drawing/2014/main" id="{F34F236B-2448-B761-7B0B-72DEF228A248}"/>
              </a:ext>
            </a:extLst>
          </p:cNvPr>
          <p:cNvSpPr>
            <a:spLocks noGrp="1"/>
          </p:cNvSpPr>
          <p:nvPr>
            <p:ph idx="1"/>
          </p:nvPr>
        </p:nvSpPr>
        <p:spPr/>
        <p:txBody>
          <a:bodyPr>
            <a:normAutofit lnSpcReduction="10000"/>
          </a:bodyPr>
          <a:lstStyle/>
          <a:p>
            <a:pPr algn="just">
              <a:buFont typeface="+mj-lt"/>
              <a:buAutoNum type="arabicPeriod"/>
            </a:pPr>
            <a:r>
              <a:rPr lang="en-US" sz="2400" b="1" i="0" dirty="0">
                <a:solidFill>
                  <a:srgbClr val="374151"/>
                </a:solidFill>
                <a:effectLst/>
              </a:rPr>
              <a:t>Social Roles and Status:</a:t>
            </a:r>
            <a:r>
              <a:rPr lang="en-US" sz="2400" b="0" i="0" dirty="0">
                <a:solidFill>
                  <a:srgbClr val="374151"/>
                </a:solidFill>
                <a:effectLst/>
              </a:rPr>
              <a:t> Rural communities often have distinct social roles and hierarchies, such as farmers, landowners, laborers, and community leaders. These roles determine individuals' positions in the social order and influence their access to resources and decision-making power.</a:t>
            </a:r>
          </a:p>
          <a:p>
            <a:pPr algn="just">
              <a:buFont typeface="+mj-lt"/>
              <a:buAutoNum type="arabicPeriod"/>
            </a:pPr>
            <a:r>
              <a:rPr lang="en-US" sz="2400" b="1" i="0" dirty="0">
                <a:solidFill>
                  <a:srgbClr val="374151"/>
                </a:solidFill>
                <a:effectLst/>
              </a:rPr>
              <a:t>Kinship and Family Structure:</a:t>
            </a:r>
            <a:r>
              <a:rPr lang="en-US" sz="2400" b="0" i="0" dirty="0">
                <a:solidFill>
                  <a:srgbClr val="374151"/>
                </a:solidFill>
                <a:effectLst/>
              </a:rPr>
              <a:t> Rural societies often place significant importance on family and kinship ties. Family relationships and extended family networks can be influential in shaping social interactions and providing support systems.</a:t>
            </a:r>
          </a:p>
          <a:p>
            <a:pPr algn="just">
              <a:buFont typeface="+mj-lt"/>
              <a:buAutoNum type="arabicPeriod"/>
            </a:pPr>
            <a:r>
              <a:rPr lang="en-US" sz="2400" b="1" i="0" dirty="0">
                <a:solidFill>
                  <a:srgbClr val="374151"/>
                </a:solidFill>
                <a:effectLst/>
              </a:rPr>
              <a:t>Community Institutions:</a:t>
            </a:r>
            <a:r>
              <a:rPr lang="en-US" sz="2400" b="0" i="0" dirty="0">
                <a:solidFill>
                  <a:srgbClr val="374151"/>
                </a:solidFill>
                <a:effectLst/>
              </a:rPr>
              <a:t> Rural communities typically have local institutions that play essential roles in governing social behavior and resolving disputes. These institutions may include community councils, religious organizations, and traditional leadership structures.</a:t>
            </a:r>
          </a:p>
          <a:p>
            <a:endParaRPr lang="en-US" dirty="0"/>
          </a:p>
        </p:txBody>
      </p:sp>
    </p:spTree>
    <p:extLst>
      <p:ext uri="{BB962C8B-B14F-4D97-AF65-F5344CB8AC3E}">
        <p14:creationId xmlns:p14="http://schemas.microsoft.com/office/powerpoint/2010/main" val="42230725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9FEE29-5126-6164-0778-ECCF50D050D6}"/>
              </a:ext>
            </a:extLst>
          </p:cNvPr>
          <p:cNvSpPr>
            <a:spLocks noGrp="1"/>
          </p:cNvSpPr>
          <p:nvPr>
            <p:ph type="title"/>
          </p:nvPr>
        </p:nvSpPr>
        <p:spPr/>
        <p:txBody>
          <a:bodyPr/>
          <a:lstStyle/>
          <a:p>
            <a:r>
              <a:rPr lang="en-US" b="1" dirty="0"/>
              <a:t>Components of Rural Social Structure (2)</a:t>
            </a:r>
            <a:endParaRPr lang="en-GB" dirty="0"/>
          </a:p>
        </p:txBody>
      </p:sp>
      <p:sp>
        <p:nvSpPr>
          <p:cNvPr id="3" name="Content Placeholder 2">
            <a:extLst>
              <a:ext uri="{FF2B5EF4-FFF2-40B4-BE49-F238E27FC236}">
                <a16:creationId xmlns:a16="http://schemas.microsoft.com/office/drawing/2014/main" id="{CD615AF7-A6BB-B78E-C83C-CC1C37826B28}"/>
              </a:ext>
            </a:extLst>
          </p:cNvPr>
          <p:cNvSpPr>
            <a:spLocks noGrp="1"/>
          </p:cNvSpPr>
          <p:nvPr>
            <p:ph idx="1"/>
          </p:nvPr>
        </p:nvSpPr>
        <p:spPr/>
        <p:txBody>
          <a:bodyPr/>
          <a:lstStyle/>
          <a:p>
            <a:pPr marL="0" indent="0" algn="just">
              <a:buNone/>
            </a:pPr>
            <a:r>
              <a:rPr lang="en-US" b="1" i="0" dirty="0">
                <a:solidFill>
                  <a:srgbClr val="374151"/>
                </a:solidFill>
                <a:effectLst/>
              </a:rPr>
              <a:t>4. Social Norms and Customs:</a:t>
            </a:r>
            <a:r>
              <a:rPr lang="en-US" b="0" i="0" dirty="0">
                <a:solidFill>
                  <a:srgbClr val="374151"/>
                </a:solidFill>
                <a:effectLst/>
              </a:rPr>
              <a:t> Rural social structure is often shaped by cultural norms and customs, which govern various aspects of life, such as marriage, inheritance, and social gatherings. These norms contribute to social cohesion and identity within the community.</a:t>
            </a:r>
          </a:p>
          <a:p>
            <a:pPr marL="0" indent="0" algn="just">
              <a:buNone/>
            </a:pPr>
            <a:r>
              <a:rPr lang="en-US" b="1" i="0" dirty="0">
                <a:solidFill>
                  <a:srgbClr val="374151"/>
                </a:solidFill>
                <a:effectLst/>
              </a:rPr>
              <a:t>5. Economic Relations:</a:t>
            </a:r>
            <a:r>
              <a:rPr lang="en-US" b="0" i="0" dirty="0">
                <a:solidFill>
                  <a:srgbClr val="374151"/>
                </a:solidFill>
                <a:effectLst/>
              </a:rPr>
              <a:t> In agrarian economies, economic relationships are central to the social structure. These may involve relationships between landowners and agricultural laborers or exchanges of goods and services within the community.</a:t>
            </a:r>
          </a:p>
          <a:p>
            <a:pPr marL="0" indent="0" algn="just">
              <a:buNone/>
            </a:pPr>
            <a:r>
              <a:rPr lang="en-US" b="1" i="0" dirty="0">
                <a:solidFill>
                  <a:srgbClr val="374151"/>
                </a:solidFill>
                <a:effectLst/>
              </a:rPr>
              <a:t>6. Social Networks:</a:t>
            </a:r>
            <a:r>
              <a:rPr lang="en-US" b="0" i="0" dirty="0">
                <a:solidFill>
                  <a:srgbClr val="374151"/>
                </a:solidFill>
                <a:effectLst/>
              </a:rPr>
              <a:t> Social networks in rural areas play a critical role in sharing information, resources, and support. These networks may be based on kinship, friendships, or common interests.</a:t>
            </a:r>
          </a:p>
          <a:p>
            <a:pPr marL="0" indent="0" algn="just">
              <a:buNone/>
            </a:pPr>
            <a:r>
              <a:rPr lang="en-US" b="1" i="0" dirty="0">
                <a:solidFill>
                  <a:srgbClr val="374151"/>
                </a:solidFill>
                <a:effectLst/>
              </a:rPr>
              <a:t>7. Power and Decision-making:</a:t>
            </a:r>
            <a:r>
              <a:rPr lang="en-US" b="0" i="0" dirty="0">
                <a:solidFill>
                  <a:srgbClr val="374151"/>
                </a:solidFill>
                <a:effectLst/>
              </a:rPr>
              <a:t> Power dynamics within rural social structures influence decision-making processes, resource distribution, and access to opportunities. Understanding these power structures is crucial for assessing issues of social equity and justice.</a:t>
            </a:r>
          </a:p>
          <a:p>
            <a:endParaRPr lang="en-GB" dirty="0"/>
          </a:p>
        </p:txBody>
      </p:sp>
    </p:spTree>
    <p:extLst>
      <p:ext uri="{BB962C8B-B14F-4D97-AF65-F5344CB8AC3E}">
        <p14:creationId xmlns:p14="http://schemas.microsoft.com/office/powerpoint/2010/main" val="40096984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5F2209-C6AC-8215-0B30-B9C14F57E2A2}"/>
              </a:ext>
            </a:extLst>
          </p:cNvPr>
          <p:cNvSpPr>
            <a:spLocks noGrp="1"/>
          </p:cNvSpPr>
          <p:nvPr>
            <p:ph type="title"/>
          </p:nvPr>
        </p:nvSpPr>
        <p:spPr>
          <a:xfrm>
            <a:off x="5246703" y="634947"/>
            <a:ext cx="6303040" cy="812114"/>
          </a:xfrm>
        </p:spPr>
        <p:txBody>
          <a:bodyPr>
            <a:normAutofit/>
          </a:bodyPr>
          <a:lstStyle/>
          <a:p>
            <a:r>
              <a:rPr lang="en-US" b="1" dirty="0">
                <a:latin typeface="Times New Roman" panose="02020603050405020304" pitchFamily="18" charset="0"/>
                <a:cs typeface="Times New Roman" panose="02020603050405020304" pitchFamily="18" charset="0"/>
              </a:rPr>
              <a:t>Brainstorming session</a:t>
            </a:r>
            <a:endParaRPr lang="en-GB" b="1" dirty="0">
              <a:latin typeface="Times New Roman" panose="02020603050405020304" pitchFamily="18" charset="0"/>
              <a:cs typeface="Times New Roman" panose="02020603050405020304" pitchFamily="18" charset="0"/>
            </a:endParaRPr>
          </a:p>
        </p:txBody>
      </p:sp>
      <p:pic>
        <p:nvPicPr>
          <p:cNvPr id="14" name="Picture 4" descr="White bulbs with a yellow one standing out">
            <a:extLst>
              <a:ext uri="{FF2B5EF4-FFF2-40B4-BE49-F238E27FC236}">
                <a16:creationId xmlns:a16="http://schemas.microsoft.com/office/drawing/2014/main" id="{3C801679-F047-2480-C99C-B0B7D8D945A4}"/>
              </a:ext>
            </a:extLst>
          </p:cNvPr>
          <p:cNvPicPr>
            <a:picLocks noChangeAspect="1"/>
          </p:cNvPicPr>
          <p:nvPr/>
        </p:nvPicPr>
        <p:blipFill rotWithShape="1">
          <a:blip r:embed="rId2"/>
          <a:srcRect l="38768" r="16012" b="1"/>
          <a:stretch/>
        </p:blipFill>
        <p:spPr>
          <a:xfrm>
            <a:off x="20" y="-12128"/>
            <a:ext cx="4654276" cy="6870127"/>
          </a:xfrm>
          <a:prstGeom prst="rect">
            <a:avLst/>
          </a:prstGeom>
        </p:spPr>
      </p:pic>
      <p:sp>
        <p:nvSpPr>
          <p:cNvPr id="3" name="Content Placeholder 2">
            <a:extLst>
              <a:ext uri="{FF2B5EF4-FFF2-40B4-BE49-F238E27FC236}">
                <a16:creationId xmlns:a16="http://schemas.microsoft.com/office/drawing/2014/main" id="{F1F37426-5232-ED8C-BA14-F3B0155F1DB3}"/>
              </a:ext>
            </a:extLst>
          </p:cNvPr>
          <p:cNvSpPr>
            <a:spLocks noGrp="1"/>
          </p:cNvSpPr>
          <p:nvPr>
            <p:ph idx="1"/>
          </p:nvPr>
        </p:nvSpPr>
        <p:spPr>
          <a:xfrm>
            <a:off x="5181601" y="2198914"/>
            <a:ext cx="6368142" cy="3670180"/>
          </a:xfrm>
        </p:spPr>
        <p:txBody>
          <a:bodyPr>
            <a:normAutofit/>
          </a:bodyPr>
          <a:lstStyle/>
          <a:p>
            <a:r>
              <a:rPr lang="en-US" sz="4400" dirty="0"/>
              <a:t>What do you understand by rural social institutions?</a:t>
            </a:r>
          </a:p>
          <a:p>
            <a:endParaRPr lang="en-GB"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277355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52400"/>
            <a:ext cx="8229600" cy="1252728"/>
          </a:xfrm>
        </p:spPr>
        <p:txBody>
          <a:bodyPr/>
          <a:lstStyle/>
          <a:p>
            <a:r>
              <a:rPr lang="en-US" b="1" dirty="0"/>
              <a:t>Institutions of Rural Society (1)</a:t>
            </a:r>
          </a:p>
        </p:txBody>
      </p:sp>
      <p:sp>
        <p:nvSpPr>
          <p:cNvPr id="4" name="Content Placeholder 3">
            <a:extLst>
              <a:ext uri="{FF2B5EF4-FFF2-40B4-BE49-F238E27FC236}">
                <a16:creationId xmlns:a16="http://schemas.microsoft.com/office/drawing/2014/main" id="{945E34A3-E747-B918-1C0A-6373216C6870}"/>
              </a:ext>
            </a:extLst>
          </p:cNvPr>
          <p:cNvSpPr>
            <a:spLocks noGrp="1"/>
          </p:cNvSpPr>
          <p:nvPr>
            <p:ph idx="1"/>
          </p:nvPr>
        </p:nvSpPr>
        <p:spPr/>
        <p:txBody>
          <a:bodyPr>
            <a:normAutofit fontScale="92500" lnSpcReduction="20000"/>
          </a:bodyPr>
          <a:lstStyle/>
          <a:p>
            <a:pPr algn="just">
              <a:buFont typeface="+mj-lt"/>
              <a:buAutoNum type="arabicPeriod"/>
            </a:pPr>
            <a:r>
              <a:rPr lang="en-US" sz="2200" b="1" i="0" dirty="0">
                <a:solidFill>
                  <a:srgbClr val="374151"/>
                </a:solidFill>
                <a:effectLst/>
              </a:rPr>
              <a:t>Family and Kinship:</a:t>
            </a:r>
            <a:r>
              <a:rPr lang="en-US" sz="2200" b="0" i="0" dirty="0">
                <a:solidFill>
                  <a:srgbClr val="374151"/>
                </a:solidFill>
                <a:effectLst/>
              </a:rPr>
              <a:t> Family is the foundational social institution in rural communities. Families often have strong ties and play a vital role in providing emotional support and economic security. Extended family networks are prevalent, and kinship relations influence social interactions, marriage practices, and inheritance patterns.</a:t>
            </a:r>
          </a:p>
          <a:p>
            <a:pPr algn="just">
              <a:buFont typeface="+mj-lt"/>
              <a:buAutoNum type="arabicPeriod"/>
            </a:pPr>
            <a:r>
              <a:rPr lang="en-US" sz="2200" b="1" i="0" dirty="0">
                <a:solidFill>
                  <a:srgbClr val="374151"/>
                </a:solidFill>
                <a:effectLst/>
              </a:rPr>
              <a:t>Religion and Belief Systems:</a:t>
            </a:r>
            <a:r>
              <a:rPr lang="en-US" sz="2200" b="0" i="0" dirty="0">
                <a:solidFill>
                  <a:srgbClr val="374151"/>
                </a:solidFill>
                <a:effectLst/>
              </a:rPr>
              <a:t> Religion holds significant importance in rural areas, with communities often adhering to traditional or indigenous belief systems. Religious institutions serve as centers for social gatherings, moral guidance, and cultural celebrations. They can also play a role in maintaining social cohesion and identity.</a:t>
            </a:r>
          </a:p>
          <a:p>
            <a:pPr algn="just">
              <a:buFont typeface="+mj-lt"/>
              <a:buAutoNum type="arabicPeriod"/>
            </a:pPr>
            <a:r>
              <a:rPr lang="en-US" sz="2200" b="1" i="0" dirty="0">
                <a:solidFill>
                  <a:srgbClr val="374151"/>
                </a:solidFill>
                <a:effectLst/>
              </a:rPr>
              <a:t>Education:</a:t>
            </a:r>
            <a:r>
              <a:rPr lang="en-US" sz="2200" b="0" i="0" dirty="0">
                <a:solidFill>
                  <a:srgbClr val="374151"/>
                </a:solidFill>
                <a:effectLst/>
              </a:rPr>
              <a:t> Education institutions in rural areas may vary in accessibility and quality compared to urban areas. Schools and educational facilities are crucial for imparting knowledge and skills to the younger generation. Education can be a pathway for social mobility and development within rural communities.</a:t>
            </a:r>
          </a:p>
          <a:p>
            <a:pPr algn="just">
              <a:buFont typeface="+mj-lt"/>
              <a:buAutoNum type="arabicPeriod"/>
            </a:pPr>
            <a:r>
              <a:rPr lang="en-US" sz="2200" b="1" i="0" dirty="0">
                <a:solidFill>
                  <a:srgbClr val="374151"/>
                </a:solidFill>
                <a:effectLst/>
              </a:rPr>
              <a:t>Agricultural Cooperatives:</a:t>
            </a:r>
            <a:r>
              <a:rPr lang="en-US" sz="2200" b="0" i="0" dirty="0">
                <a:solidFill>
                  <a:srgbClr val="374151"/>
                </a:solidFill>
                <a:effectLst/>
              </a:rPr>
              <a:t> In agrarian economies, agricultural cooperatives serve as social institutions that facilitate collective efforts for farming, marketing, and resource-sharing. They play a crucial role in strengthening rural livelihoods and enhancing economic opportunities.</a:t>
            </a:r>
          </a:p>
          <a:p>
            <a:endParaRPr lang="en-US" dirty="0"/>
          </a:p>
        </p:txBody>
      </p:sp>
    </p:spTree>
    <p:extLst>
      <p:ext uri="{BB962C8B-B14F-4D97-AF65-F5344CB8AC3E}">
        <p14:creationId xmlns:p14="http://schemas.microsoft.com/office/powerpoint/2010/main" val="30145978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FC3867-0DF9-31EF-7AA3-5DC53F4BEEF7}"/>
              </a:ext>
            </a:extLst>
          </p:cNvPr>
          <p:cNvSpPr>
            <a:spLocks noGrp="1"/>
          </p:cNvSpPr>
          <p:nvPr>
            <p:ph type="title"/>
          </p:nvPr>
        </p:nvSpPr>
        <p:spPr/>
        <p:txBody>
          <a:bodyPr/>
          <a:lstStyle/>
          <a:p>
            <a:r>
              <a:rPr lang="en-US" b="1" dirty="0"/>
              <a:t>Institutions of Rural Society (2)</a:t>
            </a:r>
            <a:endParaRPr lang="en-GB" dirty="0"/>
          </a:p>
        </p:txBody>
      </p:sp>
      <p:sp>
        <p:nvSpPr>
          <p:cNvPr id="3" name="Content Placeholder 2">
            <a:extLst>
              <a:ext uri="{FF2B5EF4-FFF2-40B4-BE49-F238E27FC236}">
                <a16:creationId xmlns:a16="http://schemas.microsoft.com/office/drawing/2014/main" id="{8B3B4A91-E04E-EBFC-3A5F-721C841CE580}"/>
              </a:ext>
            </a:extLst>
          </p:cNvPr>
          <p:cNvSpPr>
            <a:spLocks noGrp="1"/>
          </p:cNvSpPr>
          <p:nvPr>
            <p:ph idx="1"/>
          </p:nvPr>
        </p:nvSpPr>
        <p:spPr/>
        <p:txBody>
          <a:bodyPr>
            <a:normAutofit fontScale="92500" lnSpcReduction="10000"/>
          </a:bodyPr>
          <a:lstStyle/>
          <a:p>
            <a:pPr marL="0" indent="0" algn="just">
              <a:buNone/>
            </a:pPr>
            <a:r>
              <a:rPr lang="en-US" b="1" i="0" dirty="0">
                <a:solidFill>
                  <a:srgbClr val="374151"/>
                </a:solidFill>
                <a:effectLst/>
                <a:latin typeface="Söhne"/>
              </a:rPr>
              <a:t>5. </a:t>
            </a:r>
            <a:r>
              <a:rPr lang="en-US" sz="2200" b="1" i="0" dirty="0">
                <a:solidFill>
                  <a:srgbClr val="374151"/>
                </a:solidFill>
                <a:effectLst/>
              </a:rPr>
              <a:t>Community Organizations:</a:t>
            </a:r>
            <a:r>
              <a:rPr lang="en-US" sz="2200" b="0" i="0" dirty="0">
                <a:solidFill>
                  <a:srgbClr val="374151"/>
                </a:solidFill>
                <a:effectLst/>
              </a:rPr>
              <a:t> Rural communities often have various community-based organizations that address specific needs and interests. These organizations may focus on issues like healthcare, environment, women's empowerment, or cultural preservation</a:t>
            </a:r>
          </a:p>
          <a:p>
            <a:pPr marL="0" indent="0" algn="just">
              <a:buNone/>
            </a:pPr>
            <a:r>
              <a:rPr lang="en-US" sz="2200" b="1" i="0" dirty="0">
                <a:solidFill>
                  <a:srgbClr val="374151"/>
                </a:solidFill>
                <a:effectLst/>
              </a:rPr>
              <a:t>6. Local Governance and Traditional Leadership:</a:t>
            </a:r>
            <a:r>
              <a:rPr lang="en-US" sz="2200" b="0" i="0" dirty="0">
                <a:solidFill>
                  <a:srgbClr val="374151"/>
                </a:solidFill>
                <a:effectLst/>
              </a:rPr>
              <a:t> Rural areas may have traditional leadership structures alongside formal governance systems. Local leaders, often respected elders or community chiefs, hold positions of authority and help mediate conflicts, make decisions, and preserve cultural traditions.</a:t>
            </a:r>
          </a:p>
          <a:p>
            <a:pPr marL="0" indent="0" algn="just">
              <a:buNone/>
            </a:pPr>
            <a:r>
              <a:rPr lang="en-US" sz="2200" b="1" i="0" dirty="0">
                <a:solidFill>
                  <a:srgbClr val="374151"/>
                </a:solidFill>
                <a:effectLst/>
              </a:rPr>
              <a:t>7. Social Welfare and Mutual Aid Groups:</a:t>
            </a:r>
            <a:r>
              <a:rPr lang="en-US" sz="2200" b="0" i="0" dirty="0">
                <a:solidFill>
                  <a:srgbClr val="374151"/>
                </a:solidFill>
                <a:effectLst/>
              </a:rPr>
              <a:t> Informal social welfare networks, such as mutual aid groups, exist in rural areas to provide support during challenging times. These groups offer assistance during emergencies, illnesses, or economic hardships, reinforcing community bonds.</a:t>
            </a:r>
          </a:p>
          <a:p>
            <a:pPr marL="0" indent="0" algn="just">
              <a:buNone/>
            </a:pPr>
            <a:r>
              <a:rPr lang="en-US" sz="2200" b="1" i="0" dirty="0">
                <a:solidFill>
                  <a:srgbClr val="374151"/>
                </a:solidFill>
                <a:effectLst/>
              </a:rPr>
              <a:t>8. Healthcare and Medical Institutions:</a:t>
            </a:r>
            <a:r>
              <a:rPr lang="en-US" sz="2200" b="0" i="0" dirty="0">
                <a:solidFill>
                  <a:srgbClr val="374151"/>
                </a:solidFill>
                <a:effectLst/>
              </a:rPr>
              <a:t> Rural healthcare facilities and medical institutions are crucial for providing access to healthcare services to the population. Health centers, clinics, and mobile healthcare units are vital for addressing the health needs of rural communities.</a:t>
            </a:r>
          </a:p>
          <a:p>
            <a:endParaRPr lang="en-GB" dirty="0"/>
          </a:p>
        </p:txBody>
      </p:sp>
    </p:spTree>
    <p:extLst>
      <p:ext uri="{BB962C8B-B14F-4D97-AF65-F5344CB8AC3E}">
        <p14:creationId xmlns:p14="http://schemas.microsoft.com/office/powerpoint/2010/main" val="3771535716"/>
      </p:ext>
    </p:extLst>
  </p:cSld>
  <p:clrMapOvr>
    <a:masterClrMapping/>
  </p:clrMapOvr>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6B9F25"/>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414</TotalTime>
  <Words>4789</Words>
  <Application>Microsoft Office PowerPoint</Application>
  <PresentationFormat>Widescreen</PresentationFormat>
  <Paragraphs>182</Paragraphs>
  <Slides>35</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35</vt:i4>
      </vt:variant>
    </vt:vector>
  </HeadingPairs>
  <TitlesOfParts>
    <vt:vector size="43" baseType="lpstr">
      <vt:lpstr>Arial</vt:lpstr>
      <vt:lpstr>Calibri</vt:lpstr>
      <vt:lpstr>Calibri Light</vt:lpstr>
      <vt:lpstr>Cambria Math</vt:lpstr>
      <vt:lpstr>Söhne</vt:lpstr>
      <vt:lpstr>Times New Roman</vt:lpstr>
      <vt:lpstr>Wingdings</vt:lpstr>
      <vt:lpstr>Retrospect</vt:lpstr>
      <vt:lpstr>       Rural Social Structure  </vt:lpstr>
      <vt:lpstr>Objectives of this Class</vt:lpstr>
      <vt:lpstr>Rural Social Structure</vt:lpstr>
      <vt:lpstr>Significance of studying Rural Social Structure</vt:lpstr>
      <vt:lpstr>Components of Rural Social Structure (1)</vt:lpstr>
      <vt:lpstr>Components of Rural Social Structure (2)</vt:lpstr>
      <vt:lpstr>Brainstorming session</vt:lpstr>
      <vt:lpstr>Institutions of Rural Society (1)</vt:lpstr>
      <vt:lpstr>Institutions of Rural Society (2)</vt:lpstr>
      <vt:lpstr>Social Stratification</vt:lpstr>
      <vt:lpstr>Key Characteristics of Social Stratification</vt:lpstr>
      <vt:lpstr>Social stratification in rural society</vt:lpstr>
      <vt:lpstr>Key aspects and examples of social stratification in rural society (1)</vt:lpstr>
      <vt:lpstr>Key aspects and examples of social stratification in rural society (2)</vt:lpstr>
      <vt:lpstr>Example of Social Stratification in  Rural Society Based on Land-Ownership</vt:lpstr>
      <vt:lpstr>Impacts of Landownership on the Aspects of Rural Life</vt:lpstr>
      <vt:lpstr>Rural-Urban Linkage</vt:lpstr>
      <vt:lpstr>Components of Rural-Urban Linkages (1)</vt:lpstr>
      <vt:lpstr>Components of Rural-Urban Linkages (2)</vt:lpstr>
      <vt:lpstr>Positive Impacts of Rural-Urban linkages on Rural Development</vt:lpstr>
      <vt:lpstr>Negative Impacts of Rural-Urban Linkages on Rural Development</vt:lpstr>
      <vt:lpstr>Way forward to remove the Negative Impacts</vt:lpstr>
      <vt:lpstr>PowerPoint Presentation</vt:lpstr>
      <vt:lpstr>Definition of Culture and Rural Culture</vt:lpstr>
      <vt:lpstr>PowerPoint Presentation</vt:lpstr>
      <vt:lpstr>The Importance of Culture in a Rural Society (1)</vt:lpstr>
      <vt:lpstr>The Importance of Culture in a Rural Society (2)</vt:lpstr>
      <vt:lpstr>Rural Cultural Elements</vt:lpstr>
      <vt:lpstr>Rural Cultural Practices (1)</vt:lpstr>
      <vt:lpstr>Rural Cultural Practices (2)</vt:lpstr>
      <vt:lpstr>Can you identify the impacts of globalization on rural culture of Bangladesh?</vt:lpstr>
      <vt:lpstr>The Positive Impacts of Globalization on Rural Culture</vt:lpstr>
      <vt:lpstr>The Negative Impacts of Globalization on Rural Culture</vt:lpstr>
      <vt:lpstr>References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Entrepreneurships and Doers: (Creating and thriving startup in 4IR)</dc:title>
  <dc:creator>Shithee Ahmed</dc:creator>
  <cp:lastModifiedBy>Md. Salay Mostafa</cp:lastModifiedBy>
  <cp:revision>181</cp:revision>
  <dcterms:created xsi:type="dcterms:W3CDTF">2022-04-01T17:43:32Z</dcterms:created>
  <dcterms:modified xsi:type="dcterms:W3CDTF">2023-08-28T14:29:51Z</dcterms:modified>
</cp:coreProperties>
</file>