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0"/>
  </p:handoutMasterIdLst>
  <p:sldIdLst>
    <p:sldId id="256" r:id="rId2"/>
    <p:sldId id="257" r:id="rId3"/>
    <p:sldId id="258" r:id="rId4"/>
    <p:sldId id="259" r:id="rId5"/>
    <p:sldId id="260" r:id="rId6"/>
    <p:sldId id="261" r:id="rId7"/>
    <p:sldId id="262" r:id="rId8"/>
    <p:sldId id="263" r:id="rId9"/>
    <p:sldId id="264" r:id="rId10"/>
    <p:sldId id="267" r:id="rId11"/>
    <p:sldId id="268" r:id="rId12"/>
    <p:sldId id="266" r:id="rId13"/>
    <p:sldId id="273" r:id="rId14"/>
    <p:sldId id="269" r:id="rId15"/>
    <p:sldId id="270" r:id="rId16"/>
    <p:sldId id="271" r:id="rId17"/>
    <p:sldId id="272" r:id="rId18"/>
    <p:sldId id="274" r:id="rId19"/>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1"/>
            <a:ext cx="4028440" cy="351737"/>
          </a:xfrm>
          <a:prstGeom prst="rect">
            <a:avLst/>
          </a:prstGeom>
        </p:spPr>
        <p:txBody>
          <a:bodyPr vert="horz" lIns="93177" tIns="46589" rIns="93177" bIns="46589" rtlCol="0"/>
          <a:lstStyle>
            <a:lvl1pPr algn="r">
              <a:defRPr sz="1200"/>
            </a:lvl1pPr>
          </a:lstStyle>
          <a:p>
            <a:fld id="{D740E514-04E9-48AD-ADF0-9F1935EE192A}" type="datetimeFigureOut">
              <a:rPr lang="en-US" smtClean="0"/>
              <a:t>11/17/2018</a:t>
            </a:fld>
            <a:endParaRPr lang="en-US"/>
          </a:p>
        </p:txBody>
      </p:sp>
      <p:sp>
        <p:nvSpPr>
          <p:cNvPr id="4" name="Footer Placeholder 3"/>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E62C8C34-7332-4C0B-B2C9-4AF39CEDE952}" type="slidenum">
              <a:rPr lang="en-US" smtClean="0"/>
              <a:t>‹#›</a:t>
            </a:fld>
            <a:endParaRPr lang="en-US"/>
          </a:p>
        </p:txBody>
      </p:sp>
    </p:spTree>
    <p:extLst>
      <p:ext uri="{BB962C8B-B14F-4D97-AF65-F5344CB8AC3E}">
        <p14:creationId xmlns:p14="http://schemas.microsoft.com/office/powerpoint/2010/main" val="33875415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485DA4-3714-4D76-BBCF-E2A87D2DE5C6}" type="datetimeFigureOut">
              <a:rPr lang="en-US" smtClean="0"/>
              <a:t>11/17/2018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1E66D-2BA2-4BB3-9B77-F23CD64B3264}" type="slidenum">
              <a:rPr lang="en-US" smtClean="0"/>
              <a:t>‹#›</a:t>
            </a:fld>
            <a:endParaRPr lang="en-US"/>
          </a:p>
        </p:txBody>
      </p:sp>
    </p:spTree>
    <p:extLst>
      <p:ext uri="{BB962C8B-B14F-4D97-AF65-F5344CB8AC3E}">
        <p14:creationId xmlns:p14="http://schemas.microsoft.com/office/powerpoint/2010/main" val="2813987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485DA4-3714-4D76-BBCF-E2A87D2DE5C6}" type="datetimeFigureOut">
              <a:rPr lang="en-US" smtClean="0"/>
              <a:t>11/17/2018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1E66D-2BA2-4BB3-9B77-F23CD64B3264}" type="slidenum">
              <a:rPr lang="en-US" smtClean="0"/>
              <a:t>‹#›</a:t>
            </a:fld>
            <a:endParaRPr lang="en-US"/>
          </a:p>
        </p:txBody>
      </p:sp>
    </p:spTree>
    <p:extLst>
      <p:ext uri="{BB962C8B-B14F-4D97-AF65-F5344CB8AC3E}">
        <p14:creationId xmlns:p14="http://schemas.microsoft.com/office/powerpoint/2010/main" val="1660509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485DA4-3714-4D76-BBCF-E2A87D2DE5C6}" type="datetimeFigureOut">
              <a:rPr lang="en-US" smtClean="0"/>
              <a:t>11/17/2018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1E66D-2BA2-4BB3-9B77-F23CD64B3264}" type="slidenum">
              <a:rPr lang="en-US" smtClean="0"/>
              <a:t>‹#›</a:t>
            </a:fld>
            <a:endParaRPr lang="en-US"/>
          </a:p>
        </p:txBody>
      </p:sp>
    </p:spTree>
    <p:extLst>
      <p:ext uri="{BB962C8B-B14F-4D97-AF65-F5344CB8AC3E}">
        <p14:creationId xmlns:p14="http://schemas.microsoft.com/office/powerpoint/2010/main" val="3291726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485DA4-3714-4D76-BBCF-E2A87D2DE5C6}" type="datetimeFigureOut">
              <a:rPr lang="en-US" smtClean="0"/>
              <a:t>11/17/2018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1E66D-2BA2-4BB3-9B77-F23CD64B3264}" type="slidenum">
              <a:rPr lang="en-US" smtClean="0"/>
              <a:t>‹#›</a:t>
            </a:fld>
            <a:endParaRPr lang="en-US"/>
          </a:p>
        </p:txBody>
      </p:sp>
    </p:spTree>
    <p:extLst>
      <p:ext uri="{BB962C8B-B14F-4D97-AF65-F5344CB8AC3E}">
        <p14:creationId xmlns:p14="http://schemas.microsoft.com/office/powerpoint/2010/main" val="493552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485DA4-3714-4D76-BBCF-E2A87D2DE5C6}" type="datetimeFigureOut">
              <a:rPr lang="en-US" smtClean="0"/>
              <a:t>11/17/2018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1E66D-2BA2-4BB3-9B77-F23CD64B3264}" type="slidenum">
              <a:rPr lang="en-US" smtClean="0"/>
              <a:t>‹#›</a:t>
            </a:fld>
            <a:endParaRPr lang="en-US"/>
          </a:p>
        </p:txBody>
      </p:sp>
    </p:spTree>
    <p:extLst>
      <p:ext uri="{BB962C8B-B14F-4D97-AF65-F5344CB8AC3E}">
        <p14:creationId xmlns:p14="http://schemas.microsoft.com/office/powerpoint/2010/main" val="2213732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485DA4-3714-4D76-BBCF-E2A87D2DE5C6}" type="datetimeFigureOut">
              <a:rPr lang="en-US" smtClean="0"/>
              <a:t>11/17/2018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1E66D-2BA2-4BB3-9B77-F23CD64B3264}" type="slidenum">
              <a:rPr lang="en-US" smtClean="0"/>
              <a:t>‹#›</a:t>
            </a:fld>
            <a:endParaRPr lang="en-US"/>
          </a:p>
        </p:txBody>
      </p:sp>
    </p:spTree>
    <p:extLst>
      <p:ext uri="{BB962C8B-B14F-4D97-AF65-F5344CB8AC3E}">
        <p14:creationId xmlns:p14="http://schemas.microsoft.com/office/powerpoint/2010/main" val="2943252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485DA4-3714-4D76-BBCF-E2A87D2DE5C6}" type="datetimeFigureOut">
              <a:rPr lang="en-US" smtClean="0"/>
              <a:t>11/17/2018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71E66D-2BA2-4BB3-9B77-F23CD64B3264}" type="slidenum">
              <a:rPr lang="en-US" smtClean="0"/>
              <a:t>‹#›</a:t>
            </a:fld>
            <a:endParaRPr lang="en-US"/>
          </a:p>
        </p:txBody>
      </p:sp>
    </p:spTree>
    <p:extLst>
      <p:ext uri="{BB962C8B-B14F-4D97-AF65-F5344CB8AC3E}">
        <p14:creationId xmlns:p14="http://schemas.microsoft.com/office/powerpoint/2010/main" val="3060360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485DA4-3714-4D76-BBCF-E2A87D2DE5C6}" type="datetimeFigureOut">
              <a:rPr lang="en-US" smtClean="0"/>
              <a:t>11/17/2018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71E66D-2BA2-4BB3-9B77-F23CD64B3264}" type="slidenum">
              <a:rPr lang="en-US" smtClean="0"/>
              <a:t>‹#›</a:t>
            </a:fld>
            <a:endParaRPr lang="en-US"/>
          </a:p>
        </p:txBody>
      </p:sp>
    </p:spTree>
    <p:extLst>
      <p:ext uri="{BB962C8B-B14F-4D97-AF65-F5344CB8AC3E}">
        <p14:creationId xmlns:p14="http://schemas.microsoft.com/office/powerpoint/2010/main" val="2650366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485DA4-3714-4D76-BBCF-E2A87D2DE5C6}" type="datetimeFigureOut">
              <a:rPr lang="en-US" smtClean="0"/>
              <a:t>11/17/2018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71E66D-2BA2-4BB3-9B77-F23CD64B3264}" type="slidenum">
              <a:rPr lang="en-US" smtClean="0"/>
              <a:t>‹#›</a:t>
            </a:fld>
            <a:endParaRPr lang="en-US"/>
          </a:p>
        </p:txBody>
      </p:sp>
    </p:spTree>
    <p:extLst>
      <p:ext uri="{BB962C8B-B14F-4D97-AF65-F5344CB8AC3E}">
        <p14:creationId xmlns:p14="http://schemas.microsoft.com/office/powerpoint/2010/main" val="3456707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485DA4-3714-4D76-BBCF-E2A87D2DE5C6}" type="datetimeFigureOut">
              <a:rPr lang="en-US" smtClean="0"/>
              <a:t>11/17/2018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1E66D-2BA2-4BB3-9B77-F23CD64B3264}" type="slidenum">
              <a:rPr lang="en-US" smtClean="0"/>
              <a:t>‹#›</a:t>
            </a:fld>
            <a:endParaRPr lang="en-US"/>
          </a:p>
        </p:txBody>
      </p:sp>
    </p:spTree>
    <p:extLst>
      <p:ext uri="{BB962C8B-B14F-4D97-AF65-F5344CB8AC3E}">
        <p14:creationId xmlns:p14="http://schemas.microsoft.com/office/powerpoint/2010/main" val="3678219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485DA4-3714-4D76-BBCF-E2A87D2DE5C6}" type="datetimeFigureOut">
              <a:rPr lang="en-US" smtClean="0"/>
              <a:t>11/17/2018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1E66D-2BA2-4BB3-9B77-F23CD64B3264}" type="slidenum">
              <a:rPr lang="en-US" smtClean="0"/>
              <a:t>‹#›</a:t>
            </a:fld>
            <a:endParaRPr lang="en-US"/>
          </a:p>
        </p:txBody>
      </p:sp>
    </p:spTree>
    <p:extLst>
      <p:ext uri="{BB962C8B-B14F-4D97-AF65-F5344CB8AC3E}">
        <p14:creationId xmlns:p14="http://schemas.microsoft.com/office/powerpoint/2010/main" val="1320701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485DA4-3714-4D76-BBCF-E2A87D2DE5C6}" type="datetimeFigureOut">
              <a:rPr lang="en-US" smtClean="0"/>
              <a:t>11/17/2018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71E66D-2BA2-4BB3-9B77-F23CD64B3264}" type="slidenum">
              <a:rPr lang="en-US" smtClean="0"/>
              <a:t>‹#›</a:t>
            </a:fld>
            <a:endParaRPr lang="en-US"/>
          </a:p>
        </p:txBody>
      </p:sp>
    </p:spTree>
    <p:extLst>
      <p:ext uri="{BB962C8B-B14F-4D97-AF65-F5344CB8AC3E}">
        <p14:creationId xmlns:p14="http://schemas.microsoft.com/office/powerpoint/2010/main" val="12346923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ANTIDIARRHEAL DRUGS</a:t>
            </a:r>
            <a:endParaRPr lang="en-US" dirty="0"/>
          </a:p>
        </p:txBody>
      </p:sp>
    </p:spTree>
    <p:extLst>
      <p:ext uri="{BB962C8B-B14F-4D97-AF65-F5344CB8AC3E}">
        <p14:creationId xmlns:p14="http://schemas.microsoft.com/office/powerpoint/2010/main" val="245518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Synthesis of </a:t>
            </a:r>
            <a:r>
              <a:rPr lang="en-US" dirty="0"/>
              <a:t>Loperamide</a:t>
            </a:r>
          </a:p>
        </p:txBody>
      </p:sp>
      <p:sp>
        <p:nvSpPr>
          <p:cNvPr id="3" name="Content Placeholder 2"/>
          <p:cNvSpPr>
            <a:spLocks noGrp="1"/>
          </p:cNvSpPr>
          <p:nvPr>
            <p:ph idx="1"/>
          </p:nvPr>
        </p:nvSpPr>
        <p:spPr>
          <a:xfrm>
            <a:off x="675861" y="1510748"/>
            <a:ext cx="10999304" cy="4916556"/>
          </a:xfrm>
        </p:spPr>
        <p:txBody>
          <a:bodyPr/>
          <a:lstStyle/>
          <a:p>
            <a:pPr algn="just"/>
            <a:r>
              <a:rPr lang="en-US" dirty="0"/>
              <a:t>Loperamide is an antidiarrheal synthesized in 1969 in the lab. of Janssen </a:t>
            </a:r>
            <a:r>
              <a:rPr lang="en-US" dirty="0" smtClean="0"/>
              <a:t>Pharmaceutical, </a:t>
            </a:r>
            <a:r>
              <a:rPr lang="en-US" dirty="0" err="1"/>
              <a:t>Beerse</a:t>
            </a:r>
            <a:r>
              <a:rPr lang="en-US" dirty="0"/>
              <a:t>, Belgium. </a:t>
            </a:r>
          </a:p>
          <a:p>
            <a:pPr algn="just"/>
            <a:r>
              <a:rPr lang="en-US" dirty="0"/>
              <a:t>The Janssen synthesis of </a:t>
            </a:r>
            <a:r>
              <a:rPr lang="en-US" dirty="0" err="1"/>
              <a:t>loperamide</a:t>
            </a:r>
            <a:r>
              <a:rPr lang="en-US" dirty="0"/>
              <a:t> </a:t>
            </a:r>
            <a:r>
              <a:rPr lang="en-US" dirty="0" err="1"/>
              <a:t>HCl</a:t>
            </a:r>
            <a:r>
              <a:rPr lang="en-US" dirty="0"/>
              <a:t> is detailed in Fig.1. </a:t>
            </a:r>
            <a:r>
              <a:rPr lang="el-GR" dirty="0" smtClean="0"/>
              <a:t>ἁ</a:t>
            </a:r>
            <a:r>
              <a:rPr lang="en-US" dirty="0" smtClean="0"/>
              <a:t>(2-Bromoethyl)-</a:t>
            </a:r>
            <a:r>
              <a:rPr lang="el-GR" dirty="0"/>
              <a:t> ἁ </a:t>
            </a:r>
            <a:r>
              <a:rPr lang="en-US" dirty="0" smtClean="0"/>
              <a:t>-phenyl benzene acetonitrile </a:t>
            </a:r>
            <a:r>
              <a:rPr lang="en-US" dirty="0"/>
              <a:t>is converted through a series of reactions to N-[dihydro-3,3-diphenyl-2(3H)-</a:t>
            </a:r>
            <a:r>
              <a:rPr lang="en-US" dirty="0" err="1"/>
              <a:t>furanylidene</a:t>
            </a:r>
            <a:r>
              <a:rPr lang="en-US" dirty="0"/>
              <a:t>-N-methyl </a:t>
            </a:r>
            <a:r>
              <a:rPr lang="en-US" dirty="0" err="1"/>
              <a:t>methanaminium</a:t>
            </a:r>
            <a:r>
              <a:rPr lang="en-US" dirty="0"/>
              <a:t> bromide and ethyl </a:t>
            </a:r>
            <a:r>
              <a:rPr lang="en-US" dirty="0" smtClean="0"/>
              <a:t>4-oxo-1-piperidine carboxylate </a:t>
            </a:r>
            <a:r>
              <a:rPr lang="en-US" dirty="0"/>
              <a:t>is converted to 4-(4-chlorophenyl)-4-piperidinol. The condensation of the basic </a:t>
            </a:r>
            <a:r>
              <a:rPr lang="en-US" dirty="0" err="1"/>
              <a:t>piperidine</a:t>
            </a:r>
            <a:r>
              <a:rPr lang="en-US" dirty="0"/>
              <a:t> nitrogen with furanylidene results in the formation of </a:t>
            </a:r>
            <a:r>
              <a:rPr lang="en-US" dirty="0" err="1"/>
              <a:t>loperamide</a:t>
            </a:r>
            <a:r>
              <a:rPr lang="en-US" dirty="0"/>
              <a:t> base, which is then crystallized as the hydrochloride salt. </a:t>
            </a:r>
          </a:p>
        </p:txBody>
      </p:sp>
    </p:spTree>
    <p:extLst>
      <p:ext uri="{BB962C8B-B14F-4D97-AF65-F5344CB8AC3E}">
        <p14:creationId xmlns:p14="http://schemas.microsoft.com/office/powerpoint/2010/main" val="2672769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50954" y="6074562"/>
            <a:ext cx="2726635" cy="385763"/>
          </a:xfrm>
        </p:spPr>
        <p:txBody>
          <a:bodyPr>
            <a:normAutofit fontScale="92500" lnSpcReduction="20000"/>
          </a:bodyPr>
          <a:lstStyle/>
          <a:p>
            <a:r>
              <a:rPr lang="en-US" dirty="0" smtClean="0"/>
              <a:t>Fig-1</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5147" y="676559"/>
            <a:ext cx="6800739" cy="4861092"/>
          </a:xfrm>
          <a:prstGeom prst="rect">
            <a:avLst/>
          </a:prstGeom>
        </p:spPr>
      </p:pic>
    </p:spTree>
    <p:extLst>
      <p:ext uri="{BB962C8B-B14F-4D97-AF65-F5344CB8AC3E}">
        <p14:creationId xmlns:p14="http://schemas.microsoft.com/office/powerpoint/2010/main" val="902892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8058"/>
          </a:xfrm>
        </p:spPr>
        <p:txBody>
          <a:bodyPr/>
          <a:lstStyle/>
          <a:p>
            <a:r>
              <a:rPr lang="en-US" dirty="0"/>
              <a:t>Bismuth </a:t>
            </a:r>
            <a:r>
              <a:rPr lang="en-US" dirty="0" smtClean="0"/>
              <a:t>compounds</a:t>
            </a:r>
            <a:endParaRPr lang="en-US" dirty="0"/>
          </a:p>
        </p:txBody>
      </p:sp>
      <p:sp>
        <p:nvSpPr>
          <p:cNvPr id="3" name="Content Placeholder 2"/>
          <p:cNvSpPr>
            <a:spLocks noGrp="1"/>
          </p:cNvSpPr>
          <p:nvPr>
            <p:ph idx="1"/>
          </p:nvPr>
        </p:nvSpPr>
        <p:spPr>
          <a:xfrm>
            <a:off x="742122" y="1378226"/>
            <a:ext cx="10999304" cy="5075583"/>
          </a:xfrm>
        </p:spPr>
        <p:txBody>
          <a:bodyPr>
            <a:normAutofit lnSpcReduction="10000"/>
          </a:bodyPr>
          <a:lstStyle/>
          <a:p>
            <a:r>
              <a:rPr lang="en-US" dirty="0" smtClean="0"/>
              <a:t>While </a:t>
            </a:r>
            <a:r>
              <a:rPr lang="en-US" dirty="0"/>
              <a:t>bismuth compounds decreased the number of bowel movements in those with travelers' diarrhea, they do not decrease the length of illness. </a:t>
            </a:r>
          </a:p>
          <a:p>
            <a:pPr algn="just"/>
            <a:r>
              <a:rPr lang="en-US" dirty="0"/>
              <a:t>Many bismuth-containing preparations are available around the world. It contains two potentially active ingredients, bismuth and salicylate (aspirin). It is not clear how effective bismuth compounds are, except in traveler's diarrhea and the treatment of H. pylori infection of the stomach where they have been shown to be effective. It also is not clear how bismuth subsalicylate might work. It is thought to have some antibiotic-like properties that affect bacteria that cause diarrhea. The salicylate is anti-inflammatory and could reduce secretion of water by reducing inflammation. Bismuth also might directly reduce the secretion of water by the intestine</a:t>
            </a:r>
            <a:r>
              <a:rPr lang="en-US" dirty="0" smtClean="0"/>
              <a:t>.</a:t>
            </a:r>
            <a:endParaRPr lang="en-US" dirty="0"/>
          </a:p>
        </p:txBody>
      </p:sp>
    </p:spTree>
    <p:extLst>
      <p:ext uri="{BB962C8B-B14F-4D97-AF65-F5344CB8AC3E}">
        <p14:creationId xmlns:p14="http://schemas.microsoft.com/office/powerpoint/2010/main" val="19842363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73345"/>
          </a:xfrm>
        </p:spPr>
        <p:txBody>
          <a:bodyPr/>
          <a:lstStyle/>
          <a:p>
            <a:r>
              <a:rPr lang="en-US" dirty="0" smtClean="0"/>
              <a:t>Mechanism of action of </a:t>
            </a:r>
            <a:r>
              <a:rPr lang="en-US" dirty="0"/>
              <a:t>Bismuth subsalicylate </a:t>
            </a:r>
          </a:p>
        </p:txBody>
      </p:sp>
      <p:sp>
        <p:nvSpPr>
          <p:cNvPr id="3" name="Content Placeholder 2"/>
          <p:cNvSpPr>
            <a:spLocks noGrp="1"/>
          </p:cNvSpPr>
          <p:nvPr>
            <p:ph idx="1"/>
          </p:nvPr>
        </p:nvSpPr>
        <p:spPr>
          <a:xfrm>
            <a:off x="622851" y="1431235"/>
            <a:ext cx="11065565" cy="5075582"/>
          </a:xfrm>
        </p:spPr>
        <p:txBody>
          <a:bodyPr>
            <a:normAutofit fontScale="85000" lnSpcReduction="20000"/>
          </a:bodyPr>
          <a:lstStyle/>
          <a:p>
            <a:pPr marL="0" indent="0" algn="just">
              <a:buNone/>
            </a:pPr>
            <a:r>
              <a:rPr lang="en-US" dirty="0"/>
              <a:t>Bismuth subsalicylate is used as an antacid and </a:t>
            </a:r>
            <a:r>
              <a:rPr lang="en-US" dirty="0" smtClean="0"/>
              <a:t>antidiarrheal. The mechanism of action is not well documented, but it </a:t>
            </a:r>
            <a:r>
              <a:rPr lang="en-US" dirty="0"/>
              <a:t>is thought to be some combination of the following</a:t>
            </a:r>
            <a:r>
              <a:rPr lang="en-US" dirty="0" smtClean="0"/>
              <a:t>:</a:t>
            </a:r>
            <a:endParaRPr lang="en-US" dirty="0"/>
          </a:p>
          <a:p>
            <a:pPr algn="just"/>
            <a:r>
              <a:rPr lang="en-US" dirty="0"/>
              <a:t>Retarding the expulsion of fluids into the digestive system by irritated tissues, by "coating" them.</a:t>
            </a:r>
          </a:p>
          <a:p>
            <a:pPr algn="just"/>
            <a:r>
              <a:rPr lang="en-US" dirty="0"/>
              <a:t>Stimulation of absorption of fluids and electrolytes by the intestinal wall (</a:t>
            </a:r>
            <a:r>
              <a:rPr lang="en-US" dirty="0" err="1"/>
              <a:t>antisecretory</a:t>
            </a:r>
            <a:r>
              <a:rPr lang="en-US" dirty="0"/>
              <a:t> action)</a:t>
            </a:r>
          </a:p>
          <a:p>
            <a:pPr algn="just"/>
            <a:r>
              <a:rPr lang="en-US" dirty="0"/>
              <a:t>As a Salicylate, reducing inflammation/irritation of stomach and intestinal lining through inhibition of prostaglandin G/H </a:t>
            </a:r>
            <a:r>
              <a:rPr lang="en-US" dirty="0" smtClean="0"/>
              <a:t>Synthase</a:t>
            </a:r>
            <a:endParaRPr lang="en-US" dirty="0"/>
          </a:p>
          <a:p>
            <a:pPr algn="just"/>
            <a:r>
              <a:rPr lang="en-US" dirty="0"/>
              <a:t>Reduction in </a:t>
            </a:r>
            <a:r>
              <a:rPr lang="en-US" dirty="0" err="1"/>
              <a:t>hypermotility</a:t>
            </a:r>
            <a:r>
              <a:rPr lang="en-US" dirty="0"/>
              <a:t> of the stomach</a:t>
            </a:r>
          </a:p>
          <a:p>
            <a:pPr algn="just"/>
            <a:r>
              <a:rPr lang="en-US" dirty="0"/>
              <a:t>Binding of toxins produced by </a:t>
            </a:r>
            <a:r>
              <a:rPr lang="en-US" i="1" dirty="0"/>
              <a:t>Escherichia coli</a:t>
            </a:r>
            <a:endParaRPr lang="en-US" dirty="0"/>
          </a:p>
          <a:p>
            <a:pPr algn="just"/>
            <a:r>
              <a:rPr lang="en-US" dirty="0"/>
              <a:t>Bactericidal action of a number of its subcomponents, including salicylic </a:t>
            </a:r>
            <a:r>
              <a:rPr lang="en-US" dirty="0" smtClean="0"/>
              <a:t>acid</a:t>
            </a:r>
            <a:endParaRPr lang="en-US" dirty="0"/>
          </a:p>
          <a:p>
            <a:pPr algn="just"/>
            <a:r>
              <a:rPr lang="en-US" dirty="0"/>
              <a:t>Bactericidal action via a so-called </a:t>
            </a:r>
            <a:r>
              <a:rPr lang="en-US" dirty="0" err="1"/>
              <a:t>oligodynamic</a:t>
            </a:r>
            <a:r>
              <a:rPr lang="en-US" dirty="0"/>
              <a:t> effect in which small amounts of heavy metals such as bismuth are toxic for a number of microbes.</a:t>
            </a:r>
          </a:p>
          <a:p>
            <a:pPr algn="just"/>
            <a:r>
              <a:rPr lang="en-US" dirty="0"/>
              <a:t>Weak antacid </a:t>
            </a:r>
            <a:r>
              <a:rPr lang="en-US" dirty="0" smtClean="0"/>
              <a:t>properties</a:t>
            </a:r>
            <a:endParaRPr lang="en-US" dirty="0"/>
          </a:p>
        </p:txBody>
      </p:sp>
    </p:spTree>
    <p:extLst>
      <p:ext uri="{BB962C8B-B14F-4D97-AF65-F5344CB8AC3E}">
        <p14:creationId xmlns:p14="http://schemas.microsoft.com/office/powerpoint/2010/main" val="2674528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Opioids</a:t>
            </a:r>
          </a:p>
        </p:txBody>
      </p:sp>
      <p:sp>
        <p:nvSpPr>
          <p:cNvPr id="3" name="Content Placeholder 2"/>
          <p:cNvSpPr>
            <a:spLocks noGrp="1"/>
          </p:cNvSpPr>
          <p:nvPr>
            <p:ph idx="1"/>
          </p:nvPr>
        </p:nvSpPr>
        <p:spPr>
          <a:xfrm>
            <a:off x="838200" y="1825625"/>
            <a:ext cx="9617765" cy="2958410"/>
          </a:xfrm>
        </p:spPr>
        <p:txBody>
          <a:bodyPr/>
          <a:lstStyle/>
          <a:p>
            <a:pPr marL="0" indent="0" algn="just">
              <a:buNone/>
            </a:pPr>
            <a:r>
              <a:rPr lang="en-US" dirty="0"/>
              <a:t>Opioids have agonist actions on the intestinal opioid receptors. opioid receptors have been classified into three major types, μ, δ and </a:t>
            </a:r>
            <a:r>
              <a:rPr lang="en-US" dirty="0" smtClean="0"/>
              <a:t>κ (c), </a:t>
            </a:r>
            <a:r>
              <a:rPr lang="en-US" dirty="0"/>
              <a:t>belonging to the family of the G protein-coupled receptors. These receptors are when activated cause constipation. Drugs such as morphine or codeine, </a:t>
            </a:r>
            <a:r>
              <a:rPr lang="en-US" dirty="0" err="1"/>
              <a:t>Diphenoxylate</a:t>
            </a:r>
            <a:r>
              <a:rPr lang="en-US" dirty="0"/>
              <a:t> can be used to relieve diarrhea this way.</a:t>
            </a:r>
          </a:p>
        </p:txBody>
      </p:sp>
    </p:spTree>
    <p:extLst>
      <p:ext uri="{BB962C8B-B14F-4D97-AF65-F5344CB8AC3E}">
        <p14:creationId xmlns:p14="http://schemas.microsoft.com/office/powerpoint/2010/main" val="436263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347" y="365125"/>
            <a:ext cx="11039061" cy="1325563"/>
          </a:xfrm>
        </p:spPr>
        <p:txBody>
          <a:bodyPr>
            <a:normAutofit/>
          </a:bodyPr>
          <a:lstStyle/>
          <a:p>
            <a:r>
              <a:rPr lang="en-US" sz="4000" dirty="0"/>
              <a:t>Opioids Used as Antidiarrheal Agents (mechanism</a:t>
            </a:r>
            <a:r>
              <a:rPr lang="en-US" sz="4000" dirty="0" smtClean="0"/>
              <a:t>)</a:t>
            </a:r>
            <a:endParaRPr lang="en-US" sz="4000" dirty="0"/>
          </a:p>
        </p:txBody>
      </p:sp>
      <p:sp>
        <p:nvSpPr>
          <p:cNvPr id="3" name="Content Placeholder 2"/>
          <p:cNvSpPr>
            <a:spLocks noGrp="1"/>
          </p:cNvSpPr>
          <p:nvPr>
            <p:ph idx="1"/>
          </p:nvPr>
        </p:nvSpPr>
        <p:spPr/>
        <p:txBody>
          <a:bodyPr>
            <a:normAutofit lnSpcReduction="10000"/>
          </a:bodyPr>
          <a:lstStyle/>
          <a:p>
            <a:pPr algn="just"/>
            <a:r>
              <a:rPr lang="en-US" dirty="0" smtClean="0"/>
              <a:t>Structure </a:t>
            </a:r>
            <a:r>
              <a:rPr lang="en-US" dirty="0"/>
              <a:t>modification of 4-phenylpiperidines has led to the discovery of opioid analogues that are used extensively as antidiarrheal agents</a:t>
            </a:r>
            <a:r>
              <a:rPr lang="en-US" dirty="0" smtClean="0"/>
              <a:t>.</a:t>
            </a:r>
          </a:p>
          <a:p>
            <a:pPr algn="just"/>
            <a:r>
              <a:rPr lang="en-US" dirty="0" smtClean="0"/>
              <a:t> </a:t>
            </a:r>
            <a:r>
              <a:rPr lang="en-US" dirty="0"/>
              <a:t>Opioid agonists that act on C and δ receptors have a strong inhibitory act ion on the peristaltic reflex on the intestine. This action occurs because endogenous opioid tracts innervate the intestinal wall, where they synapse onto cholinergic neurons. </a:t>
            </a:r>
            <a:endParaRPr lang="en-US" dirty="0" smtClean="0"/>
          </a:p>
          <a:p>
            <a:pPr algn="just"/>
            <a:r>
              <a:rPr lang="en-US" dirty="0" smtClean="0"/>
              <a:t>When </a:t>
            </a:r>
            <a:r>
              <a:rPr lang="en-US" dirty="0"/>
              <a:t>opioids are released onto cholinergic neurons, they inhibit the release of acetylcholine and, thus, inhibit peristalsis. </a:t>
            </a:r>
            <a:endParaRPr lang="en-US" dirty="0" smtClean="0"/>
          </a:p>
          <a:p>
            <a:pPr algn="just"/>
            <a:r>
              <a:rPr lang="en-US" dirty="0" smtClean="0"/>
              <a:t>Any </a:t>
            </a:r>
            <a:r>
              <a:rPr lang="en-US" dirty="0"/>
              <a:t>C agonist used in medicine causes constipation as a side effect. Most C agonists are not used as antidiarrheal agents because of their potential for abuse and addiction</a:t>
            </a:r>
            <a:r>
              <a:rPr lang="en-US" dirty="0" smtClean="0"/>
              <a:t>.</a:t>
            </a:r>
            <a:endParaRPr lang="en-US" dirty="0"/>
          </a:p>
        </p:txBody>
      </p:sp>
    </p:spTree>
    <p:extLst>
      <p:ext uri="{BB962C8B-B14F-4D97-AF65-F5344CB8AC3E}">
        <p14:creationId xmlns:p14="http://schemas.microsoft.com/office/powerpoint/2010/main" val="4388998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20336"/>
          </a:xfrm>
        </p:spPr>
        <p:txBody>
          <a:bodyPr/>
          <a:lstStyle/>
          <a:p>
            <a:r>
              <a:rPr lang="en-US" dirty="0"/>
              <a:t>SAR of Opioids</a:t>
            </a:r>
          </a:p>
        </p:txBody>
      </p:sp>
      <p:sp>
        <p:nvSpPr>
          <p:cNvPr id="3" name="Content Placeholder 2"/>
          <p:cNvSpPr>
            <a:spLocks noGrp="1"/>
          </p:cNvSpPr>
          <p:nvPr>
            <p:ph idx="1"/>
          </p:nvPr>
        </p:nvSpPr>
        <p:spPr>
          <a:xfrm>
            <a:off x="516834" y="1166191"/>
            <a:ext cx="11039062" cy="3406497"/>
          </a:xfrm>
        </p:spPr>
        <p:txBody>
          <a:bodyPr>
            <a:normAutofit/>
          </a:bodyPr>
          <a:lstStyle/>
          <a:p>
            <a:pPr algn="just"/>
            <a:r>
              <a:rPr lang="en-US" dirty="0" smtClean="0"/>
              <a:t>14-alkoxy </a:t>
            </a:r>
            <a:r>
              <a:rPr lang="en-US" dirty="0"/>
              <a:t>analogues of </a:t>
            </a:r>
            <a:r>
              <a:rPr lang="en-US" dirty="0" err="1"/>
              <a:t>naltrindole</a:t>
            </a:r>
            <a:r>
              <a:rPr lang="en-US" dirty="0"/>
              <a:t>, </a:t>
            </a:r>
            <a:r>
              <a:rPr lang="en-US" dirty="0" err="1"/>
              <a:t>naloxindole</a:t>
            </a:r>
            <a:r>
              <a:rPr lang="en-US" dirty="0"/>
              <a:t> and </a:t>
            </a:r>
            <a:r>
              <a:rPr lang="en-US" dirty="0" err="1"/>
              <a:t>naltriben</a:t>
            </a:r>
            <a:r>
              <a:rPr lang="en-US" dirty="0"/>
              <a:t> with different </a:t>
            </a:r>
            <a:r>
              <a:rPr lang="en-US" dirty="0" err="1"/>
              <a:t>benzyloxy</a:t>
            </a:r>
            <a:r>
              <a:rPr lang="en-US" dirty="0"/>
              <a:t> substitution in position 14 have been investigated </a:t>
            </a:r>
            <a:endParaRPr lang="en-US" dirty="0" smtClean="0"/>
          </a:p>
          <a:p>
            <a:pPr algn="just"/>
            <a:r>
              <a:rPr lang="en-US" dirty="0" smtClean="0"/>
              <a:t>The </a:t>
            </a:r>
            <a:r>
              <a:rPr lang="en-US" dirty="0"/>
              <a:t>character and length of the substituent in position 14 </a:t>
            </a:r>
            <a:r>
              <a:rPr lang="en-US" dirty="0" smtClean="0"/>
              <a:t>determines the opioid </a:t>
            </a:r>
            <a:r>
              <a:rPr lang="en-US" dirty="0"/>
              <a:t>binding </a:t>
            </a:r>
            <a:r>
              <a:rPr lang="en-US" dirty="0" smtClean="0"/>
              <a:t>affinity. </a:t>
            </a:r>
          </a:p>
          <a:p>
            <a:pPr algn="just"/>
            <a:r>
              <a:rPr lang="en-US" dirty="0" smtClean="0"/>
              <a:t>Introduction </a:t>
            </a:r>
            <a:r>
              <a:rPr lang="en-US" dirty="0"/>
              <a:t>of 14-benzyloxy groups resulted in </a:t>
            </a:r>
            <a:r>
              <a:rPr lang="en-US" dirty="0">
                <a:solidFill>
                  <a:srgbClr val="00B050"/>
                </a:solidFill>
              </a:rPr>
              <a:t>reduced affinity and selectivity for the δ receptor</a:t>
            </a:r>
            <a:r>
              <a:rPr lang="en-US" dirty="0" smtClean="0"/>
              <a:t>.</a:t>
            </a:r>
            <a:endParaRPr lang="en-US" dirty="0"/>
          </a:p>
        </p:txBody>
      </p:sp>
      <p:pic>
        <p:nvPicPr>
          <p:cNvPr id="4" name="Picture 3"/>
          <p:cNvPicPr>
            <a:picLocks noChangeAspect="1"/>
          </p:cNvPicPr>
          <p:nvPr/>
        </p:nvPicPr>
        <p:blipFill>
          <a:blip r:embed="rId2"/>
          <a:stretch>
            <a:fillRect/>
          </a:stretch>
        </p:blipFill>
        <p:spPr>
          <a:xfrm>
            <a:off x="4400932" y="4401099"/>
            <a:ext cx="2621507" cy="2456901"/>
          </a:xfrm>
          <a:prstGeom prst="rect">
            <a:avLst/>
          </a:prstGeom>
        </p:spPr>
      </p:pic>
    </p:spTree>
    <p:extLst>
      <p:ext uri="{BB962C8B-B14F-4D97-AF65-F5344CB8AC3E}">
        <p14:creationId xmlns:p14="http://schemas.microsoft.com/office/powerpoint/2010/main" val="36873646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6347" y="490330"/>
            <a:ext cx="11065565" cy="5830957"/>
          </a:xfrm>
        </p:spPr>
        <p:txBody>
          <a:bodyPr>
            <a:normAutofit lnSpcReduction="10000"/>
          </a:bodyPr>
          <a:lstStyle/>
          <a:p>
            <a:pPr algn="just"/>
            <a:r>
              <a:rPr lang="en-US" dirty="0" smtClean="0"/>
              <a:t>The study </a:t>
            </a:r>
            <a:r>
              <a:rPr lang="en-US" dirty="0"/>
              <a:t>indicate that position 14 of </a:t>
            </a:r>
            <a:r>
              <a:rPr lang="en-US" dirty="0" err="1"/>
              <a:t>indolo</a:t>
            </a:r>
            <a:r>
              <a:rPr lang="en-US" dirty="0"/>
              <a:t>- and </a:t>
            </a:r>
            <a:r>
              <a:rPr lang="en-US" dirty="0" err="1"/>
              <a:t>benzofuromorphinans</a:t>
            </a:r>
            <a:r>
              <a:rPr lang="en-US" dirty="0"/>
              <a:t> represents a </a:t>
            </a:r>
            <a:r>
              <a:rPr lang="en-US" dirty="0" smtClean="0">
                <a:solidFill>
                  <a:srgbClr val="00B050"/>
                </a:solidFill>
              </a:rPr>
              <a:t>increased </a:t>
            </a:r>
            <a:r>
              <a:rPr lang="en-US" dirty="0">
                <a:solidFill>
                  <a:srgbClr val="00B050"/>
                </a:solidFill>
              </a:rPr>
              <a:t>δ affinity and/or selectivity</a:t>
            </a:r>
            <a:r>
              <a:rPr lang="en-US" dirty="0"/>
              <a:t>. </a:t>
            </a:r>
            <a:r>
              <a:rPr lang="en-US" dirty="0" smtClean="0"/>
              <a:t>Thus </a:t>
            </a:r>
            <a:r>
              <a:rPr lang="en-US" dirty="0"/>
              <a:t>substituent at position 14 has a major impact on the abilities of </a:t>
            </a:r>
            <a:r>
              <a:rPr lang="en-US" dirty="0" err="1"/>
              <a:t>morphinans</a:t>
            </a:r>
            <a:r>
              <a:rPr lang="en-US" dirty="0"/>
              <a:t> to interact with opioid receptors</a:t>
            </a:r>
            <a:r>
              <a:rPr lang="en-US" dirty="0" smtClean="0"/>
              <a:t>.</a:t>
            </a:r>
          </a:p>
          <a:p>
            <a:pPr algn="just"/>
            <a:r>
              <a:rPr lang="en-US" dirty="0"/>
              <a:t>The replacement of the N-</a:t>
            </a:r>
            <a:r>
              <a:rPr lang="en-US" dirty="0" err="1"/>
              <a:t>allyl</a:t>
            </a:r>
            <a:r>
              <a:rPr lang="en-US" dirty="0"/>
              <a:t> by an N-</a:t>
            </a:r>
            <a:r>
              <a:rPr lang="en-US" dirty="0" err="1"/>
              <a:t>cyclopropylmethyl</a:t>
            </a:r>
            <a:r>
              <a:rPr lang="en-US" dirty="0"/>
              <a:t> group in position 17 resulted in </a:t>
            </a:r>
            <a:r>
              <a:rPr lang="en-US" dirty="0">
                <a:solidFill>
                  <a:srgbClr val="00B050"/>
                </a:solidFill>
              </a:rPr>
              <a:t>increased δ affinity </a:t>
            </a:r>
            <a:r>
              <a:rPr lang="en-US" dirty="0"/>
              <a:t>without affecting δ receptor selectivity.</a:t>
            </a:r>
          </a:p>
          <a:p>
            <a:pPr algn="just"/>
            <a:r>
              <a:rPr lang="en-US" dirty="0" smtClean="0"/>
              <a:t>Using </a:t>
            </a:r>
            <a:r>
              <a:rPr lang="en-US" dirty="0"/>
              <a:t>an allyl, </a:t>
            </a:r>
            <a:r>
              <a:rPr lang="en-US" dirty="0" err="1"/>
              <a:t>cyclopropylmethyl</a:t>
            </a:r>
            <a:r>
              <a:rPr lang="en-US" dirty="0"/>
              <a:t> or </a:t>
            </a:r>
            <a:r>
              <a:rPr lang="en-US" dirty="0" err="1"/>
              <a:t>cyclobutylmethyl</a:t>
            </a:r>
            <a:r>
              <a:rPr lang="en-US" dirty="0"/>
              <a:t> substitution on the </a:t>
            </a:r>
            <a:r>
              <a:rPr lang="en-US" dirty="0" smtClean="0"/>
              <a:t>17-nitrogen </a:t>
            </a:r>
            <a:r>
              <a:rPr lang="en-US" dirty="0"/>
              <a:t>tends to produce antagonists (or sometimes partial agonists) with the classic opiate derivatives, as well as </a:t>
            </a:r>
            <a:r>
              <a:rPr lang="en-US" dirty="0" err="1"/>
              <a:t>morphinans</a:t>
            </a:r>
            <a:r>
              <a:rPr lang="en-US" dirty="0"/>
              <a:t> and </a:t>
            </a:r>
            <a:r>
              <a:rPr lang="en-US" dirty="0" err="1"/>
              <a:t>benzomorphans</a:t>
            </a:r>
            <a:r>
              <a:rPr lang="en-US" dirty="0"/>
              <a:t>. </a:t>
            </a:r>
            <a:endParaRPr lang="en-US" dirty="0" smtClean="0"/>
          </a:p>
          <a:p>
            <a:pPr algn="just"/>
            <a:r>
              <a:rPr lang="en-US" dirty="0" smtClean="0"/>
              <a:t>If </a:t>
            </a:r>
            <a:r>
              <a:rPr lang="en-US" dirty="0"/>
              <a:t>there is a bulky 7-substituent it always produces a partial agonist at least, even if there is a </a:t>
            </a:r>
            <a:r>
              <a:rPr lang="en-US" dirty="0" err="1"/>
              <a:t>cyclopropylmethyl</a:t>
            </a:r>
            <a:r>
              <a:rPr lang="en-US" dirty="0"/>
              <a:t> on the nitrogen (buprenorphine for instance).</a:t>
            </a:r>
          </a:p>
        </p:txBody>
      </p:sp>
    </p:spTree>
    <p:extLst>
      <p:ext uri="{BB962C8B-B14F-4D97-AF65-F5344CB8AC3E}">
        <p14:creationId xmlns:p14="http://schemas.microsoft.com/office/powerpoint/2010/main" val="13711232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Other </a:t>
            </a:r>
            <a:r>
              <a:rPr lang="en-US" b="1" dirty="0" smtClean="0"/>
              <a:t>Antidiarrheal Drugs</a:t>
            </a:r>
            <a:endParaRPr lang="en-US" dirty="0"/>
          </a:p>
        </p:txBody>
      </p:sp>
      <p:sp>
        <p:nvSpPr>
          <p:cNvPr id="3" name="Content Placeholder 2"/>
          <p:cNvSpPr>
            <a:spLocks noGrp="1"/>
          </p:cNvSpPr>
          <p:nvPr>
            <p:ph idx="1"/>
          </p:nvPr>
        </p:nvSpPr>
        <p:spPr/>
        <p:txBody>
          <a:bodyPr>
            <a:normAutofit/>
          </a:bodyPr>
          <a:lstStyle/>
          <a:p>
            <a:pPr fontAlgn="base"/>
            <a:r>
              <a:rPr lang="en-US" dirty="0" smtClean="0"/>
              <a:t>The </a:t>
            </a:r>
            <a:r>
              <a:rPr lang="en-US" dirty="0"/>
              <a:t>following drugs can also be used to treat diarrhea but only when diarrhea is caused by specific conditions.</a:t>
            </a:r>
          </a:p>
          <a:p>
            <a:pPr fontAlgn="base"/>
            <a:r>
              <a:rPr lang="en-US" b="1" dirty="0"/>
              <a:t>Absorbents</a:t>
            </a:r>
            <a:r>
              <a:rPr lang="en-US" dirty="0"/>
              <a:t> for infectious diarrhea work by absorbing the toxins produced by infectious agents. Examples: kaolin, pectin and methylcellulose.</a:t>
            </a:r>
          </a:p>
          <a:p>
            <a:pPr fontAlgn="base"/>
            <a:r>
              <a:rPr lang="en-US" b="1" dirty="0"/>
              <a:t>Bile acid binding resins</a:t>
            </a:r>
            <a:r>
              <a:rPr lang="en-US" dirty="0"/>
              <a:t> form a complex with bile salts to reduce water secretion into the bowels. Examples: </a:t>
            </a:r>
            <a:r>
              <a:rPr lang="en-US" dirty="0" err="1"/>
              <a:t>cholestyramine</a:t>
            </a:r>
            <a:r>
              <a:rPr lang="en-US" dirty="0"/>
              <a:t>.</a:t>
            </a:r>
          </a:p>
          <a:p>
            <a:pPr fontAlgn="base"/>
            <a:r>
              <a:rPr lang="en-US" b="1" dirty="0" err="1"/>
              <a:t>Octerotrid</a:t>
            </a:r>
            <a:r>
              <a:rPr lang="en-US" dirty="0" err="1"/>
              <a:t>e</a:t>
            </a:r>
            <a:r>
              <a:rPr lang="en-US" dirty="0"/>
              <a:t> that mimics the digestive hormone </a:t>
            </a:r>
            <a:r>
              <a:rPr lang="en-US" dirty="0" err="1"/>
              <a:t>somastatin</a:t>
            </a:r>
            <a:r>
              <a:rPr lang="en-US" dirty="0"/>
              <a:t> and inhibits bowel motility.</a:t>
            </a:r>
          </a:p>
          <a:p>
            <a:endParaRPr lang="en-US" dirty="0"/>
          </a:p>
        </p:txBody>
      </p:sp>
    </p:spTree>
    <p:extLst>
      <p:ext uri="{BB962C8B-B14F-4D97-AF65-F5344CB8AC3E}">
        <p14:creationId xmlns:p14="http://schemas.microsoft.com/office/powerpoint/2010/main" val="3176958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0574" y="516835"/>
            <a:ext cx="10903226" cy="5660128"/>
          </a:xfrm>
        </p:spPr>
        <p:txBody>
          <a:bodyPr>
            <a:normAutofit/>
          </a:bodyPr>
          <a:lstStyle/>
          <a:p>
            <a:pPr algn="just"/>
            <a:r>
              <a:rPr lang="en-US" dirty="0" smtClean="0"/>
              <a:t>Any medication which provides symptomatic relief for diarrhea. Diarrhea is the condition of having three or more loose or liquid bowel movements per day.</a:t>
            </a:r>
          </a:p>
          <a:p>
            <a:pPr algn="just"/>
            <a:endParaRPr lang="en-US" dirty="0" smtClean="0"/>
          </a:p>
          <a:p>
            <a:pPr algn="just"/>
            <a:r>
              <a:rPr lang="en-US" dirty="0"/>
              <a:t>The most common cause of acute diarrhea is infection--viral, bacterial, and parasitic &amp; also starting a new medication.</a:t>
            </a:r>
          </a:p>
          <a:p>
            <a:pPr marL="0" indent="0" algn="just">
              <a:buNone/>
            </a:pPr>
            <a:endParaRPr lang="en-US" dirty="0"/>
          </a:p>
          <a:p>
            <a:pPr algn="just"/>
            <a:r>
              <a:rPr lang="en-US" dirty="0"/>
              <a:t>Drug-induced diarrhea is very common because many drugs cause diarrhea. The clue to drug-induced diarrhea is that the diarrhea begins soon after treatment with the drug is begun. The medications that most frequently cause diarrhea are antacids and nutritional supplements that contain magnesium. </a:t>
            </a:r>
          </a:p>
        </p:txBody>
      </p:sp>
    </p:spTree>
    <p:extLst>
      <p:ext uri="{BB962C8B-B14F-4D97-AF65-F5344CB8AC3E}">
        <p14:creationId xmlns:p14="http://schemas.microsoft.com/office/powerpoint/2010/main" val="100308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5678" y="219351"/>
            <a:ext cx="10515600" cy="1325563"/>
          </a:xfrm>
        </p:spPr>
        <p:txBody>
          <a:bodyPr/>
          <a:lstStyle/>
          <a:p>
            <a:r>
              <a:rPr lang="en-US" dirty="0" smtClean="0"/>
              <a:t>Examples of medications that commonly cause diarrhea are</a:t>
            </a:r>
            <a:endParaRPr lang="en-US" dirty="0"/>
          </a:p>
        </p:txBody>
      </p:sp>
      <p:sp>
        <p:nvSpPr>
          <p:cNvPr id="3" name="Content Placeholder 2"/>
          <p:cNvSpPr>
            <a:spLocks noGrp="1"/>
          </p:cNvSpPr>
          <p:nvPr>
            <p:ph idx="1"/>
          </p:nvPr>
        </p:nvSpPr>
        <p:spPr>
          <a:xfrm>
            <a:off x="609600" y="1683026"/>
            <a:ext cx="11118574" cy="4956313"/>
          </a:xfrm>
        </p:spPr>
        <p:txBody>
          <a:bodyPr>
            <a:normAutofit fontScale="92500" lnSpcReduction="10000"/>
          </a:bodyPr>
          <a:lstStyle/>
          <a:p>
            <a:pPr lvl="0"/>
            <a:r>
              <a:rPr lang="en-US" dirty="0" err="1"/>
              <a:t>nonsteroidal</a:t>
            </a:r>
            <a:r>
              <a:rPr lang="en-US" dirty="0"/>
              <a:t> anti-inflammatory drugs (NSAIDs),</a:t>
            </a:r>
          </a:p>
          <a:p>
            <a:pPr lvl="0"/>
            <a:r>
              <a:rPr lang="en-US" dirty="0"/>
              <a:t>chemotherapy medications, </a:t>
            </a:r>
          </a:p>
          <a:p>
            <a:pPr lvl="0"/>
            <a:r>
              <a:rPr lang="en-US" dirty="0"/>
              <a:t>antibiotics,</a:t>
            </a:r>
          </a:p>
          <a:p>
            <a:pPr lvl="0"/>
            <a:r>
              <a:rPr lang="en-US" dirty="0"/>
              <a:t>medications to control irregular heartbeats (</a:t>
            </a:r>
            <a:r>
              <a:rPr lang="en-US" dirty="0" err="1"/>
              <a:t>antiarrhythmics</a:t>
            </a:r>
            <a:r>
              <a:rPr lang="en-US" dirty="0"/>
              <a:t>), and </a:t>
            </a:r>
          </a:p>
          <a:p>
            <a:pPr lvl="0"/>
            <a:r>
              <a:rPr lang="en-US" dirty="0"/>
              <a:t>medications for high blood pressure. </a:t>
            </a:r>
          </a:p>
          <a:p>
            <a:pPr lvl="0"/>
            <a:r>
              <a:rPr lang="en-US" dirty="0"/>
              <a:t>misoprostol, </a:t>
            </a:r>
          </a:p>
          <a:p>
            <a:pPr lvl="0"/>
            <a:r>
              <a:rPr lang="en-US" dirty="0"/>
              <a:t>quinidine, </a:t>
            </a:r>
          </a:p>
          <a:p>
            <a:pPr lvl="0"/>
            <a:r>
              <a:rPr lang="en-US" dirty="0"/>
              <a:t>olsalazine,</a:t>
            </a:r>
          </a:p>
          <a:p>
            <a:pPr lvl="0"/>
            <a:r>
              <a:rPr lang="en-US" dirty="0"/>
              <a:t>colchicine,</a:t>
            </a:r>
          </a:p>
          <a:p>
            <a:pPr lvl="0"/>
            <a:r>
              <a:rPr lang="en-US" dirty="0"/>
              <a:t>metoclopramide, and </a:t>
            </a:r>
          </a:p>
          <a:p>
            <a:pPr lvl="0"/>
            <a:r>
              <a:rPr lang="en-US" dirty="0"/>
              <a:t>cisapride.</a:t>
            </a:r>
          </a:p>
          <a:p>
            <a:endParaRPr lang="en-US" dirty="0"/>
          </a:p>
        </p:txBody>
      </p:sp>
    </p:spTree>
    <p:extLst>
      <p:ext uri="{BB962C8B-B14F-4D97-AF65-F5344CB8AC3E}">
        <p14:creationId xmlns:p14="http://schemas.microsoft.com/office/powerpoint/2010/main" val="1648216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7" y="39411"/>
            <a:ext cx="10515600" cy="1325563"/>
          </a:xfrm>
        </p:spPr>
        <p:txBody>
          <a:bodyPr/>
          <a:lstStyle/>
          <a:p>
            <a:r>
              <a:rPr lang="en-US" b="1" dirty="0" smtClean="0"/>
              <a:t>Management</a:t>
            </a:r>
            <a:endParaRPr lang="en-US" dirty="0"/>
          </a:p>
        </p:txBody>
      </p:sp>
      <p:sp>
        <p:nvSpPr>
          <p:cNvPr id="3" name="Content Placeholder 2"/>
          <p:cNvSpPr>
            <a:spLocks noGrp="1"/>
          </p:cNvSpPr>
          <p:nvPr>
            <p:ph idx="1"/>
          </p:nvPr>
        </p:nvSpPr>
        <p:spPr>
          <a:xfrm>
            <a:off x="649357" y="1364974"/>
            <a:ext cx="10853530" cy="4876800"/>
          </a:xfrm>
        </p:spPr>
        <p:txBody>
          <a:bodyPr>
            <a:normAutofit fontScale="85000" lnSpcReduction="20000"/>
          </a:bodyPr>
          <a:lstStyle/>
          <a:p>
            <a:r>
              <a:rPr lang="en-US" dirty="0" smtClean="0"/>
              <a:t>In </a:t>
            </a:r>
            <a:r>
              <a:rPr lang="en-US" dirty="0"/>
              <a:t>many cases of diarrhea, replacing lost fluid and salts is the only treatment needed. This is usually by mouth – oral rehydration therapy – or, in severe cases, intravenously</a:t>
            </a:r>
          </a:p>
          <a:p>
            <a:pPr marL="0" indent="0">
              <a:buNone/>
            </a:pPr>
            <a:endParaRPr lang="en-US" b="1" dirty="0"/>
          </a:p>
          <a:p>
            <a:r>
              <a:rPr lang="en-US" b="1" dirty="0"/>
              <a:t>Types of drugs that can be used:</a:t>
            </a:r>
          </a:p>
          <a:p>
            <a:pPr lvl="0"/>
            <a:r>
              <a:rPr lang="en-US" dirty="0"/>
              <a:t>Electrolyte solutions are used to replace lost fluids and salts in acute cases.</a:t>
            </a:r>
          </a:p>
          <a:p>
            <a:pPr lvl="0"/>
            <a:r>
              <a:rPr lang="en-US" dirty="0"/>
              <a:t>Antibiotics such as Metronidazole.</a:t>
            </a:r>
          </a:p>
          <a:p>
            <a:pPr lvl="0"/>
            <a:r>
              <a:rPr lang="en-US" dirty="0"/>
              <a:t>Bulking agents like methylcellulose, guar gum or plant fiber are used for diarrhea in functional bowel disease and to control ileostomy output.</a:t>
            </a:r>
          </a:p>
          <a:p>
            <a:pPr lvl="0"/>
            <a:r>
              <a:rPr lang="en-US" dirty="0"/>
              <a:t>Absorbents absorb toxic substances that cause infective diarrhea, methylcellulose is an absorbent.</a:t>
            </a:r>
          </a:p>
          <a:p>
            <a:pPr lvl="0"/>
            <a:r>
              <a:rPr lang="en-US" dirty="0"/>
              <a:t>Anti-inflammatory solutions like Bismuth subsalicylate.</a:t>
            </a:r>
          </a:p>
          <a:p>
            <a:r>
              <a:rPr lang="en-US" dirty="0"/>
              <a:t>Opioids' classical use besides pain relief is as an anti-diarrheal drug.</a:t>
            </a:r>
          </a:p>
        </p:txBody>
      </p:sp>
    </p:spTree>
    <p:extLst>
      <p:ext uri="{BB962C8B-B14F-4D97-AF65-F5344CB8AC3E}">
        <p14:creationId xmlns:p14="http://schemas.microsoft.com/office/powerpoint/2010/main" val="2178554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Antibiotics</a:t>
            </a:r>
            <a:endParaRPr lang="en-US" dirty="0"/>
          </a:p>
        </p:txBody>
      </p:sp>
      <p:sp>
        <p:nvSpPr>
          <p:cNvPr id="3" name="Content Placeholder 2"/>
          <p:cNvSpPr>
            <a:spLocks noGrp="1"/>
          </p:cNvSpPr>
          <p:nvPr>
            <p:ph idx="1"/>
          </p:nvPr>
        </p:nvSpPr>
        <p:spPr/>
        <p:txBody>
          <a:bodyPr>
            <a:normAutofit/>
          </a:bodyPr>
          <a:lstStyle/>
          <a:p>
            <a:r>
              <a:rPr lang="en-US" dirty="0" smtClean="0"/>
              <a:t>Most episodes of diarrhea are acute and of short duration and do not require antibiotics. Antibiotics are not even necessary for the most common bacterial infections that cause diarrhea. Antibiotics, however, often are used when-</a:t>
            </a:r>
          </a:p>
          <a:p>
            <a:pPr lvl="1"/>
            <a:r>
              <a:rPr lang="en-US" dirty="0" smtClean="0"/>
              <a:t>patients have more severe and persistent diarrhea,</a:t>
            </a:r>
          </a:p>
          <a:p>
            <a:pPr lvl="1"/>
            <a:r>
              <a:rPr lang="en-US" dirty="0" smtClean="0"/>
              <a:t>patients have additional debilitating diseases such as heart failure, lung disease, and AIDS,</a:t>
            </a:r>
          </a:p>
          <a:p>
            <a:pPr lvl="1"/>
            <a:r>
              <a:rPr lang="en-US" dirty="0" smtClean="0"/>
              <a:t>stool examination and testing discloses parasites, more serious bacterial infections (for example, </a:t>
            </a:r>
            <a:r>
              <a:rPr lang="en-US" dirty="0" err="1" smtClean="0"/>
              <a:t>Shigella</a:t>
            </a:r>
            <a:r>
              <a:rPr lang="en-US" dirty="0" smtClean="0"/>
              <a:t>, or C. </a:t>
            </a:r>
            <a:r>
              <a:rPr lang="en-US" dirty="0" err="1" smtClean="0"/>
              <a:t>difficile</a:t>
            </a:r>
            <a:r>
              <a:rPr lang="en-US" dirty="0" smtClean="0"/>
              <a:t>, and traveler's diarrhea.</a:t>
            </a:r>
          </a:p>
          <a:p>
            <a:endParaRPr lang="en-US" dirty="0"/>
          </a:p>
        </p:txBody>
      </p:sp>
    </p:spTree>
    <p:extLst>
      <p:ext uri="{BB962C8B-B14F-4D97-AF65-F5344CB8AC3E}">
        <p14:creationId xmlns:p14="http://schemas.microsoft.com/office/powerpoint/2010/main" val="1584971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Metronidazole</a:t>
            </a:r>
            <a:endParaRPr lang="en-US" dirty="0"/>
          </a:p>
        </p:txBody>
      </p:sp>
      <p:sp>
        <p:nvSpPr>
          <p:cNvPr id="3" name="Content Placeholder 2"/>
          <p:cNvSpPr>
            <a:spLocks noGrp="1"/>
          </p:cNvSpPr>
          <p:nvPr>
            <p:ph idx="1"/>
          </p:nvPr>
        </p:nvSpPr>
        <p:spPr>
          <a:xfrm>
            <a:off x="795130" y="1775791"/>
            <a:ext cx="10558670" cy="2756452"/>
          </a:xfrm>
        </p:spPr>
        <p:txBody>
          <a:bodyPr>
            <a:normAutofit/>
          </a:bodyPr>
          <a:lstStyle/>
          <a:p>
            <a:pPr algn="just"/>
            <a:r>
              <a:rPr lang="en-US" dirty="0" smtClean="0"/>
              <a:t>Metronidazole is 2-Methyl-5-nitroimidazole-1-ethanol, the most useful of a group of antiprotozoal </a:t>
            </a:r>
            <a:r>
              <a:rPr lang="en-US" dirty="0" err="1" smtClean="0"/>
              <a:t>nitroimidazole</a:t>
            </a:r>
            <a:r>
              <a:rPr lang="en-US" dirty="0" smtClean="0"/>
              <a:t> derivatives. It has been speculated that a reactive intermediates formed on the microbial reduction of the 5-nitro group of metronidazole covalently binds to the DNA of the microorganism triggering the lethal effect. </a:t>
            </a:r>
            <a:endParaRPr lang="en-US" dirty="0"/>
          </a:p>
        </p:txBody>
      </p:sp>
      <p:pic>
        <p:nvPicPr>
          <p:cNvPr id="4" name="Picture 3"/>
          <p:cNvPicPr>
            <a:picLocks noChangeAspect="1"/>
          </p:cNvPicPr>
          <p:nvPr/>
        </p:nvPicPr>
        <p:blipFill>
          <a:blip r:embed="rId2"/>
          <a:stretch>
            <a:fillRect/>
          </a:stretch>
        </p:blipFill>
        <p:spPr>
          <a:xfrm>
            <a:off x="3711847" y="4158205"/>
            <a:ext cx="2450414" cy="1774694"/>
          </a:xfrm>
          <a:prstGeom prst="rect">
            <a:avLst/>
          </a:prstGeom>
        </p:spPr>
      </p:pic>
    </p:spTree>
    <p:extLst>
      <p:ext uri="{BB962C8B-B14F-4D97-AF65-F5344CB8AC3E}">
        <p14:creationId xmlns:p14="http://schemas.microsoft.com/office/powerpoint/2010/main" val="2251498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Synthesis of metronidazole</a:t>
            </a:r>
            <a:endParaRPr lang="en-US" dirty="0"/>
          </a:p>
        </p:txBody>
      </p:sp>
      <p:sp>
        <p:nvSpPr>
          <p:cNvPr id="3" name="Content Placeholder 2"/>
          <p:cNvSpPr>
            <a:spLocks noGrp="1"/>
          </p:cNvSpPr>
          <p:nvPr>
            <p:ph idx="1"/>
          </p:nvPr>
        </p:nvSpPr>
        <p:spPr>
          <a:xfrm>
            <a:off x="838200" y="1605585"/>
            <a:ext cx="10515600" cy="2449580"/>
          </a:xfrm>
        </p:spPr>
        <p:txBody>
          <a:bodyPr/>
          <a:lstStyle/>
          <a:p>
            <a:r>
              <a:rPr lang="en-US" dirty="0"/>
              <a:t>2-Methylimidazole is nitrated to give 2-methyl-4(5)-</a:t>
            </a:r>
            <a:r>
              <a:rPr lang="en-US" dirty="0" err="1"/>
              <a:t>nitroimidazole</a:t>
            </a:r>
            <a:r>
              <a:rPr lang="en-US" dirty="0"/>
              <a:t>, which is in turn alkylated with ethylene oxide or 2-chloroethanol to give metronidazole. 2-Methylimidazole can be prepared </a:t>
            </a:r>
            <a:r>
              <a:rPr lang="en-US" dirty="0" smtClean="0"/>
              <a:t>via the </a:t>
            </a:r>
            <a:r>
              <a:rPr lang="en-US" b="1" dirty="0" smtClean="0"/>
              <a:t>Debus-</a:t>
            </a:r>
            <a:r>
              <a:rPr lang="en-US" b="1" dirty="0" err="1" smtClean="0"/>
              <a:t>Radziszewski</a:t>
            </a:r>
            <a:r>
              <a:rPr lang="en-US" dirty="0" smtClean="0"/>
              <a:t> </a:t>
            </a:r>
            <a:r>
              <a:rPr lang="en-US" dirty="0"/>
              <a:t>synthesis, or </a:t>
            </a:r>
            <a:r>
              <a:rPr lang="en-US" dirty="0" smtClean="0"/>
              <a:t>from </a:t>
            </a:r>
            <a:r>
              <a:rPr lang="en-US" b="1" dirty="0" err="1" smtClean="0"/>
              <a:t>ethylenediamine</a:t>
            </a:r>
            <a:r>
              <a:rPr lang="en-US" b="1" dirty="0"/>
              <a:t> </a:t>
            </a:r>
            <a:r>
              <a:rPr lang="en-US" dirty="0" smtClean="0"/>
              <a:t>and</a:t>
            </a:r>
            <a:r>
              <a:rPr lang="en-US" b="1" dirty="0"/>
              <a:t> acetic acid</a:t>
            </a:r>
            <a:r>
              <a:rPr lang="en-US" dirty="0" smtClean="0"/>
              <a:t>.</a:t>
            </a:r>
            <a:endParaRPr lang="en-US" dirty="0"/>
          </a:p>
        </p:txBody>
      </p:sp>
      <p:pic>
        <p:nvPicPr>
          <p:cNvPr id="4" name="Picture 3"/>
          <p:cNvPicPr>
            <a:picLocks noChangeAspect="1"/>
          </p:cNvPicPr>
          <p:nvPr/>
        </p:nvPicPr>
        <p:blipFill>
          <a:blip r:embed="rId2"/>
          <a:stretch>
            <a:fillRect/>
          </a:stretch>
        </p:blipFill>
        <p:spPr>
          <a:xfrm>
            <a:off x="1476101" y="3935449"/>
            <a:ext cx="6414071" cy="1656968"/>
          </a:xfrm>
          <a:prstGeom prst="rect">
            <a:avLst/>
          </a:prstGeom>
        </p:spPr>
      </p:pic>
      <p:pic>
        <p:nvPicPr>
          <p:cNvPr id="5" name="Picture 4"/>
          <p:cNvPicPr>
            <a:picLocks noChangeAspect="1"/>
          </p:cNvPicPr>
          <p:nvPr/>
        </p:nvPicPr>
        <p:blipFill>
          <a:blip r:embed="rId3"/>
          <a:stretch>
            <a:fillRect/>
          </a:stretch>
        </p:blipFill>
        <p:spPr>
          <a:xfrm>
            <a:off x="8384852" y="4245728"/>
            <a:ext cx="2031357" cy="1463266"/>
          </a:xfrm>
          <a:prstGeom prst="rect">
            <a:avLst/>
          </a:prstGeom>
        </p:spPr>
      </p:pic>
    </p:spTree>
    <p:extLst>
      <p:ext uri="{BB962C8B-B14F-4D97-AF65-F5344CB8AC3E}">
        <p14:creationId xmlns:p14="http://schemas.microsoft.com/office/powerpoint/2010/main" val="3426015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8057"/>
          </a:xfrm>
        </p:spPr>
        <p:txBody>
          <a:bodyPr/>
          <a:lstStyle/>
          <a:p>
            <a:r>
              <a:rPr lang="en-US" dirty="0" smtClean="0"/>
              <a:t>Anti motility agents</a:t>
            </a:r>
            <a:endParaRPr lang="en-US" dirty="0"/>
          </a:p>
        </p:txBody>
      </p:sp>
      <p:sp>
        <p:nvSpPr>
          <p:cNvPr id="3" name="Content Placeholder 2"/>
          <p:cNvSpPr>
            <a:spLocks noGrp="1"/>
          </p:cNvSpPr>
          <p:nvPr>
            <p:ph idx="1"/>
          </p:nvPr>
        </p:nvSpPr>
        <p:spPr>
          <a:xfrm>
            <a:off x="838200" y="1219201"/>
            <a:ext cx="10680510" cy="5099712"/>
          </a:xfrm>
        </p:spPr>
        <p:txBody>
          <a:bodyPr>
            <a:normAutofit lnSpcReduction="10000"/>
          </a:bodyPr>
          <a:lstStyle/>
          <a:p>
            <a:pPr algn="just"/>
            <a:r>
              <a:rPr lang="en-US" dirty="0" smtClean="0"/>
              <a:t>Anti-motility medications are drugs that relax the muscles of the small intestine and/or the colon. </a:t>
            </a:r>
          </a:p>
          <a:p>
            <a:pPr algn="just"/>
            <a:r>
              <a:rPr lang="en-US" dirty="0" smtClean="0"/>
              <a:t>Relaxation results in slower flow of intestinal contents. </a:t>
            </a:r>
          </a:p>
          <a:p>
            <a:pPr algn="just"/>
            <a:r>
              <a:rPr lang="en-US" dirty="0" smtClean="0"/>
              <a:t>Slower flow allows more time for water to be absorbed from the intestine and colon and reduces the water content of stool. </a:t>
            </a:r>
          </a:p>
          <a:p>
            <a:pPr algn="just"/>
            <a:r>
              <a:rPr lang="en-US" dirty="0" smtClean="0"/>
              <a:t>Cramps, due to spasm of the intestinal muscles, also are relieved by the muscular relaxation. </a:t>
            </a:r>
          </a:p>
          <a:p>
            <a:pPr algn="just"/>
            <a:r>
              <a:rPr lang="en-US" dirty="0" smtClean="0"/>
              <a:t>Anti motility agents like </a:t>
            </a:r>
            <a:r>
              <a:rPr lang="en-US" dirty="0" err="1" smtClean="0">
                <a:solidFill>
                  <a:srgbClr val="00B050"/>
                </a:solidFill>
              </a:rPr>
              <a:t>loperamide</a:t>
            </a:r>
            <a:r>
              <a:rPr lang="en-US" dirty="0" smtClean="0"/>
              <a:t> is used in the treatment of diarrhea to slow down peristalsis and the passage of fecal material through the bowels - this means that more time is given for water to reabsorb back into the body, which gives a firmer stool, and also means that feces is passed less frequently.</a:t>
            </a:r>
          </a:p>
        </p:txBody>
      </p:sp>
    </p:spTree>
    <p:extLst>
      <p:ext uri="{BB962C8B-B14F-4D97-AF65-F5344CB8AC3E}">
        <p14:creationId xmlns:p14="http://schemas.microsoft.com/office/powerpoint/2010/main" val="1155816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Mechanism of action</a:t>
            </a:r>
            <a:endParaRPr lang="en-US" dirty="0"/>
          </a:p>
        </p:txBody>
      </p:sp>
      <p:sp>
        <p:nvSpPr>
          <p:cNvPr id="3" name="Content Placeholder 2"/>
          <p:cNvSpPr>
            <a:spLocks noGrp="1"/>
          </p:cNvSpPr>
          <p:nvPr>
            <p:ph idx="1"/>
          </p:nvPr>
        </p:nvSpPr>
        <p:spPr/>
        <p:txBody>
          <a:bodyPr/>
          <a:lstStyle/>
          <a:p>
            <a:pPr algn="just"/>
            <a:r>
              <a:rPr lang="en-US" dirty="0" smtClean="0"/>
              <a:t>Loperamide is an </a:t>
            </a:r>
            <a:r>
              <a:rPr lang="en-US" b="1" dirty="0" smtClean="0"/>
              <a:t>opioid-receptor agonist </a:t>
            </a:r>
            <a:r>
              <a:rPr lang="en-US" dirty="0" smtClean="0"/>
              <a:t>and acts on the μ-opioid receptors in the myenteric plexus of the large intestine. Loperamide works similarly to morphine, decreasing the activity of the myenteric plexus, which decreases the tone of the longitudinal and circular smooth muscles of the intestinal wall. This increases the time material stays in the intestine, allowing more water to be absorbed from the fecal matter. Loperamide also decreases colonic mass movements and suppresses the </a:t>
            </a:r>
            <a:r>
              <a:rPr lang="en-US" dirty="0" err="1" smtClean="0"/>
              <a:t>gastrocolic</a:t>
            </a:r>
            <a:r>
              <a:rPr lang="en-US" dirty="0" smtClean="0"/>
              <a:t> reflex.</a:t>
            </a:r>
            <a:endParaRPr lang="en-US" dirty="0"/>
          </a:p>
        </p:txBody>
      </p:sp>
      <p:pic>
        <p:nvPicPr>
          <p:cNvPr id="4" name="Picture 3"/>
          <p:cNvPicPr>
            <a:picLocks noChangeAspect="1"/>
          </p:cNvPicPr>
          <p:nvPr/>
        </p:nvPicPr>
        <p:blipFill>
          <a:blip r:embed="rId2"/>
          <a:stretch>
            <a:fillRect/>
          </a:stretch>
        </p:blipFill>
        <p:spPr>
          <a:xfrm>
            <a:off x="4321084" y="5020584"/>
            <a:ext cx="2676376" cy="1457070"/>
          </a:xfrm>
          <a:prstGeom prst="rect">
            <a:avLst/>
          </a:prstGeom>
        </p:spPr>
      </p:pic>
    </p:spTree>
    <p:extLst>
      <p:ext uri="{BB962C8B-B14F-4D97-AF65-F5344CB8AC3E}">
        <p14:creationId xmlns:p14="http://schemas.microsoft.com/office/powerpoint/2010/main" val="25918136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TotalTime>
  <Words>1263</Words>
  <Application>Microsoft Office PowerPoint</Application>
  <PresentationFormat>Widescreen</PresentationFormat>
  <Paragraphs>82</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ANTIDIARRHEAL DRUGS</vt:lpstr>
      <vt:lpstr>PowerPoint Presentation</vt:lpstr>
      <vt:lpstr>Examples of medications that commonly cause diarrhea are</vt:lpstr>
      <vt:lpstr>Management</vt:lpstr>
      <vt:lpstr>Antibiotics</vt:lpstr>
      <vt:lpstr>Metronidazole</vt:lpstr>
      <vt:lpstr>Synthesis of metronidazole</vt:lpstr>
      <vt:lpstr>Anti motility agents</vt:lpstr>
      <vt:lpstr>Mechanism of action</vt:lpstr>
      <vt:lpstr>Synthesis of Loperamide</vt:lpstr>
      <vt:lpstr>PowerPoint Presentation</vt:lpstr>
      <vt:lpstr>Bismuth compounds</vt:lpstr>
      <vt:lpstr>Mechanism of action of Bismuth subsalicylate </vt:lpstr>
      <vt:lpstr>Opioids</vt:lpstr>
      <vt:lpstr>Opioids Used as Antidiarrheal Agents (mechanism)</vt:lpstr>
      <vt:lpstr>SAR of Opioids</vt:lpstr>
      <vt:lpstr>PowerPoint Presentation</vt:lpstr>
      <vt:lpstr>Other Antidiarrheal Drugs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ANTIDIARRHEAL DRUGS</dc:title>
  <dc:creator>su</dc:creator>
  <cp:lastModifiedBy>su</cp:lastModifiedBy>
  <cp:revision>22</cp:revision>
  <cp:lastPrinted>2017-02-26T07:46:40Z</cp:lastPrinted>
  <dcterms:created xsi:type="dcterms:W3CDTF">2016-10-30T09:21:19Z</dcterms:created>
  <dcterms:modified xsi:type="dcterms:W3CDTF">2018-11-17T04:57:04Z</dcterms:modified>
</cp:coreProperties>
</file>