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72" r:id="rId13"/>
    <p:sldId id="273" r:id="rId14"/>
    <p:sldId id="269" r:id="rId15"/>
    <p:sldId id="268" r:id="rId16"/>
    <p:sldId id="270" r:id="rId17"/>
    <p:sldId id="267" r:id="rId18"/>
    <p:sldId id="271" r:id="rId19"/>
    <p:sldId id="274" r:id="rId20"/>
    <p:sldId id="27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0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7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104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84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6956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52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4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79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68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9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5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5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1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47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8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72033-A7AE-4FC1-8AEA-43C1653506FE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6103F8-9DF3-4BC9-AC5E-0A05FE9D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5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166" y="1983544"/>
            <a:ext cx="9062988" cy="984079"/>
          </a:xfrm>
        </p:spPr>
        <p:txBody>
          <a:bodyPr/>
          <a:lstStyle/>
          <a:p>
            <a:r>
              <a:rPr lang="en-US" sz="4000" dirty="0"/>
              <a:t>Quantitative Research Methodology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9270" y="3429000"/>
            <a:ext cx="7766936" cy="167757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Md. Fouad Hossain </a:t>
            </a:r>
            <a:r>
              <a:rPr lang="en-US" sz="2800" b="1" dirty="0" err="1">
                <a:solidFill>
                  <a:srgbClr val="FF0000"/>
                </a:solidFill>
              </a:rPr>
              <a:t>Sarker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 Associate Professor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Daffodil International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05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8288" y="1561514"/>
            <a:ext cx="8060789" cy="2641210"/>
          </a:xfrm>
        </p:spPr>
        <p:txBody>
          <a:bodyPr/>
          <a:lstStyle/>
          <a:p>
            <a:pPr algn="l"/>
            <a:r>
              <a:rPr lang="en-US" sz="4000" b="1" dirty="0"/>
              <a:t>Structured/Semi-Structured/Unstructured Questionnaire</a:t>
            </a:r>
          </a:p>
        </p:txBody>
      </p:sp>
    </p:spTree>
    <p:extLst>
      <p:ext uri="{BB962C8B-B14F-4D97-AF65-F5344CB8AC3E}">
        <p14:creationId xmlns:p14="http://schemas.microsoft.com/office/powerpoint/2010/main" val="18732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494" y="492369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Structured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494" y="1452489"/>
            <a:ext cx="10751758" cy="4913142"/>
          </a:xfrm>
        </p:spPr>
        <p:txBody>
          <a:bodyPr>
            <a:noAutofit/>
          </a:bodyPr>
          <a:lstStyle/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B61FA0"/>
                </a:solidFill>
                <a:effectLst/>
                <a:latin typeface="+mj-lt"/>
                <a:ea typeface="Arial MT"/>
                <a:cs typeface="Arial MT"/>
              </a:rPr>
              <a:t>Dichotomous:</a:t>
            </a:r>
            <a:r>
              <a:rPr lang="en-US" sz="2400" b="1" spc="-55" dirty="0">
                <a:solidFill>
                  <a:srgbClr val="B61FA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yes/no,</a:t>
            </a:r>
            <a:r>
              <a:rPr lang="en-US" sz="2400" b="1" spc="-4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true/false,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agree/disagree</a:t>
            </a:r>
            <a:endParaRPr lang="en-US" sz="2400" dirty="0">
              <a:effectLst/>
              <a:latin typeface="+mj-lt"/>
              <a:ea typeface="Arial MT"/>
              <a:cs typeface="Arial MT"/>
            </a:endParaRPr>
          </a:p>
          <a:p>
            <a:pPr marL="342900" marR="744855" lvl="0" indent="-342900" algn="l">
              <a:lnSpc>
                <a:spcPct val="88000"/>
              </a:lnSpc>
              <a:spcBef>
                <a:spcPts val="77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620395" algn="l"/>
              </a:tabLst>
            </a:pPr>
            <a:r>
              <a:rPr lang="en-US" sz="2400" b="1" dirty="0">
                <a:solidFill>
                  <a:srgbClr val="B61FA0"/>
                </a:solidFill>
                <a:effectLst/>
                <a:latin typeface="+mj-lt"/>
                <a:ea typeface="Arial MT"/>
                <a:cs typeface="Arial MT"/>
              </a:rPr>
              <a:t>Multiple</a:t>
            </a:r>
            <a:r>
              <a:rPr lang="en-US" sz="2400" b="1" spc="-20" dirty="0">
                <a:solidFill>
                  <a:srgbClr val="B61FA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B61FA0"/>
                </a:solidFill>
                <a:effectLst/>
                <a:latin typeface="+mj-lt"/>
                <a:ea typeface="Arial MT"/>
                <a:cs typeface="Arial MT"/>
              </a:rPr>
              <a:t>Choice:</a:t>
            </a:r>
            <a:r>
              <a:rPr lang="en-US" sz="2400" b="1" spc="-30" dirty="0">
                <a:solidFill>
                  <a:srgbClr val="B61FA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What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sources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do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you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use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for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writing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term</a:t>
            </a:r>
            <a:r>
              <a:rPr lang="en-US" sz="2400" b="1" spc="-36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reports?</a:t>
            </a:r>
            <a:r>
              <a:rPr lang="en-US" sz="2400" b="1" spc="-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(check</a:t>
            </a:r>
            <a:r>
              <a:rPr lang="en-US" sz="2400" b="1" spc="-15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all</a:t>
            </a:r>
            <a:r>
              <a:rPr lang="en-US" sz="2400" b="1" spc="-20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that</a:t>
            </a:r>
            <a:r>
              <a:rPr lang="en-US" sz="2400" b="1" spc="10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apply)</a:t>
            </a:r>
            <a:endParaRPr lang="en-US" sz="2400" dirty="0">
              <a:effectLst/>
              <a:latin typeface="+mj-lt"/>
              <a:ea typeface="Arial MT"/>
              <a:cs typeface="Arial MT"/>
            </a:endParaRPr>
          </a:p>
          <a:p>
            <a:pPr marL="800100" marR="513080" lvl="1" indent="-342900" algn="l">
              <a:lnSpc>
                <a:spcPct val="87000"/>
              </a:lnSpc>
              <a:spcBef>
                <a:spcPts val="820"/>
              </a:spcBef>
              <a:spcAft>
                <a:spcPts val="0"/>
              </a:spcAft>
              <a:buClr>
                <a:srgbClr val="041CC6"/>
              </a:buClr>
              <a:buSzPts val="1650"/>
              <a:buFont typeface="Wingdings" panose="05000000000000000000" pitchFamily="2" charset="2"/>
              <a:buChar char="q"/>
              <a:tabLst>
                <a:tab pos="808990" algn="l"/>
              </a:tabLst>
            </a:pP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How</a:t>
            </a:r>
            <a:r>
              <a:rPr lang="en-US" sz="2400" b="1" spc="-3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many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hours</a:t>
            </a:r>
            <a:r>
              <a:rPr lang="en-US" sz="2400" b="1" spc="-2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do</a:t>
            </a:r>
            <a:r>
              <a:rPr lang="en-US" sz="2400" b="1" spc="-3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you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exercise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per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week</a:t>
            </a:r>
            <a:r>
              <a:rPr lang="en-US" sz="2400" b="1" spc="-2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(check</a:t>
            </a:r>
            <a:r>
              <a:rPr lang="en-US" sz="2400" b="1" spc="-25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only</a:t>
            </a:r>
            <a:r>
              <a:rPr lang="en-US" sz="2400" b="1" spc="-25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one</a:t>
            </a:r>
            <a:r>
              <a:rPr lang="en-US" sz="2400" b="1" spc="-355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40C703"/>
                </a:solidFill>
                <a:effectLst/>
                <a:latin typeface="+mj-lt"/>
                <a:ea typeface="Arial MT"/>
                <a:cs typeface="Arial MT"/>
              </a:rPr>
              <a:t>response)</a:t>
            </a:r>
            <a:endParaRPr lang="en-US" sz="2400" dirty="0">
              <a:effectLst/>
              <a:latin typeface="+mj-lt"/>
              <a:ea typeface="Arial MT"/>
              <a:cs typeface="Arial MT"/>
            </a:endParaRPr>
          </a:p>
          <a:p>
            <a:pPr marL="800100" marR="0" lvl="1" indent="-342900" algn="l">
              <a:spcBef>
                <a:spcPts val="660"/>
              </a:spcBef>
              <a:spcAft>
                <a:spcPts val="0"/>
              </a:spcAft>
              <a:buClr>
                <a:srgbClr val="041CC6"/>
              </a:buClr>
              <a:buSzPts val="1650"/>
              <a:buFont typeface="Wingdings" panose="05000000000000000000" pitchFamily="2" charset="2"/>
              <a:buChar char="q"/>
              <a:tabLst>
                <a:tab pos="808990" algn="l"/>
              </a:tabLst>
            </a:pP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How</a:t>
            </a:r>
            <a:r>
              <a:rPr lang="en-US" sz="2400" b="1" spc="-5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satisfied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are</a:t>
            </a:r>
            <a:r>
              <a:rPr lang="en-US" sz="2400" b="1" spc="-4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you</a:t>
            </a:r>
            <a:r>
              <a:rPr lang="en-US" sz="2400" b="1" spc="-4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with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the</a:t>
            </a:r>
            <a:r>
              <a:rPr lang="en-US" sz="2400" b="1" spc="-3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quality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of</a:t>
            </a:r>
            <a:r>
              <a:rPr lang="en-US" sz="2400" b="1" spc="-4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canteen</a:t>
            </a:r>
            <a:r>
              <a:rPr lang="en-US" sz="2400" b="1" spc="-3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‘A’</a:t>
            </a:r>
            <a:r>
              <a:rPr lang="en-US" sz="2400" b="1" spc="-4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food?</a:t>
            </a:r>
            <a:endParaRPr lang="en-US" sz="2400" dirty="0">
              <a:effectLst/>
              <a:latin typeface="+mj-lt"/>
              <a:ea typeface="Arial MT"/>
              <a:cs typeface="Arial MT"/>
            </a:endParaRPr>
          </a:p>
          <a:p>
            <a:pPr marL="342900" marR="937895" lvl="0" indent="-342900" algn="l">
              <a:lnSpc>
                <a:spcPct val="87000"/>
              </a:lnSpc>
              <a:spcBef>
                <a:spcPts val="78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620395" algn="l"/>
              </a:tabLst>
            </a:pPr>
            <a:r>
              <a:rPr lang="en-US" sz="2400" b="1" dirty="0">
                <a:solidFill>
                  <a:srgbClr val="B61FA0"/>
                </a:solidFill>
                <a:effectLst/>
                <a:latin typeface="+mj-lt"/>
                <a:ea typeface="Arial MT"/>
                <a:cs typeface="Arial MT"/>
              </a:rPr>
              <a:t>Contingency:</a:t>
            </a:r>
            <a:r>
              <a:rPr lang="en-US" sz="2400" b="1" spc="-30" dirty="0">
                <a:solidFill>
                  <a:srgbClr val="B61FA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Determine</a:t>
            </a:r>
            <a:r>
              <a:rPr lang="en-US" sz="2400" b="1" spc="-4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if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the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respondent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is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qualified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to</a:t>
            </a:r>
            <a:r>
              <a:rPr lang="en-US" sz="2400" b="1" spc="-35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answer a</a:t>
            </a:r>
            <a:r>
              <a:rPr lang="en-US" sz="2400" b="1" spc="-1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subsequent</a:t>
            </a:r>
            <a:r>
              <a:rPr lang="en-US" sz="2400" b="1" spc="1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question</a:t>
            </a:r>
            <a:endParaRPr lang="en-US" sz="2400" dirty="0">
              <a:solidFill>
                <a:schemeClr val="tx1">
                  <a:tint val="75000"/>
                </a:schemeClr>
              </a:solidFill>
              <a:latin typeface="+mj-lt"/>
              <a:ea typeface="Arial MT"/>
              <a:cs typeface="Arial MT"/>
            </a:endParaRPr>
          </a:p>
          <a:p>
            <a:pPr marL="342900" marR="937895" lvl="0" indent="-342900" algn="l">
              <a:lnSpc>
                <a:spcPct val="87000"/>
              </a:lnSpc>
              <a:spcBef>
                <a:spcPts val="78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620395" algn="l"/>
              </a:tabLst>
            </a:pP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Do</a:t>
            </a:r>
            <a:r>
              <a:rPr lang="en-US" sz="2400" b="1" spc="-3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you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use</a:t>
            </a:r>
            <a:r>
              <a:rPr lang="en-US" sz="2400" b="1" spc="-2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databases</a:t>
            </a:r>
            <a:r>
              <a:rPr lang="en-US" sz="2400" b="1" spc="-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available</a:t>
            </a:r>
            <a:r>
              <a:rPr lang="en-US" sz="2400" b="1" spc="-2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through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 err="1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iGems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?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(If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no,</a:t>
            </a:r>
            <a:r>
              <a:rPr lang="en-US" sz="2400" b="1" spc="-36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please</a:t>
            </a:r>
            <a:r>
              <a:rPr lang="en-US" sz="2400" b="1" spc="-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move</a:t>
            </a:r>
            <a:r>
              <a:rPr lang="en-US" sz="2400" b="1" spc="-1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to</a:t>
            </a:r>
            <a:r>
              <a:rPr lang="en-US" sz="2400" b="1" spc="-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question</a:t>
            </a:r>
            <a:r>
              <a:rPr lang="en-US" sz="2400" b="1" spc="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15)</a:t>
            </a:r>
            <a:endParaRPr lang="en-US" sz="2400" dirty="0">
              <a:solidFill>
                <a:schemeClr val="tx1">
                  <a:tint val="75000"/>
                </a:schemeClr>
              </a:solidFill>
              <a:latin typeface="+mj-lt"/>
              <a:ea typeface="Arial MT"/>
              <a:cs typeface="Arial MT"/>
            </a:endParaRPr>
          </a:p>
          <a:p>
            <a:pPr marL="342900" marR="937895" lvl="0" indent="-342900" algn="l">
              <a:lnSpc>
                <a:spcPct val="87000"/>
              </a:lnSpc>
              <a:spcBef>
                <a:spcPts val="78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620395" algn="l"/>
              </a:tabLst>
            </a:pP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Have</a:t>
            </a:r>
            <a:r>
              <a:rPr lang="en-US" sz="2400" b="1" spc="-5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you</a:t>
            </a:r>
            <a:r>
              <a:rPr lang="en-US" sz="2400" b="1" spc="-5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participated</a:t>
            </a:r>
            <a:r>
              <a:rPr lang="en-US" sz="2400" b="1" spc="-4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in</a:t>
            </a:r>
            <a:r>
              <a:rPr lang="en-US" sz="2400" b="1" spc="-45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election</a:t>
            </a:r>
            <a:r>
              <a:rPr lang="en-US" sz="2400" b="1" spc="-5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voting?</a:t>
            </a:r>
            <a:r>
              <a:rPr lang="en-US" sz="2400" b="1" spc="-40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Arial MT"/>
                <a:cs typeface="Arial MT"/>
              </a:rPr>
              <a:t>(Yes/No)</a:t>
            </a:r>
            <a:r>
              <a:rPr lang="en-US" sz="2400" dirty="0"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If</a:t>
            </a:r>
            <a:r>
              <a:rPr lang="en-US" sz="2400" b="1" spc="-4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yes,</a:t>
            </a:r>
            <a:r>
              <a:rPr lang="en-US" sz="2400" b="1" spc="-4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how</a:t>
            </a:r>
            <a:r>
              <a:rPr lang="en-US" sz="2400" b="1" spc="-5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effective</a:t>
            </a:r>
            <a:r>
              <a:rPr lang="en-US" sz="2400" b="1" spc="-4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was</a:t>
            </a:r>
            <a:r>
              <a:rPr lang="en-US" sz="2400" b="1" spc="-4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this?</a:t>
            </a:r>
            <a:r>
              <a:rPr lang="en-US" sz="2400" b="1" spc="-3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(Very</a:t>
            </a:r>
            <a:r>
              <a:rPr lang="en-US" sz="2400" b="1" spc="-3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effective,</a:t>
            </a:r>
            <a:r>
              <a:rPr lang="en-US" sz="2400" b="1" spc="-4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effective, ineffective</a:t>
            </a:r>
            <a:r>
              <a:rPr lang="en-US" sz="2400" b="1" spc="-4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…)</a:t>
            </a:r>
            <a:endParaRPr lang="en-US" sz="2400" b="1" dirty="0"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627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494" y="365760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Scaling Responses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494" y="1452488"/>
            <a:ext cx="10934638" cy="5229665"/>
          </a:xfrm>
        </p:spPr>
        <p:txBody>
          <a:bodyPr>
            <a:noAutofit/>
          </a:bodyPr>
          <a:lstStyle/>
          <a:p>
            <a:pPr marR="0" lvl="0" algn="just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tabLst>
                <a:tab pos="573405" algn="l"/>
              </a:tabLst>
            </a:pPr>
            <a:r>
              <a:rPr lang="en-US" sz="2000" b="1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</a:rPr>
              <a:t>Likert-type Scale: </a:t>
            </a: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Each response is assigned with a numeric ranking based on a continuum that contains predetermined units of measurement</a:t>
            </a:r>
          </a:p>
          <a:p>
            <a:pPr marR="0" lvl="0" algn="ctr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tabLst>
                <a:tab pos="573405" algn="l"/>
              </a:tabLst>
            </a:pPr>
            <a:r>
              <a:rPr lang="en-US" sz="20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</a:rPr>
              <a:t>	</a:t>
            </a:r>
            <a:r>
              <a:rPr 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Strongly disagree  1 2 3 4 5   Strongly agree</a:t>
            </a:r>
            <a:endParaRPr lang="en-US" sz="2000" b="1" dirty="0">
              <a:solidFill>
                <a:srgbClr val="002060"/>
              </a:solidFill>
              <a:effectLst/>
              <a:highlight>
                <a:srgbClr val="FFFF00"/>
              </a:highlight>
              <a:latin typeface="+mj-lt"/>
              <a:ea typeface="Calibri" panose="020F0502020204030204" pitchFamily="34" charset="0"/>
            </a:endParaRPr>
          </a:p>
          <a:p>
            <a:pPr marR="0" lvl="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tabLst>
                <a:tab pos="573405" algn="l"/>
              </a:tabLst>
            </a:pP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Designed to show a differentiation among respondents opinions: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How important is …. (very important, important ….)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How adequate are …. (v. adequate	inadequate)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How frequently do you	(frequently … infrequently)</a:t>
            </a:r>
          </a:p>
          <a:p>
            <a:pPr marR="368935" lvl="0" algn="l">
              <a:lnSpc>
                <a:spcPct val="88000"/>
              </a:lnSpc>
              <a:spcBef>
                <a:spcPts val="2410"/>
              </a:spcBef>
              <a:spcAft>
                <a:spcPts val="0"/>
              </a:spcAft>
              <a:buSzPts val="1650"/>
              <a:tabLst>
                <a:tab pos="537845" algn="l"/>
              </a:tabLst>
            </a:pPr>
            <a:r>
              <a:rPr lang="en-US" sz="20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Semantic</a:t>
            </a:r>
            <a:r>
              <a:rPr lang="en-US" sz="2000" b="1" spc="-4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Differential</a:t>
            </a:r>
            <a:r>
              <a:rPr lang="en-US" sz="2000" b="1" spc="-1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0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Scale</a:t>
            </a:r>
            <a:r>
              <a:rPr lang="en-US" sz="2000" b="1" dirty="0">
                <a:solidFill>
                  <a:srgbClr val="CA390C"/>
                </a:solidFill>
                <a:effectLst/>
                <a:latin typeface="+mj-lt"/>
                <a:ea typeface="Arial MT"/>
                <a:cs typeface="Arial MT"/>
              </a:rPr>
              <a:t>:</a:t>
            </a:r>
            <a:r>
              <a:rPr lang="en-US" sz="2000" b="1" spc="-35" dirty="0">
                <a:solidFill>
                  <a:srgbClr val="CA390C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000" b="1" spc="-3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Used to measure the attitudes and opinions </a:t>
            </a:r>
            <a:r>
              <a:rPr lang="en-US" sz="2000" b="1" spc="-35" dirty="0">
                <a:solidFill>
                  <a:srgbClr val="002060"/>
                </a:solidFill>
                <a:latin typeface="+mj-lt"/>
                <a:ea typeface="Arial MT"/>
                <a:cs typeface="Arial MT"/>
              </a:rPr>
              <a:t>of </a:t>
            </a:r>
            <a:r>
              <a:rPr lang="en-US" sz="2000" b="1" spc="-3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respondents toward an object, person, event, or idea. </a:t>
            </a: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Provides</a:t>
            </a:r>
            <a:r>
              <a:rPr lang="en-US" sz="2000" b="1" spc="-2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a</a:t>
            </a:r>
            <a:r>
              <a:rPr lang="en-US" sz="2000" b="1" spc="-2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set</a:t>
            </a:r>
            <a:r>
              <a:rPr lang="en-US" sz="2000" b="1" spc="-3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of</a:t>
            </a:r>
            <a:r>
              <a:rPr lang="en-US" sz="2000" b="1" spc="-2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bipolar</a:t>
            </a:r>
            <a:r>
              <a:rPr lang="en-US" sz="2000" b="1" spc="-3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adjective </a:t>
            </a:r>
            <a:r>
              <a:rPr lang="en-US" sz="2000" b="1" spc="-360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pairs: </a:t>
            </a:r>
          </a:p>
          <a:p>
            <a:pPr marL="1263650" marR="520700" indent="-845185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tabLst>
                <a:tab pos="1510030" algn="l"/>
                <a:tab pos="1757680" algn="l"/>
                <a:tab pos="2003425" algn="l"/>
                <a:tab pos="2251075" algn="l"/>
                <a:tab pos="2497455" algn="l"/>
                <a:tab pos="2745105" algn="l"/>
              </a:tabLst>
            </a:pP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Q. How would you rate performance of the Income Tax staff?</a:t>
            </a:r>
          </a:p>
          <a:p>
            <a:pPr marL="1263650" marR="520700" indent="-845185" algn="ctr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tabLst>
                <a:tab pos="1510030" algn="l"/>
                <a:tab pos="1757680" algn="l"/>
                <a:tab pos="2003425" algn="l"/>
                <a:tab pos="2251075" algn="l"/>
                <a:tab pos="2497455" algn="l"/>
                <a:tab pos="2745105" algn="l"/>
              </a:tabLst>
            </a:pPr>
            <a:r>
              <a:rPr lang="en-US" sz="20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</a:rPr>
              <a:t>  </a:t>
            </a:r>
            <a:r>
              <a:rPr lang="en-US" sz="2000" b="1" dirty="0">
                <a:solidFill>
                  <a:srgbClr val="002060"/>
                </a:solidFill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Very bad  </a:t>
            </a:r>
            <a:r>
              <a:rPr lang="en-US" sz="2000" b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1</a:t>
            </a:r>
            <a:r>
              <a:rPr lang="en-US" sz="2000" dirty="0">
                <a:solidFill>
                  <a:srgbClr val="002060"/>
                </a:solidFill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b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2</a:t>
            </a:r>
            <a:r>
              <a:rPr lang="en-US" sz="2000" b="0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3</a:t>
            </a:r>
            <a:r>
              <a:rPr lang="en-US" sz="2000" b="0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4</a:t>
            </a:r>
            <a:r>
              <a:rPr lang="en-US" sz="2000" b="0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5</a:t>
            </a:r>
            <a:r>
              <a:rPr lang="en-US" sz="2000" b="0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6</a:t>
            </a:r>
            <a:r>
              <a:rPr lang="en-US" sz="2000" b="0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7 Very Good</a:t>
            </a:r>
          </a:p>
          <a:p>
            <a:pPr marL="511810" marR="0" algn="l">
              <a:lnSpc>
                <a:spcPts val="2005"/>
              </a:lnSpc>
              <a:spcBef>
                <a:spcPts val="0"/>
              </a:spcBef>
              <a:spcAft>
                <a:spcPts val="0"/>
              </a:spcAft>
              <a:tabLst>
                <a:tab pos="3067050" algn="l"/>
              </a:tabLst>
            </a:pP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	Bad</a:t>
            </a: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Good</a:t>
            </a:r>
            <a:r>
              <a:rPr lang="en-US" sz="2000" b="1" dirty="0">
                <a:solidFill>
                  <a:srgbClr val="002060"/>
                </a:solidFill>
                <a:latin typeface="+mj-lt"/>
                <a:ea typeface="Calibri" panose="020F0502020204030204" pitchFamily="34" charset="0"/>
              </a:rPr>
              <a:t>, </a:t>
            </a: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Unfair</a:t>
            </a:r>
            <a:r>
              <a:rPr lang="en-US" sz="20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0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Fair, </a:t>
            </a:r>
            <a:r>
              <a:rPr lang="en-US" sz="200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Harsh</a:t>
            </a:r>
            <a:r>
              <a:rPr lang="en-US" sz="2000" dirty="0">
                <a:solidFill>
                  <a:srgbClr val="00206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00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Gentle, Strong-week etc. </a:t>
            </a:r>
            <a:endParaRPr lang="en-US" sz="2000" b="1" dirty="0">
              <a:solidFill>
                <a:srgbClr val="002060"/>
              </a:solidFill>
              <a:latin typeface="+mj-lt"/>
              <a:ea typeface="Calibri" panose="020F0502020204030204" pitchFamily="34" charset="0"/>
            </a:endParaRP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endParaRPr lang="en-US" sz="2000" b="1" dirty="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R="0" lvl="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tabLst>
                <a:tab pos="573405" algn="l"/>
              </a:tabLst>
            </a:pPr>
            <a:endParaRPr lang="en-US" sz="2400" b="1" dirty="0"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610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494" y="492369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Scaling Responses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494" y="1266092"/>
            <a:ext cx="10751758" cy="5205045"/>
          </a:xfrm>
        </p:spPr>
        <p:txBody>
          <a:bodyPr>
            <a:noAutofit/>
          </a:bodyPr>
          <a:lstStyle/>
          <a:p>
            <a:pPr marL="266700" marR="0" algn="l">
              <a:spcBef>
                <a:spcPts val="365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Rank-order</a:t>
            </a:r>
            <a:r>
              <a:rPr lang="en-US" sz="2400" b="1" spc="95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sz="2400" b="1" spc="75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Comparative</a:t>
            </a:r>
            <a:r>
              <a:rPr lang="en-US" sz="2400" b="1" spc="90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Ranking</a:t>
            </a:r>
            <a:r>
              <a:rPr lang="en-US" sz="2400" b="1" spc="95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Scale</a:t>
            </a:r>
            <a:endParaRPr lang="en-US" sz="2400" dirty="0">
              <a:effectLst/>
              <a:latin typeface="+mj-lt"/>
              <a:ea typeface="Calibri" panose="020F0502020204030204" pitchFamily="34" charset="0"/>
            </a:endParaRPr>
          </a:p>
          <a:p>
            <a:pPr marL="342900" marR="271145" lvl="0" indent="-342900" algn="l">
              <a:lnSpc>
                <a:spcPct val="88000"/>
              </a:lnSpc>
              <a:spcBef>
                <a:spcPts val="940"/>
              </a:spcBef>
              <a:spcAft>
                <a:spcPts val="0"/>
              </a:spcAft>
              <a:buClr>
                <a:srgbClr val="3D4387"/>
              </a:buClr>
              <a:buSzPts val="1650"/>
              <a:buFont typeface="Arial MT"/>
              <a:buChar char="•"/>
              <a:tabLst>
                <a:tab pos="543560" algn="l"/>
              </a:tabLst>
            </a:pPr>
            <a:endParaRPr lang="en-US" sz="2400" b="1" dirty="0">
              <a:solidFill>
                <a:srgbClr val="3D4387"/>
              </a:solidFill>
              <a:effectLst/>
              <a:latin typeface="+mj-lt"/>
              <a:ea typeface="Arial MT"/>
              <a:cs typeface="Arial MT"/>
            </a:endParaRPr>
          </a:p>
          <a:p>
            <a:pPr marR="271145" lvl="0" algn="l">
              <a:lnSpc>
                <a:spcPct val="88000"/>
              </a:lnSpc>
              <a:spcBef>
                <a:spcPts val="940"/>
              </a:spcBef>
              <a:spcAft>
                <a:spcPts val="0"/>
              </a:spcAft>
              <a:buClr>
                <a:srgbClr val="3D4387"/>
              </a:buClr>
              <a:buSzPts val="1650"/>
              <a:tabLst>
                <a:tab pos="543560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Respondents</a:t>
            </a:r>
            <a:r>
              <a:rPr lang="en-US" sz="2400" b="1" spc="-3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are</a:t>
            </a:r>
            <a:r>
              <a:rPr lang="en-US" sz="2400" b="1" spc="-40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expected</a:t>
            </a:r>
            <a:r>
              <a:rPr lang="en-US" sz="2400" b="1" spc="-40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to</a:t>
            </a:r>
            <a:r>
              <a:rPr lang="en-US" sz="2400" b="1" spc="-3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rank</a:t>
            </a:r>
            <a:r>
              <a:rPr lang="en-US" sz="2400" b="1" spc="-30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responses</a:t>
            </a:r>
            <a:r>
              <a:rPr lang="en-US" sz="2400" b="1" spc="-3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according</a:t>
            </a:r>
            <a:r>
              <a:rPr lang="en-US" sz="2400" b="1" spc="-60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to</a:t>
            </a:r>
            <a:r>
              <a:rPr lang="en-US" sz="2400" b="1" spc="-3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their</a:t>
            </a:r>
            <a:r>
              <a:rPr lang="en-US" sz="2400" b="1" spc="-35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importance/</a:t>
            </a:r>
            <a:r>
              <a:rPr lang="en-US" sz="2400" b="1" spc="-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preference</a:t>
            </a:r>
          </a:p>
          <a:p>
            <a:pPr marL="542925" marR="338455" indent="-118745" algn="l">
              <a:lnSpc>
                <a:spcPct val="87000"/>
              </a:lnSpc>
              <a:spcBef>
                <a:spcPts val="550"/>
              </a:spcBef>
              <a:spcAft>
                <a:spcPts val="0"/>
              </a:spcAft>
              <a:tabLst>
                <a:tab pos="501205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Q.</a:t>
            </a:r>
            <a:r>
              <a:rPr lang="en-US" sz="2400" b="1" spc="-3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What</a:t>
            </a:r>
            <a:r>
              <a:rPr lang="en-US" sz="2400" b="1" spc="-1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sources</a:t>
            </a:r>
            <a:r>
              <a:rPr lang="en-US" sz="2400" b="1" spc="-3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do</a:t>
            </a:r>
            <a:r>
              <a:rPr lang="en-US" sz="2400" b="1" spc="-3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you</a:t>
            </a:r>
            <a:r>
              <a:rPr lang="en-US" sz="2400" b="1" spc="-3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prefer</a:t>
            </a:r>
            <a:r>
              <a:rPr lang="en-US" sz="2400" b="1" spc="-3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for</a:t>
            </a:r>
            <a:r>
              <a:rPr lang="en-US" sz="2400" b="1" spc="-3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writing</a:t>
            </a:r>
            <a:r>
              <a:rPr lang="en-US" sz="2400" b="1" spc="-2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term</a:t>
            </a:r>
            <a:r>
              <a:rPr lang="en-US" sz="2400" b="1" spc="-2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reports?</a:t>
            </a:r>
            <a:r>
              <a:rPr lang="en-US" sz="2400" b="1" spc="31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Please</a:t>
            </a:r>
            <a:r>
              <a:rPr lang="en-US" sz="2400" b="1" spc="-35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rank</a:t>
            </a:r>
            <a:r>
              <a:rPr lang="en-US" sz="2400" b="1" spc="-3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them</a:t>
            </a:r>
            <a:r>
              <a:rPr lang="en-US" sz="2400" b="1" spc="-2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according</a:t>
            </a:r>
            <a:r>
              <a:rPr lang="en-US" sz="2400" b="1" spc="-4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to</a:t>
            </a:r>
            <a:r>
              <a:rPr lang="en-US" sz="2400" b="1" spc="-2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……</a:t>
            </a:r>
            <a:r>
              <a:rPr lang="en-US" sz="2400" b="1" spc="-2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(1=</a:t>
            </a:r>
            <a:r>
              <a:rPr lang="en-US" sz="2400" b="1" spc="-2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most</a:t>
            </a:r>
            <a:r>
              <a:rPr lang="en-US" sz="2400" b="1" spc="-3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preferred;	7= least</a:t>
            </a:r>
            <a:r>
              <a:rPr lang="en-US" sz="2400" b="1" spc="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preferred)</a:t>
            </a:r>
          </a:p>
          <a:p>
            <a:pPr marL="895985" marR="0" algn="l">
              <a:spcBef>
                <a:spcPts val="395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---</a:t>
            </a:r>
            <a:r>
              <a:rPr lang="en-US" sz="2400" b="1" spc="-1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Books</a:t>
            </a:r>
          </a:p>
          <a:p>
            <a:pPr marL="895985" marR="0" algn="l">
              <a:spcBef>
                <a:spcPts val="315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---</a:t>
            </a:r>
            <a:r>
              <a:rPr lang="en-US" sz="2400" b="1" spc="-1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Encyclopaedia</a:t>
            </a:r>
            <a:endParaRPr lang="en-US" sz="2400" b="1" dirty="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895985" marR="0" algn="l">
              <a:spcBef>
                <a:spcPts val="32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--- Friends</a:t>
            </a:r>
          </a:p>
          <a:p>
            <a:pPr marL="895985" marR="0" algn="l">
              <a:spcBef>
                <a:spcPts val="325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---</a:t>
            </a:r>
            <a:r>
              <a:rPr lang="en-US" sz="2400" b="1" spc="-7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Internet</a:t>
            </a:r>
          </a:p>
          <a:p>
            <a:pPr marL="895985" marR="0" algn="l">
              <a:spcBef>
                <a:spcPts val="315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---</a:t>
            </a:r>
            <a:r>
              <a:rPr lang="en-US" sz="2400" b="1" spc="-5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Journals</a:t>
            </a:r>
          </a:p>
          <a:p>
            <a:pPr marL="895985" marR="0" algn="l">
              <a:spcBef>
                <a:spcPts val="32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---</a:t>
            </a:r>
            <a:r>
              <a:rPr lang="en-US" sz="2400" b="1" spc="-2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Lecture</a:t>
            </a:r>
            <a:r>
              <a:rPr lang="en-US" sz="2400" b="1" spc="-3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notes</a:t>
            </a:r>
          </a:p>
          <a:p>
            <a:pPr marL="895985" marR="0" algn="l">
              <a:spcBef>
                <a:spcPts val="32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---</a:t>
            </a:r>
            <a:r>
              <a:rPr lang="en-US" sz="2400" b="1" spc="-2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Personal</a:t>
            </a:r>
            <a:r>
              <a:rPr lang="en-US" sz="2400" b="1" spc="-35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collection</a:t>
            </a:r>
          </a:p>
        </p:txBody>
      </p:sp>
    </p:spTree>
    <p:extLst>
      <p:ext uri="{BB962C8B-B14F-4D97-AF65-F5344CB8AC3E}">
        <p14:creationId xmlns:p14="http://schemas.microsoft.com/office/powerpoint/2010/main" val="3301910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494" y="492369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Benefits of Structured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494" y="1452489"/>
            <a:ext cx="10751758" cy="4913142"/>
          </a:xfrm>
        </p:spPr>
        <p:txBody>
          <a:bodyPr>
            <a:noAutofit/>
          </a:bodyPr>
          <a:lstStyle/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P</a:t>
            </a:r>
            <a:r>
              <a:rPr lang="en-US" sz="2400" b="1" i="0" dirty="0">
                <a:solidFill>
                  <a:srgbClr val="002060"/>
                </a:solidFill>
                <a:effectLst/>
                <a:latin typeface="+mj-lt"/>
              </a:rPr>
              <a:t>rovide consistency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E</a:t>
            </a:r>
            <a:r>
              <a:rPr lang="en-US" sz="2400" b="1" i="0" dirty="0">
                <a:solidFill>
                  <a:srgbClr val="002060"/>
                </a:solidFill>
                <a:effectLst/>
                <a:latin typeface="+mj-lt"/>
              </a:rPr>
              <a:t>ase of analysis, and comparability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M</a:t>
            </a:r>
            <a:r>
              <a:rPr lang="en-US" sz="2400" b="1" i="0" dirty="0">
                <a:solidFill>
                  <a:srgbClr val="002060"/>
                </a:solidFill>
                <a:effectLst/>
                <a:latin typeface="+mj-lt"/>
              </a:rPr>
              <a:t>inimize bias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Q</a:t>
            </a:r>
            <a:r>
              <a:rPr lang="en-US" sz="2400" b="1" i="0" dirty="0">
                <a:solidFill>
                  <a:srgbClr val="002060"/>
                </a:solidFill>
                <a:effectLst/>
                <a:latin typeface="+mj-lt"/>
              </a:rPr>
              <a:t>uick to complete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E</a:t>
            </a:r>
            <a:r>
              <a:rPr lang="en-US" sz="2400" b="1" i="0" dirty="0">
                <a:solidFill>
                  <a:srgbClr val="002060"/>
                </a:solidFill>
                <a:effectLst/>
                <a:latin typeface="+mj-lt"/>
              </a:rPr>
              <a:t>asy to administer 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O</a:t>
            </a:r>
            <a:r>
              <a:rPr lang="en-US" sz="2400" b="1" i="0" dirty="0">
                <a:solidFill>
                  <a:srgbClr val="002060"/>
                </a:solidFill>
                <a:effectLst/>
                <a:latin typeface="+mj-lt"/>
              </a:rPr>
              <a:t>ffer clarity in survey responses. 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i="0" dirty="0">
                <a:solidFill>
                  <a:srgbClr val="002060"/>
                </a:solidFill>
                <a:effectLst/>
                <a:latin typeface="+mj-lt"/>
              </a:rPr>
              <a:t>This efficiency is ideal for large-scale data collection and quantitative analysis.</a:t>
            </a:r>
            <a:endParaRPr lang="en-US" sz="2400" b="1" dirty="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442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439" y="801858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Semi-structured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5439" y="1691639"/>
            <a:ext cx="9837358" cy="4913142"/>
          </a:xfrm>
        </p:spPr>
        <p:txBody>
          <a:bodyPr>
            <a:noAutofit/>
          </a:bodyPr>
          <a:lstStyle/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U</a:t>
            </a:r>
            <a:r>
              <a:rPr lang="en-US" sz="2400" b="1" i="0" dirty="0">
                <a:solidFill>
                  <a:srgbClr val="002060"/>
                </a:solidFill>
                <a:effectLst/>
                <a:latin typeface="+mj-lt"/>
              </a:rPr>
              <a:t>sed in interviews and surveys that combine the elements of both open-ended and closed-ended questions (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yes/no,</a:t>
            </a:r>
            <a:r>
              <a:rPr lang="en-US" sz="2400" b="1" spc="-45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true/false,</a:t>
            </a:r>
            <a:r>
              <a:rPr lang="en-US" sz="2400" b="1" spc="-30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agree/disagree</a:t>
            </a:r>
            <a:r>
              <a:rPr lang="en-US" sz="2400" b="1" i="0" dirty="0">
                <a:solidFill>
                  <a:srgbClr val="002060"/>
                </a:solidFill>
                <a:effectLst/>
                <a:latin typeface="+mj-lt"/>
              </a:rPr>
              <a:t>)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P</a:t>
            </a:r>
            <a:r>
              <a:rPr lang="en-US" sz="2400" b="1" i="0" dirty="0">
                <a:solidFill>
                  <a:srgbClr val="002060"/>
                </a:solidFill>
                <a:effectLst/>
                <a:latin typeface="+mj-lt"/>
              </a:rPr>
              <a:t>rovide a general guideline or topic for discussion but do not limit the respondent's answer to predefined options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i="0" dirty="0">
                <a:solidFill>
                  <a:srgbClr val="002060"/>
                </a:solidFill>
                <a:effectLst/>
                <a:latin typeface="+mj-lt"/>
              </a:rPr>
              <a:t>Semi-structured questions are particularly useful in qualitative research where understanding complex behaviors, motivations, and feelings is important</a:t>
            </a:r>
          </a:p>
        </p:txBody>
      </p:sp>
    </p:spTree>
    <p:extLst>
      <p:ext uri="{BB962C8B-B14F-4D97-AF65-F5344CB8AC3E}">
        <p14:creationId xmlns:p14="http://schemas.microsoft.com/office/powerpoint/2010/main" val="3771318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036" y="1026941"/>
            <a:ext cx="10498540" cy="773724"/>
          </a:xfrm>
        </p:spPr>
        <p:txBody>
          <a:bodyPr/>
          <a:lstStyle/>
          <a:p>
            <a:pPr algn="l"/>
            <a:r>
              <a:rPr lang="en-US" sz="4000" b="1" dirty="0"/>
              <a:t>Benefits of Semi-structured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036" y="1944858"/>
            <a:ext cx="10751758" cy="4913142"/>
          </a:xfrm>
        </p:spPr>
        <p:txBody>
          <a:bodyPr>
            <a:noAutofit/>
          </a:bodyPr>
          <a:lstStyle/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Provide flexibility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Facilitate rich qualitative data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Allow responsiveness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Enhance contextual understanding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Increase participant engagement.</a:t>
            </a:r>
            <a:endParaRPr lang="en-US" sz="2400" b="1" dirty="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447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494" y="492369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Unstructured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494" y="1452489"/>
            <a:ext cx="10048374" cy="4913142"/>
          </a:xfrm>
        </p:spPr>
        <p:txBody>
          <a:bodyPr>
            <a:noAutofit/>
          </a:bodyPr>
          <a:lstStyle/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Allow respondents to reply freely without having to select one of several provided responses (also called open-ended questions)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Useful for exploratory studies in which various dimensions and facets of a problem are examined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Usually difficult to analyze responses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What steps are required to improve the quality of National Service?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Arial MT"/>
                <a:cs typeface="Arial MT"/>
              </a:rPr>
              <a:t>Usually, low response rate</a:t>
            </a:r>
          </a:p>
        </p:txBody>
      </p:sp>
    </p:spTree>
    <p:extLst>
      <p:ext uri="{BB962C8B-B14F-4D97-AF65-F5344CB8AC3E}">
        <p14:creationId xmlns:p14="http://schemas.microsoft.com/office/powerpoint/2010/main" val="3587847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036" y="1026941"/>
            <a:ext cx="10498540" cy="773724"/>
          </a:xfrm>
        </p:spPr>
        <p:txBody>
          <a:bodyPr/>
          <a:lstStyle/>
          <a:p>
            <a:pPr algn="l"/>
            <a:r>
              <a:rPr lang="en-US" sz="4000" b="1" dirty="0"/>
              <a:t>Benefits of Unstructured/Open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036" y="1944858"/>
            <a:ext cx="10751758" cy="4913142"/>
          </a:xfrm>
        </p:spPr>
        <p:txBody>
          <a:bodyPr>
            <a:noAutofit/>
          </a:bodyPr>
          <a:lstStyle/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Exploratory Insights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Richness of Data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Complex Topics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latin typeface="+mj-lt"/>
              </a:rPr>
              <a:t>Innovation and Creativity:</a:t>
            </a:r>
            <a:endParaRPr lang="en-US" sz="2400" b="1" dirty="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9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036" y="1026941"/>
            <a:ext cx="10498540" cy="773724"/>
          </a:xfrm>
        </p:spPr>
        <p:txBody>
          <a:bodyPr/>
          <a:lstStyle/>
          <a:p>
            <a:pPr algn="l"/>
            <a:r>
              <a:rPr lang="en-US" sz="4000" b="1" dirty="0"/>
              <a:t>Question Placement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036" y="1944858"/>
            <a:ext cx="9570072" cy="4913142"/>
          </a:xfrm>
        </p:spPr>
        <p:txBody>
          <a:bodyPr>
            <a:noAutofit/>
          </a:bodyPr>
          <a:lstStyle/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Opening questions - start with easy non threatening questions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Sequence - according to the research topic, logical flow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Sensitive questions - should be asked only after trust is developed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Difficult questions - more difficult questions should be asked at the end</a:t>
            </a:r>
          </a:p>
          <a:p>
            <a:pPr marL="342900" marR="0" lvl="0" indent="-34290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buFont typeface="Wingdings" panose="05000000000000000000" pitchFamily="2" charset="2"/>
              <a:buChar char="q"/>
              <a:tabLst>
                <a:tab pos="57340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</a:rPr>
              <a:t>Personal Data – age, gender, qualification, experience mostly in the beginning</a:t>
            </a:r>
          </a:p>
          <a:p>
            <a:pPr marR="0" lvl="0" algn="l">
              <a:spcBef>
                <a:spcPts val="1360"/>
              </a:spcBef>
              <a:spcAft>
                <a:spcPts val="0"/>
              </a:spcAft>
              <a:buClr>
                <a:srgbClr val="B61FA0"/>
              </a:buClr>
              <a:buSzPts val="1650"/>
              <a:tabLst>
                <a:tab pos="573405" algn="l"/>
              </a:tabLst>
            </a:pPr>
            <a:endParaRPr lang="en-US" sz="2400" b="1" dirty="0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94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0" y="998805"/>
            <a:ext cx="8232994" cy="984079"/>
          </a:xfrm>
        </p:spPr>
        <p:txBody>
          <a:bodyPr/>
          <a:lstStyle/>
          <a:p>
            <a:pPr algn="l"/>
            <a:r>
              <a:rPr lang="en-US" sz="4000" b="1" dirty="0"/>
              <a:t>Learning Outcomes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9648" y="2096086"/>
            <a:ext cx="7726557" cy="438912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•	</a:t>
            </a:r>
            <a:r>
              <a:rPr lang="en-US" sz="2600" b="1" dirty="0">
                <a:solidFill>
                  <a:srgbClr val="FF0000"/>
                </a:solidFill>
              </a:rPr>
              <a:t>Quantitative research</a:t>
            </a:r>
          </a:p>
          <a:p>
            <a:pPr algn="l">
              <a:lnSpc>
                <a:spcPct val="12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•	Questionnaire survey</a:t>
            </a:r>
          </a:p>
          <a:p>
            <a:pPr algn="l">
              <a:lnSpc>
                <a:spcPct val="12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•	Advantages/disadvantages of survey</a:t>
            </a:r>
          </a:p>
          <a:p>
            <a:pPr algn="l">
              <a:lnSpc>
                <a:spcPct val="12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•	Type of questions</a:t>
            </a:r>
          </a:p>
          <a:p>
            <a:pPr algn="l">
              <a:lnSpc>
                <a:spcPct val="12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•	Scaling responses</a:t>
            </a:r>
          </a:p>
          <a:p>
            <a:pPr algn="l">
              <a:lnSpc>
                <a:spcPct val="12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•	Question placement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31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67FB889-4B6D-2D83-4C8F-DFBCC09E8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057" y="2995377"/>
            <a:ext cx="9001499" cy="1646302"/>
          </a:xfrm>
        </p:spPr>
        <p:txBody>
          <a:bodyPr/>
          <a:lstStyle/>
          <a:p>
            <a:r>
              <a:rPr lang="en-US" sz="5400" b="1" dirty="0">
                <a:solidFill>
                  <a:srgbClr val="FF0000"/>
                </a:solidFill>
                <a:latin typeface="+mj-lt"/>
              </a:rPr>
              <a:t>Question-answer Session </a:t>
            </a:r>
            <a:br>
              <a:rPr lang="en-US" sz="5400" b="1" dirty="0">
                <a:solidFill>
                  <a:srgbClr val="FF0000"/>
                </a:solidFill>
                <a:latin typeface="+mj-lt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41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437" y="506436"/>
            <a:ext cx="9189597" cy="984079"/>
          </a:xfrm>
        </p:spPr>
        <p:txBody>
          <a:bodyPr/>
          <a:lstStyle/>
          <a:p>
            <a:pPr algn="l"/>
            <a:r>
              <a:rPr lang="en-US" sz="4000" b="1" dirty="0"/>
              <a:t>Quantitative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115" y="1490515"/>
            <a:ext cx="10339754" cy="4389120"/>
          </a:xfrm>
        </p:spPr>
        <p:txBody>
          <a:bodyPr>
            <a:normAutofit/>
          </a:bodyPr>
          <a:lstStyle/>
          <a:p>
            <a:pPr marL="342900" marR="0" lvl="0" indent="-3429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590550" algn="l"/>
              </a:tabLst>
            </a:pP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Generally, refers to the systematic gathering and examination of numerical data (counting or measuring)</a:t>
            </a:r>
          </a:p>
          <a:p>
            <a:pPr marL="342900" marR="0" lvl="0" indent="-3429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590550" algn="l"/>
              </a:tabLst>
            </a:pP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Often</a:t>
            </a:r>
            <a:r>
              <a:rPr lang="en-US" sz="2400" spc="-35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statistical</a:t>
            </a:r>
            <a:r>
              <a:rPr lang="en-US" sz="2400" spc="-3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tests</a:t>
            </a:r>
            <a:r>
              <a:rPr lang="en-US" sz="2400" spc="-25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are</a:t>
            </a:r>
            <a:r>
              <a:rPr lang="en-US" sz="2400" spc="-45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applied</a:t>
            </a:r>
          </a:p>
          <a:p>
            <a:pPr marL="342900" marR="0" lvl="0" indent="-3429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590550" algn="l"/>
              </a:tabLst>
            </a:pPr>
            <a:r>
              <a:rPr lang="en-US" sz="2400" dirty="0">
                <a:solidFill>
                  <a:srgbClr val="FF0000"/>
                </a:solidFill>
                <a:latin typeface="+mj-lt"/>
                <a:cs typeface="Leelawadee" panose="020B0502040204020203" pitchFamily="34" charset="-34"/>
              </a:rPr>
              <a:t>Identify patterns and calculate averages, make forecasts, examine causal linkages, and extend findings to broader populations</a:t>
            </a:r>
            <a:endParaRPr lang="en-US" sz="24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Leelawadee" panose="020B0502040204020203" pitchFamily="34" charset="-34"/>
            </a:endParaRPr>
          </a:p>
          <a:p>
            <a:pPr marL="342900" marR="0" indent="-342900" algn="l">
              <a:lnSpc>
                <a:spcPct val="150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Purpose</a:t>
            </a:r>
            <a:r>
              <a:rPr lang="en-US" sz="2400" spc="-4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is</a:t>
            </a:r>
            <a:r>
              <a:rPr lang="en-US" sz="2400" spc="-3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to</a:t>
            </a:r>
            <a:r>
              <a:rPr lang="en-US" sz="2400" spc="-3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get</a:t>
            </a:r>
            <a:r>
              <a:rPr lang="en-US" sz="2400" spc="-4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clear-cut,</a:t>
            </a:r>
            <a:r>
              <a:rPr lang="en-US" sz="2400" spc="-4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precise</a:t>
            </a:r>
            <a:r>
              <a:rPr lang="en-US" sz="2400" spc="-3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and</a:t>
            </a:r>
            <a:r>
              <a:rPr lang="en-US" sz="2400" spc="-35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accurate</a:t>
            </a:r>
            <a:r>
              <a:rPr lang="en-US" sz="2400" spc="-4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results</a:t>
            </a:r>
            <a:r>
              <a:rPr lang="en-US" sz="2400" spc="-36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under study</a:t>
            </a:r>
          </a:p>
          <a:p>
            <a:pPr marL="342900" marR="0" indent="-342900" algn="l">
              <a:lnSpc>
                <a:spcPct val="150000"/>
              </a:lnSpc>
              <a:spcBef>
                <a:spcPts val="45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Questionnaire</a:t>
            </a:r>
            <a:r>
              <a:rPr lang="en-US" sz="2400" spc="-15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is</a:t>
            </a:r>
            <a:r>
              <a:rPr lang="en-US" sz="2400" spc="-15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one</a:t>
            </a:r>
            <a:r>
              <a:rPr lang="en-US" sz="2400" spc="-25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of</a:t>
            </a:r>
            <a:r>
              <a:rPr lang="en-US" sz="2400" spc="-15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the</a:t>
            </a:r>
            <a:r>
              <a:rPr lang="en-US" sz="2400" spc="-2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popular</a:t>
            </a:r>
            <a:r>
              <a:rPr lang="en-US" sz="2400" spc="-15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tools</a:t>
            </a:r>
            <a:r>
              <a:rPr lang="en-US" sz="2400" spc="-15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for</a:t>
            </a:r>
            <a:r>
              <a:rPr lang="en-US" sz="2400" spc="-25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the</a:t>
            </a:r>
            <a:r>
              <a:rPr lang="en-US" sz="2400" spc="-36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quantitative</a:t>
            </a:r>
            <a:r>
              <a:rPr lang="en-US" sz="2400" spc="15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research</a:t>
            </a:r>
          </a:p>
          <a:p>
            <a:pPr algn="just">
              <a:lnSpc>
                <a:spcPct val="120000"/>
              </a:lnSpc>
            </a:pPr>
            <a:endParaRPr lang="en-US" sz="2400" b="1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84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437" y="506436"/>
            <a:ext cx="9189597" cy="984079"/>
          </a:xfrm>
        </p:spPr>
        <p:txBody>
          <a:bodyPr/>
          <a:lstStyle/>
          <a:p>
            <a:pPr algn="l"/>
            <a:r>
              <a:rPr lang="en-US" sz="4000" b="1" dirty="0"/>
              <a:t>Quantitative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115" y="1490515"/>
            <a:ext cx="10916528" cy="4389120"/>
          </a:xfrm>
        </p:spPr>
        <p:txBody>
          <a:bodyPr>
            <a:normAutofit lnSpcReduction="10000"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590550" algn="l"/>
              </a:tabLst>
            </a:pP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A questionnaire survey is a form research instrument that uses </a:t>
            </a:r>
            <a:r>
              <a:rPr lang="en-US" sz="24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a list of questions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 to get information from respondents who fill them out. Its purpose is to gather information about </a:t>
            </a:r>
            <a:r>
              <a:rPr lang="en-US" sz="24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people's thoughts, actions, events, or traits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. There are different ways to do questionnaire polls, such as </a:t>
            </a:r>
            <a:r>
              <a:rPr lang="en-US" sz="24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on paper, online, or in person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. In many areas, such as </a:t>
            </a:r>
            <a:r>
              <a:rPr lang="en-US" sz="2400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health studies, marketing, the social sciences, and more</a:t>
            </a:r>
            <a:r>
              <a:rPr lang="en-US" sz="24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, they are used to collect data that helps people understand trends, make decisions, or judge the success of an effort.</a:t>
            </a:r>
          </a:p>
          <a:p>
            <a:pPr algn="just">
              <a:lnSpc>
                <a:spcPct val="120000"/>
              </a:lnSpc>
            </a:pPr>
            <a:endParaRPr lang="en-US" sz="2400" b="1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60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115" y="506437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Stages of Questionnaire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115" y="1280160"/>
            <a:ext cx="7793500" cy="5233181"/>
          </a:xfrm>
        </p:spPr>
        <p:txBody>
          <a:bodyPr>
            <a:normAutofit fontScale="62500" lnSpcReduction="20000"/>
          </a:bodyPr>
          <a:lstStyle/>
          <a:p>
            <a:pPr marL="857250" marR="0" lvl="0" indent="-8572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590550" algn="l"/>
              </a:tabLst>
            </a:pPr>
            <a:r>
              <a:rPr lang="en-US" sz="38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Define the problem/ survey topic</a:t>
            </a:r>
          </a:p>
          <a:p>
            <a:pPr marL="857250" marR="0" lvl="0" indent="-8572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590550" algn="l"/>
              </a:tabLst>
            </a:pPr>
            <a:r>
              <a:rPr lang="en-US" sz="38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Use previous studies &amp; expert advice</a:t>
            </a:r>
          </a:p>
          <a:p>
            <a:pPr marL="857250" marR="0" lvl="0" indent="-8572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590550" algn="l"/>
              </a:tabLst>
            </a:pPr>
            <a:r>
              <a:rPr lang="en-US" sz="38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Define research questions/ objectives</a:t>
            </a:r>
          </a:p>
          <a:p>
            <a:pPr marL="857250" marR="0" lvl="0" indent="-8572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590550" algn="l"/>
              </a:tabLst>
            </a:pPr>
            <a:r>
              <a:rPr lang="en-US" sz="38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Define study population and sample size</a:t>
            </a:r>
          </a:p>
          <a:p>
            <a:pPr marL="857250" marR="0" lvl="0" indent="-8572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590550" algn="l"/>
              </a:tabLst>
            </a:pPr>
            <a:r>
              <a:rPr lang="en-US" sz="38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Develop a preliminary questionnaire</a:t>
            </a:r>
          </a:p>
          <a:p>
            <a:pPr marL="857250" marR="0" lvl="0" indent="-8572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590550" algn="l"/>
              </a:tabLst>
            </a:pPr>
            <a:r>
              <a:rPr lang="en-US" sz="38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Pretest the questionnaire (similar subjects)</a:t>
            </a:r>
          </a:p>
          <a:p>
            <a:pPr marL="857250" marR="0" lvl="0" indent="-8572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590550" algn="l"/>
              </a:tabLst>
            </a:pPr>
            <a:r>
              <a:rPr lang="en-US" sz="38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Cover letter (Introducing the study, deadline for return, guarantees for data anonymity)</a:t>
            </a:r>
          </a:p>
          <a:p>
            <a:pPr marL="857250" marR="0" lvl="0" indent="-8572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590550" algn="l"/>
              </a:tabLst>
            </a:pPr>
            <a:r>
              <a:rPr lang="en-US" sz="38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Stamped &amp; self-addressed envelop</a:t>
            </a:r>
          </a:p>
          <a:p>
            <a:pPr marL="857250" marR="0" lvl="0" indent="-8572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590550" algn="l"/>
              </a:tabLst>
            </a:pPr>
            <a:r>
              <a:rPr lang="en-US" sz="38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Leelawadee" panose="020B0502040204020203" pitchFamily="34" charset="-34"/>
              </a:rPr>
              <a:t>Follow-up letter for non-respondents</a:t>
            </a:r>
          </a:p>
          <a:p>
            <a:pPr algn="just">
              <a:lnSpc>
                <a:spcPct val="120000"/>
              </a:lnSpc>
            </a:pPr>
            <a:endParaRPr lang="en-US" sz="2400" b="1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685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5583" y="703384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Questionnaire - Advantages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5583" y="1477108"/>
            <a:ext cx="7793500" cy="5233181"/>
          </a:xfrm>
        </p:spPr>
        <p:txBody>
          <a:bodyPr>
            <a:normAutofit/>
          </a:bodyPr>
          <a:lstStyle/>
          <a:p>
            <a:pPr marL="342900" marR="0" lvl="0" indent="-342900" algn="l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Larger</a:t>
            </a:r>
            <a:r>
              <a:rPr lang="en-US" sz="2400" b="1" spc="-6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coverage</a:t>
            </a:r>
            <a:r>
              <a:rPr lang="en-US" sz="2400" b="1" spc="-6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(local,</a:t>
            </a:r>
            <a:r>
              <a:rPr lang="en-US" sz="2400" b="1" spc="-5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national,</a:t>
            </a:r>
            <a:r>
              <a:rPr lang="en-US" sz="2400" b="1" spc="-4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international)</a:t>
            </a:r>
          </a:p>
          <a:p>
            <a:pPr marL="342900" marR="0" lvl="0" indent="-342900" algn="l">
              <a:spcBef>
                <a:spcPts val="142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Anonymous</a:t>
            </a:r>
            <a:r>
              <a:rPr lang="en-US" sz="2400" b="1" spc="-5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answers</a:t>
            </a:r>
          </a:p>
          <a:p>
            <a:pPr marL="342900" marR="0" lvl="0" indent="-342900" algn="l">
              <a:spcBef>
                <a:spcPts val="142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Economical</a:t>
            </a:r>
            <a:r>
              <a:rPr lang="en-US" sz="2400" b="1" spc="-6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for</a:t>
            </a:r>
            <a:r>
              <a:rPr lang="en-US" sz="2400" b="1" spc="-3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large</a:t>
            </a:r>
            <a:r>
              <a:rPr lang="en-US" sz="2400" b="1" spc="-4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population</a:t>
            </a:r>
          </a:p>
          <a:p>
            <a:pPr marL="342900" marR="0" lvl="0" indent="-342900" algn="l">
              <a:spcBef>
                <a:spcPts val="142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Less</a:t>
            </a:r>
            <a:r>
              <a:rPr lang="en-US" sz="2400" b="1" spc="-2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time</a:t>
            </a:r>
            <a:r>
              <a:rPr lang="en-US" sz="2400" b="1" spc="-2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consuming</a:t>
            </a:r>
            <a:r>
              <a:rPr lang="en-US" sz="2400" b="1" spc="-2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and</a:t>
            </a:r>
            <a:r>
              <a:rPr lang="en-US" sz="2400" b="1" spc="-2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more</a:t>
            </a:r>
            <a:r>
              <a:rPr lang="en-US" sz="2400" b="1" spc="-3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data</a:t>
            </a:r>
          </a:p>
          <a:p>
            <a:pPr marL="342900" marR="0" lvl="0" indent="-342900" algn="l">
              <a:spcBef>
                <a:spcPts val="142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Numerical</a:t>
            </a:r>
            <a:r>
              <a:rPr lang="en-US" sz="2400" b="1" spc="-5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data</a:t>
            </a:r>
            <a:r>
              <a:rPr lang="en-US" sz="2400" b="1" spc="-2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for</a:t>
            </a:r>
            <a:r>
              <a:rPr lang="en-US" sz="2400" b="1" spc="-3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convenient</a:t>
            </a:r>
            <a:r>
              <a:rPr lang="en-US" sz="2400" b="1" spc="-4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analysis</a:t>
            </a:r>
          </a:p>
          <a:p>
            <a:pPr marL="342900" marR="0" lvl="0" indent="-342900" algn="l">
              <a:spcBef>
                <a:spcPts val="142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User</a:t>
            </a:r>
            <a:r>
              <a:rPr lang="en-US" sz="2400" b="1" spc="-4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friendly</a:t>
            </a:r>
            <a:r>
              <a:rPr lang="en-US" sz="2400" b="1" spc="-2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to</a:t>
            </a:r>
            <a:r>
              <a:rPr lang="en-US" sz="2400" b="1" spc="-2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fill-up</a:t>
            </a:r>
            <a:r>
              <a:rPr lang="en-US" sz="2400" b="1" spc="-1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at</a:t>
            </a:r>
            <a:r>
              <a:rPr lang="en-US" sz="2400" b="1" spc="-3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a</a:t>
            </a:r>
            <a:r>
              <a:rPr lang="en-US" sz="2400" b="1" spc="-2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convenient</a:t>
            </a:r>
            <a:r>
              <a:rPr lang="en-US" sz="2400" b="1" spc="-3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time</a:t>
            </a:r>
          </a:p>
          <a:p>
            <a:pPr marL="342900" marR="0" lvl="0" indent="-342900" algn="l">
              <a:spcBef>
                <a:spcPts val="142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Fixed</a:t>
            </a:r>
            <a:r>
              <a:rPr lang="en-US" sz="2400" b="1" spc="-4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answer</a:t>
            </a:r>
            <a:r>
              <a:rPr lang="en-US" sz="2400" b="1" spc="-2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and</a:t>
            </a:r>
            <a:r>
              <a:rPr lang="en-US" sz="2400" b="1" spc="-3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easy</a:t>
            </a:r>
            <a:r>
              <a:rPr lang="en-US" sz="2400" b="1" spc="-30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to</a:t>
            </a:r>
            <a:r>
              <a:rPr lang="en-US" sz="2400" b="1" spc="-2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respond</a:t>
            </a:r>
          </a:p>
          <a:p>
            <a:pPr marL="342900" marR="0" lvl="0" indent="-342900" algn="l">
              <a:spcBef>
                <a:spcPts val="142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Good</a:t>
            </a:r>
            <a:r>
              <a:rPr lang="en-US" sz="2400" b="1" spc="-4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for</a:t>
            </a:r>
            <a:r>
              <a:rPr lang="en-US" sz="2400" b="1" spc="-3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sensitive</a:t>
            </a:r>
            <a:r>
              <a:rPr lang="en-US" sz="2400" b="1" spc="-2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&amp;</a:t>
            </a:r>
            <a:r>
              <a:rPr lang="en-US" sz="2400" b="1" spc="-25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ego-related</a:t>
            </a:r>
          </a:p>
          <a:p>
            <a:pPr algn="just">
              <a:lnSpc>
                <a:spcPct val="120000"/>
              </a:lnSpc>
            </a:pPr>
            <a:endParaRPr lang="en-US" sz="2400" b="1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5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540" y="1062111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Questionnaire - Disadvantages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1540" y="2025748"/>
            <a:ext cx="7793500" cy="3953021"/>
          </a:xfrm>
        </p:spPr>
        <p:txBody>
          <a:bodyPr>
            <a:normAutofit/>
          </a:bodyPr>
          <a:lstStyle/>
          <a:p>
            <a:pPr marL="342900" marR="0" lvl="0" indent="-342900" algn="l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No clarification for vague questions</a:t>
            </a:r>
          </a:p>
          <a:p>
            <a:pPr marL="342900" marR="0" lvl="0" indent="-342900" algn="l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Inadequate motivation to respond</a:t>
            </a:r>
          </a:p>
          <a:p>
            <a:pPr marL="342900" marR="0" lvl="0" indent="-342900" algn="l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Low response rate</a:t>
            </a:r>
          </a:p>
          <a:p>
            <a:pPr marL="342900" marR="0" lvl="0" indent="-342900" algn="l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Inaccurate responses and no verification process</a:t>
            </a:r>
          </a:p>
          <a:p>
            <a:pPr marL="342900" marR="0" lvl="0" indent="-342900" algn="l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Limited fixed responses</a:t>
            </a:r>
          </a:p>
          <a:p>
            <a:pPr marL="342900" marR="0" lvl="0" indent="-342900" algn="l">
              <a:spcBef>
                <a:spcPts val="1410"/>
              </a:spcBef>
              <a:spcAft>
                <a:spcPts val="0"/>
              </a:spcAft>
              <a:buClr>
                <a:srgbClr val="0032CC"/>
              </a:buClr>
              <a:buSzPts val="1650"/>
              <a:buFont typeface="Wingdings" panose="05000000000000000000" pitchFamily="2" charset="2"/>
              <a:buChar char="q"/>
              <a:tabLst>
                <a:tab pos="537845" algn="l"/>
              </a:tabLst>
            </a:pPr>
            <a:r>
              <a:rPr lang="en-US" sz="2400" b="1" dirty="0">
                <a:solidFill>
                  <a:srgbClr val="FF0000"/>
                </a:solidFill>
                <a:effectLst/>
                <a:latin typeface="+mj-lt"/>
                <a:ea typeface="Arial MT"/>
                <a:cs typeface="Arial MT"/>
              </a:rPr>
              <a:t>No qualitative analysis and no relationships for attitudes, beliefs, actions</a:t>
            </a:r>
          </a:p>
          <a:p>
            <a:pPr algn="just">
              <a:lnSpc>
                <a:spcPct val="120000"/>
              </a:lnSpc>
            </a:pPr>
            <a:endParaRPr lang="en-US" sz="2400" b="1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109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540" y="1202787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Type of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1539" y="2025748"/>
            <a:ext cx="9823292" cy="3953021"/>
          </a:xfrm>
        </p:spPr>
        <p:txBody>
          <a:bodyPr>
            <a:normAutofit/>
          </a:bodyPr>
          <a:lstStyle/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642620" algn="l"/>
              </a:tabLst>
            </a:pPr>
            <a:r>
              <a:rPr lang="en-US" sz="24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</a:rPr>
              <a:t>Single Answer ( e.g. nationality)-yes/no</a:t>
            </a:r>
            <a:endParaRPr lang="en-US" sz="2400" b="1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42900" marR="686435" lvl="0" indent="-342900" algn="just">
              <a:lnSpc>
                <a:spcPct val="87000"/>
              </a:lnSpc>
              <a:spcBef>
                <a:spcPts val="161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95630" algn="l"/>
              </a:tabLst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Multiple Answer (e.g. select from a list)</a:t>
            </a:r>
          </a:p>
          <a:p>
            <a:pPr marL="342900" marR="686435" lvl="0" indent="-342900" algn="just">
              <a:lnSpc>
                <a:spcPct val="87000"/>
              </a:lnSpc>
              <a:spcBef>
                <a:spcPts val="161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95630" algn="l"/>
              </a:tabLst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Rank Order (e.g. number of items on a list by preference)</a:t>
            </a:r>
          </a:p>
          <a:p>
            <a:pPr marL="342900" marR="686435" lvl="0" indent="-342900" algn="just">
              <a:lnSpc>
                <a:spcPct val="87000"/>
              </a:lnSpc>
              <a:spcBef>
                <a:spcPts val="161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95630" algn="l"/>
              </a:tabLst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Numerical (e.g. number of miles, Age, etc.)</a:t>
            </a:r>
          </a:p>
          <a:p>
            <a:pPr marL="342900" marR="686435" lvl="0" indent="-342900" algn="just">
              <a:lnSpc>
                <a:spcPct val="87000"/>
              </a:lnSpc>
              <a:spcBef>
                <a:spcPts val="161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95630" algn="l"/>
              </a:tabLst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Likert Style (e.g. rate the extent to which you agree with a statement: strongly agree, agree, undecided, disagree … .)  </a:t>
            </a:r>
          </a:p>
          <a:p>
            <a:pPr marL="342900" marR="686435" lvl="0" indent="-342900" algn="just">
              <a:lnSpc>
                <a:spcPct val="87000"/>
              </a:lnSpc>
              <a:spcBef>
                <a:spcPts val="161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95630" algn="l"/>
              </a:tabLst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Semantic differential (e.g. choose from a range of qualities: very good, good, mediocre, poor, very poor)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223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A286C-D232-4C1F-7C59-0EC7A9F8E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540" y="1202787"/>
            <a:ext cx="9048919" cy="773724"/>
          </a:xfrm>
        </p:spPr>
        <p:txBody>
          <a:bodyPr/>
          <a:lstStyle/>
          <a:p>
            <a:pPr algn="l"/>
            <a:r>
              <a:rPr lang="en-US" sz="4000" b="1" dirty="0"/>
              <a:t>Type of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DBC04-186B-1FDB-4DC7-A5889556B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1539" y="2025748"/>
            <a:ext cx="9823292" cy="3953021"/>
          </a:xfrm>
        </p:spPr>
        <p:txBody>
          <a:bodyPr>
            <a:normAutofit/>
          </a:bodyPr>
          <a:lstStyle/>
          <a:p>
            <a:pPr marL="342900" marR="0" lvl="0" indent="-342900" algn="just">
              <a:spcBef>
                <a:spcPts val="141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642620" algn="l"/>
              </a:tabLst>
            </a:pPr>
            <a:r>
              <a:rPr lang="en-US" sz="2400" b="1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</a:rPr>
              <a:t>Factual:</a:t>
            </a:r>
            <a:r>
              <a:rPr lang="en-US" sz="2400" b="1" spc="-75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Age,</a:t>
            </a:r>
            <a:r>
              <a:rPr lang="en-US" sz="2400" b="1" spc="-5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gender,</a:t>
            </a:r>
            <a:r>
              <a:rPr lang="en-US" sz="2400" b="1" spc="-6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education,</a:t>
            </a:r>
            <a:r>
              <a:rPr lang="en-US" sz="2400" b="1" spc="-6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experience</a:t>
            </a:r>
            <a:endParaRPr lang="en-US" sz="2400" b="1" dirty="0">
              <a:effectLst/>
              <a:latin typeface="+mj-lt"/>
              <a:ea typeface="Calibri" panose="020F0502020204030204" pitchFamily="34" charset="0"/>
            </a:endParaRPr>
          </a:p>
          <a:p>
            <a:pPr marL="342900" marR="686435" lvl="0" indent="-342900" algn="just">
              <a:lnSpc>
                <a:spcPct val="87000"/>
              </a:lnSpc>
              <a:spcBef>
                <a:spcPts val="161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95630" algn="l"/>
              </a:tabLst>
            </a:pPr>
            <a:r>
              <a:rPr lang="en-US" sz="2400" b="1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</a:rPr>
              <a:t>Attitudinal/Opinion: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To obtain info about respondents’</a:t>
            </a:r>
            <a:r>
              <a:rPr lang="en-US" sz="2400" b="1" spc="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beliefs,</a:t>
            </a:r>
            <a:r>
              <a:rPr lang="en-US" sz="2400" b="1" spc="-3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feelings,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values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(Do</a:t>
            </a:r>
            <a:r>
              <a:rPr lang="en-US" sz="2400" b="1" spc="-3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to</a:t>
            </a:r>
            <a:r>
              <a:rPr lang="en-US" sz="2400" b="1" spc="-3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agree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that</a:t>
            </a:r>
            <a:r>
              <a:rPr lang="en-US" sz="2400" b="1" spc="-3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current</a:t>
            </a:r>
            <a:r>
              <a:rPr lang="en-US" sz="2400" b="1" spc="-3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inflation</a:t>
            </a:r>
            <a:r>
              <a:rPr lang="en-US" sz="2400" b="1" spc="-36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rate</a:t>
            </a:r>
            <a:r>
              <a:rPr lang="en-US" sz="2400" b="1" spc="-1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is very</a:t>
            </a:r>
            <a:r>
              <a:rPr lang="en-US" sz="2400" b="1" spc="-1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high?)</a:t>
            </a:r>
            <a:endParaRPr lang="en-US" sz="2400" b="1" dirty="0">
              <a:effectLst/>
              <a:latin typeface="+mj-lt"/>
              <a:ea typeface="Calibri" panose="020F0502020204030204" pitchFamily="34" charset="0"/>
            </a:endParaRPr>
          </a:p>
          <a:p>
            <a:pPr marR="0" algn="just">
              <a:spcBef>
                <a:spcPts val="35"/>
              </a:spcBef>
              <a:spcAft>
                <a:spcPts val="0"/>
              </a:spcAft>
            </a:pPr>
            <a:endParaRPr lang="en-US" sz="2400" b="1" dirty="0">
              <a:effectLst/>
              <a:latin typeface="+mj-lt"/>
              <a:ea typeface="Calibri" panose="020F0502020204030204" pitchFamily="34" charset="0"/>
            </a:endParaRPr>
          </a:p>
          <a:p>
            <a:pPr marL="342900" marR="610235" lvl="0" indent="-342900" algn="just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642620" algn="l"/>
              </a:tabLst>
            </a:pPr>
            <a:r>
              <a:rPr lang="en-US" sz="2400" b="1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</a:rPr>
              <a:t>Self-perception:</a:t>
            </a:r>
            <a:r>
              <a:rPr lang="en-US" sz="2400" b="1" spc="-15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Allows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subjects</a:t>
            </a:r>
            <a:r>
              <a:rPr lang="en-US" sz="2400" b="1" spc="-1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to</a:t>
            </a:r>
            <a:r>
              <a:rPr lang="en-US" sz="2400" b="1" spc="-2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compare</a:t>
            </a:r>
            <a:r>
              <a:rPr lang="en-US" sz="2400" b="1" spc="-3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their</a:t>
            </a:r>
            <a:r>
              <a:rPr lang="en-US" sz="2400" b="1" spc="-1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ideas</a:t>
            </a:r>
            <a:r>
              <a:rPr lang="en-US" sz="2400" b="1" spc="-1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or</a:t>
            </a:r>
            <a:r>
              <a:rPr lang="en-US" sz="2400" b="1" spc="-36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actions with others (How active are you in the community</a:t>
            </a:r>
            <a:r>
              <a:rPr lang="en-US" sz="2400" b="1" spc="-36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work?)</a:t>
            </a:r>
            <a:endParaRPr lang="en-US" sz="2400" b="1" dirty="0">
              <a:effectLst/>
              <a:latin typeface="+mj-lt"/>
              <a:ea typeface="Calibri" panose="020F0502020204030204" pitchFamily="34" charset="0"/>
            </a:endParaRPr>
          </a:p>
          <a:p>
            <a:pPr marL="342900" marR="570865" lvl="0" indent="-342900" algn="just">
              <a:lnSpc>
                <a:spcPct val="87000"/>
              </a:lnSpc>
              <a:spcBef>
                <a:spcPts val="1410"/>
              </a:spcBef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595630" algn="l"/>
              </a:tabLst>
            </a:pPr>
            <a:r>
              <a:rPr lang="en-US" sz="2400" b="1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</a:rPr>
              <a:t>Standard</a:t>
            </a:r>
            <a:r>
              <a:rPr lang="en-US" sz="2400" b="1" spc="-15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</a:rPr>
              <a:t>of</a:t>
            </a:r>
            <a:r>
              <a:rPr lang="en-US" sz="2400" b="1" spc="-25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</a:rPr>
              <a:t>Action:</a:t>
            </a:r>
            <a:r>
              <a:rPr lang="en-US" sz="2400" b="1" spc="-30" dirty="0">
                <a:solidFill>
                  <a:srgbClr val="CA390C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How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respondents</a:t>
            </a:r>
            <a:r>
              <a:rPr lang="en-US" sz="2400" b="1" spc="-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will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act</a:t>
            </a:r>
            <a:r>
              <a:rPr lang="en-US" sz="2400" b="1" spc="-1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in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a</a:t>
            </a:r>
            <a:r>
              <a:rPr lang="en-US" sz="2400" b="1" spc="-1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situation</a:t>
            </a:r>
            <a:r>
              <a:rPr lang="en-US" sz="2400" b="1" spc="-36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(For</a:t>
            </a:r>
            <a:r>
              <a:rPr lang="en-US" sz="2400" b="1" spc="-2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which</a:t>
            </a:r>
            <a:r>
              <a:rPr lang="en-US" sz="2400" b="1" spc="-2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party you</a:t>
            </a:r>
            <a:r>
              <a:rPr lang="en-US" sz="2400" b="1" spc="-2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will</a:t>
            </a:r>
            <a:r>
              <a:rPr lang="en-US" sz="2400" b="1" spc="-2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vote</a:t>
            </a:r>
            <a:r>
              <a:rPr lang="en-US" sz="2400" b="1" spc="-1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in</a:t>
            </a:r>
            <a:r>
              <a:rPr lang="en-US" sz="2400" b="1" spc="-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the</a:t>
            </a:r>
            <a:r>
              <a:rPr lang="en-US" sz="2400" b="1" spc="-5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next</a:t>
            </a:r>
            <a:r>
              <a:rPr lang="en-US" sz="2400" b="1" spc="-10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41CC6"/>
                </a:solidFill>
                <a:effectLst/>
                <a:latin typeface="+mj-lt"/>
                <a:ea typeface="Calibri" panose="020F0502020204030204" pitchFamily="34" charset="0"/>
              </a:rPr>
              <a:t>election?)</a:t>
            </a:r>
            <a:endParaRPr lang="en-US" sz="2400" b="1" dirty="0">
              <a:effectLst/>
              <a:latin typeface="+mj-lt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6709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290</TotalTime>
  <Words>1153</Words>
  <Application>Microsoft Office PowerPoint</Application>
  <PresentationFormat>Widescreen</PresentationFormat>
  <Paragraphs>126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MT</vt:lpstr>
      <vt:lpstr>Trebuchet MS</vt:lpstr>
      <vt:lpstr>Wingdings</vt:lpstr>
      <vt:lpstr>Wingdings 3</vt:lpstr>
      <vt:lpstr>Facet</vt:lpstr>
      <vt:lpstr>Quantitative Research Methodology</vt:lpstr>
      <vt:lpstr>Learning Outcomes</vt:lpstr>
      <vt:lpstr>Quantitative Research</vt:lpstr>
      <vt:lpstr>Quantitative Research</vt:lpstr>
      <vt:lpstr>Stages of Questionnaire Survey</vt:lpstr>
      <vt:lpstr>Questionnaire - Advantages</vt:lpstr>
      <vt:lpstr>Questionnaire - Disadvantages</vt:lpstr>
      <vt:lpstr>Type of Questions</vt:lpstr>
      <vt:lpstr>Type of Questions</vt:lpstr>
      <vt:lpstr>Structured/Semi-Structured/Unstructured Questionnaire</vt:lpstr>
      <vt:lpstr>Structured Questions</vt:lpstr>
      <vt:lpstr>Scaling Responses</vt:lpstr>
      <vt:lpstr>Scaling Responses</vt:lpstr>
      <vt:lpstr>Benefits of Structured Questions</vt:lpstr>
      <vt:lpstr>Semi-structured Questions</vt:lpstr>
      <vt:lpstr>Benefits of Semi-structured Questions</vt:lpstr>
      <vt:lpstr>Unstructured Questions</vt:lpstr>
      <vt:lpstr>Benefits of Unstructured/Open Questions</vt:lpstr>
      <vt:lpstr>Question Placement</vt:lpstr>
      <vt:lpstr>Question-answer Session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Research Methodology</dc:title>
  <dc:creator>FHS</dc:creator>
  <cp:lastModifiedBy>FHS</cp:lastModifiedBy>
  <cp:revision>3</cp:revision>
  <dcterms:created xsi:type="dcterms:W3CDTF">2024-05-04T03:24:34Z</dcterms:created>
  <dcterms:modified xsi:type="dcterms:W3CDTF">2024-05-04T08:17:30Z</dcterms:modified>
</cp:coreProperties>
</file>