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2" r:id="rId6"/>
    <p:sldId id="261" r:id="rId7"/>
    <p:sldId id="257"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C357AE-8AA5-4ADB-8A13-5D7AC81437DC}"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1305514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357AE-8AA5-4ADB-8A13-5D7AC81437DC}"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403974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357AE-8AA5-4ADB-8A13-5D7AC81437DC}"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206569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357AE-8AA5-4ADB-8A13-5D7AC81437DC}"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3679962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7C357AE-8AA5-4ADB-8A13-5D7AC81437DC}"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3133810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C357AE-8AA5-4ADB-8A13-5D7AC81437DC}"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1738571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C357AE-8AA5-4ADB-8A13-5D7AC81437DC}" type="datetimeFigureOut">
              <a:rPr lang="en-US" smtClean="0"/>
              <a:t>5/22/2020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2470175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C357AE-8AA5-4ADB-8A13-5D7AC81437DC}" type="datetimeFigureOut">
              <a:rPr lang="en-US" smtClean="0"/>
              <a:t>5/22/2020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2649115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57AE-8AA5-4ADB-8A13-5D7AC81437DC}" type="datetimeFigureOut">
              <a:rPr lang="en-US" smtClean="0"/>
              <a:t>5/22/2020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13509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C357AE-8AA5-4ADB-8A13-5D7AC81437DC}"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82731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C357AE-8AA5-4ADB-8A13-5D7AC81437DC}"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C3F3EA-3E49-48ED-809B-46E75DC25214}" type="slidenum">
              <a:rPr lang="en-US" smtClean="0"/>
              <a:t>‹#›</a:t>
            </a:fld>
            <a:endParaRPr lang="en-US"/>
          </a:p>
        </p:txBody>
      </p:sp>
    </p:spTree>
    <p:extLst>
      <p:ext uri="{BB962C8B-B14F-4D97-AF65-F5344CB8AC3E}">
        <p14:creationId xmlns:p14="http://schemas.microsoft.com/office/powerpoint/2010/main" val="1307498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357AE-8AA5-4ADB-8A13-5D7AC81437DC}" type="datetimeFigureOut">
              <a:rPr lang="en-US" smtClean="0"/>
              <a:t>5/22/2020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C3F3EA-3E49-48ED-809B-46E75DC25214}" type="slidenum">
              <a:rPr lang="en-US" smtClean="0"/>
              <a:t>‹#›</a:t>
            </a:fld>
            <a:endParaRPr lang="en-US"/>
          </a:p>
        </p:txBody>
      </p:sp>
    </p:spTree>
    <p:extLst>
      <p:ext uri="{BB962C8B-B14F-4D97-AF65-F5344CB8AC3E}">
        <p14:creationId xmlns:p14="http://schemas.microsoft.com/office/powerpoint/2010/main" val="489444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LDPE" TargetMode="External"/><Relationship Id="rId2" Type="http://schemas.openxmlformats.org/officeDocument/2006/relationships/hyperlink" Target="https://en.wikipedia.org/wiki/Polypropylen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5124" y="801167"/>
            <a:ext cx="10250128" cy="5032147"/>
          </a:xfrm>
          <a:prstGeom prst="rect">
            <a:avLst/>
          </a:prstGeom>
        </p:spPr>
        <p:txBody>
          <a:bodyPr wrap="square">
            <a:spAutoFit/>
          </a:bodyPr>
          <a:lstStyle/>
          <a:p>
            <a:pPr marL="6350" marR="331470" indent="-6350" algn="ctr">
              <a:lnSpc>
                <a:spcPct val="107000"/>
              </a:lnSpc>
            </a:pPr>
            <a:r>
              <a:rPr lang="en-US" sz="6000" dirty="0">
                <a:solidFill>
                  <a:srgbClr val="000000"/>
                </a:solidFill>
                <a:latin typeface="Cambria" panose="02040503050406030204" pitchFamily="18" charset="0"/>
                <a:ea typeface="Cambria" panose="02040503050406030204" pitchFamily="18" charset="0"/>
              </a:rPr>
              <a:t>Lecture - 1</a:t>
            </a:r>
            <a:endParaRPr lang="en-US" sz="6000" dirty="0">
              <a:solidFill>
                <a:srgbClr val="000000"/>
              </a:solidFill>
              <a:latin typeface="Times New Roman" panose="02020603050405020304" pitchFamily="18" charset="0"/>
              <a:ea typeface="Times New Roman" panose="02020603050405020304" pitchFamily="18" charset="0"/>
            </a:endParaRPr>
          </a:p>
          <a:p>
            <a:pPr marL="6350" marR="331470" indent="-6350" algn="ctr">
              <a:lnSpc>
                <a:spcPct val="107000"/>
              </a:lnSpc>
              <a:spcBef>
                <a:spcPts val="0"/>
              </a:spcBef>
              <a:spcAft>
                <a:spcPts val="0"/>
              </a:spcAft>
            </a:pPr>
            <a:endParaRPr lang="en-US" sz="6000" b="1" dirty="0" smtClean="0">
              <a:solidFill>
                <a:srgbClr val="000000"/>
              </a:solidFill>
              <a:latin typeface="Cambria" panose="02040503050406030204" pitchFamily="18" charset="0"/>
              <a:ea typeface="Cambria" panose="02040503050406030204" pitchFamily="18" charset="0"/>
              <a:cs typeface="Cambria" panose="02040503050406030204" pitchFamily="18" charset="0"/>
            </a:endParaRPr>
          </a:p>
          <a:p>
            <a:pPr marL="6350" marR="331470" indent="-6350" algn="ctr">
              <a:lnSpc>
                <a:spcPct val="107000"/>
              </a:lnSpc>
              <a:spcBef>
                <a:spcPts val="0"/>
              </a:spcBef>
              <a:spcAft>
                <a:spcPts val="0"/>
              </a:spcAft>
            </a:pPr>
            <a:r>
              <a:rPr lang="en-US" sz="6000" b="1" dirty="0" smtClean="0">
                <a:solidFill>
                  <a:srgbClr val="000000"/>
                </a:solidFill>
                <a:latin typeface="Cambria" panose="02040503050406030204" pitchFamily="18" charset="0"/>
                <a:ea typeface="Cambria" panose="02040503050406030204" pitchFamily="18" charset="0"/>
                <a:cs typeface="Cambria" panose="02040503050406030204" pitchFamily="18" charset="0"/>
              </a:rPr>
              <a:t>Water </a:t>
            </a:r>
            <a:r>
              <a:rPr lang="en-US" sz="6000" b="1" dirty="0">
                <a:solidFill>
                  <a:srgbClr val="000000"/>
                </a:solidFill>
                <a:latin typeface="Cambria" panose="02040503050406030204" pitchFamily="18" charset="0"/>
                <a:ea typeface="Cambria" panose="02040503050406030204" pitchFamily="18" charset="0"/>
                <a:cs typeface="Cambria" panose="02040503050406030204" pitchFamily="18" charset="0"/>
              </a:rPr>
              <a:t>Sampling </a:t>
            </a:r>
            <a:r>
              <a:rPr lang="en-US" sz="6000" b="1" dirty="0" smtClean="0">
                <a:solidFill>
                  <a:srgbClr val="000000"/>
                </a:solidFill>
                <a:latin typeface="Cambria" panose="02040503050406030204" pitchFamily="18" charset="0"/>
                <a:ea typeface="Cambria" panose="02040503050406030204" pitchFamily="18" charset="0"/>
                <a:cs typeface="Cambria" panose="02040503050406030204" pitchFamily="18" charset="0"/>
              </a:rPr>
              <a:t>for </a:t>
            </a:r>
            <a:r>
              <a:rPr lang="en-US" sz="6000" b="1" dirty="0">
                <a:solidFill>
                  <a:srgbClr val="000000"/>
                </a:solidFill>
                <a:latin typeface="Cambria" panose="02040503050406030204" pitchFamily="18" charset="0"/>
                <a:ea typeface="Cambria" panose="02040503050406030204" pitchFamily="18" charset="0"/>
                <a:cs typeface="Cambria" panose="02040503050406030204" pitchFamily="18" charset="0"/>
              </a:rPr>
              <a:t>Lab Analysis</a:t>
            </a:r>
            <a:r>
              <a:rPr lang="en-US" sz="6000" dirty="0">
                <a:solidFill>
                  <a:srgbClr val="000000"/>
                </a:solidFill>
                <a:latin typeface="Cambria" panose="02040503050406030204" pitchFamily="18" charset="0"/>
                <a:ea typeface="Cambria" panose="02040503050406030204" pitchFamily="18" charset="0"/>
                <a:cs typeface="Cambria" panose="02040503050406030204" pitchFamily="18" charset="0"/>
              </a:rPr>
              <a:t> </a:t>
            </a:r>
            <a:endParaRPr lang="en-US" sz="6000" dirty="0" smtClean="0">
              <a:solidFill>
                <a:srgbClr val="000000"/>
              </a:solidFill>
              <a:latin typeface="Cambria" panose="02040503050406030204" pitchFamily="18" charset="0"/>
              <a:ea typeface="Cambria" panose="02040503050406030204" pitchFamily="18" charset="0"/>
              <a:cs typeface="Cambria" panose="02040503050406030204" pitchFamily="18" charset="0"/>
            </a:endParaRPr>
          </a:p>
          <a:p>
            <a:pPr marL="6350" marR="331470" indent="-6350" algn="ctr">
              <a:lnSpc>
                <a:spcPct val="107000"/>
              </a:lnSpc>
              <a:spcBef>
                <a:spcPts val="0"/>
              </a:spcBef>
              <a:spcAft>
                <a:spcPts val="0"/>
              </a:spcAft>
            </a:pPr>
            <a:endParaRPr lang="en-US" sz="6000" dirty="0" smtClean="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79939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8788" y="575187"/>
            <a:ext cx="4159044" cy="3495368"/>
          </a:xfrm>
          <a:prstGeom prst="rect">
            <a:avLst/>
          </a:prstGeom>
        </p:spPr>
      </p:pic>
      <p:sp>
        <p:nvSpPr>
          <p:cNvPr id="3" name="Rectangle 2"/>
          <p:cNvSpPr/>
          <p:nvPr/>
        </p:nvSpPr>
        <p:spPr>
          <a:xfrm>
            <a:off x="6518788" y="4591353"/>
            <a:ext cx="4852219" cy="830997"/>
          </a:xfrm>
          <a:prstGeom prst="rect">
            <a:avLst/>
          </a:prstGeom>
        </p:spPr>
        <p:txBody>
          <a:bodyPr wrap="square">
            <a:spAutoFit/>
          </a:bodyPr>
          <a:lstStyle/>
          <a:p>
            <a:r>
              <a:rPr lang="en-US" sz="2400" dirty="0" smtClean="0">
                <a:solidFill>
                  <a:srgbClr val="202122"/>
                </a:solidFill>
                <a:latin typeface="Times New Roman" panose="02020603050405020304" pitchFamily="18" charset="0"/>
                <a:cs typeface="Times New Roman" panose="02020603050405020304" pitchFamily="18" charset="0"/>
              </a:rPr>
              <a:t>Figure:     Schematic </a:t>
            </a:r>
            <a:r>
              <a:rPr lang="en-US" sz="2400" dirty="0">
                <a:solidFill>
                  <a:srgbClr val="202122"/>
                </a:solidFill>
                <a:latin typeface="Times New Roman" panose="02020603050405020304" pitchFamily="18" charset="0"/>
                <a:cs typeface="Times New Roman" panose="02020603050405020304" pitchFamily="18" charset="0"/>
              </a:rPr>
              <a:t>of LDPE branching structure</a:t>
            </a:r>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651" y="575187"/>
            <a:ext cx="4041059" cy="3598607"/>
          </a:xfrm>
          <a:prstGeom prst="rect">
            <a:avLst/>
          </a:prstGeom>
        </p:spPr>
      </p:pic>
      <p:sp>
        <p:nvSpPr>
          <p:cNvPr id="5" name="Rectangle 4"/>
          <p:cNvSpPr/>
          <p:nvPr/>
        </p:nvSpPr>
        <p:spPr>
          <a:xfrm>
            <a:off x="1184789" y="4591353"/>
            <a:ext cx="3151238" cy="461665"/>
          </a:xfrm>
          <a:prstGeom prst="rect">
            <a:avLst/>
          </a:prstGeom>
        </p:spPr>
        <p:txBody>
          <a:bodyPr wrap="square">
            <a:spAutoFit/>
          </a:bodyPr>
          <a:lstStyle/>
          <a:p>
            <a:r>
              <a:rPr lang="en-US" sz="2400" dirty="0" smtClean="0">
                <a:solidFill>
                  <a:srgbClr val="202122"/>
                </a:solidFill>
                <a:latin typeface="Times New Roman" panose="02020603050405020304" pitchFamily="18" charset="0"/>
                <a:cs typeface="Times New Roman" panose="02020603050405020304" pitchFamily="18" charset="0"/>
              </a:rPr>
              <a:t>Figure:   Polypropylene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403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3174" y="452423"/>
            <a:ext cx="10677832" cy="2301912"/>
          </a:xfrm>
          <a:prstGeom prst="rect">
            <a:avLst/>
          </a:prstGeom>
        </p:spPr>
        <p:txBody>
          <a:bodyPr wrap="square">
            <a:spAutoFit/>
          </a:bodyPr>
          <a:lstStyle/>
          <a:p>
            <a:pPr marL="15240" marR="127635" indent="-6350" algn="just">
              <a:lnSpc>
                <a:spcPct val="103000"/>
              </a:lnSpc>
              <a:spcAft>
                <a:spcPts val="60"/>
              </a:spcAft>
            </a:pPr>
            <a:r>
              <a:rPr lang="en-US" sz="2800" b="1" u="sng" dirty="0" smtClean="0">
                <a:solidFill>
                  <a:srgbClr val="000000"/>
                </a:solidFill>
                <a:uFill>
                  <a:solidFill>
                    <a:srgbClr val="000000"/>
                  </a:solidFill>
                </a:uFill>
                <a:latin typeface="Times New Roman" panose="02020603050405020304" pitchFamily="18" charset="0"/>
                <a:ea typeface="Times New Roman" panose="02020603050405020304" pitchFamily="18" charset="0"/>
              </a:rPr>
              <a:t>Main objective </a:t>
            </a:r>
            <a:r>
              <a:rPr lang="en-US" sz="2800" b="1" u="sng" dirty="0">
                <a:solidFill>
                  <a:srgbClr val="000000"/>
                </a:solidFill>
                <a:uFill>
                  <a:solidFill>
                    <a:srgbClr val="000000"/>
                  </a:solidFill>
                </a:uFill>
                <a:latin typeface="Times New Roman" panose="02020603050405020304" pitchFamily="18" charset="0"/>
                <a:ea typeface="Times New Roman" panose="02020603050405020304" pitchFamily="18" charset="0"/>
              </a:rPr>
              <a:t>of water sampling:</a:t>
            </a:r>
          </a:p>
          <a:p>
            <a:pPr marL="15240" marR="127635" indent="-6350" algn="just">
              <a:lnSpc>
                <a:spcPct val="103000"/>
              </a:lnSpc>
              <a:spcBef>
                <a:spcPts val="0"/>
              </a:spcBef>
              <a:spcAft>
                <a:spcPts val="60"/>
              </a:spcAft>
            </a:pPr>
            <a:r>
              <a:rPr lang="en-US" sz="2800" dirty="0" smtClean="0">
                <a:solidFill>
                  <a:srgbClr val="000000"/>
                </a:solidFill>
                <a:latin typeface="Times New Roman" panose="02020603050405020304" pitchFamily="18" charset="0"/>
                <a:ea typeface="Times New Roman" panose="02020603050405020304" pitchFamily="18" charset="0"/>
              </a:rPr>
              <a:t>The main objective </a:t>
            </a:r>
            <a:r>
              <a:rPr lang="en-US" sz="2800" dirty="0">
                <a:solidFill>
                  <a:srgbClr val="000000"/>
                </a:solidFill>
                <a:latin typeface="Times New Roman" panose="02020603050405020304" pitchFamily="18" charset="0"/>
                <a:ea typeface="Times New Roman" panose="02020603050405020304" pitchFamily="18" charset="0"/>
              </a:rPr>
              <a:t>of sampling is to collect a portion of material small enough in volume to be  transported conveniently and yet large enough for analytical purposes while still  accurately representing the material being sampled.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1958" y="2754335"/>
            <a:ext cx="5715000" cy="3638550"/>
          </a:xfrm>
          <a:prstGeom prst="rect">
            <a:avLst/>
          </a:prstGeom>
        </p:spPr>
      </p:pic>
    </p:spTree>
    <p:extLst>
      <p:ext uri="{BB962C8B-B14F-4D97-AF65-F5344CB8AC3E}">
        <p14:creationId xmlns:p14="http://schemas.microsoft.com/office/powerpoint/2010/main" val="1825948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748" y="712677"/>
            <a:ext cx="10545768" cy="4431341"/>
          </a:xfrm>
          <a:prstGeom prst="rect">
            <a:avLst/>
          </a:prstGeom>
        </p:spPr>
        <p:txBody>
          <a:bodyPr wrap="square">
            <a:spAutoFit/>
          </a:bodyPr>
          <a:lstStyle/>
          <a:p>
            <a:pPr marL="12065" indent="-6350">
              <a:lnSpc>
                <a:spcPct val="107000"/>
              </a:lnSpc>
            </a:pPr>
            <a:r>
              <a:rPr lang="en-US" sz="2800" b="1" u="sng" dirty="0" smtClean="0">
                <a:solidFill>
                  <a:srgbClr val="000000"/>
                </a:solidFill>
                <a:uFill>
                  <a:solidFill>
                    <a:srgbClr val="000000"/>
                  </a:solidFill>
                </a:uFill>
                <a:latin typeface="Times New Roman" panose="02020603050405020304" pitchFamily="18" charset="0"/>
                <a:ea typeface="Times New Roman" panose="02020603050405020304" pitchFamily="18" charset="0"/>
              </a:rPr>
              <a:t>Objectives of water sampling </a:t>
            </a:r>
            <a:r>
              <a:rPr lang="en-US" sz="2800" b="1" u="sng" dirty="0" smtClean="0">
                <a:solidFill>
                  <a:srgbClr val="000000"/>
                </a:solidFill>
                <a:uFill>
                  <a:solidFill>
                    <a:srgbClr val="000000"/>
                  </a:solidFill>
                </a:uFill>
                <a:latin typeface="Times New Roman" panose="02020603050405020304" pitchFamily="18" charset="0"/>
                <a:ea typeface="Times New Roman" panose="02020603050405020304" pitchFamily="18" charset="0"/>
              </a:rPr>
              <a:t>for lab analysis in </a:t>
            </a:r>
            <a:r>
              <a:rPr lang="en-US" sz="2800" b="1" u="sng" dirty="0" smtClean="0">
                <a:solidFill>
                  <a:srgbClr val="000000"/>
                </a:solidFill>
                <a:uFill>
                  <a:solidFill>
                    <a:srgbClr val="000000"/>
                  </a:solidFill>
                </a:uFill>
                <a:latin typeface="Times New Roman" panose="02020603050405020304" pitchFamily="18" charset="0"/>
                <a:ea typeface="Times New Roman" panose="02020603050405020304" pitchFamily="18" charset="0"/>
              </a:rPr>
              <a:t>detail:</a:t>
            </a:r>
          </a:p>
          <a:p>
            <a:pPr marL="462915" indent="-457200">
              <a:lnSpc>
                <a:spcPct val="150000"/>
              </a:lnSpc>
              <a:buFont typeface="Wingdings" panose="05000000000000000000" pitchFamily="2" charset="2"/>
              <a:buChar char="q"/>
            </a:pPr>
            <a:r>
              <a:rPr lang="en-US" sz="2800" dirty="0" smtClean="0">
                <a:solidFill>
                  <a:srgbClr val="000000"/>
                </a:solidFill>
                <a:latin typeface="Times New Roman" panose="02020603050405020304" pitchFamily="18" charset="0"/>
                <a:ea typeface="Times New Roman" panose="02020603050405020304" pitchFamily="18" charset="0"/>
              </a:rPr>
              <a:t>To use reliable and useful source for sample collection</a:t>
            </a:r>
          </a:p>
          <a:p>
            <a:pPr marL="462915" indent="-457200">
              <a:lnSpc>
                <a:spcPct val="150000"/>
              </a:lnSpc>
              <a:buFont typeface="Wingdings" panose="05000000000000000000" pitchFamily="2" charset="2"/>
              <a:buChar char="q"/>
            </a:pPr>
            <a:r>
              <a:rPr lang="en-US" sz="2800" dirty="0" smtClean="0">
                <a:solidFill>
                  <a:srgbClr val="000000"/>
                </a:solidFill>
                <a:latin typeface="Times New Roman" panose="02020603050405020304" pitchFamily="18" charset="0"/>
                <a:ea typeface="Times New Roman" panose="02020603050405020304" pitchFamily="18" charset="0"/>
              </a:rPr>
              <a:t>To determine the quality of nature in its natural state</a:t>
            </a:r>
          </a:p>
          <a:p>
            <a:pPr marL="462915" indent="-457200">
              <a:lnSpc>
                <a:spcPct val="150000"/>
              </a:lnSpc>
              <a:buFont typeface="Wingdings" panose="05000000000000000000" pitchFamily="2" charset="2"/>
              <a:buChar char="q"/>
            </a:pPr>
            <a:r>
              <a:rPr lang="en-US" sz="2800" dirty="0" smtClean="0">
                <a:solidFill>
                  <a:srgbClr val="000000"/>
                </a:solidFill>
                <a:latin typeface="Times New Roman" panose="02020603050405020304" pitchFamily="18" charset="0"/>
                <a:ea typeface="Times New Roman" panose="02020603050405020304" pitchFamily="18" charset="0"/>
              </a:rPr>
              <a:t>To assess the effect of human activities on water quality and its sustainability</a:t>
            </a:r>
          </a:p>
          <a:p>
            <a:pPr marL="462915" indent="-457200">
              <a:lnSpc>
                <a:spcPct val="150000"/>
              </a:lnSpc>
              <a:buFont typeface="Wingdings" panose="05000000000000000000" pitchFamily="2" charset="2"/>
              <a:buChar char="q"/>
            </a:pPr>
            <a:r>
              <a:rPr lang="en-US" sz="2800" dirty="0" smtClean="0">
                <a:solidFill>
                  <a:srgbClr val="000000"/>
                </a:solidFill>
                <a:latin typeface="Times New Roman" panose="02020603050405020304" pitchFamily="18" charset="0"/>
                <a:ea typeface="Times New Roman" panose="02020603050405020304" pitchFamily="18" charset="0"/>
              </a:rPr>
              <a:t>To keep under observations the sources and pathways of pollutants / contaminants</a:t>
            </a:r>
            <a:endParaRPr lang="en-US" sz="28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89396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954" y="265471"/>
            <a:ext cx="11488994" cy="5585632"/>
          </a:xfrm>
          <a:prstGeom prst="rect">
            <a:avLst/>
          </a:prstGeom>
        </p:spPr>
        <p:txBody>
          <a:bodyPr wrap="square">
            <a:spAutoFit/>
          </a:bodyPr>
          <a:lstStyle/>
          <a:p>
            <a:pPr marL="12065" indent="-6350">
              <a:lnSpc>
                <a:spcPct val="107000"/>
              </a:lnSpc>
            </a:pPr>
            <a:r>
              <a:rPr lang="en-US" sz="2800" b="1" u="sng"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Requirements for Sampling:</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55245" lvl="0" indent="-342900" algn="just" fontAlgn="base">
              <a:lnSpc>
                <a:spcPct val="150000"/>
              </a:lnSpc>
              <a:spcBef>
                <a:spcPts val="0"/>
              </a:spcBef>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Meet the requirements of the sampling program.  </a:t>
            </a:r>
          </a:p>
          <a:p>
            <a:pPr marL="342900" marR="55245" lvl="0" indent="-342900" algn="just" fontAlgn="base">
              <a:lnSpc>
                <a:spcPct val="150000"/>
              </a:lnSpc>
              <a:spcBef>
                <a:spcPts val="0"/>
              </a:spcBef>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Handle the sample carefully so that it does not deteriorate or become contaminated  or compromised before it is analyzed.  </a:t>
            </a:r>
          </a:p>
          <a:p>
            <a:pPr marL="342900" marR="55245" lvl="0" indent="-342900" algn="just" fontAlgn="base">
              <a:lnSpc>
                <a:spcPct val="150000"/>
              </a:lnSpc>
              <a:spcBef>
                <a:spcPts val="0"/>
              </a:spcBef>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Ensure sampling all equipment are clean and quality assured before use.  </a:t>
            </a:r>
          </a:p>
          <a:p>
            <a:pPr marL="342900" marR="55245" lvl="0" indent="-342900" algn="just" fontAlgn="base">
              <a:lnSpc>
                <a:spcPct val="150000"/>
              </a:lnSpc>
              <a:spcBef>
                <a:spcPts val="0"/>
              </a:spcBef>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Use sample containers that are clean and free of contaminants. </a:t>
            </a:r>
          </a:p>
          <a:p>
            <a:pPr marL="342900" marR="55245" lvl="0" indent="-342900" algn="just" fontAlgn="base">
              <a:lnSpc>
                <a:spcPct val="150000"/>
              </a:lnSpc>
              <a:spcBef>
                <a:spcPts val="0"/>
              </a:spcBef>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Rinse the bag/bottle at least twice with the sample water prior to filling and closing. </a:t>
            </a:r>
          </a:p>
          <a:p>
            <a:pPr marL="342900" marR="55245" lvl="0" indent="-342900" algn="just" fontAlgn="base">
              <a:lnSpc>
                <a:spcPct val="103000"/>
              </a:lnSpc>
              <a:spcBef>
                <a:spcPts val="0"/>
              </a:spcBef>
              <a:spcAft>
                <a:spcPts val="60"/>
              </a:spcAft>
              <a:buClr>
                <a:srgbClr val="000000"/>
              </a:buClr>
              <a:buSzPts val="1200"/>
              <a:buFont typeface="Arial" panose="020B0604020202020204" pitchFamily="34" charset="0"/>
              <a:buChar char="•"/>
            </a:pPr>
            <a:endParaRPr lang="en-US" sz="2800" u="none" strike="noStrike" dirty="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478141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954" y="265471"/>
            <a:ext cx="11488994" cy="3151504"/>
          </a:xfrm>
          <a:prstGeom prst="rect">
            <a:avLst/>
          </a:prstGeom>
        </p:spPr>
        <p:txBody>
          <a:bodyPr wrap="square">
            <a:spAutoFit/>
          </a:bodyPr>
          <a:lstStyle/>
          <a:p>
            <a:pPr marL="12065" indent="-6350">
              <a:lnSpc>
                <a:spcPct val="107000"/>
              </a:lnSpc>
            </a:pPr>
            <a:r>
              <a:rPr lang="en-US" sz="2800" b="1" u="sng"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Requirements for </a:t>
            </a:r>
            <a:r>
              <a:rPr lang="en-US" sz="2800" b="1" u="sng"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Sampling </a:t>
            </a:r>
            <a:r>
              <a:rPr lang="en-US" sz="2800" b="1" u="sng"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(contd.)</a:t>
            </a:r>
            <a:r>
              <a:rPr lang="en-US" sz="2800" b="1" u="sng"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55245" lvl="0" indent="-342900" algn="just" fontAlgn="base">
              <a:lnSpc>
                <a:spcPct val="150000"/>
              </a:lnSpc>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Fill bag/bottle as full as possible. Half-filling leaves more room for oxygen which will promote degradation of your sample.  </a:t>
            </a:r>
          </a:p>
          <a:p>
            <a:pPr marL="342900" marR="55245" lvl="0" indent="-342900" algn="just" fontAlgn="base">
              <a:lnSpc>
                <a:spcPct val="150000"/>
              </a:lnSpc>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If sampling a body of running water, point the mouth of the bag upstream and your  hands downstream to avoid contamination.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7498" y="3416975"/>
            <a:ext cx="4689986" cy="3249296"/>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816" y="3416975"/>
            <a:ext cx="4699000" cy="3249296"/>
          </a:xfrm>
          <a:prstGeom prst="rect">
            <a:avLst/>
          </a:prstGeom>
        </p:spPr>
      </p:pic>
    </p:spTree>
    <p:extLst>
      <p:ext uri="{BB962C8B-B14F-4D97-AF65-F5344CB8AC3E}">
        <p14:creationId xmlns:p14="http://schemas.microsoft.com/office/powerpoint/2010/main" val="857462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954" y="265471"/>
            <a:ext cx="11488994" cy="4469813"/>
          </a:xfrm>
          <a:prstGeom prst="rect">
            <a:avLst/>
          </a:prstGeom>
        </p:spPr>
        <p:txBody>
          <a:bodyPr wrap="square">
            <a:spAutoFit/>
          </a:bodyPr>
          <a:lstStyle/>
          <a:p>
            <a:pPr marL="12065" indent="-6350">
              <a:lnSpc>
                <a:spcPct val="107000"/>
              </a:lnSpc>
            </a:pPr>
            <a:r>
              <a:rPr lang="en-US" sz="2800" b="1" u="sng"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Requirements for </a:t>
            </a:r>
            <a:r>
              <a:rPr lang="en-US" sz="2800" b="1" u="sng" dirty="0" smtClean="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Sampling (contd.):</a:t>
            </a:r>
            <a:r>
              <a:rPr lang="en-US"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55245" lvl="0" indent="-342900" algn="just" fontAlgn="base">
              <a:lnSpc>
                <a:spcPct val="150000"/>
              </a:lnSpc>
              <a:spcAft>
                <a:spcPts val="60"/>
              </a:spcAft>
              <a:buClr>
                <a:srgbClr val="000000"/>
              </a:buClr>
              <a:buSzPts val="1200"/>
              <a:buFont typeface="Arial" panose="020B0604020202020204" pitchFamily="34" charset="0"/>
              <a:buChar char="•"/>
            </a:pPr>
            <a:r>
              <a:rPr lang="en-US" sz="2800" dirty="0" smtClean="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If </a:t>
            </a: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sampling from a water faucet, run the faucet for 1 minute before obtaining a sample.  </a:t>
            </a:r>
          </a:p>
          <a:p>
            <a:pPr marL="342900" marR="55245" lvl="0" indent="-342900" algn="just" fontAlgn="base">
              <a:lnSpc>
                <a:spcPct val="150000"/>
              </a:lnSpc>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Make records of every sample collected and identify every bottle e.g., take notes and photographs, fill out tags, etc.  </a:t>
            </a:r>
          </a:p>
          <a:p>
            <a:pPr marL="342900" marR="55245" lvl="0" indent="-342900" algn="just" fontAlgn="base">
              <a:lnSpc>
                <a:spcPct val="150000"/>
              </a:lnSpc>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Place the sample into appropriate, labeled containers.  </a:t>
            </a:r>
          </a:p>
          <a:p>
            <a:pPr marL="342900" marR="55245" lvl="0" indent="-342900" algn="just" fontAlgn="base">
              <a:lnSpc>
                <a:spcPct val="150000"/>
              </a:lnSpc>
              <a:spcAft>
                <a:spcPts val="60"/>
              </a:spcAft>
              <a:buClr>
                <a:srgbClr val="000000"/>
              </a:buClr>
              <a:buSzPts val="1200"/>
              <a:buFont typeface="Arial" panose="020B0604020202020204" pitchFamily="34" charset="0"/>
              <a:buChar char="•"/>
            </a:pPr>
            <a:r>
              <a:rPr lang="en-US" sz="2800" dirty="0">
                <a:solidFill>
                  <a:srgbClr val="000000"/>
                </a:solidFill>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All samples must be preserved as soon as practically possible.</a:t>
            </a:r>
            <a:endParaRPr lang="en-US" sz="2800" u="none" strike="noStrike" dirty="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674932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7753" y="662773"/>
            <a:ext cx="11066207" cy="3913123"/>
          </a:xfrm>
          <a:prstGeom prst="rect">
            <a:avLst/>
          </a:prstGeom>
        </p:spPr>
        <p:txBody>
          <a:bodyPr wrap="square">
            <a:spAutoFit/>
          </a:bodyPr>
          <a:lstStyle/>
          <a:p>
            <a:pPr marL="462915" indent="-457200">
              <a:lnSpc>
                <a:spcPct val="107000"/>
              </a:lnSpc>
              <a:buFont typeface="Wingdings" panose="05000000000000000000" pitchFamily="2" charset="2"/>
              <a:buChar char="v"/>
            </a:pPr>
            <a:r>
              <a:rPr lang="en-US" sz="2800" b="1" u="sng" dirty="0">
                <a:solidFill>
                  <a:srgbClr val="000000"/>
                </a:solidFill>
                <a:uFill>
                  <a:solidFill>
                    <a:srgbClr val="000000"/>
                  </a:solidFill>
                </a:uFill>
                <a:latin typeface="Times New Roman" panose="02020603050405020304" pitchFamily="18" charset="0"/>
                <a:ea typeface="Times New Roman" panose="02020603050405020304" pitchFamily="18" charset="0"/>
              </a:rPr>
              <a:t>Sampling of Water for Analysis</a:t>
            </a:r>
            <a:r>
              <a:rPr lang="en-US" sz="2800" b="1" dirty="0">
                <a:solidFill>
                  <a:srgbClr val="3A3F49"/>
                </a:solidFill>
                <a:latin typeface="Times New Roman" panose="02020603050405020304" pitchFamily="18" charset="0"/>
                <a:ea typeface="Times New Roman" panose="02020603050405020304" pitchFamily="18" charset="0"/>
              </a:rPr>
              <a:t>:</a:t>
            </a:r>
            <a:r>
              <a:rPr lang="en-US" sz="2800" dirty="0">
                <a:solidFill>
                  <a:srgbClr val="A9B0C1"/>
                </a:solidFill>
                <a:latin typeface="Times New Roman" panose="02020603050405020304" pitchFamily="18" charset="0"/>
                <a:ea typeface="Times New Roman" panose="02020603050405020304" pitchFamily="18" charset="0"/>
              </a:rPr>
              <a:t> </a:t>
            </a:r>
            <a:endParaRPr lang="en-US" sz="2800" dirty="0">
              <a:solidFill>
                <a:srgbClr val="000000"/>
              </a:solidFill>
              <a:latin typeface="Times New Roman" panose="02020603050405020304" pitchFamily="18" charset="0"/>
              <a:ea typeface="Times New Roman" panose="02020603050405020304" pitchFamily="18" charset="0"/>
            </a:endParaRPr>
          </a:p>
          <a:p>
            <a:pPr marL="15240" marR="119380" indent="-6350" algn="just">
              <a:lnSpc>
                <a:spcPct val="150000"/>
              </a:lnSpc>
              <a:spcBef>
                <a:spcPts val="0"/>
              </a:spcBef>
              <a:spcAft>
                <a:spcPts val="60"/>
              </a:spcAft>
            </a:pPr>
            <a:r>
              <a:rPr lang="en-US" sz="2800" dirty="0">
                <a:solidFill>
                  <a:srgbClr val="000000"/>
                </a:solidFill>
                <a:latin typeface="Times New Roman" panose="02020603050405020304" pitchFamily="18" charset="0"/>
                <a:ea typeface="Times New Roman" panose="02020603050405020304" pitchFamily="18" charset="0"/>
              </a:rPr>
              <a:t>A common cause of error in water quality analysis is improper sampling. The results of a water quality analysis of a sample show only what is in the sample. For the results to be meaningful, the sample must be representative i.e., it must contain essentially the same constituents as the body of water from which it was taken. </a:t>
            </a:r>
          </a:p>
          <a:p>
            <a:pPr>
              <a:lnSpc>
                <a:spcPct val="107000"/>
              </a:lnSpc>
              <a:spcAft>
                <a:spcPts val="680"/>
              </a:spcAft>
            </a:pPr>
            <a:r>
              <a:rPr lang="en-US" sz="700" dirty="0" smtClean="0">
                <a:solidFill>
                  <a:srgbClr val="000000"/>
                </a:solidFill>
                <a:effectLst/>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5133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987" y="103239"/>
            <a:ext cx="11842955" cy="6473567"/>
          </a:xfrm>
          <a:prstGeom prst="rect">
            <a:avLst/>
          </a:prstGeom>
        </p:spPr>
        <p:txBody>
          <a:bodyPr wrap="square">
            <a:spAutoFit/>
          </a:bodyPr>
          <a:lstStyle/>
          <a:p>
            <a:pPr marL="457200" indent="-457200">
              <a:lnSpc>
                <a:spcPct val="150000"/>
              </a:lnSpc>
              <a:spcAft>
                <a:spcPts val="1090"/>
              </a:spcAft>
              <a:buFont typeface="Wingdings" panose="05000000000000000000" pitchFamily="2" charset="2"/>
              <a:buChar char="v"/>
            </a:pPr>
            <a:r>
              <a:rPr lang="en-US" sz="2800" b="1" u="sng" dirty="0" smtClean="0">
                <a:solidFill>
                  <a:srgbClr val="000000"/>
                </a:solidFill>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Sample </a:t>
            </a:r>
            <a:r>
              <a:rPr lang="en-US" sz="2800" b="1" u="sng" dirty="0">
                <a:solidFill>
                  <a:srgbClr val="000000"/>
                </a:solidFill>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Collection bottles, Size and Materials:</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15240" marR="55245" indent="-6350" algn="just">
              <a:lnSpc>
                <a:spcPct val="150000"/>
              </a:lnSpc>
              <a:spcBef>
                <a:spcPts val="0"/>
              </a:spcBef>
              <a:spcAft>
                <a:spcPts val="1145"/>
              </a:spcAf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methods that will be followed will determine the type of bottles used. For example, </a:t>
            </a:r>
            <a:endPar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466090" marR="55245" indent="-457200" algn="just">
              <a:lnSpc>
                <a:spcPct val="150000"/>
              </a:lnSpc>
              <a:spcBef>
                <a:spcPts val="0"/>
              </a:spcBef>
              <a:spcAft>
                <a:spcPts val="1145"/>
              </a:spcAft>
              <a:buFont typeface="Wingdings" panose="05000000000000000000" pitchFamily="2" charset="2"/>
              <a:buChar char="Ø"/>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amples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for metals’ analyses are usually collected in plastic </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bottles</a:t>
            </a:r>
          </a:p>
          <a:p>
            <a:pPr marL="466090" marR="55245" indent="-457200" algn="just">
              <a:lnSpc>
                <a:spcPct val="150000"/>
              </a:lnSpc>
              <a:spcBef>
                <a:spcPts val="0"/>
              </a:spcBef>
              <a:spcAft>
                <a:spcPts val="1145"/>
              </a:spcAft>
              <a:buFont typeface="Wingdings" panose="05000000000000000000" pitchFamily="2" charset="2"/>
              <a:buChar char="Ø"/>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nalyses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for volatile organics and pesticides are collected in glass containers. Bottles used to collect samples </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for bacteria should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be sterilized. </a:t>
            </a:r>
            <a:endPar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466090" marR="55245" indent="-457200" algn="just">
              <a:lnSpc>
                <a:spcPct val="150000"/>
              </a:lnSpc>
              <a:spcBef>
                <a:spcPts val="0"/>
              </a:spcBef>
              <a:spcAft>
                <a:spcPts val="1145"/>
              </a:spcAft>
              <a:buFont typeface="Wingdings" panose="05000000000000000000" pitchFamily="2" charset="2"/>
              <a:buChar char="Ø"/>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Certain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analysis like volatile organics and radon require vials that are to be filled leaving no head space, which keeps these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analytes</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dissolved in </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water preventing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them from escaping into the air. </a:t>
            </a:r>
            <a:endPar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3399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981" y="132735"/>
            <a:ext cx="11813458" cy="4898777"/>
          </a:xfrm>
          <a:prstGeom prst="rect">
            <a:avLst/>
          </a:prstGeom>
        </p:spPr>
        <p:txBody>
          <a:bodyPr wrap="square">
            <a:spAutoFit/>
          </a:bodyPr>
          <a:lstStyle/>
          <a:p>
            <a:pPr marL="457200" indent="-457200">
              <a:lnSpc>
                <a:spcPct val="150000"/>
              </a:lnSpc>
              <a:spcAft>
                <a:spcPts val="1090"/>
              </a:spcAft>
              <a:buFont typeface="Wingdings" panose="05000000000000000000" pitchFamily="2" charset="2"/>
              <a:buChar char="v"/>
            </a:pPr>
            <a:r>
              <a:rPr lang="en-US" sz="2800" b="1" u="sng" dirty="0">
                <a:solidFill>
                  <a:srgbClr val="000000"/>
                </a:solidFill>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Sample Collection bottles, Size and </a:t>
            </a:r>
            <a:r>
              <a:rPr lang="en-US" sz="2800" b="1" u="sng" dirty="0" smtClean="0">
                <a:solidFill>
                  <a:srgbClr val="000000"/>
                </a:solidFill>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Materials (contd.):</a:t>
            </a:r>
            <a:r>
              <a:rPr lang="en-US" sz="28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3240" marR="55245" indent="-514350" algn="just">
              <a:lnSpc>
                <a:spcPct val="150000"/>
              </a:lnSpc>
              <a:spcBef>
                <a:spcPts val="0"/>
              </a:spcBef>
              <a:spcAft>
                <a:spcPts val="1145"/>
              </a:spcAft>
              <a:buFont typeface="Wingdings" panose="05000000000000000000" pitchFamily="2" charset="2"/>
              <a:buChar char="Ø"/>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Additionally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some analyses require samples to be collected in </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amber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colored bottles. These darker bottles are for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analytes</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hlinkClick r:id="rId2"/>
              </a:rPr>
              <a:t>polypropylene</a:t>
            </a:r>
            <a:r>
              <a:rPr lang="en-US" sz="2800" dirty="0" smtClean="0">
                <a:latin typeface="Times New Roman" panose="02020603050405020304" pitchFamily="18" charset="0"/>
                <a:cs typeface="Times New Roman" panose="02020603050405020304" pitchFamily="18" charset="0"/>
              </a:rPr>
              <a:t> and </a:t>
            </a:r>
            <a:r>
              <a:rPr lang="en-US" sz="2800" u="sng" dirty="0" smtClean="0">
                <a:latin typeface="Times New Roman" panose="02020603050405020304" pitchFamily="18" charset="0"/>
                <a:cs typeface="Times New Roman" panose="02020603050405020304" pitchFamily="18" charset="0"/>
                <a:hlinkClick r:id="rId3"/>
              </a:rPr>
              <a:t>LDPE</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that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break-down in sunlight, which helps keep these contaminants from breaking down while in transit to the laboratory for analysis. </a:t>
            </a:r>
            <a:endPar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3240" marR="55245" indent="-514350" algn="just">
              <a:lnSpc>
                <a:spcPct val="150000"/>
              </a:lnSpc>
              <a:spcBef>
                <a:spcPts val="0"/>
              </a:spcBef>
              <a:spcAft>
                <a:spcPts val="1145"/>
              </a:spcAft>
              <a:buFont typeface="Wingdings" panose="05000000000000000000" pitchFamily="2" charset="2"/>
              <a:buChar char="Ø"/>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size of the container is important to ensure enough sample to run the analysis needed.</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669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TotalTime>
  <Words>540</Words>
  <Application>Microsoft Office PowerPoint</Application>
  <PresentationFormat>Widescreen</PresentationFormat>
  <Paragraphs>37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Rashid</dc:creator>
  <cp:lastModifiedBy>Dr. Rashid</cp:lastModifiedBy>
  <cp:revision>18</cp:revision>
  <dcterms:created xsi:type="dcterms:W3CDTF">2020-05-09T09:07:44Z</dcterms:created>
  <dcterms:modified xsi:type="dcterms:W3CDTF">2020-05-22T18:04:05Z</dcterms:modified>
</cp:coreProperties>
</file>