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90" name="Shape 19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Subtit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>
            <a:normAutofit fontScale="100000" lnSpcReduction="0"/>
          </a:bodyPr>
          <a:lstStyle>
            <a:lvl1pPr algn="ctr"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0" indent="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ot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xfrm>
            <a:off x="4118186" y="1083733"/>
            <a:ext cx="8344748" cy="4985174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xfrm>
            <a:off x="4226559" y="6068906"/>
            <a:ext cx="8236375" cy="3684694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3600">
                <a:latin typeface="Arial Bold"/>
                <a:ea typeface="Arial Bold"/>
                <a:cs typeface="Arial Bold"/>
                <a:sym typeface="Arial Bold"/>
              </a:defRPr>
            </a:lvl1pPr>
            <a:lvl2pPr marL="0" indent="457200">
              <a:buClrTx/>
              <a:buSzTx/>
              <a:buFontTx/>
              <a:buNone/>
              <a:defRPr sz="3600">
                <a:latin typeface="Arial Bold"/>
                <a:ea typeface="Arial Bold"/>
                <a:cs typeface="Arial Bold"/>
                <a:sym typeface="Arial Bold"/>
              </a:defRPr>
            </a:lvl2pPr>
            <a:lvl3pPr marL="0" indent="914400">
              <a:buClrTx/>
              <a:buSzTx/>
              <a:buFontTx/>
              <a:buNone/>
              <a:defRPr sz="3600">
                <a:latin typeface="Arial Bold"/>
                <a:ea typeface="Arial Bold"/>
                <a:cs typeface="Arial Bold"/>
                <a:sym typeface="Arial Bold"/>
              </a:defRPr>
            </a:lvl3pPr>
            <a:lvl4pPr marL="0" indent="1371600">
              <a:buClrTx/>
              <a:buSzTx/>
              <a:buFontTx/>
              <a:buNone/>
              <a:defRPr sz="3600">
                <a:latin typeface="Arial Bold"/>
                <a:ea typeface="Arial Bold"/>
                <a:cs typeface="Arial Bold"/>
                <a:sym typeface="Arial Bold"/>
              </a:defRPr>
            </a:lvl4pPr>
            <a:lvl5pPr marL="0" indent="1828800">
              <a:buClrTx/>
              <a:buSzTx/>
              <a:buFontTx/>
              <a:buNone/>
              <a:defRPr sz="3600">
                <a:latin typeface="Arial Bold"/>
                <a:ea typeface="Arial Bold"/>
                <a:cs typeface="Arial Bold"/>
                <a:sym typeface="Arial Bold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50" name="Shape 50"/>
          <p:cNvSpPr/>
          <p:nvPr/>
        </p:nvSpPr>
        <p:spPr>
          <a:xfrm>
            <a:off x="325119" y="1408853"/>
            <a:ext cx="12246188" cy="1"/>
          </a:xfrm>
          <a:prstGeom prst="line">
            <a:avLst/>
          </a:prstGeom>
          <a:ln w="88900">
            <a:solidFill>
              <a:srgbClr val="FFFFFF"/>
            </a:solidFill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64" name="Group 64"/>
          <p:cNvGrpSpPr/>
          <p:nvPr/>
        </p:nvGrpSpPr>
        <p:grpSpPr>
          <a:xfrm>
            <a:off x="325119" y="2059093"/>
            <a:ext cx="3251201" cy="3576321"/>
            <a:chOff x="0" y="0"/>
            <a:chExt cx="3251200" cy="3576319"/>
          </a:xfrm>
        </p:grpSpPr>
        <p:sp>
          <p:nvSpPr>
            <p:cNvPr id="51" name="Shape 51"/>
            <p:cNvSpPr/>
            <p:nvPr/>
          </p:nvSpPr>
          <p:spPr>
            <a:xfrm>
              <a:off x="1842346" y="0"/>
              <a:ext cx="117406" cy="2210365"/>
            </a:xfrm>
            <a:prstGeom prst="rect">
              <a:avLst/>
            </a:prstGeom>
            <a:solidFill>
              <a:srgbClr val="CCEC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2" name="Shape 52"/>
            <p:cNvSpPr/>
            <p:nvPr/>
          </p:nvSpPr>
          <p:spPr>
            <a:xfrm>
              <a:off x="1580444" y="-1"/>
              <a:ext cx="117405" cy="1943948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3" name="Shape 53"/>
            <p:cNvSpPr/>
            <p:nvPr/>
          </p:nvSpPr>
          <p:spPr>
            <a:xfrm>
              <a:off x="1316284" y="-1"/>
              <a:ext cx="117405" cy="1661726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4" name="Shape 54"/>
            <p:cNvSpPr/>
            <p:nvPr/>
          </p:nvSpPr>
          <p:spPr>
            <a:xfrm>
              <a:off x="1052124" y="0"/>
              <a:ext cx="117405" cy="1381761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5" name="Shape 55"/>
            <p:cNvSpPr/>
            <p:nvPr/>
          </p:nvSpPr>
          <p:spPr>
            <a:xfrm>
              <a:off x="790222" y="0"/>
              <a:ext cx="117405" cy="1113085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6" name="Shape 56"/>
            <p:cNvSpPr/>
            <p:nvPr/>
          </p:nvSpPr>
          <p:spPr>
            <a:xfrm>
              <a:off x="526062" y="0"/>
              <a:ext cx="117405" cy="815058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7" name="Shape 57"/>
            <p:cNvSpPr/>
            <p:nvPr/>
          </p:nvSpPr>
          <p:spPr>
            <a:xfrm>
              <a:off x="261902" y="0"/>
              <a:ext cx="117405" cy="562187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8" name="Shape 58"/>
            <p:cNvSpPr/>
            <p:nvPr/>
          </p:nvSpPr>
          <p:spPr>
            <a:xfrm>
              <a:off x="0" y="0"/>
              <a:ext cx="117405" cy="282223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9" name="Shape 59"/>
            <p:cNvSpPr/>
            <p:nvPr/>
          </p:nvSpPr>
          <p:spPr>
            <a:xfrm>
              <a:off x="2106506" y="0"/>
              <a:ext cx="110632" cy="2479041"/>
            </a:xfrm>
            <a:prstGeom prst="rect">
              <a:avLst/>
            </a:prstGeom>
            <a:solidFill>
              <a:srgbClr val="CCEC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0" name="Shape 60"/>
            <p:cNvSpPr/>
            <p:nvPr/>
          </p:nvSpPr>
          <p:spPr>
            <a:xfrm>
              <a:off x="2363893" y="0"/>
              <a:ext cx="110632" cy="2761263"/>
            </a:xfrm>
            <a:prstGeom prst="rect">
              <a:avLst/>
            </a:prstGeom>
            <a:solidFill>
              <a:srgbClr val="CCEC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1" name="Shape 61"/>
            <p:cNvSpPr/>
            <p:nvPr/>
          </p:nvSpPr>
          <p:spPr>
            <a:xfrm>
              <a:off x="2619022" y="0"/>
              <a:ext cx="110632" cy="3027681"/>
            </a:xfrm>
            <a:prstGeom prst="rect">
              <a:avLst/>
            </a:prstGeom>
            <a:solidFill>
              <a:srgbClr val="0078F0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2" name="Shape 62"/>
            <p:cNvSpPr/>
            <p:nvPr/>
          </p:nvSpPr>
          <p:spPr>
            <a:xfrm>
              <a:off x="2876408" y="0"/>
              <a:ext cx="117406" cy="3309903"/>
            </a:xfrm>
            <a:prstGeom prst="rect">
              <a:avLst/>
            </a:prstGeom>
            <a:solidFill>
              <a:srgbClr val="0078F0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3" name="Shape 63"/>
            <p:cNvSpPr/>
            <p:nvPr/>
          </p:nvSpPr>
          <p:spPr>
            <a:xfrm>
              <a:off x="3140568" y="0"/>
              <a:ext cx="110633" cy="3576320"/>
            </a:xfrm>
            <a:prstGeom prst="rect">
              <a:avLst/>
            </a:prstGeom>
            <a:solidFill>
              <a:srgbClr val="0078F0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65" name="Shape 65"/>
          <p:cNvSpPr/>
          <p:nvPr/>
        </p:nvSpPr>
        <p:spPr>
          <a:xfrm>
            <a:off x="379306" y="8778240"/>
            <a:ext cx="12246188" cy="1"/>
          </a:xfrm>
          <a:prstGeom prst="line">
            <a:avLst/>
          </a:prstGeom>
          <a:ln w="12700">
            <a:solidFill>
              <a:srgbClr val="FFFFFF"/>
            </a:solidFill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68" name="Shape 6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9" name="Shape 6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72" name="Shape 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76" name="Shape 7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77" name="Shape 7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80" name="Shape 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81" name="Shape 8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Horizontal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lIns="0" tIns="0" rIns="0" bIns="0" anchor="b">
            <a:normAutofit fontScale="100000" lnSpcReduction="0"/>
          </a:bodyPr>
          <a:lstStyle>
            <a:lvl1pPr algn="ctr"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6" name="Shape 26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0" indent="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88" name="Shape 8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89" name="Shape 8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96" name="Shape 9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7" name="Shape 9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00" name="Shape 10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01" name="Shape 10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04" name="Shape 104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07" name="Shape 10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08" name="Shape 10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11" name="Shape 1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12" name="Shape 1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15" name="Shape 11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16" name="Shape 11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19" name="Shape 1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20" name="Shape 12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23" name="Shape 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24" name="Shape 1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Cent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27" name="Shape 12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28" name="Shape 12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31" name="Shape 1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32" name="Shape 1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39" name="Shape 1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0" name="Shape 1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43" name="Shape 1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4" name="Shape 14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47" name="Shape 1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51" name="Shape 1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52" name="Shape 1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55" name="Shape 15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56" name="Shape 1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59" name="Shape 1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60" name="Shape 16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63" name="Shape 1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64" name="Shape 16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Vertical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lIns="0" tIns="0" rIns="0" bIns="0" anchor="b">
            <a:normAutofit fontScale="100000" lnSpcReduction="0"/>
          </a:bodyPr>
          <a:lstStyle>
            <a:lvl1pPr algn="ctr" defTabSz="584200">
              <a:defRPr sz="6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0" indent="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67" name="Shape 16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68" name="Shape 16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71" name="Shape 17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72" name="Shape 17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75" name="Shape 17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76" name="Shape 17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79" name="Shape 17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80" name="Shape 18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83" name="Shape 18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84" name="Shape 18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87" name="Shape 18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88" name="Shape 18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Top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Bullet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>
            <a:normAutofit fontScale="100000" lnSpcReduction="0"/>
          </a:bodyPr>
          <a:lstStyle>
            <a:lvl1pPr marL="444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1333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, Bullets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>
            <a:normAutofit fontScale="100000" lnSpcReduction="0"/>
          </a:bodyPr>
          <a:lstStyle>
            <a:lvl1pPr marL="3429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6858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10287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3716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17145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ullet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>
            <a:normAutofit fontScale="100000" lnSpcReduction="0"/>
          </a:bodyPr>
          <a:lstStyle>
            <a:lvl1pPr marL="444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1333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3 Up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379306" y="8778240"/>
            <a:ext cx="12246188" cy="1"/>
          </a:xfrm>
          <a:prstGeom prst="line">
            <a:avLst/>
          </a:prstGeom>
          <a:ln w="12700">
            <a:solidFill>
              <a:srgbClr val="FFFFFF"/>
            </a:solidFill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325119" y="433493"/>
            <a:ext cx="12246188" cy="1"/>
          </a:xfrm>
          <a:prstGeom prst="line">
            <a:avLst/>
          </a:prstGeom>
          <a:ln w="101600">
            <a:solidFill>
              <a:srgbClr val="FFFFFF"/>
            </a:solidFill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17" name="Group 17"/>
          <p:cNvGrpSpPr/>
          <p:nvPr/>
        </p:nvGrpSpPr>
        <p:grpSpPr>
          <a:xfrm>
            <a:off x="325119" y="650239"/>
            <a:ext cx="1772357" cy="1950721"/>
            <a:chOff x="0" y="0"/>
            <a:chExt cx="1772355" cy="1950720"/>
          </a:xfrm>
        </p:grpSpPr>
        <p:sp>
          <p:nvSpPr>
            <p:cNvPr id="4" name="Shape 4"/>
            <p:cNvSpPr/>
            <p:nvPr/>
          </p:nvSpPr>
          <p:spPr>
            <a:xfrm>
              <a:off x="1004711" y="0"/>
              <a:ext cx="63218" cy="1205654"/>
            </a:xfrm>
            <a:prstGeom prst="rect">
              <a:avLst/>
            </a:prstGeom>
            <a:solidFill>
              <a:srgbClr val="CCEC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" name="Shape 5"/>
            <p:cNvSpPr/>
            <p:nvPr/>
          </p:nvSpPr>
          <p:spPr>
            <a:xfrm>
              <a:off x="862471" y="0"/>
              <a:ext cx="63218" cy="1061156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" name="Shape 6"/>
            <p:cNvSpPr/>
            <p:nvPr/>
          </p:nvSpPr>
          <p:spPr>
            <a:xfrm>
              <a:off x="717973" y="0"/>
              <a:ext cx="63219" cy="905369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" name="Shape 7"/>
            <p:cNvSpPr/>
            <p:nvPr/>
          </p:nvSpPr>
          <p:spPr>
            <a:xfrm>
              <a:off x="573475" y="0"/>
              <a:ext cx="63219" cy="754098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" name="Shape 8"/>
            <p:cNvSpPr/>
            <p:nvPr/>
          </p:nvSpPr>
          <p:spPr>
            <a:xfrm>
              <a:off x="431235" y="0"/>
              <a:ext cx="63219" cy="607343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" name="Shape 9"/>
            <p:cNvSpPr/>
            <p:nvPr/>
          </p:nvSpPr>
          <p:spPr>
            <a:xfrm>
              <a:off x="286737" y="0"/>
              <a:ext cx="63219" cy="444783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" name="Shape 10"/>
            <p:cNvSpPr/>
            <p:nvPr/>
          </p:nvSpPr>
          <p:spPr>
            <a:xfrm>
              <a:off x="142239" y="0"/>
              <a:ext cx="65477" cy="307058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" name="Shape 11"/>
            <p:cNvSpPr/>
            <p:nvPr/>
          </p:nvSpPr>
          <p:spPr>
            <a:xfrm>
              <a:off x="0" y="0"/>
              <a:ext cx="63218" cy="153529"/>
            </a:xfrm>
            <a:prstGeom prst="rect">
              <a:avLst/>
            </a:prstGeom>
            <a:solidFill>
              <a:srgbClr val="FFFFC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" name="Shape 12"/>
            <p:cNvSpPr/>
            <p:nvPr/>
          </p:nvSpPr>
          <p:spPr>
            <a:xfrm>
              <a:off x="1149208" y="0"/>
              <a:ext cx="58704" cy="1352409"/>
            </a:xfrm>
            <a:prstGeom prst="rect">
              <a:avLst/>
            </a:prstGeom>
            <a:solidFill>
              <a:srgbClr val="CCEC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" name="Shape 13"/>
            <p:cNvSpPr/>
            <p:nvPr/>
          </p:nvSpPr>
          <p:spPr>
            <a:xfrm>
              <a:off x="1289191" y="0"/>
              <a:ext cx="58703" cy="1505938"/>
            </a:xfrm>
            <a:prstGeom prst="rect">
              <a:avLst/>
            </a:prstGeom>
            <a:solidFill>
              <a:srgbClr val="CCEC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" name="Shape 14"/>
            <p:cNvSpPr/>
            <p:nvPr/>
          </p:nvSpPr>
          <p:spPr>
            <a:xfrm>
              <a:off x="1426915" y="0"/>
              <a:ext cx="60961" cy="1650436"/>
            </a:xfrm>
            <a:prstGeom prst="rect">
              <a:avLst/>
            </a:prstGeom>
            <a:solidFill>
              <a:srgbClr val="0078F0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" name="Shape 15"/>
            <p:cNvSpPr/>
            <p:nvPr/>
          </p:nvSpPr>
          <p:spPr>
            <a:xfrm>
              <a:off x="1569155" y="0"/>
              <a:ext cx="63219" cy="1806223"/>
            </a:xfrm>
            <a:prstGeom prst="rect">
              <a:avLst/>
            </a:prstGeom>
            <a:solidFill>
              <a:srgbClr val="0078F0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" name="Shape 16"/>
            <p:cNvSpPr/>
            <p:nvPr/>
          </p:nvSpPr>
          <p:spPr>
            <a:xfrm>
              <a:off x="1711395" y="0"/>
              <a:ext cx="60961" cy="1950721"/>
            </a:xfrm>
            <a:prstGeom prst="rect">
              <a:avLst/>
            </a:prstGeom>
            <a:solidFill>
              <a:srgbClr val="0078F0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18" name="Shape 18"/>
          <p:cNvSpPr/>
          <p:nvPr>
            <p:ph type="sldNum" sz="quarter" idx="2"/>
          </p:nvPr>
        </p:nvSpPr>
        <p:spPr>
          <a:xfrm>
            <a:off x="9320107" y="8886613"/>
            <a:ext cx="3034454" cy="352001"/>
          </a:xfrm>
          <a:prstGeom prst="rect">
            <a:avLst/>
          </a:prstGeom>
          <a:ln w="12700">
            <a:miter lim="400000"/>
          </a:ln>
        </p:spPr>
        <p:txBody>
          <a:bodyPr lIns="65023" tIns="65023" rIns="65023" bIns="65023">
            <a:spAutoFit/>
          </a:bodyPr>
          <a:lstStyle>
            <a:lvl1pPr algn="r" defTabSz="914400">
              <a:def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9" name="Shape 19"/>
          <p:cNvSpPr/>
          <p:nvPr>
            <p:ph type="title"/>
          </p:nvPr>
        </p:nvSpPr>
        <p:spPr>
          <a:xfrm>
            <a:off x="2384213" y="325119"/>
            <a:ext cx="9970348" cy="2492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2384213" y="2817706"/>
            <a:ext cx="9970348" cy="69358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</p:sldLayoutIdLst>
  <p:transition spd="med" advClick="1"/>
  <p:txStyles>
    <p:titleStyle>
      <a:lvl1pPr>
        <a:defRPr sz="5400">
          <a:solidFill>
            <a:srgbClr val="FFFFFF"/>
          </a:solidFill>
          <a:latin typeface="Arial"/>
          <a:ea typeface="Arial"/>
          <a:cs typeface="Arial"/>
          <a:sym typeface="Arial"/>
        </a:defRPr>
      </a:lvl1pPr>
      <a:lvl2pPr>
        <a:defRPr sz="5400">
          <a:solidFill>
            <a:srgbClr val="FFFFFF"/>
          </a:solidFill>
          <a:latin typeface="Arial"/>
          <a:ea typeface="Arial"/>
          <a:cs typeface="Arial"/>
          <a:sym typeface="Arial"/>
        </a:defRPr>
      </a:lvl2pPr>
      <a:lvl3pPr>
        <a:defRPr sz="5400">
          <a:solidFill>
            <a:srgbClr val="FFFFFF"/>
          </a:solidFill>
          <a:latin typeface="Arial"/>
          <a:ea typeface="Arial"/>
          <a:cs typeface="Arial"/>
          <a:sym typeface="Arial"/>
        </a:defRPr>
      </a:lvl3pPr>
      <a:lvl4pPr>
        <a:defRPr sz="5400">
          <a:solidFill>
            <a:srgbClr val="FFFFFF"/>
          </a:solidFill>
          <a:latin typeface="Arial"/>
          <a:ea typeface="Arial"/>
          <a:cs typeface="Arial"/>
          <a:sym typeface="Arial"/>
        </a:defRPr>
      </a:lvl4pPr>
      <a:lvl5pPr>
        <a:defRPr sz="5400">
          <a:solidFill>
            <a:srgbClr val="FFFFFF"/>
          </a:solidFill>
          <a:latin typeface="Arial"/>
          <a:ea typeface="Arial"/>
          <a:cs typeface="Arial"/>
          <a:sym typeface="Arial"/>
        </a:defRPr>
      </a:lvl5pPr>
      <a:lvl6pPr indent="457200">
        <a:defRPr sz="5400">
          <a:solidFill>
            <a:srgbClr val="FFFFFF"/>
          </a:solidFill>
          <a:latin typeface="Arial"/>
          <a:ea typeface="Arial"/>
          <a:cs typeface="Arial"/>
          <a:sym typeface="Arial"/>
        </a:defRPr>
      </a:lvl6pPr>
      <a:lvl7pPr indent="914400">
        <a:defRPr sz="5400">
          <a:solidFill>
            <a:srgbClr val="FFFFFF"/>
          </a:solidFill>
          <a:latin typeface="Arial"/>
          <a:ea typeface="Arial"/>
          <a:cs typeface="Arial"/>
          <a:sym typeface="Arial"/>
        </a:defRPr>
      </a:lvl7pPr>
      <a:lvl8pPr indent="1371600">
        <a:defRPr sz="5400">
          <a:solidFill>
            <a:srgbClr val="FFFFFF"/>
          </a:solidFill>
          <a:latin typeface="Arial"/>
          <a:ea typeface="Arial"/>
          <a:cs typeface="Arial"/>
          <a:sym typeface="Arial"/>
        </a:defRPr>
      </a:lvl8pPr>
      <a:lvl9pPr indent="1828800">
        <a:defRPr sz="5400">
          <a:solidFill>
            <a:srgbClr val="FFFFFF"/>
          </a:solidFill>
          <a:latin typeface="Arial"/>
          <a:ea typeface="Arial"/>
          <a:cs typeface="Arial"/>
          <a:sym typeface="Arial"/>
        </a:defRPr>
      </a:lvl9pPr>
    </p:titleStyle>
    <p:bodyStyle>
      <a:lvl1pPr marL="465364" indent="-465364">
        <a:spcBef>
          <a:spcPts val="600"/>
        </a:spcBef>
        <a:buClr>
          <a:srgbClr val="0078F0"/>
        </a:buClr>
        <a:buSzPct val="85000"/>
        <a:buFont typeface="Wingdings"/>
        <a:buChar char="□"/>
        <a:defRPr sz="3800">
          <a:solidFill>
            <a:srgbClr val="FFFFFF"/>
          </a:solidFill>
          <a:latin typeface="Arial"/>
          <a:ea typeface="Arial"/>
          <a:cs typeface="Arial"/>
          <a:sym typeface="Arial"/>
        </a:defRPr>
      </a:lvl1pPr>
      <a:lvl2pPr marL="891539" indent="-434339">
        <a:spcBef>
          <a:spcPts val="600"/>
        </a:spcBef>
        <a:buClr>
          <a:srgbClr val="0078F0"/>
        </a:buClr>
        <a:buSzPct val="70000"/>
        <a:buFont typeface="Wingdings"/>
        <a:buChar char="■"/>
        <a:defRPr sz="3800">
          <a:solidFill>
            <a:srgbClr val="FFFFFF"/>
          </a:solidFill>
          <a:latin typeface="Arial"/>
          <a:ea typeface="Arial"/>
          <a:cs typeface="Arial"/>
          <a:sym typeface="Arial"/>
        </a:defRPr>
      </a:lvl2pPr>
      <a:lvl3pPr marL="1309254" indent="-394854">
        <a:spcBef>
          <a:spcPts val="600"/>
        </a:spcBef>
        <a:buClr>
          <a:srgbClr val="0078F0"/>
        </a:buClr>
        <a:buSzPct val="70000"/>
        <a:buFont typeface="Wingdings"/>
        <a:buChar char="p"/>
        <a:defRPr sz="3800">
          <a:solidFill>
            <a:srgbClr val="FFFFFF"/>
          </a:solidFill>
          <a:latin typeface="Arial"/>
          <a:ea typeface="Arial"/>
          <a:cs typeface="Arial"/>
          <a:sym typeface="Arial"/>
        </a:defRPr>
      </a:lvl3pPr>
      <a:lvl4pPr marL="1805939" indent="-434339">
        <a:spcBef>
          <a:spcPts val="600"/>
        </a:spcBef>
        <a:buClr>
          <a:srgbClr val="0078F0"/>
        </a:buClr>
        <a:buSzPct val="70000"/>
        <a:buFont typeface="Wingdings"/>
        <a:buChar char="■"/>
        <a:defRPr sz="3800">
          <a:solidFill>
            <a:srgbClr val="FFFFFF"/>
          </a:solidFill>
          <a:latin typeface="Arial"/>
          <a:ea typeface="Arial"/>
          <a:cs typeface="Arial"/>
          <a:sym typeface="Arial"/>
        </a:defRPr>
      </a:lvl4pPr>
      <a:lvl5pPr marL="2311400" indent="-482600">
        <a:spcBef>
          <a:spcPts val="600"/>
        </a:spcBef>
        <a:buClr>
          <a:srgbClr val="0078F0"/>
        </a:buClr>
        <a:buSzPct val="70000"/>
        <a:buFont typeface="Wingdings"/>
        <a:buChar char="□"/>
        <a:defRPr sz="3800">
          <a:solidFill>
            <a:srgbClr val="FFFFFF"/>
          </a:solidFill>
          <a:latin typeface="Arial"/>
          <a:ea typeface="Arial"/>
          <a:cs typeface="Arial"/>
          <a:sym typeface="Arial"/>
        </a:defRPr>
      </a:lvl5pPr>
      <a:lvl6pPr marL="2768600" indent="-482600">
        <a:spcBef>
          <a:spcPts val="600"/>
        </a:spcBef>
        <a:buClr>
          <a:srgbClr val="0078F0"/>
        </a:buClr>
        <a:buSzPct val="70000"/>
        <a:buFont typeface="Wingdings"/>
        <a:buChar char="•"/>
        <a:defRPr sz="3800">
          <a:solidFill>
            <a:srgbClr val="FFFFFF"/>
          </a:solidFill>
          <a:latin typeface="Arial"/>
          <a:ea typeface="Arial"/>
          <a:cs typeface="Arial"/>
          <a:sym typeface="Arial"/>
        </a:defRPr>
      </a:lvl6pPr>
      <a:lvl7pPr marL="3225800" indent="-482600">
        <a:spcBef>
          <a:spcPts val="600"/>
        </a:spcBef>
        <a:buClr>
          <a:srgbClr val="0078F0"/>
        </a:buClr>
        <a:buSzPct val="70000"/>
        <a:buFont typeface="Wingdings"/>
        <a:buChar char="•"/>
        <a:defRPr sz="3800">
          <a:solidFill>
            <a:srgbClr val="FFFFFF"/>
          </a:solidFill>
          <a:latin typeface="Arial"/>
          <a:ea typeface="Arial"/>
          <a:cs typeface="Arial"/>
          <a:sym typeface="Arial"/>
        </a:defRPr>
      </a:lvl7pPr>
      <a:lvl8pPr marL="3683000" indent="-482600">
        <a:spcBef>
          <a:spcPts val="600"/>
        </a:spcBef>
        <a:buClr>
          <a:srgbClr val="0078F0"/>
        </a:buClr>
        <a:buSzPct val="70000"/>
        <a:buFont typeface="Wingdings"/>
        <a:buChar char="•"/>
        <a:defRPr sz="3800">
          <a:solidFill>
            <a:srgbClr val="FFFFFF"/>
          </a:solidFill>
          <a:latin typeface="Arial"/>
          <a:ea typeface="Arial"/>
          <a:cs typeface="Arial"/>
          <a:sym typeface="Arial"/>
        </a:defRPr>
      </a:lvl8pPr>
      <a:lvl9pPr marL="4140200" indent="-482600">
        <a:spcBef>
          <a:spcPts val="600"/>
        </a:spcBef>
        <a:buClr>
          <a:srgbClr val="0078F0"/>
        </a:buClr>
        <a:buSzPct val="70000"/>
        <a:buFont typeface="Wingdings"/>
        <a:buChar char="•"/>
        <a:defRPr sz="3800">
          <a:solidFill>
            <a:srgbClr val="FFFFFF"/>
          </a:solidFill>
          <a:latin typeface="Arial"/>
          <a:ea typeface="Arial"/>
          <a:cs typeface="Arial"/>
          <a:sym typeface="Arial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514095">
              <a:defRPr sz="1800"/>
            </a:pPr>
            <a:r>
              <a:rPr sz="7040"/>
              <a:t>Sales Management</a:t>
            </a:r>
            <a:endParaRPr sz="7040"/>
          </a:p>
          <a:p>
            <a:pPr lvl="0" defTabSz="514095">
              <a:defRPr sz="1800"/>
            </a:pPr>
            <a:r>
              <a:rPr sz="7040"/>
              <a:t>&amp;</a:t>
            </a:r>
            <a:endParaRPr sz="7040"/>
          </a:p>
          <a:p>
            <a:pPr lvl="0" defTabSz="514095">
              <a:defRPr sz="1800"/>
            </a:pPr>
            <a:r>
              <a:rPr sz="7040"/>
              <a:t>Distribution Network</a:t>
            </a:r>
          </a:p>
        </p:txBody>
      </p:sp>
      <p:sp>
        <p:nvSpPr>
          <p:cNvPr id="193" name="Shape 1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275" name="Shape 275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Sales relation with marketing activities</a:t>
            </a:r>
          </a:p>
        </p:txBody>
      </p:sp>
      <p:sp>
        <p:nvSpPr>
          <p:cNvPr id="276" name="Shape 276"/>
          <p:cNvSpPr/>
          <p:nvPr>
            <p:ph type="body" idx="1"/>
          </p:nvPr>
        </p:nvSpPr>
        <p:spPr>
          <a:xfrm>
            <a:off x="2384213" y="2275839"/>
            <a:ext cx="9970348" cy="639402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CC00"/>
                </a:solidFill>
                <a:latin typeface="Arial Bold"/>
                <a:ea typeface="Arial Bold"/>
                <a:cs typeface="Arial Bold"/>
                <a:sym typeface="Arial Bold"/>
              </a:rPr>
              <a:t>Sales &amp;Advertising</a:t>
            </a:r>
            <a:r>
              <a:rPr sz="3800">
                <a:solidFill>
                  <a:srgbClr val="FFFFFF"/>
                </a:solidFill>
              </a:rPr>
              <a:t>: both stimulate demand. They need to be blended. Salespersons can improve advertising effectiveness. Advertising needs to support sales where and when they need it most.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CC00"/>
                </a:solidFill>
                <a:latin typeface="Arial Bold"/>
                <a:ea typeface="Arial Bold"/>
                <a:cs typeface="Arial Bold"/>
                <a:sym typeface="Arial Bold"/>
              </a:rPr>
              <a:t>Sales &amp; Marketing information</a:t>
            </a:r>
            <a:r>
              <a:rPr sz="3800">
                <a:solidFill>
                  <a:srgbClr val="FFFFFF"/>
                </a:solidFill>
              </a:rPr>
              <a:t>: data is needed for analysis of sales problems, for determining sales potential. Raw data is collected by sales people.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279" name="Shape 279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relationships</a:t>
            </a:r>
          </a:p>
        </p:txBody>
      </p:sp>
      <p:sp>
        <p:nvSpPr>
          <p:cNvPr id="280" name="Shape 280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CC00"/>
                </a:solidFill>
                <a:latin typeface="Arial Bold"/>
                <a:ea typeface="Arial Bold"/>
                <a:cs typeface="Arial Bold"/>
                <a:sym typeface="Arial Bold"/>
              </a:rPr>
              <a:t>Sales and service</a:t>
            </a:r>
            <a:r>
              <a:rPr sz="3800">
                <a:solidFill>
                  <a:srgbClr val="FFFFFF"/>
                </a:solidFill>
              </a:rPr>
              <a:t>: contributes to strategy success.</a:t>
            </a:r>
            <a:endParaRPr sz="38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CC00"/>
                </a:solidFill>
                <a:latin typeface="Arial Bold"/>
                <a:ea typeface="Arial Bold"/>
                <a:cs typeface="Arial Bold"/>
                <a:sym typeface="Arial Bold"/>
              </a:rPr>
              <a:t>Sales and distribution</a:t>
            </a:r>
            <a:r>
              <a:rPr sz="3800">
                <a:solidFill>
                  <a:srgbClr val="FFFFFF"/>
                </a:solidFill>
              </a:rPr>
              <a:t>: minimizes stock out situation; improves inventory control; helps sales to focus on demand generation.</a:t>
            </a:r>
            <a:endParaRPr sz="38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 </a:t>
            </a:r>
            <a:r>
              <a:rPr sz="3800">
                <a:solidFill>
                  <a:srgbClr val="FFCC00"/>
                </a:solidFill>
                <a:latin typeface="Arial Bold"/>
                <a:ea typeface="Arial Bold"/>
                <a:cs typeface="Arial Bold"/>
                <a:sym typeface="Arial Bold"/>
              </a:rPr>
              <a:t>Sales &amp; Production: </a:t>
            </a:r>
            <a:endParaRPr sz="3800">
              <a:solidFill>
                <a:srgbClr val="FFCC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CC00"/>
                </a:solidFill>
                <a:latin typeface="Arial Bold"/>
                <a:ea typeface="Arial Bold"/>
                <a:cs typeface="Arial Bold"/>
                <a:sym typeface="Arial Bold"/>
              </a:rPr>
              <a:t>Sales and R&amp;D</a:t>
            </a:r>
            <a:endParaRPr sz="3800">
              <a:solidFill>
                <a:srgbClr val="FFCC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CC00"/>
                </a:solidFill>
                <a:latin typeface="Arial Bold"/>
                <a:ea typeface="Arial Bold"/>
                <a:cs typeface="Arial Bold"/>
                <a:sym typeface="Arial Bold"/>
              </a:rPr>
              <a:t>Sales &amp;Finance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283" name="Shape 283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QUOTA SETTING MECHANISM</a:t>
            </a:r>
          </a:p>
        </p:txBody>
      </p:sp>
      <p:sp>
        <p:nvSpPr>
          <p:cNvPr id="284" name="Shape 284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S-specific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M-measurable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A-achievable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R-realistic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T-time bound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287" name="Shape 287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000">
                <a:solidFill>
                  <a:srgbClr val="CCEC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CCECFF"/>
                </a:solidFill>
              </a:rPr>
              <a:t>MASLOW’S HIERARCHY OF NEEDS</a:t>
            </a:r>
          </a:p>
        </p:txBody>
      </p:sp>
      <p:sp>
        <p:nvSpPr>
          <p:cNvPr id="288" name="Shape 288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342900" indent="-34290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89" name="Shape 289"/>
          <p:cNvSpPr/>
          <p:nvPr/>
        </p:nvSpPr>
        <p:spPr>
          <a:xfrm>
            <a:off x="5743786" y="1842346"/>
            <a:ext cx="6935895" cy="5809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lvl="0" algn="l" defTabSz="914400">
              <a:defRPr sz="1800"/>
            </a:pPr>
            <a:r>
              <a:rPr sz="2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Intense job challenge, full potential, full </a:t>
            </a: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expression, creative expansion.</a:t>
            </a: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Achievement, respect, recognition, responsi-</a:t>
            </a: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bility, prestige, independence, attention, </a:t>
            </a: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importance, appreciation.</a:t>
            </a: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Belonging, acceptance, love, affection, family</a:t>
            </a: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and group acceptance, friendships.</a:t>
            </a: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Security, stability, dependency, protection, </a:t>
            </a: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need for structure, order, law, tenure, pension, </a:t>
            </a: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insurance.</a:t>
            </a: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Hunger, thirst, reproduction, shelter, clothing,</a:t>
            </a:r>
            <a:endParaRPr sz="2400">
              <a:solidFill>
                <a:srgbClr val="FFFF00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air, rest.</a:t>
            </a:r>
          </a:p>
        </p:txBody>
      </p:sp>
      <p:sp>
        <p:nvSpPr>
          <p:cNvPr id="290" name="Shape 290"/>
          <p:cNvSpPr/>
          <p:nvPr/>
        </p:nvSpPr>
        <p:spPr>
          <a:xfrm>
            <a:off x="758613" y="1950719"/>
            <a:ext cx="4660054" cy="7802882"/>
          </a:xfrm>
          <a:prstGeom prst="triangle">
            <a:avLst/>
          </a:prstGeom>
          <a:solidFill>
            <a:srgbClr val="0078F0"/>
          </a:solidFill>
          <a:ln w="12700">
            <a:solidFill>
              <a:srgbClr val="FFFFFF"/>
            </a:solidFill>
            <a:round/>
          </a:ln>
        </p:spPr>
        <p:txBody>
          <a:bodyPr lIns="65023" tIns="65023" rIns="65023" bIns="65023" anchor="ctr"/>
          <a:lstStyle/>
          <a:p>
            <a:pPr lvl="0" algn="l" defTabSz="914400"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91" name="Shape 291"/>
          <p:cNvSpPr/>
          <p:nvPr/>
        </p:nvSpPr>
        <p:spPr>
          <a:xfrm>
            <a:off x="2817706" y="2926079"/>
            <a:ext cx="10187095" cy="1"/>
          </a:xfrm>
          <a:prstGeom prst="line">
            <a:avLst/>
          </a:prstGeom>
          <a:ln w="12700">
            <a:solidFill>
              <a:srgbClr val="FFFFFF"/>
            </a:solidFill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2" name="Shape 292"/>
          <p:cNvSpPr/>
          <p:nvPr/>
        </p:nvSpPr>
        <p:spPr>
          <a:xfrm>
            <a:off x="2275839" y="4660053"/>
            <a:ext cx="10728962" cy="1"/>
          </a:xfrm>
          <a:prstGeom prst="line">
            <a:avLst/>
          </a:prstGeom>
          <a:ln w="12700">
            <a:solidFill>
              <a:srgbClr val="FFFFFF"/>
            </a:solidFill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3" name="Shape 293"/>
          <p:cNvSpPr/>
          <p:nvPr/>
        </p:nvSpPr>
        <p:spPr>
          <a:xfrm>
            <a:off x="1517226" y="6394026"/>
            <a:ext cx="11487575" cy="1"/>
          </a:xfrm>
          <a:prstGeom prst="line">
            <a:avLst/>
          </a:prstGeom>
          <a:ln w="12700">
            <a:solidFill>
              <a:srgbClr val="FFFFFF"/>
            </a:solidFill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4" name="Shape 294"/>
          <p:cNvSpPr/>
          <p:nvPr/>
        </p:nvSpPr>
        <p:spPr>
          <a:xfrm>
            <a:off x="1300479" y="8128000"/>
            <a:ext cx="11704322" cy="0"/>
          </a:xfrm>
          <a:prstGeom prst="line">
            <a:avLst/>
          </a:prstGeom>
          <a:ln w="12700">
            <a:solidFill>
              <a:srgbClr val="FFFFFF"/>
            </a:solidFill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297" name="Shape 297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The sales process</a:t>
            </a:r>
          </a:p>
        </p:txBody>
      </p:sp>
      <p:sp>
        <p:nvSpPr>
          <p:cNvPr id="298" name="Shape 298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Process: a sequential series of decisions and or actions.</a:t>
            </a:r>
          </a:p>
        </p:txBody>
      </p:sp>
      <p:sp>
        <p:nvSpPr>
          <p:cNvPr id="299" name="Shape 299"/>
          <p:cNvSpPr/>
          <p:nvPr/>
        </p:nvSpPr>
        <p:spPr>
          <a:xfrm>
            <a:off x="1625599" y="4061742"/>
            <a:ext cx="10945708" cy="3726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lvl="0" algn="l" defTabSz="914400">
              <a:defRPr sz="1800"/>
            </a:pPr>
            <a:r>
              <a:rPr sz="2800">
                <a:solidFill>
                  <a:srgbClr val="FF0000"/>
                </a:solidFill>
                <a:latin typeface="Arial Bold"/>
                <a:ea typeface="Arial Bold"/>
                <a:cs typeface="Arial Bold"/>
                <a:sym typeface="Arial Bold"/>
              </a:rPr>
              <a:t>BUYING PROCESS</a:t>
            </a:r>
            <a:r>
              <a:rPr i="1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</a:t>
            </a:r>
            <a:r>
              <a:rPr sz="2800">
                <a:solidFill>
                  <a:srgbClr val="FF0000"/>
                </a:solidFill>
                <a:latin typeface="Arial Bold"/>
                <a:ea typeface="Arial Bold"/>
                <a:cs typeface="Arial Bold"/>
                <a:sym typeface="Arial Bold"/>
              </a:rPr>
              <a:t>SELLING PROCESS</a:t>
            </a:r>
            <a:endParaRPr sz="2800">
              <a:solidFill>
                <a:srgbClr val="FF00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endParaRPr i="1"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914400">
              <a:defRPr sz="1800"/>
            </a:pPr>
            <a:r>
              <a:rPr i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NEED                                                           PREPARE</a:t>
            </a:r>
            <a:endParaRPr i="1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914400">
              <a:defRPr sz="1800"/>
            </a:pPr>
            <a:r>
              <a:rPr i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SEARCH                                                      FOCUS</a:t>
            </a:r>
            <a:endParaRPr i="1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914400">
              <a:defRPr sz="1800"/>
            </a:pPr>
            <a:r>
              <a:rPr i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IDENTIFY                                                     DEFINE</a:t>
            </a:r>
            <a:endParaRPr i="1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914400">
              <a:defRPr sz="1800"/>
            </a:pPr>
            <a:r>
              <a:rPr i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ISOLATE                                                      PROPOSE/PRESENT                                                                                                   </a:t>
            </a:r>
            <a:endParaRPr i="1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914400">
              <a:defRPr sz="1800"/>
            </a:pPr>
            <a:r>
              <a:rPr i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SELECT                                                       HANDLE OBJECTIONS</a:t>
            </a:r>
            <a:endParaRPr i="1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914400">
              <a:defRPr sz="1800"/>
            </a:pPr>
            <a:r>
              <a:rPr i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BUY                                                             CLOSE THE SALE</a:t>
            </a:r>
            <a:endParaRPr i="1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914400">
              <a:defRPr sz="1800"/>
            </a:pPr>
            <a:r>
              <a:rPr i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CONSUME                                                   FOLLOW UP</a:t>
            </a:r>
            <a:endParaRPr i="1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02" name="Shape 302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The sales process</a:t>
            </a:r>
          </a:p>
        </p:txBody>
      </p:sp>
      <p:sp>
        <p:nvSpPr>
          <p:cNvPr id="303" name="Shape 303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827314" indent="-827314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Prospecting &amp; Qualifying</a:t>
            </a:r>
            <a:endParaRPr sz="3800">
              <a:solidFill>
                <a:srgbClr val="FFFFFF"/>
              </a:solidFill>
            </a:endParaRPr>
          </a:p>
          <a:p>
            <a:pPr lvl="0" marL="827314" indent="-827314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Pre approach (pre call planning )</a:t>
            </a:r>
            <a:endParaRPr sz="3800">
              <a:solidFill>
                <a:srgbClr val="FFFFFF"/>
              </a:solidFill>
            </a:endParaRPr>
          </a:p>
          <a:p>
            <a:pPr lvl="0" marL="827314" indent="-827314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Approach</a:t>
            </a:r>
            <a:endParaRPr sz="3800">
              <a:solidFill>
                <a:srgbClr val="FFFFFF"/>
              </a:solidFill>
            </a:endParaRPr>
          </a:p>
          <a:p>
            <a:pPr lvl="0" marL="827314" indent="-827314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Presentation &amp; Demonstration</a:t>
            </a:r>
            <a:endParaRPr sz="3800">
              <a:solidFill>
                <a:srgbClr val="FFFFFF"/>
              </a:solidFill>
            </a:endParaRPr>
          </a:p>
          <a:p>
            <a:pPr lvl="0" marL="827314" indent="-827314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Overcoming Objections</a:t>
            </a:r>
            <a:endParaRPr sz="3800">
              <a:solidFill>
                <a:srgbClr val="FFFFFF"/>
              </a:solidFill>
            </a:endParaRPr>
          </a:p>
          <a:p>
            <a:pPr lvl="0" marL="827314" indent="-827314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Trial close / Closing the sale</a:t>
            </a:r>
            <a:endParaRPr sz="3800">
              <a:solidFill>
                <a:srgbClr val="FFFFFF"/>
              </a:solidFill>
            </a:endParaRPr>
          </a:p>
          <a:p>
            <a:pPr lvl="0" marL="827314" indent="-827314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Follow –up and Service.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06" name="Shape 306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FFFFFF"/>
                </a:solidFill>
              </a:rPr>
              <a:t>SELLING PROCESS</a:t>
            </a:r>
            <a:br>
              <a:rPr sz="4800">
                <a:solidFill>
                  <a:srgbClr val="FFFFFF"/>
                </a:solidFill>
              </a:rPr>
            </a:br>
            <a:r>
              <a:rPr sz="4800">
                <a:solidFill>
                  <a:srgbClr val="FFFFFF"/>
                </a:solidFill>
              </a:rPr>
              <a:t>the Ziglar method</a:t>
            </a:r>
          </a:p>
        </p:txBody>
      </p:sp>
      <p:sp>
        <p:nvSpPr>
          <p:cNvPr id="307" name="Shape 307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Focus on Prospects NEEDS and WANTS.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Sell by design, not by chance.</a:t>
            </a:r>
            <a:endParaRPr sz="3800">
              <a:solidFill>
                <a:srgbClr val="FFFFFF"/>
              </a:solidFill>
            </a:endParaRPr>
          </a:p>
          <a:p>
            <a:pPr lvl="0" marL="342900" indent="-3429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Follow a proven 4 step formula:</a:t>
            </a:r>
            <a:endParaRPr sz="3800">
              <a:solidFill>
                <a:srgbClr val="FFFFFF"/>
              </a:solidFill>
            </a:endParaRPr>
          </a:p>
          <a:p>
            <a:pPr lvl="0" marL="342900" indent="-3429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NEED ANALYSIS</a:t>
            </a:r>
            <a:endParaRPr sz="3800">
              <a:solidFill>
                <a:srgbClr val="FFFFFF"/>
              </a:solidFill>
            </a:endParaRPr>
          </a:p>
          <a:p>
            <a:pPr lvl="0" marL="342900" indent="-3429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NEED AWARENESS</a:t>
            </a:r>
            <a:endParaRPr sz="3800">
              <a:solidFill>
                <a:srgbClr val="FFFFFF"/>
              </a:solidFill>
            </a:endParaRPr>
          </a:p>
          <a:p>
            <a:pPr lvl="0" marL="342900" indent="-3429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NEED SOLUTION</a:t>
            </a:r>
            <a:endParaRPr sz="3800">
              <a:solidFill>
                <a:srgbClr val="FFFFFF"/>
              </a:solidFill>
            </a:endParaRPr>
          </a:p>
          <a:p>
            <a:pPr lvl="0" marL="342900" indent="-3429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NEED SATISFACTION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10" name="Shape 310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Prospecting </a:t>
            </a:r>
          </a:p>
        </p:txBody>
      </p:sp>
      <p:sp>
        <p:nvSpPr>
          <p:cNvPr id="311" name="Shape 311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Process of identifying potential buyers.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 prospect has a reasonable probability of buying ,has sufficient need to justify a profitable sale ,has financial resources to buy and can be classified as ‘eligible to buy’</a:t>
            </a:r>
            <a:endParaRPr sz="3800">
              <a:solidFill>
                <a:srgbClr val="FFFFFF"/>
              </a:solidFill>
            </a:endParaRPr>
          </a:p>
          <a:p>
            <a:pPr lvl="0" marL="342900" indent="-3429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0000"/>
                </a:solidFill>
                <a:latin typeface="Arial Bold"/>
                <a:ea typeface="Arial Bold"/>
                <a:cs typeface="Arial Bold"/>
                <a:sym typeface="Arial Bold"/>
              </a:rPr>
              <a:t>M</a:t>
            </a:r>
            <a:r>
              <a:rPr sz="3800">
                <a:solidFill>
                  <a:srgbClr val="FFFFFF"/>
                </a:solidFill>
              </a:rPr>
              <a:t>ONEY</a:t>
            </a:r>
            <a:r>
              <a:rPr sz="3800">
                <a:solidFill>
                  <a:srgbClr val="FF0000"/>
                </a:solidFill>
              </a:rPr>
              <a:t>?  </a:t>
            </a:r>
            <a:r>
              <a:rPr sz="3800">
                <a:solidFill>
                  <a:srgbClr val="FF0000"/>
                </a:solidFill>
                <a:latin typeface="Arial Bold"/>
                <a:ea typeface="Arial Bold"/>
                <a:cs typeface="Arial Bold"/>
                <a:sym typeface="Arial Bold"/>
              </a:rPr>
              <a:t>A</a:t>
            </a:r>
            <a:r>
              <a:rPr sz="3800">
                <a:solidFill>
                  <a:srgbClr val="FFFFFF"/>
                </a:solidFill>
              </a:rPr>
              <a:t>UTHORITY</a:t>
            </a:r>
            <a:r>
              <a:rPr sz="3800">
                <a:solidFill>
                  <a:srgbClr val="FF0000"/>
                </a:solidFill>
              </a:rPr>
              <a:t>? </a:t>
            </a:r>
            <a:r>
              <a:rPr sz="3800">
                <a:solidFill>
                  <a:srgbClr val="FF0000"/>
                </a:solidFill>
                <a:latin typeface="Arial Bold"/>
                <a:ea typeface="Arial Bold"/>
                <a:cs typeface="Arial Bold"/>
                <a:sym typeface="Arial Bold"/>
              </a:rPr>
              <a:t>D</a:t>
            </a:r>
            <a:r>
              <a:rPr sz="3800">
                <a:solidFill>
                  <a:srgbClr val="FFFFFF"/>
                </a:solidFill>
              </a:rPr>
              <a:t>ESIRE</a:t>
            </a:r>
            <a:r>
              <a:rPr sz="380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14" name="Shape 314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Locating prospects </a:t>
            </a:r>
          </a:p>
        </p:txBody>
      </p:sp>
      <p:sp>
        <p:nvSpPr>
          <p:cNvPr id="315" name="Shape 315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609600" indent="-609600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Lead generation – a three step process.</a:t>
            </a:r>
            <a:endParaRPr sz="3800">
              <a:solidFill>
                <a:srgbClr val="FFFFFF"/>
              </a:solidFill>
            </a:endParaRPr>
          </a:p>
          <a:p>
            <a:pPr lvl="0" marL="827314" indent="-827314">
              <a:lnSpc>
                <a:spcPct val="90000"/>
              </a:lnSpc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Defining the target market :what it wants; what it buys; where and when it buys; what it buys; how it buys;</a:t>
            </a:r>
            <a:endParaRPr sz="3800">
              <a:solidFill>
                <a:srgbClr val="FFFFFF"/>
              </a:solidFill>
            </a:endParaRPr>
          </a:p>
          <a:p>
            <a:pPr lvl="0" marL="827314" indent="-827314">
              <a:lnSpc>
                <a:spcPct val="90000"/>
              </a:lnSpc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Using communication tools to gather leads –Advertising, Direct mail, Telemarketing, Trade shows, buying data</a:t>
            </a:r>
            <a:endParaRPr sz="3800">
              <a:solidFill>
                <a:srgbClr val="FFFFFF"/>
              </a:solidFill>
            </a:endParaRPr>
          </a:p>
          <a:p>
            <a:pPr lvl="0" marL="827314" indent="-827314">
              <a:lnSpc>
                <a:spcPct val="90000"/>
              </a:lnSpc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Qualifying the Leads.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18" name="Shape 318"/>
          <p:cNvSpPr/>
          <p:nvPr>
            <p:ph type="title"/>
          </p:nvPr>
        </p:nvSpPr>
        <p:spPr>
          <a:xfrm>
            <a:off x="2817706" y="-1"/>
            <a:ext cx="9536855" cy="270933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FFFFFF"/>
                </a:solidFill>
              </a:rPr>
              <a:t>Selling first time to Prospects</a:t>
            </a:r>
            <a:br>
              <a:rPr sz="4800">
                <a:solidFill>
                  <a:srgbClr val="FFFFFF"/>
                </a:solidFill>
              </a:rPr>
            </a:br>
            <a:r>
              <a:rPr sz="4800">
                <a:solidFill>
                  <a:srgbClr val="FFFFFF"/>
                </a:solidFill>
              </a:rPr>
              <a:t>(pre sale planning)</a:t>
            </a:r>
          </a:p>
        </p:txBody>
      </p:sp>
      <p:sp>
        <p:nvSpPr>
          <p:cNvPr id="319" name="Shape 319"/>
          <p:cNvSpPr/>
          <p:nvPr>
            <p:ph type="body" idx="1"/>
          </p:nvPr>
        </p:nvSpPr>
        <p:spPr>
          <a:xfrm>
            <a:off x="-1" y="3359573"/>
            <a:ext cx="13438294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Adequate knowledge of the product to be sold, company being represented, the market competition ,category or segment of customers and selling techniques.</a:t>
            </a:r>
            <a:endParaRPr sz="38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0000"/>
                </a:solidFill>
              </a:rPr>
              <a:t>Product knowledge</a:t>
            </a:r>
            <a:r>
              <a:rPr sz="3800">
                <a:solidFill>
                  <a:srgbClr val="FFFFFF"/>
                </a:solidFill>
              </a:rPr>
              <a:t>: Evolution-Features-Benefits-Uniqueness-Price</a:t>
            </a:r>
            <a:endParaRPr sz="38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0000"/>
                </a:solidFill>
              </a:rPr>
              <a:t>Company knowledge</a:t>
            </a:r>
            <a:r>
              <a:rPr sz="3800">
                <a:solidFill>
                  <a:srgbClr val="FFFFFF"/>
                </a:solidFill>
              </a:rPr>
              <a:t>: History-Values-Achievements-Management-Policies 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196" name="Shape 196"/>
          <p:cNvSpPr/>
          <p:nvPr>
            <p:ph type="title"/>
          </p:nvPr>
        </p:nvSpPr>
        <p:spPr>
          <a:xfrm>
            <a:off x="4118186" y="1950719"/>
            <a:ext cx="8344748" cy="32512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CC00"/>
                </a:solidFill>
              </a:rPr>
              <a:t>Sales management</a:t>
            </a:r>
          </a:p>
        </p:txBody>
      </p:sp>
      <p:sp>
        <p:nvSpPr>
          <p:cNvPr id="197" name="Shape 197"/>
          <p:cNvSpPr/>
          <p:nvPr>
            <p:ph type="body" idx="1"/>
          </p:nvPr>
        </p:nvSpPr>
        <p:spPr>
          <a:xfrm>
            <a:off x="4226560" y="6068906"/>
            <a:ext cx="8236374" cy="2059094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The only business function that generates revenue.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22" name="Shape 322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Pre sale plan</a:t>
            </a:r>
          </a:p>
        </p:txBody>
      </p:sp>
      <p:sp>
        <p:nvSpPr>
          <p:cNvPr id="323" name="Shape 323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0000"/>
                </a:solidFill>
              </a:rPr>
              <a:t>Competitors knowledge</a:t>
            </a:r>
            <a:r>
              <a:rPr sz="3800">
                <a:solidFill>
                  <a:srgbClr val="FFFFFF"/>
                </a:solidFill>
              </a:rPr>
              <a:t> :structure-share-strategy-systems.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0000"/>
                </a:solidFill>
              </a:rPr>
              <a:t>Customer knowledge</a:t>
            </a:r>
            <a:r>
              <a:rPr sz="3800">
                <a:solidFill>
                  <a:srgbClr val="FFFFFF"/>
                </a:solidFill>
              </a:rPr>
              <a:t> :attitudes-preferences- behavioural habits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Selling techniques :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26" name="Shape 326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Pre approach planning</a:t>
            </a:r>
          </a:p>
        </p:txBody>
      </p:sp>
      <p:sp>
        <p:nvSpPr>
          <p:cNvPr id="327" name="Shape 327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16378" indent="-416378">
              <a:lnSpc>
                <a:spcPct val="90000"/>
              </a:lnSpc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Focus on understanding customer needs and characteristics and preparing a proposal on how the product or service offered can satisfy the need.</a:t>
            </a:r>
            <a:endParaRPr sz="3400">
              <a:solidFill>
                <a:srgbClr val="FFFFFF"/>
              </a:solidFill>
            </a:endParaRPr>
          </a:p>
          <a:p>
            <a:pPr lvl="0" marL="416378" indent="-416378">
              <a:lnSpc>
                <a:spcPct val="90000"/>
              </a:lnSpc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Steps involved are:</a:t>
            </a:r>
            <a:endParaRPr sz="3400">
              <a:solidFill>
                <a:srgbClr val="FFFFFF"/>
              </a:solidFill>
            </a:endParaRPr>
          </a:p>
          <a:p>
            <a:pPr lvl="0" marL="342900" indent="-342900">
              <a:lnSpc>
                <a:spcPct val="90000"/>
              </a:lnSpc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Determining call objectives.</a:t>
            </a:r>
            <a:endParaRPr sz="3400">
              <a:solidFill>
                <a:srgbClr val="FFFFFF"/>
              </a:solidFill>
            </a:endParaRPr>
          </a:p>
          <a:p>
            <a:pPr lvl="0" marL="342900" indent="-342900">
              <a:lnSpc>
                <a:spcPct val="90000"/>
              </a:lnSpc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Development of customer profile.</a:t>
            </a:r>
            <a:endParaRPr sz="3400">
              <a:solidFill>
                <a:srgbClr val="FFFFFF"/>
              </a:solidFill>
            </a:endParaRPr>
          </a:p>
          <a:p>
            <a:pPr lvl="0" marL="342900" indent="-342900">
              <a:lnSpc>
                <a:spcPct val="90000"/>
              </a:lnSpc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Determine customer benefits.</a:t>
            </a:r>
            <a:endParaRPr sz="3400">
              <a:solidFill>
                <a:srgbClr val="FFFFFF"/>
              </a:solidFill>
            </a:endParaRPr>
          </a:p>
          <a:p>
            <a:pPr lvl="0" marL="342900" indent="-342900">
              <a:lnSpc>
                <a:spcPct val="90000"/>
              </a:lnSpc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Determine the flow and content of the presentation. 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30" name="Shape 330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Understanding buyer’s needs</a:t>
            </a:r>
          </a:p>
        </p:txBody>
      </p:sp>
      <p:sp>
        <p:nvSpPr>
          <p:cNvPr id="331" name="Shape 331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16378" indent="-416378">
              <a:lnSpc>
                <a:spcPct val="90000"/>
              </a:lnSpc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Situational questions</a:t>
            </a:r>
            <a:r>
              <a:rPr sz="3400">
                <a:solidFill>
                  <a:srgbClr val="FFFFFF"/>
                </a:solidFill>
              </a:rPr>
              <a:t>: questions about prospect’s current situation. (who will decide? is it the first time ? Changing source ?</a:t>
            </a:r>
            <a:endParaRPr sz="3400">
              <a:solidFill>
                <a:srgbClr val="FFFFFF"/>
              </a:solidFill>
            </a:endParaRPr>
          </a:p>
          <a:p>
            <a:pPr lvl="0" marL="416378" indent="-416378">
              <a:lnSpc>
                <a:spcPct val="90000"/>
              </a:lnSpc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Problem identification question</a:t>
            </a:r>
            <a:r>
              <a:rPr sz="3400">
                <a:solidFill>
                  <a:srgbClr val="FFFFFF"/>
                </a:solidFill>
              </a:rPr>
              <a:t>: Questions to uncover problems, difficulties or needs ( problems on quality, delivery ?)</a:t>
            </a:r>
            <a:endParaRPr sz="3400">
              <a:solidFill>
                <a:srgbClr val="FFFFFF"/>
              </a:solidFill>
            </a:endParaRPr>
          </a:p>
          <a:p>
            <a:pPr lvl="0" marL="416378" indent="-416378">
              <a:lnSpc>
                <a:spcPct val="90000"/>
              </a:lnSpc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Problem impact questions: </a:t>
            </a:r>
            <a:r>
              <a:rPr sz="3400">
                <a:solidFill>
                  <a:srgbClr val="FFFFFF"/>
                </a:solidFill>
              </a:rPr>
              <a:t>questions to make the buyer realise the impact of the problem and the need to solve it.( what will be the impact on costs , on customer satisfaction ?)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34" name="Shape 334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/>
          </a:p>
        </p:txBody>
      </p:sp>
      <p:sp>
        <p:nvSpPr>
          <p:cNvPr id="335" name="Shape 335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Solution value questions </a:t>
            </a:r>
            <a:r>
              <a:rPr sz="3800">
                <a:solidFill>
                  <a:srgbClr val="FFFFFF"/>
                </a:solidFill>
              </a:rPr>
              <a:t>:questions to help the buyer asses the value or usefulness of the solution ( for x benefit how much would you save ?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Confirmation questions: </a:t>
            </a:r>
            <a:r>
              <a:rPr sz="38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(how would an error free system help?) 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38" name="Shape 338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Presentation methods</a:t>
            </a:r>
          </a:p>
        </p:txBody>
      </p:sp>
      <p:sp>
        <p:nvSpPr>
          <p:cNvPr id="339" name="Shape 339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16378" indent="-416378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Stimulus response method</a:t>
            </a:r>
            <a:r>
              <a:rPr sz="3400">
                <a:solidFill>
                  <a:srgbClr val="FFFFFF"/>
                </a:solidFill>
              </a:rPr>
              <a:t>: also called a ‘canned approach’, a memorised sales presentation .It assumes that if a right stimuli is made it will get a favourable response.</a:t>
            </a:r>
            <a:endParaRPr sz="3400">
              <a:solidFill>
                <a:srgbClr val="FFFFFF"/>
              </a:solidFill>
            </a:endParaRPr>
          </a:p>
          <a:p>
            <a:pPr lvl="0" marL="416378" indent="-416378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Formula method</a:t>
            </a:r>
            <a:r>
              <a:rPr sz="3400">
                <a:solidFill>
                  <a:srgbClr val="FFFFFF"/>
                </a:solidFill>
              </a:rPr>
              <a:t>: the AIDA process.</a:t>
            </a:r>
            <a:endParaRPr sz="3400">
              <a:solidFill>
                <a:srgbClr val="FFFFFF"/>
              </a:solidFill>
            </a:endParaRPr>
          </a:p>
          <a:p>
            <a:pPr lvl="0" marL="416378" indent="-416378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Need-satisfaction method</a:t>
            </a:r>
            <a:r>
              <a:rPr sz="3400">
                <a:solidFill>
                  <a:srgbClr val="FFFFFF"/>
                </a:solidFill>
              </a:rPr>
              <a:t>: an interactive sales presentation. The most challenging and creative method. The FAB way.</a:t>
            </a:r>
            <a:endParaRPr sz="3400">
              <a:solidFill>
                <a:srgbClr val="FFFFFF"/>
              </a:solidFill>
            </a:endParaRPr>
          </a:p>
          <a:p>
            <a:pPr lvl="0" marL="342900" indent="-342900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   </a:t>
            </a:r>
            <a:r>
              <a:rPr sz="34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Features, Advantages, Benefits.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42" name="Shape 342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The presentation</a:t>
            </a:r>
          </a:p>
        </p:txBody>
      </p:sp>
      <p:sp>
        <p:nvSpPr>
          <p:cNvPr id="343" name="Shape 343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Attracting Attention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Creating Interest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Building Desire and conviction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Initiate Action to buy.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46" name="Shape 346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Presentation methods</a:t>
            </a:r>
          </a:p>
        </p:txBody>
      </p:sp>
      <p:sp>
        <p:nvSpPr>
          <p:cNvPr id="347" name="Shape 347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16378" indent="-416378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Team selling method</a:t>
            </a:r>
            <a:r>
              <a:rPr sz="3400">
                <a:solidFill>
                  <a:srgbClr val="FFFFFF"/>
                </a:solidFill>
              </a:rPr>
              <a:t>: a multi person sales team deals with a multi person buying centre (or buying committees)</a:t>
            </a:r>
            <a:endParaRPr sz="3400">
              <a:solidFill>
                <a:srgbClr val="FFFFFF"/>
              </a:solidFill>
            </a:endParaRPr>
          </a:p>
          <a:p>
            <a:pPr lvl="0" marL="342900" indent="-342900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  Sales team consists of Account executive, technical support engineer, logistics expert, IT or systems executive and Finance executive.</a:t>
            </a:r>
            <a:endParaRPr sz="3400">
              <a:solidFill>
                <a:srgbClr val="FFFFFF"/>
              </a:solidFill>
            </a:endParaRPr>
          </a:p>
          <a:p>
            <a:pPr lvl="0" marL="342900" indent="-342900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  Buying committee consists of materials exec. manufacturing/operations exec. supply chain exec. Materials manager and Finance exec.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50" name="Shape 350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Presentation methods</a:t>
            </a:r>
          </a:p>
        </p:txBody>
      </p:sp>
      <p:sp>
        <p:nvSpPr>
          <p:cNvPr id="351" name="Shape 351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416378" indent="-416378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Team selling method</a:t>
            </a:r>
            <a:r>
              <a:rPr sz="3400">
                <a:solidFill>
                  <a:srgbClr val="FFFFFF"/>
                </a:solidFill>
              </a:rPr>
              <a:t>: a multi person sales team deals with a multi person buying centre (or buying committees)</a:t>
            </a:r>
            <a:endParaRPr sz="3400">
              <a:solidFill>
                <a:srgbClr val="FFFFFF"/>
              </a:solidFill>
            </a:endParaRPr>
          </a:p>
          <a:p>
            <a:pPr lvl="0" marL="342900" indent="-342900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  Sales team consists of Account executive, technical support engineer, logistics expert, IT or systems executive and Finance executive.</a:t>
            </a:r>
            <a:endParaRPr sz="3400">
              <a:solidFill>
                <a:srgbClr val="FFFFFF"/>
              </a:solidFill>
            </a:endParaRPr>
          </a:p>
          <a:p>
            <a:pPr lvl="0" marL="342900" indent="-342900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  Buying committee consists of materials exec. manufacturing/operations exec. supply chain exec. Materials manager and Finance exec.</a:t>
            </a:r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54" name="Shape 354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Objections </a:t>
            </a:r>
          </a:p>
        </p:txBody>
      </p:sp>
      <p:sp>
        <p:nvSpPr>
          <p:cNvPr id="355" name="Shape 355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Objections , opposition , resistance to the presentation typically happens during the presentation or while asking for the order.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Objections should be welcomed.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Objections indicate that the prospect is involved and not indifferent.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Objections reflect the prospect’s view.</a:t>
            </a:r>
          </a:p>
        </p:txBody>
      </p: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58" name="Shape 358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Objections </a:t>
            </a:r>
          </a:p>
        </p:txBody>
      </p:sp>
      <p:sp>
        <p:nvSpPr>
          <p:cNvPr id="359" name="Shape 359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827314" indent="-827314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Psychological ( hidden ) – includes pre-determined ideas or beliefs, preference for established brands, dislike of making decisions , anxiety or resistance to spend money , suspect about quality etc.</a:t>
            </a:r>
            <a:endParaRPr sz="3800">
              <a:solidFill>
                <a:srgbClr val="FFFFFF"/>
              </a:solidFill>
            </a:endParaRPr>
          </a:p>
          <a:p>
            <a:pPr lvl="0" marL="827314" indent="-827314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Logical or practical or real –delivery schedule, high price , product availibility,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200" name="Shape 200"/>
          <p:cNvSpPr/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FFFFFF"/>
                </a:solidFill>
              </a:rPr>
              <a:t>SELLING</a:t>
            </a:r>
            <a:br>
              <a:rPr sz="4800">
                <a:solidFill>
                  <a:srgbClr val="FFFFFF"/>
                </a:solidFill>
              </a:rPr>
            </a:br>
          </a:p>
        </p:txBody>
      </p:sp>
      <p:sp>
        <p:nvSpPr>
          <p:cNvPr id="201" name="Shape 201"/>
          <p:cNvSpPr/>
          <p:nvPr/>
        </p:nvSpPr>
        <p:spPr>
          <a:xfrm>
            <a:off x="1061155" y="3050257"/>
            <a:ext cx="11233024" cy="41824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lvl="0" algn="l" defTabSz="914400">
              <a:defRPr sz="1800"/>
            </a:pPr>
            <a:r>
              <a:rPr sz="28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THE WORD  SELL IS DERIVED FROM A Norwegian WORD SELJE</a:t>
            </a:r>
            <a:endParaRPr sz="28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endParaRPr sz="28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8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WHICH MEANS TO SERVE</a:t>
            </a:r>
            <a:endParaRPr sz="28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endParaRPr sz="28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endParaRPr sz="28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8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TO SERVE YOUR PROSPECTS YOU MUST UNDERSTAND THEIR</a:t>
            </a:r>
            <a:endParaRPr sz="28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8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NEEDS.</a:t>
            </a:r>
            <a:endParaRPr sz="28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endParaRPr sz="28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8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PEOPLE INVARIABLY BUY WHAT THEY  WANT, EVEN ABOVE </a:t>
            </a:r>
            <a:endParaRPr sz="28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l" defTabSz="914400">
              <a:defRPr sz="1800"/>
            </a:pPr>
            <a:r>
              <a:rPr sz="28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WHAT THEY NEED</a:t>
            </a:r>
          </a:p>
        </p:txBody>
      </p:sp>
    </p:spTree>
  </p:cSld>
  <p:clrMapOvr>
    <a:masterClrMapping/>
  </p:clrMapOvr>
  <p:transition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62" name="Shape 362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Handling objections</a:t>
            </a:r>
          </a:p>
        </p:txBody>
      </p:sp>
      <p:sp>
        <p:nvSpPr>
          <p:cNvPr id="363" name="Shape 363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Listen 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Understand 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Negotiate </a:t>
            </a:r>
          </a:p>
        </p:txBody>
      </p:sp>
    </p:spTree>
  </p:cSld>
  <p:clrMapOvr>
    <a:masterClrMapping/>
  </p:clrMapOvr>
  <p:transition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66" name="Shape 366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Methods of handling objections</a:t>
            </a:r>
          </a:p>
        </p:txBody>
      </p:sp>
      <p:sp>
        <p:nvSpPr>
          <p:cNvPr id="367" name="Shape 367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Ask questions: listen, rephrase, reconfirm the objection and explain.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Turn objection into a benefit and trial close.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Deny objections tactfully. (arrogance and sarcasm to be strictly avoided) 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Testimonials, referals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Compensation for valid objections.</a:t>
            </a:r>
          </a:p>
        </p:txBody>
      </p:sp>
    </p:spTree>
  </p:cSld>
  <p:clrMapOvr>
    <a:masterClrMapping/>
  </p:clrMapOvr>
  <p:transition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70" name="Shape 370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Negotiation </a:t>
            </a:r>
          </a:p>
        </p:txBody>
      </p:sp>
      <p:sp>
        <p:nvSpPr>
          <p:cNvPr id="371" name="Shape 371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Plan – pre determine ‘firm’ and ‘flexible’ factors; define limits.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Ensure an atmosphere of trust , understanding and respect.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Define purpose and objective. </a:t>
            </a:r>
          </a:p>
        </p:txBody>
      </p:sp>
    </p:spTree>
  </p:cSld>
  <p:clrMapOvr>
    <a:masterClrMapping/>
  </p:clrMapOvr>
  <p:transition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74" name="Shape 374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Negotiation styles</a:t>
            </a:r>
          </a:p>
        </p:txBody>
      </p:sp>
      <p:sp>
        <p:nvSpPr>
          <p:cNvPr id="375" name="Shape 375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Win – loose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Win – Win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Loose - Loose</a:t>
            </a:r>
          </a:p>
        </p:txBody>
      </p:sp>
    </p:spTree>
  </p:cSld>
  <p:clrMapOvr>
    <a:masterClrMapping/>
  </p:clrMapOvr>
  <p:transition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378" name="Shape 378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Closing the sale</a:t>
            </a:r>
          </a:p>
        </p:txBody>
      </p:sp>
      <p:sp>
        <p:nvSpPr>
          <p:cNvPr id="379" name="Shape 379"/>
          <p:cNvSpPr/>
          <p:nvPr>
            <p:ph type="body" idx="1"/>
          </p:nvPr>
        </p:nvSpPr>
        <p:spPr>
          <a:xfrm>
            <a:off x="2384213" y="28050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Summarize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Advantage and disadvantage comparison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Opportunity benefit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Emotional appeal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Direct closure </a:t>
            </a:r>
            <a:endParaRPr sz="3800">
              <a:solidFill>
                <a:srgbClr val="FFFFFF"/>
              </a:solidFill>
            </a:endParaRPr>
          </a:p>
          <a:p>
            <a:pPr lvl="0" marL="342900" indent="-3429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   A.A.F.T.O=Always Ask For The Order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204" name="Shape 204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CC00"/>
                </a:solidFill>
              </a:rPr>
              <a:t>sales management</a:t>
            </a:r>
            <a:r>
              <a:rPr sz="54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05" name="Shape 205"/>
          <p:cNvSpPr/>
          <p:nvPr>
            <p:ph type="body" idx="1"/>
          </p:nvPr>
        </p:nvSpPr>
        <p:spPr>
          <a:xfrm>
            <a:off x="2384213" y="2817706"/>
            <a:ext cx="10620587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CC00"/>
                </a:solidFill>
              </a:rPr>
              <a:t>Planning, direction and control of personal selling including recruiting, selecting, training, equipping, assigning, supervising, compensating and motivating as these tasks apply to the personal sales force.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208" name="Shape 208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CC00"/>
                </a:solidFill>
              </a:rPr>
              <a:t>Sales management</a:t>
            </a:r>
          </a:p>
        </p:txBody>
      </p:sp>
      <p:sp>
        <p:nvSpPr>
          <p:cNvPr id="209" name="Shape 209"/>
          <p:cNvSpPr/>
          <p:nvPr>
            <p:ph type="body" idx="1"/>
          </p:nvPr>
        </p:nvSpPr>
        <p:spPr>
          <a:xfrm>
            <a:off x="1083733" y="2817706"/>
            <a:ext cx="1192106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Management of the personal selling task.</a:t>
            </a:r>
            <a:endParaRPr sz="38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Is there anything like ‘impersonal selling’ or ‘non-personal’ selling?</a:t>
            </a:r>
            <a:endParaRPr sz="38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Selling is an exchange transaction. Exchange of Product or service for money</a:t>
            </a:r>
            <a:endParaRPr sz="38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Money is the revenue or the earnings of an enterprise often called ‘turnover’ or ‘top line’</a:t>
            </a:r>
            <a:endParaRPr sz="38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Sales therefore is the only revenue generating function in an enterprise. 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212" name="Shape 212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CC00"/>
                </a:solidFill>
              </a:rPr>
              <a:t>Objectives of sales  management</a:t>
            </a:r>
          </a:p>
        </p:txBody>
      </p:sp>
      <p:sp>
        <p:nvSpPr>
          <p:cNvPr id="213" name="Shape 213"/>
          <p:cNvSpPr/>
          <p:nvPr>
            <p:ph type="body" idx="1"/>
          </p:nvPr>
        </p:nvSpPr>
        <p:spPr>
          <a:xfrm>
            <a:off x="2384213" y="2817706"/>
            <a:ext cx="9970348" cy="58521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723900" indent="-72390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3 general underlying objectives:</a:t>
            </a:r>
            <a:endParaRPr sz="3800">
              <a:solidFill>
                <a:srgbClr val="FFFFFF"/>
              </a:solidFill>
            </a:endParaRPr>
          </a:p>
          <a:p>
            <a:pPr lvl="0" marL="723900" indent="-723900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SALES VOLUME</a:t>
            </a:r>
            <a:endParaRPr sz="3800">
              <a:solidFill>
                <a:srgbClr val="FFFFFF"/>
              </a:solidFill>
            </a:endParaRPr>
          </a:p>
          <a:p>
            <a:pPr lvl="0" marL="723900" indent="-723900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PROFITS</a:t>
            </a:r>
            <a:endParaRPr sz="3800">
              <a:solidFill>
                <a:srgbClr val="FFFFFF"/>
              </a:solidFill>
            </a:endParaRPr>
          </a:p>
          <a:p>
            <a:pPr lvl="0" marL="723900" indent="-723900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GROWTH</a:t>
            </a:r>
            <a:endParaRPr sz="3800">
              <a:solidFill>
                <a:srgbClr val="FFFFFF"/>
              </a:solidFill>
            </a:endParaRPr>
          </a:p>
          <a:p>
            <a:pPr lvl="0" marL="533400" indent="-5334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Sales – cost of sales = gross margin.</a:t>
            </a:r>
            <a:endParaRPr sz="3800">
              <a:solidFill>
                <a:srgbClr val="FFFFFF"/>
              </a:solidFill>
            </a:endParaRPr>
          </a:p>
          <a:p>
            <a:pPr lvl="0" marL="533400" indent="-533400">
              <a:buSzTx/>
              <a:buNone/>
              <a:defRPr sz="1800">
                <a:solidFill>
                  <a:srgbClr val="000000"/>
                </a:solidFill>
              </a:defRPr>
            </a:pPr>
            <a:endParaRPr sz="3800">
              <a:solidFill>
                <a:srgbClr val="FFFFFF"/>
              </a:solidFill>
            </a:endParaRPr>
          </a:p>
          <a:p>
            <a:pPr lvl="0" marL="533400" indent="-5334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Gross margin – expenses =net profit.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216" name="Shape 216"/>
          <p:cNvSpPr/>
          <p:nvPr>
            <p:ph type="title"/>
          </p:nvPr>
        </p:nvSpPr>
        <p:spPr>
          <a:xfrm>
            <a:off x="2384213" y="650239"/>
            <a:ext cx="9970348" cy="1842348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CC00"/>
                </a:solidFill>
              </a:rPr>
              <a:t>Sales management: evolution</a:t>
            </a:r>
          </a:p>
        </p:txBody>
      </p:sp>
      <p:sp>
        <p:nvSpPr>
          <p:cNvPr id="217" name="Shape 217"/>
          <p:cNvSpPr/>
          <p:nvPr>
            <p:ph type="body" idx="1"/>
          </p:nvPr>
        </p:nvSpPr>
        <p:spPr>
          <a:xfrm>
            <a:off x="2384213" y="2817706"/>
            <a:ext cx="9970348" cy="628565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Industrial Revolution – 1760</a:t>
            </a:r>
            <a:endParaRPr sz="38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Small home industries – Large scale manufacturing –marketing – sales and sales support</a:t>
            </a:r>
            <a:endParaRPr sz="38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Concept of hunters and farmers</a:t>
            </a:r>
            <a:endParaRPr sz="38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The modern day sales manager is both an administrator in-charge of personal selling activity and a member of the group that makes marketing decisions of all types.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sp>
        <p:nvSpPr>
          <p:cNvPr id="220" name="Shape 220"/>
          <p:cNvSpPr/>
          <p:nvPr/>
        </p:nvSpPr>
        <p:spPr>
          <a:xfrm>
            <a:off x="3576320" y="7545493"/>
            <a:ext cx="6263768" cy="1857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lvl="0" marL="540808" indent="-540808" algn="l" defTabSz="914400">
              <a:buSzPct val="100000"/>
              <a:buFont typeface="Wingdings"/>
              <a:buChar char="❖"/>
              <a:defRPr sz="1800"/>
            </a:pPr>
            <a:r>
              <a:rPr sz="2800">
                <a:solidFill>
                  <a:srgbClr val="FFFFFF"/>
                </a:solidFill>
                <a:latin typeface="Bell MT"/>
                <a:ea typeface="Bell MT"/>
                <a:cs typeface="Bell MT"/>
                <a:sym typeface="Bell MT"/>
              </a:rPr>
              <a:t>Clear authority &amp; Responsibility</a:t>
            </a:r>
            <a:endParaRPr sz="2800">
              <a:solidFill>
                <a:srgbClr val="FFFFFF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marL="540808" indent="-540808" algn="l" defTabSz="914400">
              <a:buSzPct val="100000"/>
              <a:buFont typeface="Wingdings"/>
              <a:buChar char="❖"/>
              <a:defRPr sz="1800"/>
            </a:pPr>
            <a:r>
              <a:rPr sz="2800">
                <a:solidFill>
                  <a:srgbClr val="FFFFFF"/>
                </a:solidFill>
                <a:latin typeface="Bell MT"/>
                <a:ea typeface="Bell MT"/>
                <a:cs typeface="Bell MT"/>
                <a:sym typeface="Bell MT"/>
              </a:rPr>
              <a:t>Quick response &amp; Decision, Low Cost</a:t>
            </a:r>
            <a:endParaRPr sz="2800">
              <a:solidFill>
                <a:srgbClr val="FFFFFF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marL="540808" indent="-540808" algn="l" defTabSz="914400">
              <a:buSzPct val="100000"/>
              <a:buFont typeface="Wingdings"/>
              <a:buChar char="❖"/>
              <a:defRPr sz="1800"/>
            </a:pPr>
            <a:r>
              <a:rPr sz="2800">
                <a:solidFill>
                  <a:srgbClr val="FFFFFF"/>
                </a:solidFill>
                <a:latin typeface="Bell MT"/>
                <a:ea typeface="Bell MT"/>
                <a:cs typeface="Bell MT"/>
                <a:sym typeface="Bell MT"/>
              </a:rPr>
              <a:t>Weak on marketing inputs</a:t>
            </a:r>
            <a:endParaRPr sz="2800">
              <a:solidFill>
                <a:srgbClr val="FFFFFF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marL="540808" indent="-540808" algn="l" defTabSz="914400">
              <a:buSzPct val="100000"/>
              <a:buFont typeface="Wingdings"/>
              <a:buChar char="❖"/>
              <a:defRPr sz="1800"/>
            </a:pPr>
            <a:r>
              <a:rPr sz="2800">
                <a:solidFill>
                  <a:srgbClr val="FFFFFF"/>
                </a:solidFill>
                <a:latin typeface="Bell MT"/>
                <a:ea typeface="Bell MT"/>
                <a:cs typeface="Bell MT"/>
                <a:sym typeface="Bell MT"/>
              </a:rPr>
              <a:t>Sales manager controlled</a:t>
            </a:r>
          </a:p>
        </p:txBody>
      </p:sp>
      <p:sp>
        <p:nvSpPr>
          <p:cNvPr id="221" name="Shape 221"/>
          <p:cNvSpPr/>
          <p:nvPr/>
        </p:nvSpPr>
        <p:spPr>
          <a:xfrm>
            <a:off x="3142826" y="555413"/>
            <a:ext cx="7118063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b="1" sz="3800">
                <a:solidFill>
                  <a:srgbClr val="FFFFFF"/>
                </a:solidFill>
                <a:latin typeface="Bell MT"/>
                <a:ea typeface="Bell MT"/>
                <a:cs typeface="Bell MT"/>
                <a:sym typeface="Bell MT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800">
                <a:solidFill>
                  <a:srgbClr val="FFFFFF"/>
                </a:solidFill>
              </a:rPr>
              <a:t>Line Sales Organization structure</a:t>
            </a:r>
          </a:p>
        </p:txBody>
      </p:sp>
      <p:grpSp>
        <p:nvGrpSpPr>
          <p:cNvPr id="224" name="Group 224"/>
          <p:cNvGrpSpPr/>
          <p:nvPr/>
        </p:nvGrpSpPr>
        <p:grpSpPr>
          <a:xfrm>
            <a:off x="1652693" y="4876799"/>
            <a:ext cx="2122312" cy="702170"/>
            <a:chOff x="0" y="25512"/>
            <a:chExt cx="2122311" cy="702168"/>
          </a:xfrm>
        </p:grpSpPr>
        <p:sp>
          <p:nvSpPr>
            <p:cNvPr id="222" name="Shape 222"/>
            <p:cNvSpPr/>
            <p:nvPr/>
          </p:nvSpPr>
          <p:spPr>
            <a:xfrm>
              <a:off x="0" y="25512"/>
              <a:ext cx="2122312" cy="702170"/>
            </a:xfrm>
            <a:prstGeom prst="rect">
              <a:avLst/>
            </a:prstGeom>
            <a:solidFill>
              <a:srgbClr val="8064A2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3" name="Shape 223"/>
            <p:cNvSpPr/>
            <p:nvPr/>
          </p:nvSpPr>
          <p:spPr>
            <a:xfrm>
              <a:off x="0" y="182541"/>
              <a:ext cx="2122312" cy="388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6255" tIns="16255" rIns="16255" bIns="16255" numCol="1" anchor="ctr">
              <a:spAutoFit/>
            </a:bodyPr>
            <a:lstStyle>
              <a:lvl1pPr defTabSz="1137919">
                <a:lnSpc>
                  <a:spcPct val="90000"/>
                </a:lnSpc>
                <a:spcBef>
                  <a:spcPts val="700"/>
                </a:spcBef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Area Sales Mgr</a:t>
              </a:r>
            </a:p>
          </p:txBody>
        </p:sp>
      </p:grpSp>
      <p:grpSp>
        <p:nvGrpSpPr>
          <p:cNvPr id="227" name="Group 227"/>
          <p:cNvGrpSpPr/>
          <p:nvPr/>
        </p:nvGrpSpPr>
        <p:grpSpPr>
          <a:xfrm>
            <a:off x="4226559" y="4876800"/>
            <a:ext cx="2384215" cy="715716"/>
            <a:chOff x="0" y="0"/>
            <a:chExt cx="2384213" cy="715715"/>
          </a:xfrm>
        </p:grpSpPr>
        <p:sp>
          <p:nvSpPr>
            <p:cNvPr id="225" name="Shape 225"/>
            <p:cNvSpPr/>
            <p:nvPr/>
          </p:nvSpPr>
          <p:spPr>
            <a:xfrm>
              <a:off x="0" y="0"/>
              <a:ext cx="2384214" cy="715716"/>
            </a:xfrm>
            <a:prstGeom prst="rect">
              <a:avLst/>
            </a:prstGeom>
            <a:solidFill>
              <a:srgbClr val="8064A2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6" name="Shape 226"/>
            <p:cNvSpPr/>
            <p:nvPr/>
          </p:nvSpPr>
          <p:spPr>
            <a:xfrm>
              <a:off x="0" y="163801"/>
              <a:ext cx="2384214" cy="388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6255" tIns="16255" rIns="16255" bIns="16255" numCol="1" anchor="ctr">
              <a:spAutoFit/>
            </a:bodyPr>
            <a:lstStyle>
              <a:lvl1pPr defTabSz="1137919">
                <a:lnSpc>
                  <a:spcPct val="90000"/>
                </a:lnSpc>
                <a:spcBef>
                  <a:spcPts val="700"/>
                </a:spcBef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Area Sales Mgr</a:t>
              </a:r>
            </a:p>
          </p:txBody>
        </p:sp>
      </p:grpSp>
      <p:grpSp>
        <p:nvGrpSpPr>
          <p:cNvPr id="230" name="Group 230"/>
          <p:cNvGrpSpPr/>
          <p:nvPr/>
        </p:nvGrpSpPr>
        <p:grpSpPr>
          <a:xfrm>
            <a:off x="6870417" y="4876800"/>
            <a:ext cx="2341317" cy="754098"/>
            <a:chOff x="0" y="0"/>
            <a:chExt cx="2341315" cy="754097"/>
          </a:xfrm>
        </p:grpSpPr>
        <p:sp>
          <p:nvSpPr>
            <p:cNvPr id="228" name="Shape 228"/>
            <p:cNvSpPr/>
            <p:nvPr/>
          </p:nvSpPr>
          <p:spPr>
            <a:xfrm>
              <a:off x="-1" y="0"/>
              <a:ext cx="2247747" cy="754098"/>
            </a:xfrm>
            <a:prstGeom prst="rect">
              <a:avLst/>
            </a:prstGeom>
            <a:solidFill>
              <a:srgbClr val="8064A2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9" name="Shape 229"/>
            <p:cNvSpPr/>
            <p:nvPr/>
          </p:nvSpPr>
          <p:spPr>
            <a:xfrm>
              <a:off x="93570" y="182992"/>
              <a:ext cx="2247746" cy="388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6255" tIns="16255" rIns="16255" bIns="16255" numCol="1" anchor="ctr">
              <a:spAutoFit/>
            </a:bodyPr>
            <a:lstStyle>
              <a:lvl1pPr defTabSz="1137919">
                <a:lnSpc>
                  <a:spcPct val="90000"/>
                </a:lnSpc>
                <a:spcBef>
                  <a:spcPts val="700"/>
                </a:spcBef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Area Sales Mgr</a:t>
              </a:r>
            </a:p>
          </p:txBody>
        </p:sp>
      </p:grpSp>
      <p:grpSp>
        <p:nvGrpSpPr>
          <p:cNvPr id="233" name="Group 233"/>
          <p:cNvGrpSpPr/>
          <p:nvPr/>
        </p:nvGrpSpPr>
        <p:grpSpPr>
          <a:xfrm>
            <a:off x="9351716" y="4876800"/>
            <a:ext cx="2149405" cy="754098"/>
            <a:chOff x="0" y="0"/>
            <a:chExt cx="2149404" cy="754097"/>
          </a:xfrm>
        </p:grpSpPr>
        <p:sp>
          <p:nvSpPr>
            <p:cNvPr id="231" name="Shape 231"/>
            <p:cNvSpPr/>
            <p:nvPr/>
          </p:nvSpPr>
          <p:spPr>
            <a:xfrm>
              <a:off x="0" y="0"/>
              <a:ext cx="2149405" cy="754098"/>
            </a:xfrm>
            <a:prstGeom prst="rect">
              <a:avLst/>
            </a:prstGeom>
            <a:solidFill>
              <a:srgbClr val="8064A2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2" name="Shape 232"/>
            <p:cNvSpPr/>
            <p:nvPr/>
          </p:nvSpPr>
          <p:spPr>
            <a:xfrm>
              <a:off x="0" y="182992"/>
              <a:ext cx="2149405" cy="388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6255" tIns="16255" rIns="16255" bIns="16255" numCol="1" anchor="ctr">
              <a:spAutoFit/>
            </a:bodyPr>
            <a:lstStyle>
              <a:lvl1pPr defTabSz="1137919">
                <a:lnSpc>
                  <a:spcPct val="90000"/>
                </a:lnSpc>
                <a:spcBef>
                  <a:spcPts val="700"/>
                </a:spcBef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Area Sales Mgr</a:t>
              </a:r>
            </a:p>
          </p:txBody>
        </p:sp>
      </p:grpSp>
      <p:grpSp>
        <p:nvGrpSpPr>
          <p:cNvPr id="236" name="Group 236"/>
          <p:cNvGrpSpPr/>
          <p:nvPr/>
        </p:nvGrpSpPr>
        <p:grpSpPr>
          <a:xfrm>
            <a:off x="1652693" y="6177279"/>
            <a:ext cx="2122312" cy="702170"/>
            <a:chOff x="0" y="0"/>
            <a:chExt cx="2122311" cy="702168"/>
          </a:xfrm>
        </p:grpSpPr>
        <p:sp>
          <p:nvSpPr>
            <p:cNvPr id="234" name="Shape 234"/>
            <p:cNvSpPr/>
            <p:nvPr/>
          </p:nvSpPr>
          <p:spPr>
            <a:xfrm>
              <a:off x="0" y="0"/>
              <a:ext cx="2122312" cy="702169"/>
            </a:xfrm>
            <a:prstGeom prst="rect">
              <a:avLst/>
            </a:prstGeom>
            <a:solidFill>
              <a:srgbClr val="8064A2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5" name="Shape 235"/>
            <p:cNvSpPr/>
            <p:nvPr/>
          </p:nvSpPr>
          <p:spPr>
            <a:xfrm>
              <a:off x="0" y="157028"/>
              <a:ext cx="2122312" cy="388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6255" tIns="16255" rIns="16255" bIns="16255" numCol="1" anchor="ctr">
              <a:spAutoFit/>
            </a:bodyPr>
            <a:lstStyle>
              <a:lvl1pPr defTabSz="1137919">
                <a:lnSpc>
                  <a:spcPct val="90000"/>
                </a:lnSpc>
                <a:spcBef>
                  <a:spcPts val="700"/>
                </a:spcBef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Sales Force</a:t>
              </a:r>
            </a:p>
          </p:txBody>
        </p:sp>
      </p:grpSp>
      <p:grpSp>
        <p:nvGrpSpPr>
          <p:cNvPr id="239" name="Group 239"/>
          <p:cNvGrpSpPr/>
          <p:nvPr/>
        </p:nvGrpSpPr>
        <p:grpSpPr>
          <a:xfrm>
            <a:off x="4334933" y="6177279"/>
            <a:ext cx="2122312" cy="702170"/>
            <a:chOff x="0" y="0"/>
            <a:chExt cx="2122311" cy="702168"/>
          </a:xfrm>
        </p:grpSpPr>
        <p:sp>
          <p:nvSpPr>
            <p:cNvPr id="237" name="Shape 237"/>
            <p:cNvSpPr/>
            <p:nvPr/>
          </p:nvSpPr>
          <p:spPr>
            <a:xfrm>
              <a:off x="0" y="0"/>
              <a:ext cx="2122312" cy="702169"/>
            </a:xfrm>
            <a:prstGeom prst="rect">
              <a:avLst/>
            </a:prstGeom>
            <a:solidFill>
              <a:srgbClr val="8064A2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8" name="Shape 238"/>
            <p:cNvSpPr/>
            <p:nvPr/>
          </p:nvSpPr>
          <p:spPr>
            <a:xfrm>
              <a:off x="0" y="157028"/>
              <a:ext cx="2122312" cy="388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6255" tIns="16255" rIns="16255" bIns="16255" numCol="1" anchor="ctr">
              <a:spAutoFit/>
            </a:bodyPr>
            <a:lstStyle>
              <a:lvl1pPr defTabSz="1137919">
                <a:lnSpc>
                  <a:spcPct val="90000"/>
                </a:lnSpc>
                <a:spcBef>
                  <a:spcPts val="700"/>
                </a:spcBef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Sales Force</a:t>
              </a:r>
            </a:p>
          </p:txBody>
        </p:sp>
      </p:grpSp>
      <p:grpSp>
        <p:nvGrpSpPr>
          <p:cNvPr id="242" name="Group 242"/>
          <p:cNvGrpSpPr/>
          <p:nvPr/>
        </p:nvGrpSpPr>
        <p:grpSpPr>
          <a:xfrm>
            <a:off x="6981049" y="6233724"/>
            <a:ext cx="2122312" cy="702170"/>
            <a:chOff x="0" y="0"/>
            <a:chExt cx="2122311" cy="702168"/>
          </a:xfrm>
        </p:grpSpPr>
        <p:sp>
          <p:nvSpPr>
            <p:cNvPr id="240" name="Shape 240"/>
            <p:cNvSpPr/>
            <p:nvPr/>
          </p:nvSpPr>
          <p:spPr>
            <a:xfrm>
              <a:off x="0" y="0"/>
              <a:ext cx="2122312" cy="702169"/>
            </a:xfrm>
            <a:prstGeom prst="rect">
              <a:avLst/>
            </a:prstGeom>
            <a:solidFill>
              <a:srgbClr val="8064A2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1" name="Shape 241"/>
            <p:cNvSpPr/>
            <p:nvPr/>
          </p:nvSpPr>
          <p:spPr>
            <a:xfrm>
              <a:off x="0" y="157028"/>
              <a:ext cx="2122312" cy="388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6255" tIns="16255" rIns="16255" bIns="16255" numCol="1" anchor="ctr">
              <a:spAutoFit/>
            </a:bodyPr>
            <a:lstStyle>
              <a:lvl1pPr defTabSz="1137919">
                <a:lnSpc>
                  <a:spcPct val="90000"/>
                </a:lnSpc>
                <a:spcBef>
                  <a:spcPts val="700"/>
                </a:spcBef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Sales Force</a:t>
              </a:r>
            </a:p>
          </p:txBody>
        </p:sp>
      </p:grpSp>
      <p:grpSp>
        <p:nvGrpSpPr>
          <p:cNvPr id="245" name="Group 245"/>
          <p:cNvGrpSpPr/>
          <p:nvPr/>
        </p:nvGrpSpPr>
        <p:grpSpPr>
          <a:xfrm>
            <a:off x="9428480" y="6213404"/>
            <a:ext cx="2122312" cy="702170"/>
            <a:chOff x="0" y="0"/>
            <a:chExt cx="2122311" cy="702168"/>
          </a:xfrm>
        </p:grpSpPr>
        <p:sp>
          <p:nvSpPr>
            <p:cNvPr id="243" name="Shape 243"/>
            <p:cNvSpPr/>
            <p:nvPr/>
          </p:nvSpPr>
          <p:spPr>
            <a:xfrm>
              <a:off x="0" y="0"/>
              <a:ext cx="2122312" cy="702169"/>
            </a:xfrm>
            <a:prstGeom prst="rect">
              <a:avLst/>
            </a:prstGeom>
            <a:solidFill>
              <a:srgbClr val="8064A2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4" name="Shape 244"/>
            <p:cNvSpPr/>
            <p:nvPr/>
          </p:nvSpPr>
          <p:spPr>
            <a:xfrm>
              <a:off x="0" y="157028"/>
              <a:ext cx="2122312" cy="388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6255" tIns="16255" rIns="16255" bIns="16255" numCol="1" anchor="ctr">
              <a:spAutoFit/>
            </a:bodyPr>
            <a:lstStyle>
              <a:lvl1pPr defTabSz="1137919">
                <a:lnSpc>
                  <a:spcPct val="90000"/>
                </a:lnSpc>
                <a:spcBef>
                  <a:spcPts val="700"/>
                </a:spcBef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Sales Force</a:t>
              </a:r>
            </a:p>
          </p:txBody>
        </p:sp>
      </p:grpSp>
      <p:grpSp>
        <p:nvGrpSpPr>
          <p:cNvPr id="248" name="Group 248"/>
          <p:cNvGrpSpPr/>
          <p:nvPr/>
        </p:nvGrpSpPr>
        <p:grpSpPr>
          <a:xfrm>
            <a:off x="5418666" y="3142826"/>
            <a:ext cx="2436143" cy="975361"/>
            <a:chOff x="0" y="0"/>
            <a:chExt cx="2436142" cy="975360"/>
          </a:xfrm>
        </p:grpSpPr>
        <p:sp>
          <p:nvSpPr>
            <p:cNvPr id="246" name="Shape 246"/>
            <p:cNvSpPr/>
            <p:nvPr/>
          </p:nvSpPr>
          <p:spPr>
            <a:xfrm>
              <a:off x="0" y="0"/>
              <a:ext cx="2436143" cy="975361"/>
            </a:xfrm>
            <a:prstGeom prst="rect">
              <a:avLst/>
            </a:prstGeom>
            <a:solidFill>
              <a:srgbClr val="FFC000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7" name="Shape 247"/>
            <p:cNvSpPr/>
            <p:nvPr/>
          </p:nvSpPr>
          <p:spPr>
            <a:xfrm>
              <a:off x="0" y="293624"/>
              <a:ext cx="2436143" cy="388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6255" tIns="16255" rIns="16255" bIns="16255" numCol="1" anchor="ctr">
              <a:spAutoFit/>
            </a:bodyPr>
            <a:lstStyle>
              <a:lvl1pPr defTabSz="1137919">
                <a:lnSpc>
                  <a:spcPct val="90000"/>
                </a:lnSpc>
                <a:spcBef>
                  <a:spcPts val="700"/>
                </a:spcBef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Sales Manager</a:t>
              </a:r>
            </a:p>
          </p:txBody>
        </p:sp>
      </p:grpSp>
      <p:grpSp>
        <p:nvGrpSpPr>
          <p:cNvPr id="251" name="Group 251"/>
          <p:cNvGrpSpPr/>
          <p:nvPr/>
        </p:nvGrpSpPr>
        <p:grpSpPr>
          <a:xfrm>
            <a:off x="4985172" y="1625599"/>
            <a:ext cx="3070580" cy="871504"/>
            <a:chOff x="0" y="0"/>
            <a:chExt cx="3070578" cy="871502"/>
          </a:xfrm>
        </p:grpSpPr>
        <p:sp>
          <p:nvSpPr>
            <p:cNvPr id="249" name="Shape 249"/>
            <p:cNvSpPr/>
            <p:nvPr/>
          </p:nvSpPr>
          <p:spPr>
            <a:xfrm>
              <a:off x="-1" y="-1"/>
              <a:ext cx="3070580" cy="871504"/>
            </a:xfrm>
            <a:prstGeom prst="rect">
              <a:avLst/>
            </a:prstGeom>
            <a:solidFill>
              <a:srgbClr val="00B050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50" name="Shape 250"/>
            <p:cNvSpPr/>
            <p:nvPr/>
          </p:nvSpPr>
          <p:spPr>
            <a:xfrm>
              <a:off x="-1" y="241695"/>
              <a:ext cx="3070580" cy="388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6255" tIns="16255" rIns="16255" bIns="16255" numCol="1" anchor="ctr">
              <a:spAutoFit/>
            </a:bodyPr>
            <a:lstStyle>
              <a:lvl1pPr defTabSz="1137919">
                <a:lnSpc>
                  <a:spcPct val="90000"/>
                </a:lnSpc>
                <a:spcBef>
                  <a:spcPts val="700"/>
                </a:spcBef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Head –Marketing</a:t>
              </a:r>
            </a:p>
          </p:txBody>
        </p:sp>
      </p:grpSp>
      <p:sp>
        <p:nvSpPr>
          <p:cNvPr id="252" name="Shape 252"/>
          <p:cNvSpPr/>
          <p:nvPr/>
        </p:nvSpPr>
        <p:spPr>
          <a:xfrm>
            <a:off x="5417763" y="5618254"/>
            <a:ext cx="1" cy="541867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3" name="Shape 253"/>
          <p:cNvSpPr/>
          <p:nvPr/>
        </p:nvSpPr>
        <p:spPr>
          <a:xfrm>
            <a:off x="2816803" y="5618254"/>
            <a:ext cx="1" cy="541867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4" name="Shape 254"/>
          <p:cNvSpPr/>
          <p:nvPr/>
        </p:nvSpPr>
        <p:spPr>
          <a:xfrm>
            <a:off x="8127097" y="5636316"/>
            <a:ext cx="1" cy="541867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5" name="Shape 255"/>
          <p:cNvSpPr/>
          <p:nvPr/>
        </p:nvSpPr>
        <p:spPr>
          <a:xfrm>
            <a:off x="10511310" y="5636316"/>
            <a:ext cx="1" cy="541867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6" name="Shape 256"/>
          <p:cNvSpPr/>
          <p:nvPr/>
        </p:nvSpPr>
        <p:spPr>
          <a:xfrm>
            <a:off x="6609870" y="2601863"/>
            <a:ext cx="1" cy="541867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7" name="Shape 257"/>
          <p:cNvSpPr/>
          <p:nvPr/>
        </p:nvSpPr>
        <p:spPr>
          <a:xfrm>
            <a:off x="2817706" y="4443306"/>
            <a:ext cx="7694508" cy="2259"/>
          </a:xfrm>
          <a:prstGeom prst="line">
            <a:avLst/>
          </a:prstGeom>
          <a:ln w="25400">
            <a:solidFill>
              <a:srgbClr val="FFFFFF"/>
            </a:solidFill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8" name="Shape 258"/>
          <p:cNvSpPr/>
          <p:nvPr/>
        </p:nvSpPr>
        <p:spPr>
          <a:xfrm>
            <a:off x="2816803" y="4444209"/>
            <a:ext cx="1" cy="433494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9" name="Shape 259"/>
          <p:cNvSpPr/>
          <p:nvPr/>
        </p:nvSpPr>
        <p:spPr>
          <a:xfrm>
            <a:off x="5417763" y="4462271"/>
            <a:ext cx="1" cy="433494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0" name="Shape 260"/>
          <p:cNvSpPr/>
          <p:nvPr/>
        </p:nvSpPr>
        <p:spPr>
          <a:xfrm>
            <a:off x="8127097" y="4496138"/>
            <a:ext cx="1" cy="433494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1" name="Shape 261"/>
          <p:cNvSpPr/>
          <p:nvPr/>
        </p:nvSpPr>
        <p:spPr>
          <a:xfrm>
            <a:off x="10511310" y="4444209"/>
            <a:ext cx="1" cy="433494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2" name="Shape 262"/>
          <p:cNvSpPr/>
          <p:nvPr/>
        </p:nvSpPr>
        <p:spPr>
          <a:xfrm>
            <a:off x="6609870" y="4101027"/>
            <a:ext cx="1" cy="325121"/>
          </a:xfrm>
          <a:prstGeom prst="line">
            <a:avLst/>
          </a:prstGeom>
          <a:ln w="38100">
            <a:solidFill>
              <a:srgbClr val="FFFFFF"/>
            </a:solidFill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FFFFF"/>
                </a:solidFill>
              </a:rPr>
            </a:fld>
          </a:p>
        </p:txBody>
      </p:sp>
      <p:pic>
        <p:nvPicPr>
          <p:cNvPr id="265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4088" y="-839894"/>
            <a:ext cx="12700001" cy="7601939"/>
          </a:xfrm>
          <a:prstGeom prst="rect">
            <a:avLst/>
          </a:prstGeom>
          <a:ln w="12700">
            <a:miter lim="400000"/>
          </a:ln>
        </p:spPr>
      </p:pic>
      <p:sp>
        <p:nvSpPr>
          <p:cNvPr id="266" name="Shape 266"/>
          <p:cNvSpPr/>
          <p:nvPr/>
        </p:nvSpPr>
        <p:spPr>
          <a:xfrm flipH="1">
            <a:off x="4958080" y="4048195"/>
            <a:ext cx="2258" cy="433495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7" name="Shape 267"/>
          <p:cNvSpPr/>
          <p:nvPr/>
        </p:nvSpPr>
        <p:spPr>
          <a:xfrm flipH="1">
            <a:off x="4955822" y="5294489"/>
            <a:ext cx="2259" cy="433494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8" name="Shape 268"/>
          <p:cNvSpPr/>
          <p:nvPr/>
        </p:nvSpPr>
        <p:spPr>
          <a:xfrm>
            <a:off x="2140372" y="4048195"/>
            <a:ext cx="1625602" cy="2167468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9" name="Shape 269"/>
          <p:cNvSpPr/>
          <p:nvPr/>
        </p:nvSpPr>
        <p:spPr>
          <a:xfrm flipH="1">
            <a:off x="6041813" y="4156568"/>
            <a:ext cx="1950721" cy="2059095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0" name="Shape 270"/>
          <p:cNvSpPr/>
          <p:nvPr/>
        </p:nvSpPr>
        <p:spPr>
          <a:xfrm flipH="1">
            <a:off x="6041813" y="4156569"/>
            <a:ext cx="5201921" cy="2059094"/>
          </a:xfrm>
          <a:prstGeom prst="line">
            <a:avLst/>
          </a:prstGeom>
          <a:ln w="38100">
            <a:solidFill>
              <a:srgbClr val="FFFFFF"/>
            </a:solidFill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1" name="Shape 271"/>
          <p:cNvSpPr/>
          <p:nvPr/>
        </p:nvSpPr>
        <p:spPr>
          <a:xfrm>
            <a:off x="7152640" y="6935893"/>
            <a:ext cx="5285695" cy="1857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lvl="0" marL="540808" indent="-540808" algn="l" defTabSz="914400">
              <a:buSzPct val="100000"/>
              <a:buFont typeface="Wingdings"/>
              <a:buChar char="❖"/>
              <a:defRPr sz="1800"/>
            </a:pPr>
            <a:r>
              <a:rPr sz="2800">
                <a:solidFill>
                  <a:srgbClr val="FFFFFF"/>
                </a:solidFill>
                <a:latin typeface="Bell MT"/>
                <a:ea typeface="Bell MT"/>
                <a:cs typeface="Bell MT"/>
                <a:sym typeface="Bell MT"/>
              </a:rPr>
              <a:t>Administrative Simplicity</a:t>
            </a:r>
            <a:endParaRPr sz="2800">
              <a:solidFill>
                <a:srgbClr val="FFFFFF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marL="540808" indent="-540808" algn="l" defTabSz="914400">
              <a:buSzPct val="100000"/>
              <a:buFont typeface="Wingdings"/>
              <a:buChar char="❖"/>
              <a:defRPr sz="1800"/>
            </a:pPr>
            <a:r>
              <a:rPr sz="2800">
                <a:solidFill>
                  <a:srgbClr val="FFFFFF"/>
                </a:solidFill>
                <a:latin typeface="Bell MT"/>
                <a:ea typeface="Bell MT"/>
                <a:cs typeface="Bell MT"/>
                <a:sym typeface="Bell MT"/>
              </a:rPr>
              <a:t>Access to Specialists</a:t>
            </a:r>
            <a:endParaRPr sz="2800">
              <a:solidFill>
                <a:srgbClr val="FFFFFF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marL="540808" indent="-540808" algn="l" defTabSz="914400">
              <a:buSzPct val="100000"/>
              <a:buFont typeface="Wingdings"/>
              <a:buChar char="❖"/>
              <a:defRPr sz="1800"/>
            </a:pPr>
            <a:r>
              <a:rPr sz="2800">
                <a:solidFill>
                  <a:srgbClr val="FFFFFF"/>
                </a:solidFill>
                <a:latin typeface="Bell MT"/>
                <a:ea typeface="Bell MT"/>
                <a:cs typeface="Bell MT"/>
                <a:sym typeface="Bell MT"/>
              </a:rPr>
              <a:t>Multiple reporting</a:t>
            </a:r>
            <a:endParaRPr sz="2800">
              <a:solidFill>
                <a:srgbClr val="FFFFFF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marL="540808" indent="-540808" algn="l" defTabSz="914400">
              <a:buSzPct val="100000"/>
              <a:buFont typeface="Wingdings"/>
              <a:buChar char="❖"/>
              <a:defRPr sz="1800"/>
            </a:pPr>
            <a:r>
              <a:rPr sz="2800">
                <a:solidFill>
                  <a:srgbClr val="FFFFFF"/>
                </a:solidFill>
                <a:latin typeface="Bell MT"/>
                <a:ea typeface="Bell MT"/>
                <a:cs typeface="Bell MT"/>
                <a:sym typeface="Bell MT"/>
              </a:rPr>
              <a:t>HOD is Pressures to co-ordinate</a:t>
            </a:r>
          </a:p>
        </p:txBody>
      </p:sp>
      <p:sp>
        <p:nvSpPr>
          <p:cNvPr id="272" name="Shape 272"/>
          <p:cNvSpPr/>
          <p:nvPr/>
        </p:nvSpPr>
        <p:spPr>
          <a:xfrm>
            <a:off x="3142826" y="555413"/>
            <a:ext cx="6390157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b="1" sz="3800">
                <a:solidFill>
                  <a:srgbClr val="FFFFFF"/>
                </a:solidFill>
                <a:latin typeface="Bell MT"/>
                <a:ea typeface="Bell MT"/>
                <a:cs typeface="Bell MT"/>
                <a:sym typeface="Bell MT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800">
                <a:solidFill>
                  <a:srgbClr val="FFFFFF"/>
                </a:solidFill>
              </a:rPr>
              <a:t>Functional Sales Organization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