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2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7" r:id="rId21"/>
    <p:sldId id="288" r:id="rId22"/>
    <p:sldId id="289" r:id="rId23"/>
    <p:sldId id="290" r:id="rId24"/>
    <p:sldId id="291" r:id="rId25"/>
    <p:sldId id="29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8B773-25C9-4FC5-B9D0-D40BE0A032D0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A8E33-5711-46E8-8A48-F0027ED3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58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8A50B8A5-5A05-438F-A24E-9C44DF0031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D6C1FDB-9324-4F1D-A030-E9B746D0E1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94E219D2-620B-4A58-B864-2BB8F8A01F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BD70DC-7158-46E4-A5AE-ACCD46E8099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110FE-B5FA-45F4-907F-B7AD1A776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2CD2C6-B2B5-4FBC-96EE-6AD8BD98D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FF6A4-BD63-4995-8EE5-8D54C238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5E1A7-180E-4C4B-A3FB-861D4942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B5868-02A7-4B87-A56A-79AC9967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7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53EC-078B-445F-997B-4A60BA6C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97450-908D-4EF5-98F9-82FF23D68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AADA4-4AE0-4CBA-9AAA-94C137981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4D8BC-6E3A-4CC4-B450-21558437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6FD06-7E29-4513-AE3D-BF4EFA77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8821DE-E501-4EC9-9716-6463D3E2E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F60B8-E0EC-4DFD-95EA-28C6B3D55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16D65-E435-4942-83DD-9C3DF493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85C08-547B-498B-856B-4959308D7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6023-FA0E-4B54-ABAB-2172F45E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5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DAA4-892C-47C7-9634-0A36D94B2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AF5-C9AA-409A-9D78-75AAF363B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22E4C-37E9-4D26-9E20-E11763C6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33B0-864B-4DE5-94CB-9A6017AD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92D99-C843-4C41-BB27-18B0F2CB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3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B07F5-1551-4C0B-81DF-E332F1E8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14095-A5AF-4F47-9EF7-7F5DB53AC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1F61E-4852-4498-BAA7-F56BB895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80339-0453-4336-8FB9-DC7E70AB9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9F7B6-A595-4BA0-BE4A-40976B62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07F8-08B2-4698-ABD1-BD048974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BB306-A2E4-42B1-9241-FC87E20AE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9EBF8-6CF9-4880-B7B1-AF53F0FA7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6984-7C94-4946-8E74-F74E00E8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BFA39-7A47-4713-A8A1-58F87B60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F1996-7975-40FD-80C7-C6E9E0FC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2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FAB65-0342-4E23-88E9-58A852B3A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41429-9F6B-4433-BC06-5A036D651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D7637-6581-406F-A9AA-EDD03F48C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D639E-1EEF-417F-A66B-C9ED576D7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597F0-7513-4A88-A8CF-947F36E928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1767B9-2337-4DB4-9C5B-EF936F561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C3DA7-14EC-4DD8-BBA7-2290C394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06E0DA-B3B6-4AF6-AF11-2F635FF1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3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8177-FB7E-4409-9B72-780F3DD77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57443-9E2B-475D-A70C-0BB736AC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B5E49-E697-4EE9-BB48-0A90539AB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6F5FE-BDE3-4469-942B-470F41192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7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9181C-396A-4B7A-85D5-F73B7CFF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AD131-2043-4D20-9E43-D9B8AAEB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FB1F0-92BB-4460-828D-9611013F0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175B-B365-44D2-B510-BCE91A8F9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05261-5096-4CEE-8531-F7459FB87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22FCF-BC78-4234-A09D-F2D6DA7F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BDE3E-F526-45BF-B676-FAD07E34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F6BEF-C164-43F0-909F-C74C77CA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15306-D444-4790-AD32-52DEC008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4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06E3A-9B3D-49F7-B119-C6EE4EAB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B2C24-1C5D-43CA-8109-A5E2482DA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7E1D1-D331-4838-8F00-060162580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83DB8-C70C-42FE-81EE-13052CC6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8BC18-EF28-4B1C-B721-E7740D2B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3B83D-55FA-4785-AA99-11188B7A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2F31F-A0A1-445E-BC6B-B6C16385A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73F40-E13A-4FF5-A163-889316468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A2096-8D59-4E3F-92D8-CA25CF2B4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873FC-2D57-48D3-A1C2-D254614BCA2F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B6406-283C-469B-BADA-3BE2B540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A9A61-E7E4-49B9-8DE2-BD7E026AD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F4B52-720E-422D-A504-4AAAD27D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tevidyalay.com/language-of-grammar-automat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>
            <a:extLst>
              <a:ext uri="{FF2B5EF4-FFF2-40B4-BE49-F238E27FC236}">
                <a16:creationId xmlns:a16="http://schemas.microsoft.com/office/drawing/2014/main" id="{F8BCA530-3401-453F-859F-35308330C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0" y="3200400"/>
            <a:ext cx="64008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Fatama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Rafiq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(FBR)</a:t>
            </a:r>
            <a:endParaRPr lang="en-US" sz="3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Lecturer, Department of Software Engineering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endParaRPr lang="en-US" i="1" dirty="0"/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id="{E0B1873A-42CF-4474-92BF-C2FF8E4ED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1219201"/>
            <a:ext cx="8229600" cy="1465263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altLang="en-US" dirty="0"/>
            </a:br>
            <a:r>
              <a:rPr altLang="en-US" sz="4400" b="1" dirty="0"/>
              <a:t>SE </a:t>
            </a:r>
            <a:r>
              <a:rPr lang="en-US" altLang="en-US" sz="4400" b="1" dirty="0"/>
              <a:t>234</a:t>
            </a:r>
            <a:r>
              <a:rPr altLang="en-US" sz="4400" b="1" dirty="0"/>
              <a:t>: Theory of Computation</a:t>
            </a:r>
          </a:p>
        </p:txBody>
      </p:sp>
      <p:pic>
        <p:nvPicPr>
          <p:cNvPr id="8196" name="Picture 5" descr="C:\Users\Sony\Desktop\DIU\diulogo.png">
            <a:extLst>
              <a:ext uri="{FF2B5EF4-FFF2-40B4-BE49-F238E27FC236}">
                <a16:creationId xmlns:a16="http://schemas.microsoft.com/office/drawing/2014/main" id="{D54AFFC7-AE5A-4CA9-BA42-F87F8E58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257801"/>
            <a:ext cx="3124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6">
            <a:extLst>
              <a:ext uri="{FF2B5EF4-FFF2-40B4-BE49-F238E27FC236}">
                <a16:creationId xmlns:a16="http://schemas.microsoft.com/office/drawing/2014/main" id="{A6154307-66EB-4051-9532-7C440A4D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668" y="381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 234: Lecture 5</a:t>
            </a:r>
          </a:p>
        </p:txBody>
      </p:sp>
    </p:spTree>
    <p:extLst>
      <p:ext uri="{BB962C8B-B14F-4D97-AF65-F5344CB8AC3E}">
        <p14:creationId xmlns:p14="http://schemas.microsoft.com/office/powerpoint/2010/main" val="130595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80F8-43D7-4093-8492-4F69CF97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Grammar Ambiguity-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B654B-1EBF-4111-86E3-405FA606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There exists no algorithm to check whether any given grammar is ambiguous or not.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This general decision problem is undecidable-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“Whether a grammar is ambiguous or not?”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This is because it can be shown that this problem is equivalent to Post Correspondence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9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BC7B7-E0EC-4C2D-8A2F-980DDC92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2800" b="1" i="0" u="sng" dirty="0">
                <a:solidFill>
                  <a:srgbClr val="303030"/>
                </a:solidFill>
                <a:effectLst/>
                <a:latin typeface="Roboto Condensed"/>
              </a:rPr>
              <a:t>General Approach To Check Grammar Ambiguity-</a:t>
            </a:r>
            <a:br>
              <a:rPr lang="en-US" b="1" i="0" dirty="0">
                <a:solidFill>
                  <a:srgbClr val="303030"/>
                </a:solidFill>
                <a:effectLst/>
                <a:latin typeface="Roboto Condensed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1EBD-7F91-4DBD-9CAC-E495BE8D1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5"/>
            <a:ext cx="10515600" cy="5051548"/>
          </a:xfrm>
        </p:spPr>
        <p:txBody>
          <a:bodyPr>
            <a:normAutofit fontScale="92500" lnSpcReduction="20000"/>
          </a:bodyPr>
          <a:lstStyle/>
          <a:p>
            <a:pPr marL="0" indent="0" algn="l" fontAlgn="base">
              <a:buNone/>
            </a:pPr>
            <a:r>
              <a:rPr lang="en-US" sz="2500" i="0" dirty="0">
                <a:solidFill>
                  <a:srgbClr val="303030"/>
                </a:solidFill>
                <a:effectLst/>
                <a:latin typeface="Roboto Condensed"/>
              </a:rPr>
              <a:t>To check whether a given grammar is ambiguous or not, we follow the following steps-</a:t>
            </a:r>
          </a:p>
          <a:p>
            <a:pPr marL="0" indent="0" algn="l" fontAlgn="base">
              <a:buNone/>
            </a:pPr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Step-01: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We try finding a string from the </a:t>
            </a:r>
            <a:r>
              <a:rPr lang="en-US" b="1" i="0" u="sng" dirty="0">
                <a:solidFill>
                  <a:srgbClr val="910000"/>
                </a:solidFill>
                <a:effectLst/>
                <a:latin typeface="Arimo"/>
                <a:hlinkClick r:id="rId2"/>
              </a:rPr>
              <a:t>Language of Grammar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such that for the string there exists more than one-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parse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derivation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syntax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leftmost derivation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rightmost derivation</a:t>
            </a:r>
          </a:p>
          <a:p>
            <a:pPr marL="0" indent="0" algn="l" fontAlgn="base">
              <a:buNone/>
            </a:pPr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Step-02: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If there exists at least one such string, then the grammar is ambiguous otherwise unambiguous.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38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B004-918D-415A-87DA-9D1E459D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5803"/>
            <a:ext cx="10515600" cy="886900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PROBLEMS BASED ON CHECKING WHETHER GRAMMAR IS AMBIGUOUS-</a:t>
            </a:r>
            <a:br>
              <a:rPr lang="en-US" sz="3000" b="1" i="0" dirty="0">
                <a:solidFill>
                  <a:srgbClr val="303030"/>
                </a:solidFill>
                <a:effectLst/>
                <a:latin typeface="Roboto Condensed"/>
              </a:rPr>
            </a:b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97006-74BC-407D-85C3-183584744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935"/>
            <a:ext cx="10515600" cy="4320028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Problem-01:</a:t>
            </a:r>
            <a:endParaRPr lang="en-US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SS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a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596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4AF87-29C0-4EA1-96A7-4341F634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5207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br>
              <a:rPr lang="en-US" sz="2500" dirty="0"/>
            </a:b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16337-F358-4781-956E-6E578217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145"/>
            <a:ext cx="10515600" cy="5107818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abba</a:t>
            </a: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draw parse trees for this string w.</a:t>
            </a:r>
          </a:p>
          <a:p>
            <a:endParaRPr lang="en-US" dirty="0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8C076CCA-5D86-4E60-BC50-46C08FFD7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877" y="2658721"/>
            <a:ext cx="5649278" cy="3016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032071-4D80-4A59-83A2-DE424B027DFB}"/>
              </a:ext>
            </a:extLst>
          </p:cNvPr>
          <p:cNvSpPr txBox="1"/>
          <p:nvPr/>
        </p:nvSpPr>
        <p:spPr>
          <a:xfrm>
            <a:off x="1378635" y="5807631"/>
            <a:ext cx="97348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225759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52189-3641-4180-BF8A-17714D49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fontAlgn="base"/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Problem-02: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4BF27-3020-4AB7-BDD2-4E0952468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/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A / B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ab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abB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 ∈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336667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5FAC-33B1-458C-95F1-5016C0CC8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 fontScale="90000"/>
          </a:bodyPr>
          <a:lstStyle/>
          <a:p>
            <a:b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br>
              <a:rPr lang="en-US" sz="2500" dirty="0"/>
            </a:b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FB200-7F07-4408-830D-DC81E014C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078"/>
            <a:ext cx="10515600" cy="5121885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ab</a:t>
            </a: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draw parse trees for this string w.</a:t>
            </a:r>
          </a:p>
          <a:p>
            <a:endParaRPr lang="en-US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59A6ADAA-94B6-4935-A59A-22F94D096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69" y="2920460"/>
            <a:ext cx="4375053" cy="239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BE9EFE-FB46-44A0-87B1-25119E6EDFD4}"/>
              </a:ext>
            </a:extLst>
          </p:cNvPr>
          <p:cNvSpPr txBox="1"/>
          <p:nvPr/>
        </p:nvSpPr>
        <p:spPr>
          <a:xfrm>
            <a:off x="1237956" y="5633047"/>
            <a:ext cx="8834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202700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0B40F-B796-4CC8-B19E-2333A5C6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7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Problem-03: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308F6-7899-4ED4-8D05-DD6D1AD43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822"/>
            <a:ext cx="10515600" cy="4967141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AB / C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ab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 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cBd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cd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aCd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aDd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D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bDc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bc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10052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4CD1-9859-43EA-B6D8-BE3F21B9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3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95D9-C116-4B29-B7BD-2173C6E1E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551"/>
            <a:ext cx="10515600" cy="5023412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</a:t>
            </a:r>
            <a:r>
              <a:rPr lang="en-US" sz="2500" b="0" i="0" dirty="0" err="1">
                <a:solidFill>
                  <a:srgbClr val="303030"/>
                </a:solidFill>
                <a:effectLst/>
                <a:latin typeface="Arimo"/>
              </a:rPr>
              <a:t>aabbccdd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draw parse trees for this string </a:t>
            </a:r>
            <a:r>
              <a:rPr lang="en-US" sz="2500" b="0" i="0">
                <a:solidFill>
                  <a:srgbClr val="303030"/>
                </a:solidFill>
                <a:effectLst/>
                <a:latin typeface="Arimo"/>
              </a:rPr>
              <a:t>w.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51C6E4C4-0307-4F56-9CDA-9D3FD16E6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872" y="2553044"/>
            <a:ext cx="4853060" cy="315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49D698-F81A-42D2-80B4-4BDA896945A1}"/>
              </a:ext>
            </a:extLst>
          </p:cNvPr>
          <p:cNvSpPr txBox="1"/>
          <p:nvPr/>
        </p:nvSpPr>
        <p:spPr>
          <a:xfrm>
            <a:off x="1467729" y="5859222"/>
            <a:ext cx="92565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479122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28D0B-D314-4AEE-B66A-F6AF04186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Problem-04: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3B32F-1061-4AD0-BD39-F18D86FB3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4910871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AB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 → a / Aa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B → b</a:t>
            </a:r>
          </a:p>
          <a:p>
            <a:pPr marL="0" indent="0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981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64E1-F293-4763-BE2C-022F062E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28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BA853-5920-4B60-9FE2-11EF1AF8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212"/>
            <a:ext cx="10515600" cy="5093751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</a:t>
            </a:r>
            <a:r>
              <a:rPr lang="en-US" sz="2500" b="0" i="0" dirty="0" err="1">
                <a:solidFill>
                  <a:srgbClr val="303030"/>
                </a:solidFill>
                <a:effectLst/>
                <a:latin typeface="Arimo"/>
              </a:rPr>
              <a:t>aab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draw parse trees for this string w.</a:t>
            </a:r>
            <a:br>
              <a:rPr lang="en-US" dirty="0"/>
            </a:br>
            <a:endParaRPr lang="en-US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61DE7BB4-0A8F-4814-BD2B-FDE1EBB5E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392" y="2487637"/>
            <a:ext cx="6489602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75CB6F-A6BC-4A3E-AF76-F5BB90FE8F4C}"/>
              </a:ext>
            </a:extLst>
          </p:cNvPr>
          <p:cNvSpPr txBox="1"/>
          <p:nvPr/>
        </p:nvSpPr>
        <p:spPr>
          <a:xfrm>
            <a:off x="1669366" y="5774788"/>
            <a:ext cx="88532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98063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310B1-0851-4CF3-9EAF-41207690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147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Types of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F8911-8121-484C-8233-7A62E900F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145"/>
            <a:ext cx="10515600" cy="5107818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On the basis of number of derivation trees, grammars are </a:t>
            </a:r>
            <a:r>
              <a:rPr lang="en-US" b="0" i="0">
                <a:solidFill>
                  <a:srgbClr val="303030"/>
                </a:solidFill>
                <a:effectLst/>
                <a:latin typeface="Arimo"/>
              </a:rPr>
              <a:t>classified as-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303030"/>
              </a:solidFill>
              <a:effectLst/>
              <a:latin typeface="Arimo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33F47B9-C54E-4962-A160-E893EF058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997" y="1667645"/>
            <a:ext cx="5966006" cy="1955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B8C7EC-DB89-4C78-8C96-10A4882667CB}"/>
              </a:ext>
            </a:extLst>
          </p:cNvPr>
          <p:cNvSpPr txBox="1"/>
          <p:nvPr/>
        </p:nvSpPr>
        <p:spPr>
          <a:xfrm>
            <a:off x="1473589" y="4316511"/>
            <a:ext cx="689668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buFont typeface="+mj-lt"/>
              <a:buAutoNum type="arabicPeriod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Ambiguous Grammar</a:t>
            </a:r>
          </a:p>
          <a:p>
            <a:pPr algn="l" fontAlgn="base">
              <a:buFont typeface="+mj-lt"/>
              <a:buAutoNum type="arabicPeriod"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Unambiguous Grammar</a:t>
            </a:r>
          </a:p>
        </p:txBody>
      </p:sp>
    </p:spTree>
    <p:extLst>
      <p:ext uri="{BB962C8B-B14F-4D97-AF65-F5344CB8AC3E}">
        <p14:creationId xmlns:p14="http://schemas.microsoft.com/office/powerpoint/2010/main" val="1477416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B34A-9DEB-4B84-8FF4-F23758981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Problem-05: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30AEF-052C-410C-8DE2-CADD5C312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E → E + T / T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 → T x F / F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F → id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77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83F4-C21C-4856-A0F7-AF1040D0E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Autofit/>
          </a:bodyPr>
          <a:lstStyle/>
          <a:p>
            <a:pPr fontAlgn="base"/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5AF1-E7E5-4978-8732-887EF3C64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There exists no string belonging to the language of grammar which has more than one parse tree.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a unique parse tree exists for all the strings, therefore the given grammar is unambiguous.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59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6CC4-207D-4EF7-B532-8BF21CD5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81"/>
          </a:xfrm>
        </p:spPr>
        <p:txBody>
          <a:bodyPr>
            <a:noAutofit/>
          </a:bodyPr>
          <a:lstStyle/>
          <a:p>
            <a:pPr fontAlgn="base"/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Problem-06: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6972-2C3E-48D8-BA2F-45822BDFB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 →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aSbS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mo"/>
              </a:rPr>
              <a:t>bSaS</a:t>
            </a: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 / ∈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2122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1BABB-81A1-4CE9-A616-B718A4A8F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F15A0-E5AE-4165-8041-7221951F7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</a:t>
            </a:r>
            <a:r>
              <a:rPr lang="en-US" sz="2500" b="0" i="0" dirty="0" err="1">
                <a:solidFill>
                  <a:srgbClr val="303030"/>
                </a:solidFill>
                <a:effectLst/>
                <a:latin typeface="Arimo"/>
              </a:rPr>
              <a:t>abab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draw parse trees for this string w.</a:t>
            </a:r>
          </a:p>
          <a:p>
            <a:pPr marL="0" indent="0">
              <a:buNone/>
            </a:pPr>
            <a:endParaRPr lang="en-US" sz="2500" dirty="0"/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8406E8EB-C874-4874-89C2-28DC56126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26" y="2479392"/>
            <a:ext cx="7512147" cy="32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1F8DBC-4109-40DE-B42C-646799E10CEB}"/>
              </a:ext>
            </a:extLst>
          </p:cNvPr>
          <p:cNvSpPr txBox="1"/>
          <p:nvPr/>
        </p:nvSpPr>
        <p:spPr>
          <a:xfrm>
            <a:off x="1606646" y="5831086"/>
            <a:ext cx="8978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425637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DA23-A4BE-4B24-890B-FA6A7FC9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764"/>
          </a:xfrm>
        </p:spPr>
        <p:txBody>
          <a:bodyPr>
            <a:normAutofit/>
          </a:bodyPr>
          <a:lstStyle/>
          <a:p>
            <a:pPr fontAlgn="base"/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Problem-07: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9415-A509-4691-A74D-45B4A01D2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Check whether the given grammar is ambiguous or not-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R → R + R / R . R / R* / a / 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52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A331-0B74-4DDB-A24E-19EDA2BC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/>
          </a:bodyPr>
          <a:lstStyle/>
          <a:p>
            <a:pPr fontAlgn="base"/>
            <a:r>
              <a:rPr lang="en-US" sz="2500" b="1" i="0" u="sng" dirty="0">
                <a:solidFill>
                  <a:srgbClr val="303030"/>
                </a:solidFill>
                <a:effectLst/>
                <a:latin typeface="Roboto Condensed"/>
              </a:rPr>
              <a:t>Solution-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F8FC-ADBF-48DE-B056-15F91141B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077"/>
            <a:ext cx="10515600" cy="5121886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sz="2500" b="0" i="0">
                <a:solidFill>
                  <a:srgbClr val="303030"/>
                </a:solidFill>
                <a:effectLst/>
                <a:latin typeface="Arimo"/>
              </a:rPr>
              <a:t>Let us consider a string w generated by the given grammar-</a:t>
            </a:r>
          </a:p>
          <a:p>
            <a:pPr marL="0" indent="0" algn="ctr" fontAlgn="base">
              <a:buNone/>
            </a:pPr>
            <a:r>
              <a:rPr lang="en-US" sz="2500" b="0" i="0">
                <a:solidFill>
                  <a:srgbClr val="303030"/>
                </a:solidFill>
                <a:effectLst/>
                <a:latin typeface="Arimo"/>
              </a:rPr>
              <a:t>w = ab + a</a:t>
            </a:r>
          </a:p>
          <a:p>
            <a:pPr marL="0" indent="0" algn="l" fontAlgn="base">
              <a:buNone/>
            </a:pPr>
            <a:r>
              <a:rPr lang="en-US" sz="2500" b="0" i="0">
                <a:solidFill>
                  <a:srgbClr val="303030"/>
                </a:solidFill>
                <a:effectLst/>
                <a:latin typeface="Arimo"/>
              </a:rPr>
              <a:t>Now, let us draw parse trees for this string w.</a:t>
            </a:r>
          </a:p>
          <a:p>
            <a:pPr marL="0" indent="0">
              <a:buNone/>
            </a:pPr>
            <a:endParaRPr lang="en-US" sz="2500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6D6160C0-A8C6-4BC0-9EC2-F2CF5E492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977" y="2669858"/>
            <a:ext cx="577215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262D89-BD09-4C1F-8C89-DA965A049CB8}"/>
              </a:ext>
            </a:extLst>
          </p:cNvPr>
          <p:cNvSpPr txBox="1"/>
          <p:nvPr/>
        </p:nvSpPr>
        <p:spPr>
          <a:xfrm>
            <a:off x="1318260" y="5802923"/>
            <a:ext cx="87542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different parse trees exist for string w, therefore the given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2404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4690D-340A-487E-87D9-59B00562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19613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1. Ambiguous Grammar-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1D1A4-B637-4D60-AEED-2D1AC756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732"/>
            <a:ext cx="10515600" cy="436223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grammar is said to ambiguous if for any string generated by it, it produces more than one-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Parse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derivation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syntax tree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leftmost derivation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rightmost derivation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7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E402B-72DD-4E09-93F9-BCE028FE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733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  <a:t>Example-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94D57-6680-4DB4-9E58-B98D10131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228"/>
            <a:ext cx="10515600" cy="4882735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Consider the following grammar-</a:t>
            </a:r>
          </a:p>
          <a:p>
            <a:pPr marL="0" indent="0" algn="ctr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E → E + E | E x E | id</a:t>
            </a:r>
          </a:p>
          <a:p>
            <a:pPr marL="0" indent="0" algn="ctr" fontAlgn="base">
              <a:buNone/>
            </a:pPr>
            <a:r>
              <a:rPr lang="en-US" sz="2500" b="1" i="0" dirty="0">
                <a:solidFill>
                  <a:srgbClr val="303030"/>
                </a:solidFill>
                <a:effectLst/>
                <a:latin typeface="Arimo"/>
              </a:rPr>
              <a:t>Ambiguous Grammar</a:t>
            </a: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 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This grammar is an example of ambiguous grammar.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Any of the following reasons can be stated to prove the grammar ambiguous-</a:t>
            </a:r>
          </a:p>
        </p:txBody>
      </p:sp>
    </p:spTree>
    <p:extLst>
      <p:ext uri="{BB962C8B-B14F-4D97-AF65-F5344CB8AC3E}">
        <p14:creationId xmlns:p14="http://schemas.microsoft.com/office/powerpoint/2010/main" val="184118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670C1-4C92-45B5-B57F-D84D60DB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733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Reason-01: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DF25-22E1-4BF7-AE20-A6BE5565A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942"/>
            <a:ext cx="10515600" cy="5150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Let us consider a string w generated by the grammar-</a:t>
            </a:r>
          </a:p>
          <a:p>
            <a:pPr marL="0" indent="0" algn="ctr">
              <a:buNone/>
            </a:pPr>
            <a:r>
              <a:rPr lang="en-US" sz="2500" dirty="0"/>
              <a:t>w = id + id x id</a:t>
            </a:r>
          </a:p>
          <a:p>
            <a:pPr marL="0" indent="0">
              <a:buNone/>
            </a:pPr>
            <a:r>
              <a:rPr lang="en-US" sz="2500" dirty="0"/>
              <a:t>Now, let us draw the parse trees for this string w.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BBC92F1-0B96-4BE0-8156-35E9FF6E9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394" y="2765327"/>
            <a:ext cx="8135549" cy="322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55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A56F1-B415-4EFA-A544-3D00CF53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546"/>
          </a:xfrm>
        </p:spPr>
        <p:txBody>
          <a:bodyPr>
            <a:noAutofit/>
          </a:bodyPr>
          <a:lstStyle/>
          <a:p>
            <a:pPr fontAlgn="base"/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Reason-02: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9253E-D7DB-497E-9FAD-F138EA196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/>
              <a:t>Let us consider a string w generated by the grammar-</a:t>
            </a:r>
          </a:p>
          <a:p>
            <a:pPr marL="0" indent="0" algn="ctr">
              <a:buNone/>
            </a:pPr>
            <a:r>
              <a:rPr lang="en-US" sz="2500" dirty="0"/>
              <a:t>w = id + id x id</a:t>
            </a:r>
          </a:p>
          <a:p>
            <a:pPr marL="0" indent="0">
              <a:buNone/>
            </a:pPr>
            <a:r>
              <a:rPr lang="en-US" sz="2500" dirty="0"/>
              <a:t>Now, let us draw the syntax trees for this string w.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73707B6-C6DB-489F-A636-FBE06E55C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58" y="3012757"/>
            <a:ext cx="6338214" cy="27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F167E2-4CBA-4A26-8E7E-150E4AB8E02A}"/>
              </a:ext>
            </a:extLst>
          </p:cNvPr>
          <p:cNvSpPr txBox="1"/>
          <p:nvPr/>
        </p:nvSpPr>
        <p:spPr>
          <a:xfrm>
            <a:off x="1943685" y="5992297"/>
            <a:ext cx="8072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syntax trees exist for string w, therefore the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9503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C70FC-3D84-48FF-8089-CDB4615C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343"/>
          </a:xfrm>
        </p:spPr>
        <p:txBody>
          <a:bodyPr>
            <a:noAutofit/>
          </a:bodyPr>
          <a:lstStyle/>
          <a:p>
            <a:pPr fontAlgn="base"/>
            <a:b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000" b="1" i="0" u="sng" dirty="0">
                <a:solidFill>
                  <a:srgbClr val="303030"/>
                </a:solidFill>
                <a:effectLst/>
                <a:latin typeface="Roboto Condensed"/>
              </a:rPr>
              <a:t>Reason-03: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C948-810F-41FB-A734-8FCC532E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551"/>
            <a:ext cx="10515600" cy="5023412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id + id x id</a:t>
            </a: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write the leftmost derivations for this string </a:t>
            </a:r>
            <a:r>
              <a:rPr lang="en-US" sz="2500" b="0" i="0">
                <a:solidFill>
                  <a:srgbClr val="303030"/>
                </a:solidFill>
                <a:effectLst/>
                <a:latin typeface="Arimo"/>
              </a:rPr>
              <a:t>w.</a:t>
            </a:r>
          </a:p>
          <a:p>
            <a:pPr marL="0" indent="0" algn="l" fontAlgn="base">
              <a:buNone/>
            </a:pPr>
            <a:endParaRPr lang="en-US" sz="2500" b="0" i="0" dirty="0">
              <a:solidFill>
                <a:srgbClr val="303030"/>
              </a:solidFill>
              <a:effectLst/>
              <a:latin typeface="Arimo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0D1359C9-C550-4D71-A673-13F0A2FA8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19" y="2714770"/>
            <a:ext cx="5211055" cy="306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91043C-9E2A-4D6F-9F38-9BC14CFA04EA}"/>
              </a:ext>
            </a:extLst>
          </p:cNvPr>
          <p:cNvSpPr txBox="1"/>
          <p:nvPr/>
        </p:nvSpPr>
        <p:spPr>
          <a:xfrm>
            <a:off x="1406770" y="5891323"/>
            <a:ext cx="8201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leftmost derivations exist for string w, therefore the grammar is ambiguous.</a:t>
            </a:r>
          </a:p>
        </p:txBody>
      </p:sp>
    </p:spTree>
    <p:extLst>
      <p:ext uri="{BB962C8B-B14F-4D97-AF65-F5344CB8AC3E}">
        <p14:creationId xmlns:p14="http://schemas.microsoft.com/office/powerpoint/2010/main" val="358293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0020-FC0C-4075-A641-69F964A3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7410"/>
          </a:xfrm>
        </p:spPr>
        <p:txBody>
          <a:bodyPr>
            <a:normAutofit fontScale="90000"/>
          </a:bodyPr>
          <a:lstStyle/>
          <a:p>
            <a:pPr fontAlgn="base"/>
            <a:br>
              <a:rPr lang="en-US" b="1" i="0" u="sng" dirty="0">
                <a:solidFill>
                  <a:srgbClr val="303030"/>
                </a:solidFill>
                <a:effectLst/>
                <a:latin typeface="Roboto Condensed"/>
              </a:rPr>
            </a:br>
            <a:r>
              <a:rPr lang="en-US" sz="3300" b="1" i="0" u="sng" dirty="0">
                <a:solidFill>
                  <a:srgbClr val="303030"/>
                </a:solidFill>
                <a:effectLst/>
                <a:latin typeface="Roboto Condensed"/>
              </a:rPr>
              <a:t>Reason-04</a:t>
            </a:r>
            <a:r>
              <a:rPr lang="en-US" sz="3300" b="1" u="sng" dirty="0">
                <a:solidFill>
                  <a:srgbClr val="303030"/>
                </a:solidFill>
                <a:latin typeface="Roboto Condensed"/>
              </a:rPr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0B544-04E1-4586-82F3-39968F221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5415"/>
            <a:ext cx="10515600" cy="5051548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Let us consider a string w generated by the grammar-</a:t>
            </a:r>
          </a:p>
          <a:p>
            <a:pPr marL="0" indent="0" algn="ctr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w = id + id x id</a:t>
            </a:r>
          </a:p>
          <a:p>
            <a:pPr marL="0" indent="0" algn="l" fontAlgn="base">
              <a:buNone/>
            </a:pPr>
            <a:r>
              <a:rPr lang="en-US" sz="2500" b="0" i="0" dirty="0">
                <a:solidFill>
                  <a:srgbClr val="303030"/>
                </a:solidFill>
                <a:effectLst/>
                <a:latin typeface="Arimo"/>
              </a:rPr>
              <a:t>Now, let us write the rightmost derivations for this string w.</a:t>
            </a:r>
          </a:p>
          <a:p>
            <a:endParaRPr lang="en-US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0E804630-65E0-4269-80E6-CA88D8CE6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358" y="2616444"/>
            <a:ext cx="45339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5D4B1C-A9AC-4D83-838B-FD887363FA44}"/>
              </a:ext>
            </a:extLst>
          </p:cNvPr>
          <p:cNvSpPr txBox="1"/>
          <p:nvPr/>
        </p:nvSpPr>
        <p:spPr>
          <a:xfrm>
            <a:off x="1277816" y="5226294"/>
            <a:ext cx="8932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Since two rightmost derivations exist for string w, therefore the grammar is ambiguous.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5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B11E-5E82-4654-A121-F244300BC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sz="3400" b="1" i="0" u="sng" dirty="0">
                <a:solidFill>
                  <a:srgbClr val="303030"/>
                </a:solidFill>
                <a:effectLst/>
                <a:latin typeface="Roboto Condensed"/>
              </a:rPr>
              <a:t>2. Unambiguous Grammar-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22037-8A6A-466F-9481-D833BE808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48"/>
            <a:ext cx="10515600" cy="5065615"/>
          </a:xfrm>
        </p:spPr>
        <p:txBody>
          <a:bodyPr>
            <a:normAutofit fontScale="85000" lnSpcReduction="20000"/>
          </a:bodyPr>
          <a:lstStyle/>
          <a:p>
            <a:pPr marL="0" indent="0" algn="l" fontAlgn="base">
              <a:buNone/>
            </a:pPr>
            <a:r>
              <a:rPr lang="en-US" sz="2400" b="0" i="0" dirty="0">
                <a:solidFill>
                  <a:srgbClr val="303030"/>
                </a:solidFill>
                <a:effectLst/>
                <a:latin typeface="Arimo"/>
              </a:rPr>
              <a:t>A grammar is said to unambiguous if for every string generated by it, it produces exactly one-</a:t>
            </a:r>
          </a:p>
          <a:p>
            <a:pPr lvl="1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Parse tree</a:t>
            </a:r>
          </a:p>
          <a:p>
            <a:pPr lvl="1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derivation tree</a:t>
            </a:r>
          </a:p>
          <a:p>
            <a:pPr lvl="1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syntax tree</a:t>
            </a:r>
          </a:p>
          <a:p>
            <a:pPr lvl="1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leftmost derivation</a:t>
            </a:r>
          </a:p>
          <a:p>
            <a:pPr lvl="1" fontAlgn="base"/>
            <a:r>
              <a:rPr lang="en-US" b="0" i="0" dirty="0">
                <a:solidFill>
                  <a:srgbClr val="303030"/>
                </a:solidFill>
                <a:effectLst/>
                <a:latin typeface="Arimo"/>
              </a:rPr>
              <a:t>Or rightmost derivation</a:t>
            </a:r>
          </a:p>
          <a:p>
            <a:pPr marL="0" indent="0" algn="l" fontAlgn="base">
              <a:buNone/>
            </a:pPr>
            <a:r>
              <a:rPr lang="en-US" sz="2000" b="1" i="0" u="sng" dirty="0">
                <a:solidFill>
                  <a:srgbClr val="303030"/>
                </a:solidFill>
                <a:effectLst/>
                <a:latin typeface="Roboto Condensed"/>
              </a:rPr>
              <a:t>Example-</a:t>
            </a:r>
            <a:endParaRPr lang="en-US" sz="2000" b="1" i="0" dirty="0">
              <a:solidFill>
                <a:srgbClr val="303030"/>
              </a:solidFill>
              <a:effectLst/>
              <a:latin typeface="Roboto Condensed"/>
            </a:endParaRPr>
          </a:p>
          <a:p>
            <a:pPr marL="0" indent="0" algn="l" fontAlgn="base">
              <a:buNone/>
            </a:pPr>
            <a:r>
              <a:rPr lang="en-US" sz="2600" b="0" i="0" dirty="0">
                <a:solidFill>
                  <a:srgbClr val="303030"/>
                </a:solidFill>
                <a:effectLst/>
                <a:latin typeface="Arimo"/>
              </a:rPr>
              <a:t>Consider the following grammar-</a:t>
            </a:r>
          </a:p>
          <a:p>
            <a:pPr marL="0" indent="0" algn="ctr" fontAlgn="base">
              <a:buNone/>
            </a:pPr>
            <a:r>
              <a:rPr lang="en-US" sz="2600" b="0" i="0" dirty="0">
                <a:solidFill>
                  <a:srgbClr val="303030"/>
                </a:solidFill>
                <a:effectLst/>
                <a:latin typeface="Arimo"/>
              </a:rPr>
              <a:t>E → E + T / T</a:t>
            </a:r>
          </a:p>
          <a:p>
            <a:pPr marL="0" indent="0" algn="ctr" fontAlgn="base">
              <a:buNone/>
            </a:pPr>
            <a:r>
              <a:rPr lang="en-US" sz="2600" b="0" i="0" dirty="0">
                <a:solidFill>
                  <a:srgbClr val="303030"/>
                </a:solidFill>
                <a:effectLst/>
                <a:latin typeface="Arimo"/>
              </a:rPr>
              <a:t>T → T x F / F</a:t>
            </a:r>
          </a:p>
          <a:p>
            <a:pPr marL="0" indent="0" algn="ctr" fontAlgn="base">
              <a:buNone/>
            </a:pPr>
            <a:r>
              <a:rPr lang="en-US" sz="2600" b="0" i="0" dirty="0">
                <a:solidFill>
                  <a:srgbClr val="303030"/>
                </a:solidFill>
                <a:effectLst/>
                <a:latin typeface="Arimo"/>
              </a:rPr>
              <a:t>F → id</a:t>
            </a:r>
          </a:p>
          <a:p>
            <a:pPr marL="0" indent="0" algn="ctr" fontAlgn="base">
              <a:buNone/>
            </a:pPr>
            <a:r>
              <a:rPr lang="en-US" sz="2600" b="1" i="0" dirty="0">
                <a:solidFill>
                  <a:srgbClr val="303030"/>
                </a:solidFill>
                <a:effectLst/>
                <a:latin typeface="Arimo"/>
              </a:rPr>
              <a:t>Unambiguous Grammar</a:t>
            </a:r>
            <a:endParaRPr lang="en-US" sz="2600" b="0" i="0" dirty="0">
              <a:solidFill>
                <a:srgbClr val="303030"/>
              </a:solidFill>
              <a:effectLst/>
              <a:latin typeface="Arimo"/>
            </a:endParaRPr>
          </a:p>
          <a:p>
            <a:pPr marL="0" indent="0" algn="l" fontAlgn="base">
              <a:buNone/>
            </a:pPr>
            <a:r>
              <a:rPr lang="en-US" sz="2600" b="0" i="0" dirty="0">
                <a:solidFill>
                  <a:srgbClr val="303030"/>
                </a:solidFill>
                <a:effectLst/>
                <a:latin typeface="Arimo"/>
              </a:rPr>
              <a:t>This grammar is an example of unambiguous grammar.</a:t>
            </a:r>
          </a:p>
          <a:p>
            <a:pPr marL="0" indent="0">
              <a:buNone/>
            </a:pPr>
            <a:br>
              <a:rPr lang="en-US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7254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1018</Words>
  <Application>Microsoft Office PowerPoint</Application>
  <PresentationFormat>Widescreen</PresentationFormat>
  <Paragraphs>141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Arimo</vt:lpstr>
      <vt:lpstr>Calibri</vt:lpstr>
      <vt:lpstr>Calibri Light</vt:lpstr>
      <vt:lpstr>Roboto Condensed</vt:lpstr>
      <vt:lpstr>Office Theme</vt:lpstr>
      <vt:lpstr> SE 234: Theory of Computation</vt:lpstr>
      <vt:lpstr>Types of Grammar</vt:lpstr>
      <vt:lpstr> 1. Ambiguous Grammar- </vt:lpstr>
      <vt:lpstr> Example- </vt:lpstr>
      <vt:lpstr> Reason-01: </vt:lpstr>
      <vt:lpstr>Reason-02:</vt:lpstr>
      <vt:lpstr> Reason-03: </vt:lpstr>
      <vt:lpstr> Reason-04: </vt:lpstr>
      <vt:lpstr>2. Unambiguous Grammar-</vt:lpstr>
      <vt:lpstr> Grammar Ambiguity- </vt:lpstr>
      <vt:lpstr>  General Approach To Check Grammar Ambiguity-  </vt:lpstr>
      <vt:lpstr>  PROBLEMS BASED ON CHECKING WHETHER GRAMMAR IS AMBIGUOUS-  </vt:lpstr>
      <vt:lpstr> Solution- </vt:lpstr>
      <vt:lpstr>Problem-02:</vt:lpstr>
      <vt:lpstr> Solution- </vt:lpstr>
      <vt:lpstr> Problem-03: </vt:lpstr>
      <vt:lpstr> Solution- </vt:lpstr>
      <vt:lpstr> Problem-04: </vt:lpstr>
      <vt:lpstr> Solution- </vt:lpstr>
      <vt:lpstr> Problem-05: </vt:lpstr>
      <vt:lpstr>Solution-</vt:lpstr>
      <vt:lpstr>Problem-06:</vt:lpstr>
      <vt:lpstr>Solution-</vt:lpstr>
      <vt:lpstr>Problem-07:</vt:lpstr>
      <vt:lpstr>Solution-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Fatama Turfa</dc:creator>
  <cp:lastModifiedBy>Fatama Turfa</cp:lastModifiedBy>
  <cp:revision>24</cp:revision>
  <dcterms:created xsi:type="dcterms:W3CDTF">2020-10-20T19:02:16Z</dcterms:created>
  <dcterms:modified xsi:type="dcterms:W3CDTF">2020-12-21T15:26:48Z</dcterms:modified>
</cp:coreProperties>
</file>