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9" r:id="rId3"/>
    <p:sldId id="258" r:id="rId4"/>
    <p:sldId id="260" r:id="rId5"/>
    <p:sldId id="261" r:id="rId6"/>
    <p:sldId id="262" r:id="rId7"/>
    <p:sldId id="265" r:id="rId8"/>
    <p:sldId id="266" r:id="rId9"/>
    <p:sldId id="263" r:id="rId10"/>
    <p:sldId id="264" r:id="rId11"/>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3700"/>
    <a:srgbClr val="E8A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84"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5445D-DC9A-4CBD-9B04-FC976D5D7961}" type="datetimeFigureOut">
              <a:rPr lang="en-US" smtClean="0"/>
              <a:t>3/1/2020</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D1BA3B-57C6-48A6-A148-13E4B8D3B692}" type="slidenum">
              <a:rPr lang="en-US" smtClean="0"/>
              <a:t>‹#›</a:t>
            </a:fld>
            <a:endParaRPr lang="en-US"/>
          </a:p>
        </p:txBody>
      </p:sp>
    </p:spTree>
    <p:extLst>
      <p:ext uri="{BB962C8B-B14F-4D97-AF65-F5344CB8AC3E}">
        <p14:creationId xmlns:p14="http://schemas.microsoft.com/office/powerpoint/2010/main" val="3169297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03E731-97B5-4FF2-A016-D0704817A7FD}"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710251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E731-97B5-4FF2-A016-D0704817A7FD}"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42807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E731-97B5-4FF2-A016-D0704817A7FD}"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256340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E731-97B5-4FF2-A016-D0704817A7FD}"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50080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03E731-97B5-4FF2-A016-D0704817A7FD}"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18606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03E731-97B5-4FF2-A016-D0704817A7FD}"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360201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03E731-97B5-4FF2-A016-D0704817A7FD}"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158902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03E731-97B5-4FF2-A016-D0704817A7FD}"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74243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3E731-97B5-4FF2-A016-D0704817A7FD}"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22961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03E731-97B5-4FF2-A016-D0704817A7FD}"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2402587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03E731-97B5-4FF2-A016-D0704817A7FD}"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3641B-C404-414B-8F73-1CD223288170}" type="slidenum">
              <a:rPr lang="en-US" smtClean="0"/>
              <a:t>‹#›</a:t>
            </a:fld>
            <a:endParaRPr lang="en-US"/>
          </a:p>
        </p:txBody>
      </p:sp>
    </p:spTree>
    <p:extLst>
      <p:ext uri="{BB962C8B-B14F-4D97-AF65-F5344CB8AC3E}">
        <p14:creationId xmlns:p14="http://schemas.microsoft.com/office/powerpoint/2010/main" val="2508880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3E731-97B5-4FF2-A016-D0704817A7FD}" type="datetimeFigureOut">
              <a:rPr lang="en-US" smtClean="0"/>
              <a:t>3/1/2020</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3641B-C404-414B-8F73-1CD223288170}" type="slidenum">
              <a:rPr lang="en-US" smtClean="0"/>
              <a:t>‹#›</a:t>
            </a:fld>
            <a:endParaRPr lang="en-US"/>
          </a:p>
        </p:txBody>
      </p:sp>
    </p:spTree>
    <p:extLst>
      <p:ext uri="{BB962C8B-B14F-4D97-AF65-F5344CB8AC3E}">
        <p14:creationId xmlns:p14="http://schemas.microsoft.com/office/powerpoint/2010/main" val="460968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iviltoday.com/civil-engineering-materials/26-mortar/62-function-of-sand-in-mortar" TargetMode="External"/><Relationship Id="rId2" Type="http://schemas.openxmlformats.org/officeDocument/2006/relationships/hyperlink" Target="https://civiltoday.com/civil-engineering-materials/mortar/66-what-is-mortar-mix-definition" TargetMode="External"/><Relationship Id="rId1" Type="http://schemas.openxmlformats.org/officeDocument/2006/relationships/slideLayout" Target="../slideLayouts/slideLayout1.xml"/><Relationship Id="rId5" Type="http://schemas.openxmlformats.org/officeDocument/2006/relationships/hyperlink" Target="https://civiltoday.com/" TargetMode="External"/><Relationship Id="rId4" Type="http://schemas.openxmlformats.org/officeDocument/2006/relationships/hyperlink" Target="https://civiltoday.com/civil-engineering-materials/cement/10-cement-ingradients-with-function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iviltoday.com/civil-engineering-materials/brick/37-brick-use-construction" TargetMode="External"/><Relationship Id="rId2" Type="http://schemas.openxmlformats.org/officeDocument/2006/relationships/hyperlink" Target="https://civiltoday.com/civil-engineering-materials/mortar/66-what-is-mortar-mix-definit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civiltoday.com/civil-engineering-materials/26-mortar/65-types-of-mortar" TargetMode="External"/><Relationship Id="rId2" Type="http://schemas.openxmlformats.org/officeDocument/2006/relationships/hyperlink" Target="https://civiltoday.com/civil-engineering-materials/mortar/66-what-is-mortar-mix-definition" TargetMode="External"/><Relationship Id="rId1" Type="http://schemas.openxmlformats.org/officeDocument/2006/relationships/slideLayout" Target="../slideLayouts/slideLayout1.xml"/><Relationship Id="rId4" Type="http://schemas.openxmlformats.org/officeDocument/2006/relationships/hyperlink" Target="https://civiltoday.com/civil-engineering-materials/mortar/61-properties-of-good-morta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iviltoday.com/civil-engineering-materials/cement/81-cement-definition-and-full-details" TargetMode="External"/><Relationship Id="rId2" Type="http://schemas.openxmlformats.org/officeDocument/2006/relationships/hyperlink" Target="https://civiltoday.com/civil-engineering-materials/brick"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civiltoday.com/civil-engineering-materials/sand/233-sand-composition-typ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505199"/>
            <a:ext cx="9906000" cy="3359727"/>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TextBox 3"/>
          <p:cNvSpPr txBox="1"/>
          <p:nvPr/>
        </p:nvSpPr>
        <p:spPr>
          <a:xfrm>
            <a:off x="1590450" y="2243078"/>
            <a:ext cx="6748529" cy="2862322"/>
          </a:xfrm>
          <a:prstGeom prst="rect">
            <a:avLst/>
          </a:prstGeom>
          <a:noFill/>
        </p:spPr>
        <p:txBody>
          <a:bodyPr wrap="square" rtlCol="0">
            <a:spAutoFit/>
          </a:bodyPr>
          <a:lstStyle/>
          <a:p>
            <a:pPr algn="ctr"/>
            <a:r>
              <a:rPr lang="en-US" sz="1600" dirty="0"/>
              <a:t>Level 1 Term 1</a:t>
            </a:r>
          </a:p>
          <a:p>
            <a:pPr algn="ctr"/>
            <a:r>
              <a:rPr lang="en-US" sz="1600" dirty="0"/>
              <a:t>Level 1 Term 2</a:t>
            </a:r>
          </a:p>
          <a:p>
            <a:pPr algn="ctr"/>
            <a:r>
              <a:rPr lang="en-US" sz="2000" b="1" dirty="0"/>
              <a:t>ARCH 109</a:t>
            </a:r>
          </a:p>
          <a:p>
            <a:pPr algn="ctr"/>
            <a:r>
              <a:rPr lang="en-US" sz="3600" b="1" dirty="0">
                <a:solidFill>
                  <a:schemeClr val="bg1">
                    <a:lumMod val="65000"/>
                  </a:schemeClr>
                </a:solidFill>
              </a:rPr>
              <a:t>BUILDING &amp; FINISH MATERIALS</a:t>
            </a:r>
          </a:p>
          <a:p>
            <a:pPr algn="ctr"/>
            <a:endParaRPr lang="en-US" sz="2800" b="1" dirty="0"/>
          </a:p>
          <a:p>
            <a:pPr algn="ctr"/>
            <a:r>
              <a:rPr lang="en-US" sz="1600" b="1" dirty="0">
                <a:solidFill>
                  <a:schemeClr val="tx1">
                    <a:lumMod val="65000"/>
                    <a:lumOff val="35000"/>
                  </a:schemeClr>
                </a:solidFill>
              </a:rPr>
              <a:t>Ahmed Inzamam Chowdhury</a:t>
            </a:r>
          </a:p>
          <a:p>
            <a:pPr algn="ctr"/>
            <a:r>
              <a:rPr lang="en-US" sz="1600" dirty="0"/>
              <a:t>Lecturer, Department of Architecture</a:t>
            </a:r>
          </a:p>
          <a:p>
            <a:pPr algn="ctr"/>
            <a:r>
              <a:rPr lang="en-US" sz="1600" dirty="0"/>
              <a:t>Daffodil International University</a:t>
            </a:r>
          </a:p>
          <a:p>
            <a:pPr algn="ctr"/>
            <a:r>
              <a:rPr lang="en-US" sz="1600" dirty="0"/>
              <a:t>  </a:t>
            </a:r>
          </a:p>
        </p:txBody>
      </p:sp>
    </p:spTree>
    <p:extLst>
      <p:ext uri="{BB962C8B-B14F-4D97-AF65-F5344CB8AC3E}">
        <p14:creationId xmlns:p14="http://schemas.microsoft.com/office/powerpoint/2010/main" val="2646318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1690062"/>
            <a:ext cx="8153399" cy="3477875"/>
          </a:xfrm>
          <a:prstGeom prst="rect">
            <a:avLst/>
          </a:prstGeom>
        </p:spPr>
        <p:txBody>
          <a:bodyPr wrap="square">
            <a:spAutoFit/>
          </a:bodyPr>
          <a:lstStyle/>
          <a:p>
            <a:r>
              <a:rPr lang="en-US" sz="2400" b="1" dirty="0"/>
              <a:t>Function of Sand in Mortar</a:t>
            </a:r>
          </a:p>
          <a:p>
            <a:r>
              <a:rPr lang="en-US" sz="2000" dirty="0"/>
              <a:t>Sand helps to prevent mortar shrinkage. It also prevents cracking of mortar during setting.</a:t>
            </a:r>
          </a:p>
          <a:p>
            <a:r>
              <a:rPr lang="en-US" sz="2000" dirty="0"/>
              <a:t>Well-graded sand increases the density of mortar.</a:t>
            </a:r>
          </a:p>
          <a:p>
            <a:r>
              <a:rPr lang="en-US" sz="2000" dirty="0"/>
              <a:t>Sand allows Carbon-Di-oxide from the atmosphere to reach to some depth in case of ft lime mortars and thereby improves their setting capability. </a:t>
            </a:r>
          </a:p>
          <a:p>
            <a:r>
              <a:rPr lang="en-US" sz="2000" dirty="0"/>
              <a:t>It is also claimed that some chemical reaction takes place between silica (SiO</a:t>
            </a:r>
            <a:r>
              <a:rPr lang="en-US" sz="2000" baseline="-25000" dirty="0"/>
              <a:t>2</a:t>
            </a:r>
            <a:r>
              <a:rPr lang="en-US" sz="2000" dirty="0"/>
              <a:t>) of sand grains and the constituents of the cementing materials to form a hardened mass. </a:t>
            </a:r>
          </a:p>
          <a:p>
            <a:endParaRPr lang="en-US" dirty="0"/>
          </a:p>
          <a:p>
            <a:r>
              <a:rPr lang="en-US" sz="1200" i="1" dirty="0"/>
              <a:t>(</a:t>
            </a:r>
            <a:r>
              <a:rPr lang="en-US" sz="1200" b="1" i="1" dirty="0"/>
              <a:t>Reference</a:t>
            </a:r>
            <a:r>
              <a:rPr lang="en-US" sz="1200" i="1" dirty="0"/>
              <a:t>: A text Book of Engineering Materials by Dr. M.A. Aziz)</a:t>
            </a:r>
          </a:p>
        </p:txBody>
      </p:sp>
    </p:spTree>
    <p:extLst>
      <p:ext uri="{BB962C8B-B14F-4D97-AF65-F5344CB8AC3E}">
        <p14:creationId xmlns:p14="http://schemas.microsoft.com/office/powerpoint/2010/main" val="3776061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8735" y="3200400"/>
            <a:ext cx="6748529" cy="830997"/>
          </a:xfrm>
          <a:prstGeom prst="rect">
            <a:avLst/>
          </a:prstGeom>
          <a:noFill/>
        </p:spPr>
        <p:txBody>
          <a:bodyPr wrap="square" rtlCol="0">
            <a:spAutoFit/>
          </a:bodyPr>
          <a:lstStyle/>
          <a:p>
            <a:pPr algn="ctr"/>
            <a:r>
              <a:rPr lang="en-US" sz="3200" b="1" dirty="0"/>
              <a:t>Mortar</a:t>
            </a:r>
            <a:endParaRPr lang="en-US" sz="1600" b="1" dirty="0"/>
          </a:p>
          <a:p>
            <a:pPr algn="ctr"/>
            <a:r>
              <a:rPr lang="en-US" sz="1600" dirty="0"/>
              <a:t>  </a:t>
            </a:r>
          </a:p>
        </p:txBody>
      </p:sp>
    </p:spTree>
    <p:extLst>
      <p:ext uri="{BB962C8B-B14F-4D97-AF65-F5344CB8AC3E}">
        <p14:creationId xmlns:p14="http://schemas.microsoft.com/office/powerpoint/2010/main" val="3317725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990600" y="2438400"/>
            <a:ext cx="8153399" cy="2893100"/>
          </a:xfrm>
          <a:prstGeom prst="rect">
            <a:avLst/>
          </a:prstGeom>
        </p:spPr>
        <p:txBody>
          <a:bodyPr wrap="square">
            <a:spAutoFit/>
          </a:bodyPr>
          <a:lstStyle/>
          <a:p>
            <a:r>
              <a:rPr lang="en-US" sz="2400" b="1" u="sng" dirty="0"/>
              <a:t>Introduction</a:t>
            </a:r>
            <a:endParaRPr lang="en-US" sz="2000" b="1" u="sng" dirty="0"/>
          </a:p>
          <a:p>
            <a:endParaRPr lang="en-US" sz="2000" b="1" dirty="0"/>
          </a:p>
          <a:p>
            <a:pPr marL="285750" indent="-285750">
              <a:lnSpc>
                <a:spcPct val="150000"/>
              </a:lnSpc>
              <a:buFont typeface="Arial" panose="020B0604020202020204" pitchFamily="34" charset="0"/>
              <a:buChar char="•"/>
            </a:pPr>
            <a:r>
              <a:rPr lang="en-US" sz="2000" dirty="0">
                <a:hlinkClick r:id="rId2"/>
              </a:rPr>
              <a:t>Mortar</a:t>
            </a:r>
            <a:r>
              <a:rPr lang="en-US" sz="2000" dirty="0"/>
              <a:t>, a bonding agent between building materials, is mainly a mixture of water, fine aggregate (</a:t>
            </a:r>
            <a:r>
              <a:rPr lang="en-US" sz="2000" dirty="0">
                <a:hlinkClick r:id="rId3" tooltip="Function of Sand in Mortar "/>
              </a:rPr>
              <a:t>sand</a:t>
            </a:r>
            <a:r>
              <a:rPr lang="en-US" sz="2000" dirty="0"/>
              <a:t>, </a:t>
            </a:r>
            <a:r>
              <a:rPr lang="en-US" sz="2000" dirty="0" err="1"/>
              <a:t>surki</a:t>
            </a:r>
            <a:r>
              <a:rPr lang="en-US" sz="2000" dirty="0"/>
              <a:t>, </a:t>
            </a:r>
            <a:r>
              <a:rPr lang="en-US" sz="2000" dirty="0" err="1"/>
              <a:t>etc</a:t>
            </a:r>
            <a:r>
              <a:rPr lang="en-US" sz="2000" dirty="0"/>
              <a:t>) and binding material like </a:t>
            </a:r>
            <a:r>
              <a:rPr lang="en-US" sz="2000" dirty="0">
                <a:hlinkClick r:id="rId4" tooltip="cement composition"/>
              </a:rPr>
              <a:t>cement</a:t>
            </a:r>
            <a:r>
              <a:rPr lang="en-US" sz="2000" dirty="0"/>
              <a:t>, lime etc. The applications of mortar in various construction phase have made it a very important </a:t>
            </a:r>
            <a:r>
              <a:rPr lang="en-US" sz="2000" dirty="0">
                <a:hlinkClick r:id="rId5"/>
              </a:rPr>
              <a:t>civil engineering</a:t>
            </a:r>
            <a:r>
              <a:rPr lang="en-US" sz="2000" dirty="0"/>
              <a:t> material</a:t>
            </a:r>
            <a:endParaRPr lang="en-US" sz="2400" b="1" i="1" dirty="0">
              <a:solidFill>
                <a:srgbClr val="FF0000"/>
              </a:solidFill>
            </a:endParaRPr>
          </a:p>
          <a:p>
            <a:endParaRPr lang="en-US" dirty="0"/>
          </a:p>
        </p:txBody>
      </p:sp>
    </p:spTree>
    <p:extLst>
      <p:ext uri="{BB962C8B-B14F-4D97-AF65-F5344CB8AC3E}">
        <p14:creationId xmlns:p14="http://schemas.microsoft.com/office/powerpoint/2010/main" val="1446905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1371600"/>
            <a:ext cx="8153399" cy="4801314"/>
          </a:xfrm>
          <a:prstGeom prst="rect">
            <a:avLst/>
          </a:prstGeom>
        </p:spPr>
        <p:txBody>
          <a:bodyPr wrap="square">
            <a:spAutoFit/>
          </a:bodyPr>
          <a:lstStyle/>
          <a:p>
            <a:r>
              <a:rPr lang="en-US" sz="2400" b="1" dirty="0"/>
              <a:t>Some of the numerous functions of </a:t>
            </a:r>
            <a:r>
              <a:rPr lang="en-US" sz="2400" b="1" dirty="0">
                <a:hlinkClick r:id="rId2"/>
              </a:rPr>
              <a:t>mortar </a:t>
            </a:r>
            <a:r>
              <a:rPr lang="en-US" sz="2400" b="1" dirty="0"/>
              <a:t>in construction are given below.</a:t>
            </a:r>
          </a:p>
          <a:p>
            <a:pPr>
              <a:lnSpc>
                <a:spcPct val="150000"/>
              </a:lnSpc>
            </a:pPr>
            <a:r>
              <a:rPr lang="en-US" sz="2000" dirty="0"/>
              <a:t>Mortar is used to bind together the bricks or stones in </a:t>
            </a:r>
            <a:r>
              <a:rPr lang="en-US" sz="2000" dirty="0">
                <a:hlinkClick r:id="rId3" tooltip="Uses of Brick "/>
              </a:rPr>
              <a:t>brick</a:t>
            </a:r>
            <a:r>
              <a:rPr lang="en-US" sz="2000" dirty="0"/>
              <a:t> or stone masonry.</a:t>
            </a:r>
          </a:p>
          <a:p>
            <a:pPr>
              <a:lnSpc>
                <a:spcPct val="150000"/>
              </a:lnSpc>
            </a:pPr>
            <a:r>
              <a:rPr lang="en-US" sz="2000" dirty="0"/>
              <a:t>It is used to give a soft even bed between different layers of brick or stone masonry for equal distribution of pressure over the bed.</a:t>
            </a:r>
          </a:p>
          <a:p>
            <a:pPr>
              <a:lnSpc>
                <a:spcPct val="150000"/>
              </a:lnSpc>
            </a:pPr>
            <a:r>
              <a:rPr lang="en-US" sz="2000" dirty="0"/>
              <a:t>It is used to fill up the spaces between bricks or stones for making walls tight.</a:t>
            </a:r>
          </a:p>
          <a:p>
            <a:pPr>
              <a:lnSpc>
                <a:spcPct val="150000"/>
              </a:lnSpc>
            </a:pPr>
            <a:r>
              <a:rPr lang="en-US" sz="2000" dirty="0"/>
              <a:t>It is used in concrete as a matrix.</a:t>
            </a:r>
          </a:p>
          <a:p>
            <a:pPr>
              <a:lnSpc>
                <a:spcPct val="150000"/>
              </a:lnSpc>
            </a:pPr>
            <a:r>
              <a:rPr lang="en-US" sz="2000" dirty="0"/>
              <a:t>It is used in plastering works to hide the joints and to improve appearance.</a:t>
            </a:r>
          </a:p>
          <a:p>
            <a:pPr>
              <a:lnSpc>
                <a:spcPct val="150000"/>
              </a:lnSpc>
            </a:pPr>
            <a:r>
              <a:rPr lang="en-US" sz="2000" dirty="0"/>
              <a:t>It is used for molding and ornamental purpose.</a:t>
            </a:r>
          </a:p>
          <a:p>
            <a:endParaRPr lang="en-US" dirty="0"/>
          </a:p>
        </p:txBody>
      </p:sp>
    </p:spTree>
    <p:extLst>
      <p:ext uri="{BB962C8B-B14F-4D97-AF65-F5344CB8AC3E}">
        <p14:creationId xmlns:p14="http://schemas.microsoft.com/office/powerpoint/2010/main" val="235684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1219200"/>
            <a:ext cx="8153399" cy="4985980"/>
          </a:xfrm>
          <a:prstGeom prst="rect">
            <a:avLst/>
          </a:prstGeom>
        </p:spPr>
        <p:txBody>
          <a:bodyPr wrap="square">
            <a:spAutoFit/>
          </a:bodyPr>
          <a:lstStyle/>
          <a:p>
            <a:pPr>
              <a:lnSpc>
                <a:spcPct val="150000"/>
              </a:lnSpc>
            </a:pPr>
            <a:r>
              <a:rPr lang="en-US" sz="2000" b="1" dirty="0">
                <a:hlinkClick r:id="rId2" tooltip="what is mortar?">
                  <a:extLst>
                    <a:ext uri="{A12FA001-AC4F-418D-AE19-62706E023703}">
                      <ahyp:hlinkClr xmlns:ahyp="http://schemas.microsoft.com/office/drawing/2018/hyperlinkcolor" val="tx"/>
                    </a:ext>
                  </a:extLst>
                </a:hlinkClick>
              </a:rPr>
              <a:t>Mortar mix</a:t>
            </a:r>
            <a:r>
              <a:rPr lang="en-US" sz="2000" b="1" dirty="0"/>
              <a:t> </a:t>
            </a:r>
            <a:r>
              <a:rPr lang="en-US" dirty="0"/>
              <a:t>is a binding material used for construction purposes. The most commonly used mortar ingredients to make different </a:t>
            </a:r>
            <a:r>
              <a:rPr lang="en-US" dirty="0">
                <a:hlinkClick r:id="rId3" tooltip="Types of Mortar">
                  <a:extLst>
                    <a:ext uri="{A12FA001-AC4F-418D-AE19-62706E023703}">
                      <ahyp:hlinkClr xmlns:ahyp="http://schemas.microsoft.com/office/drawing/2018/hyperlinkcolor" val="tx"/>
                    </a:ext>
                  </a:extLst>
                </a:hlinkClick>
              </a:rPr>
              <a:t>types of mortar</a:t>
            </a:r>
            <a:r>
              <a:rPr lang="en-US" dirty="0"/>
              <a:t> are:</a:t>
            </a:r>
          </a:p>
          <a:p>
            <a:pPr>
              <a:lnSpc>
                <a:spcPct val="150000"/>
              </a:lnSpc>
            </a:pPr>
            <a:r>
              <a:rPr lang="en-US" dirty="0"/>
              <a:t>Cement</a:t>
            </a:r>
          </a:p>
          <a:p>
            <a:pPr>
              <a:lnSpc>
                <a:spcPct val="150000"/>
              </a:lnSpc>
            </a:pPr>
            <a:r>
              <a:rPr lang="en-US" dirty="0"/>
              <a:t>Lime</a:t>
            </a:r>
          </a:p>
          <a:p>
            <a:pPr>
              <a:lnSpc>
                <a:spcPct val="150000"/>
              </a:lnSpc>
            </a:pPr>
            <a:r>
              <a:rPr lang="en-US" dirty="0"/>
              <a:t>Sand</a:t>
            </a:r>
          </a:p>
          <a:p>
            <a:pPr>
              <a:lnSpc>
                <a:spcPct val="150000"/>
              </a:lnSpc>
            </a:pPr>
            <a:r>
              <a:rPr lang="en-US" dirty="0" err="1"/>
              <a:t>Surki</a:t>
            </a:r>
            <a:endParaRPr lang="en-US" dirty="0"/>
          </a:p>
          <a:p>
            <a:pPr>
              <a:lnSpc>
                <a:spcPct val="150000"/>
              </a:lnSpc>
            </a:pPr>
            <a:r>
              <a:rPr lang="en-US" dirty="0"/>
              <a:t>Mud</a:t>
            </a:r>
          </a:p>
          <a:p>
            <a:pPr>
              <a:lnSpc>
                <a:spcPct val="150000"/>
              </a:lnSpc>
            </a:pPr>
            <a:r>
              <a:rPr lang="en-US" dirty="0"/>
              <a:t>Water</a:t>
            </a:r>
          </a:p>
          <a:p>
            <a:pPr>
              <a:lnSpc>
                <a:spcPct val="150000"/>
              </a:lnSpc>
            </a:pPr>
            <a:r>
              <a:rPr lang="en-US" dirty="0"/>
              <a:t>For getting a </a:t>
            </a:r>
            <a:r>
              <a:rPr lang="en-US" dirty="0">
                <a:hlinkClick r:id="rId4" tooltip="Properties of Good Mortar">
                  <a:extLst>
                    <a:ext uri="{A12FA001-AC4F-418D-AE19-62706E023703}">
                      <ahyp:hlinkClr xmlns:ahyp="http://schemas.microsoft.com/office/drawing/2018/hyperlinkcolor" val="tx"/>
                    </a:ext>
                  </a:extLst>
                </a:hlinkClick>
              </a:rPr>
              <a:t>good mortar</a:t>
            </a:r>
            <a:r>
              <a:rPr lang="en-US" dirty="0"/>
              <a:t> mix, it is very important to use quality ingredients. Without good ingredients, it is not possible to get the desired quality of mortar mix. The properties of good mortar ingredients are given below.</a:t>
            </a:r>
          </a:p>
          <a:p>
            <a:endParaRPr lang="en-US" dirty="0"/>
          </a:p>
        </p:txBody>
      </p:sp>
    </p:spTree>
    <p:extLst>
      <p:ext uri="{BB962C8B-B14F-4D97-AF65-F5344CB8AC3E}">
        <p14:creationId xmlns:p14="http://schemas.microsoft.com/office/powerpoint/2010/main" val="2028053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1524000"/>
            <a:ext cx="8153399" cy="4616648"/>
          </a:xfrm>
          <a:prstGeom prst="rect">
            <a:avLst/>
          </a:prstGeom>
        </p:spPr>
        <p:txBody>
          <a:bodyPr wrap="square">
            <a:spAutoFit/>
          </a:bodyPr>
          <a:lstStyle/>
          <a:p>
            <a:pPr>
              <a:lnSpc>
                <a:spcPct val="150000"/>
              </a:lnSpc>
            </a:pPr>
            <a:r>
              <a:rPr lang="en-US" sz="2400" b="1" dirty="0"/>
              <a:t>Properties of Good Mortar Ingredients</a:t>
            </a:r>
          </a:p>
          <a:p>
            <a:pPr>
              <a:lnSpc>
                <a:spcPct val="150000"/>
              </a:lnSpc>
            </a:pPr>
            <a:r>
              <a:rPr lang="en-US" sz="2000" b="1" u="sng" dirty="0"/>
              <a:t>Cement:</a:t>
            </a:r>
            <a:r>
              <a:rPr lang="en-US" sz="2000" dirty="0"/>
              <a:t> It should be fresh and free from adulteration. </a:t>
            </a:r>
            <a:r>
              <a:rPr lang="en-US" sz="2000" b="1" u="sng" dirty="0"/>
              <a:t>Lime:</a:t>
            </a:r>
            <a:r>
              <a:rPr lang="en-US" sz="2000" dirty="0"/>
              <a:t> Lime must be well slaked.</a:t>
            </a:r>
          </a:p>
          <a:p>
            <a:pPr>
              <a:lnSpc>
                <a:spcPct val="150000"/>
              </a:lnSpc>
            </a:pPr>
            <a:r>
              <a:rPr lang="en-US" sz="2000" b="1" u="sng" dirty="0"/>
              <a:t>Sand:</a:t>
            </a:r>
            <a:r>
              <a:rPr lang="en-US" sz="2000" dirty="0"/>
              <a:t> Sand should be sharp, angular and porous. It should be free from salts and other impurities. Read&gt;&gt; Function of Sand in Mortar</a:t>
            </a:r>
          </a:p>
          <a:p>
            <a:pPr>
              <a:lnSpc>
                <a:spcPct val="150000"/>
              </a:lnSpc>
            </a:pPr>
            <a:r>
              <a:rPr lang="en-US" sz="2000" b="1" u="sng" dirty="0" err="1"/>
              <a:t>Surki</a:t>
            </a:r>
            <a:r>
              <a:rPr lang="en-US" sz="2000" b="1" u="sng" dirty="0"/>
              <a:t>:</a:t>
            </a:r>
            <a:r>
              <a:rPr lang="en-US" sz="2000" dirty="0"/>
              <a:t> </a:t>
            </a:r>
            <a:r>
              <a:rPr lang="en-US" sz="2000" dirty="0" err="1"/>
              <a:t>Surki</a:t>
            </a:r>
            <a:r>
              <a:rPr lang="en-US" sz="2000" dirty="0"/>
              <a:t> should be perfectly pure and free from foreign matter. It should be sufficiently fine to pass through No. 8(US) sieve.</a:t>
            </a:r>
          </a:p>
          <a:p>
            <a:pPr>
              <a:lnSpc>
                <a:spcPct val="150000"/>
              </a:lnSpc>
            </a:pPr>
            <a:r>
              <a:rPr lang="en-US" sz="2000" b="1" u="sng" dirty="0"/>
              <a:t>Mud:</a:t>
            </a:r>
            <a:r>
              <a:rPr lang="en-US" sz="2000" dirty="0"/>
              <a:t> Mud should be free from adulteration.</a:t>
            </a:r>
          </a:p>
          <a:p>
            <a:pPr>
              <a:lnSpc>
                <a:spcPct val="150000"/>
              </a:lnSpc>
            </a:pPr>
            <a:r>
              <a:rPr lang="en-US" sz="2000" b="1" u="sng" dirty="0"/>
              <a:t>Water</a:t>
            </a:r>
            <a:r>
              <a:rPr lang="en-US" sz="2000" b="1" dirty="0"/>
              <a:t>:</a:t>
            </a:r>
            <a:r>
              <a:rPr lang="en-US" sz="2000" dirty="0"/>
              <a:t> Water should be clean and free from salts and other impurities.</a:t>
            </a:r>
          </a:p>
          <a:p>
            <a:endParaRPr lang="en-US" dirty="0"/>
          </a:p>
        </p:txBody>
      </p:sp>
    </p:spTree>
    <p:extLst>
      <p:ext uri="{BB962C8B-B14F-4D97-AF65-F5344CB8AC3E}">
        <p14:creationId xmlns:p14="http://schemas.microsoft.com/office/powerpoint/2010/main" val="293155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685800" y="1752600"/>
            <a:ext cx="8153399" cy="3816429"/>
          </a:xfrm>
          <a:prstGeom prst="rect">
            <a:avLst/>
          </a:prstGeom>
        </p:spPr>
        <p:txBody>
          <a:bodyPr wrap="square">
            <a:spAutoFit/>
          </a:bodyPr>
          <a:lstStyle/>
          <a:p>
            <a:r>
              <a:rPr lang="en-US" sz="2400" b="1" dirty="0"/>
              <a:t>Precautions Required while Using Mortar Mix</a:t>
            </a:r>
          </a:p>
          <a:p>
            <a:r>
              <a:rPr lang="en-US" sz="2000" dirty="0"/>
              <a:t>Mortar should be mixed in small quantities so that it can be used conveniently before the mortar starts setting. The mortar which has set already should never be used. The followings are the maximum time limits for different kinds of mortar:</a:t>
            </a:r>
          </a:p>
          <a:p>
            <a:pPr lvl="1"/>
            <a:r>
              <a:rPr lang="en-US" sz="2000" dirty="0"/>
              <a:t>If mortar contains hydraulic lime (Class A lime) as an ingredient, it shall be used within four (04) hours of grinding.</a:t>
            </a:r>
          </a:p>
          <a:p>
            <a:pPr lvl="1"/>
            <a:r>
              <a:rPr lang="en-US" sz="2000" dirty="0"/>
              <a:t>If mortar contains </a:t>
            </a:r>
            <a:r>
              <a:rPr lang="en-US" sz="2000" dirty="0" err="1"/>
              <a:t>surki</a:t>
            </a:r>
            <a:r>
              <a:rPr lang="en-US" sz="2000" dirty="0"/>
              <a:t> or cinders an ingredient, it shall be used within twenty-four (24) hours of grinding.</a:t>
            </a:r>
          </a:p>
          <a:p>
            <a:pPr lvl="1"/>
            <a:r>
              <a:rPr lang="en-US" sz="2000" dirty="0"/>
              <a:t>In the case of cement mortar, the time limit is 90 minutes after adding water.</a:t>
            </a:r>
          </a:p>
          <a:p>
            <a:endParaRPr lang="en-US" dirty="0"/>
          </a:p>
        </p:txBody>
      </p:sp>
    </p:spTree>
    <p:extLst>
      <p:ext uri="{BB962C8B-B14F-4D97-AF65-F5344CB8AC3E}">
        <p14:creationId xmlns:p14="http://schemas.microsoft.com/office/powerpoint/2010/main" val="92623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812899"/>
            <a:ext cx="8153399" cy="5232202"/>
          </a:xfrm>
          <a:prstGeom prst="rect">
            <a:avLst/>
          </a:prstGeom>
        </p:spPr>
        <p:txBody>
          <a:bodyPr wrap="square">
            <a:spAutoFit/>
          </a:bodyPr>
          <a:lstStyle/>
          <a:p>
            <a:pPr>
              <a:lnSpc>
                <a:spcPct val="150000"/>
              </a:lnSpc>
            </a:pPr>
            <a:r>
              <a:rPr lang="en-US" sz="2400" b="1" dirty="0"/>
              <a:t>Precautions Required while Using Mortar Mix</a:t>
            </a:r>
          </a:p>
          <a:p>
            <a:r>
              <a:rPr lang="en-US" sz="2000" dirty="0"/>
              <a:t>In masonry construction work, usable </a:t>
            </a:r>
            <a:r>
              <a:rPr lang="en-US" sz="2000" dirty="0">
                <a:hlinkClick r:id="rId2"/>
              </a:rPr>
              <a:t>bricks</a:t>
            </a:r>
            <a:r>
              <a:rPr lang="en-US" sz="2000" dirty="0"/>
              <a:t> or stones should be soaked in water very thoroughly for at least for 12 hours before they are used in work with mortar. It will prevent the absorption of moisture from the mortar before it sets.</a:t>
            </a:r>
          </a:p>
          <a:p>
            <a:r>
              <a:rPr lang="en-US" sz="2000" dirty="0"/>
              <a:t>Mortar should not contain excess water. It should be as stiff as it can be used without inconvenience.</a:t>
            </a:r>
          </a:p>
          <a:p>
            <a:r>
              <a:rPr lang="en-US" sz="2000" dirty="0"/>
              <a:t>Fresh water should be used in mortar mix preparation. The water should be free from oils, dust, </a:t>
            </a:r>
            <a:r>
              <a:rPr lang="en-US" sz="2000" dirty="0" err="1"/>
              <a:t>alkalies</a:t>
            </a:r>
            <a:r>
              <a:rPr lang="en-US" sz="2000" dirty="0"/>
              <a:t>, etc.</a:t>
            </a:r>
          </a:p>
          <a:p>
            <a:r>
              <a:rPr lang="en-US" sz="2000" dirty="0"/>
              <a:t>Use of seawater in mortar mixture should be avoided.</a:t>
            </a:r>
          </a:p>
          <a:p>
            <a:r>
              <a:rPr lang="en-US" sz="2000" dirty="0"/>
              <a:t>The joints should be well filled with mortar.</a:t>
            </a:r>
          </a:p>
          <a:p>
            <a:r>
              <a:rPr lang="en-US" sz="2000" dirty="0"/>
              <a:t>After casting, mortar works should be kept wet for a week or two. It will prevent the rapid drying of mortar, especially in hot weather.</a:t>
            </a:r>
          </a:p>
          <a:p>
            <a:r>
              <a:rPr lang="en-US" sz="2000" dirty="0"/>
              <a:t>As frosty weather affects the setting of </a:t>
            </a:r>
            <a:r>
              <a:rPr lang="en-US" sz="2000" dirty="0">
                <a:hlinkClick r:id="rId3"/>
              </a:rPr>
              <a:t>cement</a:t>
            </a:r>
            <a:r>
              <a:rPr lang="en-US" sz="2000" dirty="0"/>
              <a:t>, the work should be stopped in frosty weather.</a:t>
            </a:r>
          </a:p>
          <a:p>
            <a:endParaRPr lang="en-US" dirty="0"/>
          </a:p>
        </p:txBody>
      </p:sp>
    </p:spTree>
    <p:extLst>
      <p:ext uri="{BB962C8B-B14F-4D97-AF65-F5344CB8AC3E}">
        <p14:creationId xmlns:p14="http://schemas.microsoft.com/office/powerpoint/2010/main" val="88690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1B7FED-4F4B-49F4-A710-2260B3362E34}"/>
              </a:ext>
            </a:extLst>
          </p:cNvPr>
          <p:cNvSpPr/>
          <p:nvPr/>
        </p:nvSpPr>
        <p:spPr>
          <a:xfrm>
            <a:off x="876300" y="1676400"/>
            <a:ext cx="8153399" cy="3816429"/>
          </a:xfrm>
          <a:prstGeom prst="rect">
            <a:avLst/>
          </a:prstGeom>
        </p:spPr>
        <p:txBody>
          <a:bodyPr wrap="square">
            <a:spAutoFit/>
          </a:bodyPr>
          <a:lstStyle/>
          <a:p>
            <a:r>
              <a:rPr lang="en-US" sz="2400" b="1" dirty="0"/>
              <a:t>Function of Sand in Mortar</a:t>
            </a:r>
          </a:p>
          <a:p>
            <a:r>
              <a:rPr lang="en-US" sz="2000" dirty="0"/>
              <a:t>Followings are the functions of </a:t>
            </a:r>
            <a:r>
              <a:rPr lang="en-US" sz="2000" dirty="0">
                <a:hlinkClick r:id="rId2"/>
              </a:rPr>
              <a:t>sand</a:t>
            </a:r>
            <a:r>
              <a:rPr lang="en-US" sz="2000" dirty="0"/>
              <a:t> as one of the ingredients of mortar.</a:t>
            </a:r>
          </a:p>
          <a:p>
            <a:r>
              <a:rPr lang="en-US" sz="2000" dirty="0"/>
              <a:t>Generally, sand is not used in the mortar to increase its strength. Rather it is mainly used as an inert material to increase the volume of mortar for the economy. </a:t>
            </a:r>
          </a:p>
          <a:p>
            <a:r>
              <a:rPr lang="en-US" sz="2000" dirty="0"/>
              <a:t>Using sand in the right amount can produce cheap mortar without hampering mortar strength.</a:t>
            </a:r>
          </a:p>
          <a:p>
            <a:r>
              <a:rPr lang="en-US" sz="2000" dirty="0"/>
              <a:t>Sand subdivides the paste of cementing materials into a thin film which is the basic principle involved in using all cementing materials.</a:t>
            </a:r>
          </a:p>
          <a:p>
            <a:r>
              <a:rPr lang="en-US" sz="2000" dirty="0"/>
              <a:t>Sand offers the requisite surface area for the film of cementing materials to adhere and to spread.</a:t>
            </a:r>
          </a:p>
          <a:p>
            <a:endParaRPr lang="en-US" dirty="0"/>
          </a:p>
        </p:txBody>
      </p:sp>
    </p:spTree>
    <p:extLst>
      <p:ext uri="{BB962C8B-B14F-4D97-AF65-F5344CB8AC3E}">
        <p14:creationId xmlns:p14="http://schemas.microsoft.com/office/powerpoint/2010/main" val="1712837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850</Words>
  <Application>Microsoft Office PowerPoint</Application>
  <PresentationFormat>A4 Paper (210x297 mm)</PresentationFormat>
  <Paragraphs>61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Inzamam</cp:lastModifiedBy>
  <cp:revision>141</cp:revision>
  <dcterms:created xsi:type="dcterms:W3CDTF">2019-01-25T13:49:49Z</dcterms:created>
  <dcterms:modified xsi:type="dcterms:W3CDTF">2020-03-01T17:39:50Z</dcterms:modified>
</cp:coreProperties>
</file>