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22.png" ContentType="image/png"/>
  <Override PartName="/ppt/media/image4.png" ContentType="image/png"/>
  <Override PartName="/ppt/media/image21.png" ContentType="image/png"/>
  <Override PartName="/ppt/media/image19.png" ContentType="image/png"/>
  <Override PartName="/ppt/media/image1.png" ContentType="image/png"/>
  <Override PartName="/ppt/media/image3.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2.png" ContentType="image/png"/>
  <Override PartName="/ppt/slides/slide2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16.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28.xml.rels" ContentType="application/vnd.openxmlformats-package.relationships+xml"/>
  <Override PartName="/ppt/slides/_rels/slide9.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slide30.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5" name="PlaceHolder 2"/>
          <p:cNvSpPr>
            <a:spLocks noGrp="1"/>
          </p:cNvSpPr>
          <p:nvPr>
            <p:ph type="body"/>
          </p:nvPr>
        </p:nvSpPr>
        <p:spPr>
          <a:xfrm>
            <a:off x="2589120" y="3530160"/>
            <a:ext cx="89150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56" name="PlaceHolder 3"/>
          <p:cNvSpPr>
            <a:spLocks noGrp="1"/>
          </p:cNvSpPr>
          <p:nvPr>
            <p:ph type="body"/>
          </p:nvPr>
        </p:nvSpPr>
        <p:spPr>
          <a:xfrm>
            <a:off x="2589120" y="3979440"/>
            <a:ext cx="89150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8" name="PlaceHolder 2"/>
          <p:cNvSpPr>
            <a:spLocks noGrp="1"/>
          </p:cNvSpPr>
          <p:nvPr>
            <p:ph type="body"/>
          </p:nvPr>
        </p:nvSpPr>
        <p:spPr>
          <a:xfrm>
            <a:off x="258912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59" name="PlaceHolder 3"/>
          <p:cNvSpPr>
            <a:spLocks noGrp="1"/>
          </p:cNvSpPr>
          <p:nvPr>
            <p:ph type="body"/>
          </p:nvPr>
        </p:nvSpPr>
        <p:spPr>
          <a:xfrm>
            <a:off x="715716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60" name="PlaceHolder 4"/>
          <p:cNvSpPr>
            <a:spLocks noGrp="1"/>
          </p:cNvSpPr>
          <p:nvPr>
            <p:ph type="body"/>
          </p:nvPr>
        </p:nvSpPr>
        <p:spPr>
          <a:xfrm>
            <a:off x="258912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61" name="PlaceHolder 5"/>
          <p:cNvSpPr>
            <a:spLocks noGrp="1"/>
          </p:cNvSpPr>
          <p:nvPr>
            <p:ph type="body"/>
          </p:nvPr>
        </p:nvSpPr>
        <p:spPr>
          <a:xfrm>
            <a:off x="715716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63" name="PlaceHolder 2"/>
          <p:cNvSpPr>
            <a:spLocks noGrp="1"/>
          </p:cNvSpPr>
          <p:nvPr>
            <p:ph type="body"/>
          </p:nvPr>
        </p:nvSpPr>
        <p:spPr>
          <a:xfrm>
            <a:off x="2589120" y="353016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64" name="PlaceHolder 3"/>
          <p:cNvSpPr>
            <a:spLocks noGrp="1"/>
          </p:cNvSpPr>
          <p:nvPr>
            <p:ph type="body"/>
          </p:nvPr>
        </p:nvSpPr>
        <p:spPr>
          <a:xfrm>
            <a:off x="5603400" y="353016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65" name="PlaceHolder 4"/>
          <p:cNvSpPr>
            <a:spLocks noGrp="1"/>
          </p:cNvSpPr>
          <p:nvPr>
            <p:ph type="body"/>
          </p:nvPr>
        </p:nvSpPr>
        <p:spPr>
          <a:xfrm>
            <a:off x="8617320" y="353016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66" name="PlaceHolder 5"/>
          <p:cNvSpPr>
            <a:spLocks noGrp="1"/>
          </p:cNvSpPr>
          <p:nvPr>
            <p:ph type="body"/>
          </p:nvPr>
        </p:nvSpPr>
        <p:spPr>
          <a:xfrm>
            <a:off x="2589120" y="397944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67" name="PlaceHolder 6"/>
          <p:cNvSpPr>
            <a:spLocks noGrp="1"/>
          </p:cNvSpPr>
          <p:nvPr>
            <p:ph type="body"/>
          </p:nvPr>
        </p:nvSpPr>
        <p:spPr>
          <a:xfrm>
            <a:off x="5603400" y="397944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68" name="PlaceHolder 7"/>
          <p:cNvSpPr>
            <a:spLocks noGrp="1"/>
          </p:cNvSpPr>
          <p:nvPr>
            <p:ph type="body"/>
          </p:nvPr>
        </p:nvSpPr>
        <p:spPr>
          <a:xfrm>
            <a:off x="8617320" y="397944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03" name="PlaceHolder 2"/>
          <p:cNvSpPr>
            <a:spLocks noGrp="1"/>
          </p:cNvSpPr>
          <p:nvPr>
            <p:ph type="subTitle"/>
          </p:nvPr>
        </p:nvSpPr>
        <p:spPr>
          <a:xfrm>
            <a:off x="2589120" y="3530160"/>
            <a:ext cx="8915040" cy="86004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05" name="PlaceHolder 2"/>
          <p:cNvSpPr>
            <a:spLocks noGrp="1"/>
          </p:cNvSpPr>
          <p:nvPr>
            <p:ph type="body"/>
          </p:nvPr>
        </p:nvSpPr>
        <p:spPr>
          <a:xfrm>
            <a:off x="2589120" y="3530160"/>
            <a:ext cx="8915040" cy="86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07" name="PlaceHolder 2"/>
          <p:cNvSpPr>
            <a:spLocks noGrp="1"/>
          </p:cNvSpPr>
          <p:nvPr>
            <p:ph type="body"/>
          </p:nvPr>
        </p:nvSpPr>
        <p:spPr>
          <a:xfrm>
            <a:off x="258912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08" name="PlaceHolder 3"/>
          <p:cNvSpPr>
            <a:spLocks noGrp="1"/>
          </p:cNvSpPr>
          <p:nvPr>
            <p:ph type="body"/>
          </p:nvPr>
        </p:nvSpPr>
        <p:spPr>
          <a:xfrm>
            <a:off x="715716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2589120" y="2058840"/>
            <a:ext cx="8915040" cy="680796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12" name="PlaceHolder 2"/>
          <p:cNvSpPr>
            <a:spLocks noGrp="1"/>
          </p:cNvSpPr>
          <p:nvPr>
            <p:ph type="body"/>
          </p:nvPr>
        </p:nvSpPr>
        <p:spPr>
          <a:xfrm>
            <a:off x="258912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13" name="PlaceHolder 3"/>
          <p:cNvSpPr>
            <a:spLocks noGrp="1"/>
          </p:cNvSpPr>
          <p:nvPr>
            <p:ph type="body"/>
          </p:nvPr>
        </p:nvSpPr>
        <p:spPr>
          <a:xfrm>
            <a:off x="715716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14" name="PlaceHolder 4"/>
          <p:cNvSpPr>
            <a:spLocks noGrp="1"/>
          </p:cNvSpPr>
          <p:nvPr>
            <p:ph type="body"/>
          </p:nvPr>
        </p:nvSpPr>
        <p:spPr>
          <a:xfrm>
            <a:off x="258912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34" name="PlaceHolder 2"/>
          <p:cNvSpPr>
            <a:spLocks noGrp="1"/>
          </p:cNvSpPr>
          <p:nvPr>
            <p:ph type="subTitle"/>
          </p:nvPr>
        </p:nvSpPr>
        <p:spPr>
          <a:xfrm>
            <a:off x="2589120" y="3530160"/>
            <a:ext cx="8915040" cy="86004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16" name="PlaceHolder 2"/>
          <p:cNvSpPr>
            <a:spLocks noGrp="1"/>
          </p:cNvSpPr>
          <p:nvPr>
            <p:ph type="body"/>
          </p:nvPr>
        </p:nvSpPr>
        <p:spPr>
          <a:xfrm>
            <a:off x="258912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17" name="PlaceHolder 3"/>
          <p:cNvSpPr>
            <a:spLocks noGrp="1"/>
          </p:cNvSpPr>
          <p:nvPr>
            <p:ph type="body"/>
          </p:nvPr>
        </p:nvSpPr>
        <p:spPr>
          <a:xfrm>
            <a:off x="715716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18" name="PlaceHolder 4"/>
          <p:cNvSpPr>
            <a:spLocks noGrp="1"/>
          </p:cNvSpPr>
          <p:nvPr>
            <p:ph type="body"/>
          </p:nvPr>
        </p:nvSpPr>
        <p:spPr>
          <a:xfrm>
            <a:off x="715716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20" name="PlaceHolder 2"/>
          <p:cNvSpPr>
            <a:spLocks noGrp="1"/>
          </p:cNvSpPr>
          <p:nvPr>
            <p:ph type="body"/>
          </p:nvPr>
        </p:nvSpPr>
        <p:spPr>
          <a:xfrm>
            <a:off x="258912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21" name="PlaceHolder 3"/>
          <p:cNvSpPr>
            <a:spLocks noGrp="1"/>
          </p:cNvSpPr>
          <p:nvPr>
            <p:ph type="body"/>
          </p:nvPr>
        </p:nvSpPr>
        <p:spPr>
          <a:xfrm>
            <a:off x="715716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22" name="PlaceHolder 4"/>
          <p:cNvSpPr>
            <a:spLocks noGrp="1"/>
          </p:cNvSpPr>
          <p:nvPr>
            <p:ph type="body"/>
          </p:nvPr>
        </p:nvSpPr>
        <p:spPr>
          <a:xfrm>
            <a:off x="2589120" y="3979440"/>
            <a:ext cx="89150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24" name="PlaceHolder 2"/>
          <p:cNvSpPr>
            <a:spLocks noGrp="1"/>
          </p:cNvSpPr>
          <p:nvPr>
            <p:ph type="body"/>
          </p:nvPr>
        </p:nvSpPr>
        <p:spPr>
          <a:xfrm>
            <a:off x="2589120" y="3530160"/>
            <a:ext cx="89150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25" name="PlaceHolder 3"/>
          <p:cNvSpPr>
            <a:spLocks noGrp="1"/>
          </p:cNvSpPr>
          <p:nvPr>
            <p:ph type="body"/>
          </p:nvPr>
        </p:nvSpPr>
        <p:spPr>
          <a:xfrm>
            <a:off x="2589120" y="3979440"/>
            <a:ext cx="89150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27" name="PlaceHolder 2"/>
          <p:cNvSpPr>
            <a:spLocks noGrp="1"/>
          </p:cNvSpPr>
          <p:nvPr>
            <p:ph type="body"/>
          </p:nvPr>
        </p:nvSpPr>
        <p:spPr>
          <a:xfrm>
            <a:off x="258912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28" name="PlaceHolder 3"/>
          <p:cNvSpPr>
            <a:spLocks noGrp="1"/>
          </p:cNvSpPr>
          <p:nvPr>
            <p:ph type="body"/>
          </p:nvPr>
        </p:nvSpPr>
        <p:spPr>
          <a:xfrm>
            <a:off x="715716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29" name="PlaceHolder 4"/>
          <p:cNvSpPr>
            <a:spLocks noGrp="1"/>
          </p:cNvSpPr>
          <p:nvPr>
            <p:ph type="body"/>
          </p:nvPr>
        </p:nvSpPr>
        <p:spPr>
          <a:xfrm>
            <a:off x="258912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30" name="PlaceHolder 5"/>
          <p:cNvSpPr>
            <a:spLocks noGrp="1"/>
          </p:cNvSpPr>
          <p:nvPr>
            <p:ph type="body"/>
          </p:nvPr>
        </p:nvSpPr>
        <p:spPr>
          <a:xfrm>
            <a:off x="715716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32" name="PlaceHolder 2"/>
          <p:cNvSpPr>
            <a:spLocks noGrp="1"/>
          </p:cNvSpPr>
          <p:nvPr>
            <p:ph type="body"/>
          </p:nvPr>
        </p:nvSpPr>
        <p:spPr>
          <a:xfrm>
            <a:off x="2589120" y="353016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33" name="PlaceHolder 3"/>
          <p:cNvSpPr>
            <a:spLocks noGrp="1"/>
          </p:cNvSpPr>
          <p:nvPr>
            <p:ph type="body"/>
          </p:nvPr>
        </p:nvSpPr>
        <p:spPr>
          <a:xfrm>
            <a:off x="5603400" y="353016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34" name="PlaceHolder 4"/>
          <p:cNvSpPr>
            <a:spLocks noGrp="1"/>
          </p:cNvSpPr>
          <p:nvPr>
            <p:ph type="body"/>
          </p:nvPr>
        </p:nvSpPr>
        <p:spPr>
          <a:xfrm>
            <a:off x="8617320" y="353016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35" name="PlaceHolder 5"/>
          <p:cNvSpPr>
            <a:spLocks noGrp="1"/>
          </p:cNvSpPr>
          <p:nvPr>
            <p:ph type="body"/>
          </p:nvPr>
        </p:nvSpPr>
        <p:spPr>
          <a:xfrm>
            <a:off x="2589120" y="397944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36" name="PlaceHolder 6"/>
          <p:cNvSpPr>
            <a:spLocks noGrp="1"/>
          </p:cNvSpPr>
          <p:nvPr>
            <p:ph type="body"/>
          </p:nvPr>
        </p:nvSpPr>
        <p:spPr>
          <a:xfrm>
            <a:off x="5603400" y="397944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37" name="PlaceHolder 7"/>
          <p:cNvSpPr>
            <a:spLocks noGrp="1"/>
          </p:cNvSpPr>
          <p:nvPr>
            <p:ph type="body"/>
          </p:nvPr>
        </p:nvSpPr>
        <p:spPr>
          <a:xfrm>
            <a:off x="8617320" y="397944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72" name="PlaceHolder 2"/>
          <p:cNvSpPr>
            <a:spLocks noGrp="1"/>
          </p:cNvSpPr>
          <p:nvPr>
            <p:ph type="subTitle"/>
          </p:nvPr>
        </p:nvSpPr>
        <p:spPr>
          <a:xfrm>
            <a:off x="2589120" y="3530160"/>
            <a:ext cx="8915040" cy="86004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74" name="PlaceHolder 2"/>
          <p:cNvSpPr>
            <a:spLocks noGrp="1"/>
          </p:cNvSpPr>
          <p:nvPr>
            <p:ph type="body"/>
          </p:nvPr>
        </p:nvSpPr>
        <p:spPr>
          <a:xfrm>
            <a:off x="2589120" y="3530160"/>
            <a:ext cx="8915040" cy="86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76" name="PlaceHolder 2"/>
          <p:cNvSpPr>
            <a:spLocks noGrp="1"/>
          </p:cNvSpPr>
          <p:nvPr>
            <p:ph type="body"/>
          </p:nvPr>
        </p:nvSpPr>
        <p:spPr>
          <a:xfrm>
            <a:off x="258912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77" name="PlaceHolder 3"/>
          <p:cNvSpPr>
            <a:spLocks noGrp="1"/>
          </p:cNvSpPr>
          <p:nvPr>
            <p:ph type="body"/>
          </p:nvPr>
        </p:nvSpPr>
        <p:spPr>
          <a:xfrm>
            <a:off x="715716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36" name="PlaceHolder 2"/>
          <p:cNvSpPr>
            <a:spLocks noGrp="1"/>
          </p:cNvSpPr>
          <p:nvPr>
            <p:ph type="body"/>
          </p:nvPr>
        </p:nvSpPr>
        <p:spPr>
          <a:xfrm>
            <a:off x="2589120" y="3530160"/>
            <a:ext cx="8915040" cy="86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2589120" y="2058840"/>
            <a:ext cx="8915040" cy="680796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81" name="PlaceHolder 2"/>
          <p:cNvSpPr>
            <a:spLocks noGrp="1"/>
          </p:cNvSpPr>
          <p:nvPr>
            <p:ph type="body"/>
          </p:nvPr>
        </p:nvSpPr>
        <p:spPr>
          <a:xfrm>
            <a:off x="258912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82" name="PlaceHolder 3"/>
          <p:cNvSpPr>
            <a:spLocks noGrp="1"/>
          </p:cNvSpPr>
          <p:nvPr>
            <p:ph type="body"/>
          </p:nvPr>
        </p:nvSpPr>
        <p:spPr>
          <a:xfrm>
            <a:off x="715716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83" name="PlaceHolder 4"/>
          <p:cNvSpPr>
            <a:spLocks noGrp="1"/>
          </p:cNvSpPr>
          <p:nvPr>
            <p:ph type="body"/>
          </p:nvPr>
        </p:nvSpPr>
        <p:spPr>
          <a:xfrm>
            <a:off x="258912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85" name="PlaceHolder 2"/>
          <p:cNvSpPr>
            <a:spLocks noGrp="1"/>
          </p:cNvSpPr>
          <p:nvPr>
            <p:ph type="body"/>
          </p:nvPr>
        </p:nvSpPr>
        <p:spPr>
          <a:xfrm>
            <a:off x="258912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86" name="PlaceHolder 3"/>
          <p:cNvSpPr>
            <a:spLocks noGrp="1"/>
          </p:cNvSpPr>
          <p:nvPr>
            <p:ph type="body"/>
          </p:nvPr>
        </p:nvSpPr>
        <p:spPr>
          <a:xfrm>
            <a:off x="715716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87" name="PlaceHolder 4"/>
          <p:cNvSpPr>
            <a:spLocks noGrp="1"/>
          </p:cNvSpPr>
          <p:nvPr>
            <p:ph type="body"/>
          </p:nvPr>
        </p:nvSpPr>
        <p:spPr>
          <a:xfrm>
            <a:off x="715716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89" name="PlaceHolder 2"/>
          <p:cNvSpPr>
            <a:spLocks noGrp="1"/>
          </p:cNvSpPr>
          <p:nvPr>
            <p:ph type="body"/>
          </p:nvPr>
        </p:nvSpPr>
        <p:spPr>
          <a:xfrm>
            <a:off x="258912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90" name="PlaceHolder 3"/>
          <p:cNvSpPr>
            <a:spLocks noGrp="1"/>
          </p:cNvSpPr>
          <p:nvPr>
            <p:ph type="body"/>
          </p:nvPr>
        </p:nvSpPr>
        <p:spPr>
          <a:xfrm>
            <a:off x="715716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91" name="PlaceHolder 4"/>
          <p:cNvSpPr>
            <a:spLocks noGrp="1"/>
          </p:cNvSpPr>
          <p:nvPr>
            <p:ph type="body"/>
          </p:nvPr>
        </p:nvSpPr>
        <p:spPr>
          <a:xfrm>
            <a:off x="2589120" y="3979440"/>
            <a:ext cx="89150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93" name="PlaceHolder 2"/>
          <p:cNvSpPr>
            <a:spLocks noGrp="1"/>
          </p:cNvSpPr>
          <p:nvPr>
            <p:ph type="body"/>
          </p:nvPr>
        </p:nvSpPr>
        <p:spPr>
          <a:xfrm>
            <a:off x="2589120" y="3530160"/>
            <a:ext cx="89150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94" name="PlaceHolder 3"/>
          <p:cNvSpPr>
            <a:spLocks noGrp="1"/>
          </p:cNvSpPr>
          <p:nvPr>
            <p:ph type="body"/>
          </p:nvPr>
        </p:nvSpPr>
        <p:spPr>
          <a:xfrm>
            <a:off x="2589120" y="3979440"/>
            <a:ext cx="89150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96" name="PlaceHolder 2"/>
          <p:cNvSpPr>
            <a:spLocks noGrp="1"/>
          </p:cNvSpPr>
          <p:nvPr>
            <p:ph type="body"/>
          </p:nvPr>
        </p:nvSpPr>
        <p:spPr>
          <a:xfrm>
            <a:off x="258912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97" name="PlaceHolder 3"/>
          <p:cNvSpPr>
            <a:spLocks noGrp="1"/>
          </p:cNvSpPr>
          <p:nvPr>
            <p:ph type="body"/>
          </p:nvPr>
        </p:nvSpPr>
        <p:spPr>
          <a:xfrm>
            <a:off x="715716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98" name="PlaceHolder 4"/>
          <p:cNvSpPr>
            <a:spLocks noGrp="1"/>
          </p:cNvSpPr>
          <p:nvPr>
            <p:ph type="body"/>
          </p:nvPr>
        </p:nvSpPr>
        <p:spPr>
          <a:xfrm>
            <a:off x="258912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199" name="PlaceHolder 5"/>
          <p:cNvSpPr>
            <a:spLocks noGrp="1"/>
          </p:cNvSpPr>
          <p:nvPr>
            <p:ph type="body"/>
          </p:nvPr>
        </p:nvSpPr>
        <p:spPr>
          <a:xfrm>
            <a:off x="715716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201" name="PlaceHolder 2"/>
          <p:cNvSpPr>
            <a:spLocks noGrp="1"/>
          </p:cNvSpPr>
          <p:nvPr>
            <p:ph type="body"/>
          </p:nvPr>
        </p:nvSpPr>
        <p:spPr>
          <a:xfrm>
            <a:off x="2589120" y="353016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202" name="PlaceHolder 3"/>
          <p:cNvSpPr>
            <a:spLocks noGrp="1"/>
          </p:cNvSpPr>
          <p:nvPr>
            <p:ph type="body"/>
          </p:nvPr>
        </p:nvSpPr>
        <p:spPr>
          <a:xfrm>
            <a:off x="5603400" y="353016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203" name="PlaceHolder 4"/>
          <p:cNvSpPr>
            <a:spLocks noGrp="1"/>
          </p:cNvSpPr>
          <p:nvPr>
            <p:ph type="body"/>
          </p:nvPr>
        </p:nvSpPr>
        <p:spPr>
          <a:xfrm>
            <a:off x="8617320" y="353016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204" name="PlaceHolder 5"/>
          <p:cNvSpPr>
            <a:spLocks noGrp="1"/>
          </p:cNvSpPr>
          <p:nvPr>
            <p:ph type="body"/>
          </p:nvPr>
        </p:nvSpPr>
        <p:spPr>
          <a:xfrm>
            <a:off x="2589120" y="397944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205" name="PlaceHolder 6"/>
          <p:cNvSpPr>
            <a:spLocks noGrp="1"/>
          </p:cNvSpPr>
          <p:nvPr>
            <p:ph type="body"/>
          </p:nvPr>
        </p:nvSpPr>
        <p:spPr>
          <a:xfrm>
            <a:off x="5603400" y="397944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206" name="PlaceHolder 7"/>
          <p:cNvSpPr>
            <a:spLocks noGrp="1"/>
          </p:cNvSpPr>
          <p:nvPr>
            <p:ph type="body"/>
          </p:nvPr>
        </p:nvSpPr>
        <p:spPr>
          <a:xfrm>
            <a:off x="8617320" y="3979440"/>
            <a:ext cx="287028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38" name="PlaceHolder 2"/>
          <p:cNvSpPr>
            <a:spLocks noGrp="1"/>
          </p:cNvSpPr>
          <p:nvPr>
            <p:ph type="body"/>
          </p:nvPr>
        </p:nvSpPr>
        <p:spPr>
          <a:xfrm>
            <a:off x="258912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39" name="PlaceHolder 3"/>
          <p:cNvSpPr>
            <a:spLocks noGrp="1"/>
          </p:cNvSpPr>
          <p:nvPr>
            <p:ph type="body"/>
          </p:nvPr>
        </p:nvSpPr>
        <p:spPr>
          <a:xfrm>
            <a:off x="715716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 name="PlaceHolder 1"/>
          <p:cNvSpPr>
            <a:spLocks noGrp="1"/>
          </p:cNvSpPr>
          <p:nvPr>
            <p:ph type="subTitle"/>
          </p:nvPr>
        </p:nvSpPr>
        <p:spPr>
          <a:xfrm>
            <a:off x="2589120" y="2058840"/>
            <a:ext cx="8915040" cy="680796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43" name="PlaceHolder 2"/>
          <p:cNvSpPr>
            <a:spLocks noGrp="1"/>
          </p:cNvSpPr>
          <p:nvPr>
            <p:ph type="body"/>
          </p:nvPr>
        </p:nvSpPr>
        <p:spPr>
          <a:xfrm>
            <a:off x="258912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44" name="PlaceHolder 3"/>
          <p:cNvSpPr>
            <a:spLocks noGrp="1"/>
          </p:cNvSpPr>
          <p:nvPr>
            <p:ph type="body"/>
          </p:nvPr>
        </p:nvSpPr>
        <p:spPr>
          <a:xfrm>
            <a:off x="715716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45" name="PlaceHolder 4"/>
          <p:cNvSpPr>
            <a:spLocks noGrp="1"/>
          </p:cNvSpPr>
          <p:nvPr>
            <p:ph type="body"/>
          </p:nvPr>
        </p:nvSpPr>
        <p:spPr>
          <a:xfrm>
            <a:off x="258912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47" name="PlaceHolder 2"/>
          <p:cNvSpPr>
            <a:spLocks noGrp="1"/>
          </p:cNvSpPr>
          <p:nvPr>
            <p:ph type="body"/>
          </p:nvPr>
        </p:nvSpPr>
        <p:spPr>
          <a:xfrm>
            <a:off x="2589120" y="3530160"/>
            <a:ext cx="4350240" cy="86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48" name="PlaceHolder 3"/>
          <p:cNvSpPr>
            <a:spLocks noGrp="1"/>
          </p:cNvSpPr>
          <p:nvPr>
            <p:ph type="body"/>
          </p:nvPr>
        </p:nvSpPr>
        <p:spPr>
          <a:xfrm>
            <a:off x="715716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49" name="PlaceHolder 4"/>
          <p:cNvSpPr>
            <a:spLocks noGrp="1"/>
          </p:cNvSpPr>
          <p:nvPr>
            <p:ph type="body"/>
          </p:nvPr>
        </p:nvSpPr>
        <p:spPr>
          <a:xfrm>
            <a:off x="7157160" y="397944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2589120" y="2058840"/>
            <a:ext cx="8915040" cy="146844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1" name="PlaceHolder 2"/>
          <p:cNvSpPr>
            <a:spLocks noGrp="1"/>
          </p:cNvSpPr>
          <p:nvPr>
            <p:ph type="body"/>
          </p:nvPr>
        </p:nvSpPr>
        <p:spPr>
          <a:xfrm>
            <a:off x="258912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52" name="PlaceHolder 3"/>
          <p:cNvSpPr>
            <a:spLocks noGrp="1"/>
          </p:cNvSpPr>
          <p:nvPr>
            <p:ph type="body"/>
          </p:nvPr>
        </p:nvSpPr>
        <p:spPr>
          <a:xfrm>
            <a:off x="7157160" y="3530160"/>
            <a:ext cx="4350240" cy="410040"/>
          </a:xfrm>
          <a:prstGeom prst="rect">
            <a:avLst/>
          </a:prstGeom>
        </p:spPr>
        <p:txBody>
          <a:bodyPr lIns="0" rIns="0" tIns="0" bIns="0">
            <a:normAutofit/>
          </a:bodyPr>
          <a:p>
            <a:endParaRPr b="0" lang="en-US" sz="1800" spc="-1" strike="noStrike">
              <a:solidFill>
                <a:srgbClr val="404040"/>
              </a:solidFill>
              <a:latin typeface="Century Gothic"/>
            </a:endParaRPr>
          </a:p>
        </p:txBody>
      </p:sp>
      <p:sp>
        <p:nvSpPr>
          <p:cNvPr id="53" name="PlaceHolder 4"/>
          <p:cNvSpPr>
            <a:spLocks noGrp="1"/>
          </p:cNvSpPr>
          <p:nvPr>
            <p:ph type="body"/>
          </p:nvPr>
        </p:nvSpPr>
        <p:spPr>
          <a:xfrm>
            <a:off x="2589120" y="3979440"/>
            <a:ext cx="8915040" cy="410040"/>
          </a:xfrm>
          <a:prstGeom prst="rect">
            <a:avLst/>
          </a:prstGeom>
        </p:spPr>
        <p:txBody>
          <a:bodyPr lIns="0" rIns="0" tIns="0" bIns="0">
            <a:normAutofit/>
          </a:bodyPr>
          <a:p>
            <a:endParaRPr b="0" lang="en-US" sz="1800" spc="-1" strike="noStrike">
              <a:solidFill>
                <a:srgbClr val="404040"/>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gradFill>
      </p:bgPr>
    </p:bg>
    <p:spTree>
      <p:nvGrpSpPr>
        <p:cNvPr id="1" name=""/>
        <p:cNvGrpSpPr/>
        <p:nvPr/>
      </p:nvGrpSpPr>
      <p:grpSpPr>
        <a:xfrm>
          <a:off x="0" y="0"/>
          <a:ext cx="0" cy="0"/>
          <a:chOff x="0" y="0"/>
          <a:chExt cx="0" cy="0"/>
        </a:xfrm>
      </p:grpSpPr>
      <p:grpSp>
        <p:nvGrpSpPr>
          <p:cNvPr id="0" name="Group 1"/>
          <p:cNvGrpSpPr/>
          <p:nvPr/>
        </p:nvGrpSpPr>
        <p:grpSpPr>
          <a:xfrm>
            <a:off x="0" y="228600"/>
            <a:ext cx="2851200" cy="6638400"/>
            <a:chOff x="0" y="228600"/>
            <a:chExt cx="2851200" cy="6638400"/>
          </a:xfrm>
        </p:grpSpPr>
        <p:sp>
          <p:nvSpPr>
            <p:cNvPr id="1" name="CustomShape 2"/>
            <p:cNvSpPr/>
            <p:nvPr/>
          </p:nvSpPr>
          <p:spPr>
            <a:xfrm>
              <a:off x="0" y="2575080"/>
              <a:ext cx="100440" cy="62568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fillRef idx="0"/>
            <a:effectRef idx="0"/>
            <a:fontRef idx="minor"/>
          </p:style>
        </p:sp>
        <p:sp>
          <p:nvSpPr>
            <p:cNvPr id="2" name="CustomShape 3"/>
            <p:cNvSpPr/>
            <p:nvPr/>
          </p:nvSpPr>
          <p:spPr>
            <a:xfrm>
              <a:off x="128520" y="3156480"/>
              <a:ext cx="646200" cy="232200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fillRef idx="0"/>
            <a:effectRef idx="0"/>
            <a:fontRef idx="minor"/>
          </p:style>
        </p:sp>
        <p:sp>
          <p:nvSpPr>
            <p:cNvPr id="3" name="CustomShape 4"/>
            <p:cNvSpPr/>
            <p:nvPr/>
          </p:nvSpPr>
          <p:spPr>
            <a:xfrm>
              <a:off x="807120" y="5447160"/>
              <a:ext cx="609120" cy="141984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fillRef idx="0"/>
            <a:effectRef idx="0"/>
            <a:fontRef idx="minor"/>
          </p:style>
        </p:sp>
        <p:sp>
          <p:nvSpPr>
            <p:cNvPr id="4" name="CustomShape 5"/>
            <p:cNvSpPr/>
            <p:nvPr/>
          </p:nvSpPr>
          <p:spPr>
            <a:xfrm>
              <a:off x="959760" y="6503760"/>
              <a:ext cx="171000" cy="36324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fillRef idx="0"/>
            <a:effectRef idx="0"/>
            <a:fontRef idx="minor"/>
          </p:style>
        </p:sp>
        <p:sp>
          <p:nvSpPr>
            <p:cNvPr id="5" name="CustomShape 6"/>
            <p:cNvSpPr/>
            <p:nvPr/>
          </p:nvSpPr>
          <p:spPr>
            <a:xfrm>
              <a:off x="100800" y="3201120"/>
              <a:ext cx="821520" cy="332820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fillRef idx="0"/>
            <a:effectRef idx="0"/>
            <a:fontRef idx="minor"/>
          </p:style>
        </p:sp>
        <p:sp>
          <p:nvSpPr>
            <p:cNvPr id="6" name="CustomShape 7"/>
            <p:cNvSpPr/>
            <p:nvPr/>
          </p:nvSpPr>
          <p:spPr>
            <a:xfrm>
              <a:off x="22320" y="228600"/>
              <a:ext cx="105840" cy="292752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fillRef idx="0"/>
            <a:effectRef idx="0"/>
            <a:fontRef idx="minor"/>
          </p:style>
        </p:sp>
        <p:sp>
          <p:nvSpPr>
            <p:cNvPr id="7" name="CustomShape 8"/>
            <p:cNvSpPr/>
            <p:nvPr/>
          </p:nvSpPr>
          <p:spPr>
            <a:xfrm>
              <a:off x="78120" y="2944080"/>
              <a:ext cx="77760" cy="49356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fillRef idx="0"/>
            <a:effectRef idx="0"/>
            <a:fontRef idx="minor"/>
          </p:style>
        </p:sp>
        <p:sp>
          <p:nvSpPr>
            <p:cNvPr id="8" name="CustomShape 9"/>
            <p:cNvSpPr/>
            <p:nvPr/>
          </p:nvSpPr>
          <p:spPr>
            <a:xfrm>
              <a:off x="769680" y="5478840"/>
              <a:ext cx="189720" cy="102456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fillRef idx="0"/>
            <a:effectRef idx="0"/>
            <a:fontRef idx="minor"/>
          </p:style>
        </p:sp>
        <p:sp>
          <p:nvSpPr>
            <p:cNvPr id="9" name="CustomShape 10"/>
            <p:cNvSpPr/>
            <p:nvPr/>
          </p:nvSpPr>
          <p:spPr>
            <a:xfrm>
              <a:off x="775440" y="1398960"/>
              <a:ext cx="2075760" cy="404784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fillRef idx="0"/>
            <a:effectRef idx="0"/>
            <a:fontRef idx="minor"/>
          </p:style>
        </p:sp>
        <p:sp>
          <p:nvSpPr>
            <p:cNvPr id="10" name="CustomShape 11"/>
            <p:cNvSpPr/>
            <p:nvPr/>
          </p:nvSpPr>
          <p:spPr>
            <a:xfrm>
              <a:off x="922680" y="6530040"/>
              <a:ext cx="161640" cy="33696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fillRef idx="0"/>
            <a:effectRef idx="0"/>
            <a:fontRef idx="minor"/>
          </p:style>
        </p:sp>
        <p:sp>
          <p:nvSpPr>
            <p:cNvPr id="11" name="CustomShape 12"/>
            <p:cNvSpPr/>
            <p:nvPr/>
          </p:nvSpPr>
          <p:spPr>
            <a:xfrm>
              <a:off x="769680" y="5359320"/>
              <a:ext cx="37080" cy="22140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fillRef idx="0"/>
            <a:effectRef idx="0"/>
            <a:fontRef idx="minor"/>
          </p:style>
        </p:sp>
        <p:sp>
          <p:nvSpPr>
            <p:cNvPr id="12" name="CustomShape 13"/>
            <p:cNvSpPr/>
            <p:nvPr/>
          </p:nvSpPr>
          <p:spPr>
            <a:xfrm>
              <a:off x="849960" y="6244560"/>
              <a:ext cx="238320" cy="62208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fillRef idx="0"/>
            <a:effectRef idx="0"/>
            <a:fontRef idx="minor"/>
          </p:style>
        </p:sp>
      </p:grpSp>
      <p:grpSp>
        <p:nvGrpSpPr>
          <p:cNvPr id="13" name="Group 14"/>
          <p:cNvGrpSpPr/>
          <p:nvPr/>
        </p:nvGrpSpPr>
        <p:grpSpPr>
          <a:xfrm>
            <a:off x="27360" y="-720"/>
            <a:ext cx="2356200" cy="6853680"/>
            <a:chOff x="27360" y="-720"/>
            <a:chExt cx="2356200" cy="6853680"/>
          </a:xfrm>
        </p:grpSpPr>
        <p:sp>
          <p:nvSpPr>
            <p:cNvPr id="14" name="CustomShape 15"/>
            <p:cNvSpPr/>
            <p:nvPr/>
          </p:nvSpPr>
          <p:spPr>
            <a:xfrm>
              <a:off x="27360" y="-720"/>
              <a:ext cx="493920" cy="440064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fillRef idx="0"/>
            <a:effectRef idx="0"/>
            <a:fontRef idx="minor"/>
          </p:style>
        </p:sp>
        <p:sp>
          <p:nvSpPr>
            <p:cNvPr id="15" name="CustomShape 16"/>
            <p:cNvSpPr/>
            <p:nvPr/>
          </p:nvSpPr>
          <p:spPr>
            <a:xfrm>
              <a:off x="550440" y="4316400"/>
              <a:ext cx="423000" cy="158040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fillRef idx="0"/>
            <a:effectRef idx="0"/>
            <a:fontRef idx="minor"/>
          </p:style>
        </p:sp>
        <p:sp>
          <p:nvSpPr>
            <p:cNvPr id="16" name="CustomShape 17"/>
            <p:cNvSpPr/>
            <p:nvPr/>
          </p:nvSpPr>
          <p:spPr>
            <a:xfrm>
              <a:off x="1006200" y="5862600"/>
              <a:ext cx="430560" cy="99036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fillRef idx="0"/>
            <a:effectRef idx="0"/>
            <a:fontRef idx="minor"/>
          </p:style>
        </p:sp>
        <p:sp>
          <p:nvSpPr>
            <p:cNvPr id="17" name="CustomShape 18"/>
            <p:cNvSpPr/>
            <p:nvPr/>
          </p:nvSpPr>
          <p:spPr>
            <a:xfrm>
              <a:off x="521640" y="4364280"/>
              <a:ext cx="551520" cy="223560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fillRef idx="0"/>
            <a:effectRef idx="0"/>
            <a:fontRef idx="minor"/>
          </p:style>
        </p:sp>
        <p:sp>
          <p:nvSpPr>
            <p:cNvPr id="18" name="CustomShape 19"/>
            <p:cNvSpPr/>
            <p:nvPr/>
          </p:nvSpPr>
          <p:spPr>
            <a:xfrm>
              <a:off x="468000" y="1289160"/>
              <a:ext cx="173880" cy="302688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fillRef idx="0"/>
            <a:effectRef idx="0"/>
            <a:fontRef idx="minor"/>
          </p:style>
        </p:sp>
        <p:sp>
          <p:nvSpPr>
            <p:cNvPr id="19" name="CustomShape 20"/>
            <p:cNvSpPr/>
            <p:nvPr/>
          </p:nvSpPr>
          <p:spPr>
            <a:xfrm>
              <a:off x="1111680" y="6571440"/>
              <a:ext cx="133920" cy="28116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fillRef idx="0"/>
            <a:effectRef idx="0"/>
            <a:fontRef idx="minor"/>
          </p:style>
        </p:sp>
        <p:sp>
          <p:nvSpPr>
            <p:cNvPr id="20" name="CustomShape 21"/>
            <p:cNvSpPr/>
            <p:nvPr/>
          </p:nvSpPr>
          <p:spPr>
            <a:xfrm>
              <a:off x="502560" y="4107600"/>
              <a:ext cx="82080" cy="51120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fillRef idx="0"/>
            <a:effectRef idx="0"/>
            <a:fontRef idx="minor"/>
          </p:style>
        </p:sp>
        <p:sp>
          <p:nvSpPr>
            <p:cNvPr id="21" name="CustomShape 22"/>
            <p:cNvSpPr/>
            <p:nvPr/>
          </p:nvSpPr>
          <p:spPr>
            <a:xfrm>
              <a:off x="973800" y="3145680"/>
              <a:ext cx="1409760" cy="271656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fillRef idx="0"/>
            <a:effectRef idx="0"/>
            <a:fontRef idx="minor"/>
          </p:style>
        </p:sp>
        <p:sp>
          <p:nvSpPr>
            <p:cNvPr id="22" name="CustomShape 23"/>
            <p:cNvSpPr/>
            <p:nvPr/>
          </p:nvSpPr>
          <p:spPr>
            <a:xfrm>
              <a:off x="1073520" y="6600240"/>
              <a:ext cx="120240" cy="25272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fillRef idx="0"/>
            <a:effectRef idx="0"/>
            <a:fontRef idx="minor"/>
          </p:style>
        </p:sp>
        <p:sp>
          <p:nvSpPr>
            <p:cNvPr id="23" name="CustomShape 24"/>
            <p:cNvSpPr/>
            <p:nvPr/>
          </p:nvSpPr>
          <p:spPr>
            <a:xfrm>
              <a:off x="973800" y="5897160"/>
              <a:ext cx="137520" cy="67392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fillRef idx="0"/>
            <a:effectRef idx="0"/>
            <a:fontRef idx="minor"/>
          </p:style>
        </p:sp>
        <p:sp>
          <p:nvSpPr>
            <p:cNvPr id="24" name="CustomShape 25"/>
            <p:cNvSpPr/>
            <p:nvPr/>
          </p:nvSpPr>
          <p:spPr>
            <a:xfrm>
              <a:off x="973800" y="5772600"/>
              <a:ext cx="37800" cy="22752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fillRef idx="0"/>
            <a:effectRef idx="0"/>
            <a:fontRef idx="minor"/>
          </p:style>
        </p:sp>
        <p:sp>
          <p:nvSpPr>
            <p:cNvPr id="25" name="CustomShape 26"/>
            <p:cNvSpPr/>
            <p:nvPr/>
          </p:nvSpPr>
          <p:spPr>
            <a:xfrm>
              <a:off x="1006200" y="6322680"/>
              <a:ext cx="210240" cy="53028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fillRef idx="0"/>
            <a:effectRef idx="0"/>
            <a:fontRef idx="minor"/>
          </p:style>
        </p:sp>
      </p:grpSp>
      <p:sp>
        <p:nvSpPr>
          <p:cNvPr id="26" name="CustomShape 27"/>
          <p:cNvSpPr/>
          <p:nvPr/>
        </p:nvSpPr>
        <p:spPr>
          <a:xfrm>
            <a:off x="0" y="0"/>
            <a:ext cx="182520" cy="6857640"/>
          </a:xfrm>
          <a:prstGeom prst="rect">
            <a:avLst/>
          </a:prstGeom>
          <a:solidFill>
            <a:schemeClr val="tx2"/>
          </a:solidFill>
          <a:ln>
            <a:noFill/>
          </a:ln>
          <a:effectLst>
            <a:outerShdw blurRad="38100" dir="5400000" dist="2556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7" name="PlaceHolder 28"/>
          <p:cNvSpPr>
            <a:spLocks noGrp="1"/>
          </p:cNvSpPr>
          <p:nvPr>
            <p:ph type="title"/>
          </p:nvPr>
        </p:nvSpPr>
        <p:spPr>
          <a:xfrm>
            <a:off x="2589120" y="2514600"/>
            <a:ext cx="8915040" cy="2262600"/>
          </a:xfrm>
          <a:prstGeom prst="rect">
            <a:avLst/>
          </a:prstGeom>
        </p:spPr>
        <p:txBody>
          <a:bodyPr anchor="b">
            <a:normAutofit/>
          </a:bodyPr>
          <a:p>
            <a:pPr>
              <a:lnSpc>
                <a:spcPct val="100000"/>
              </a:lnSpc>
            </a:pPr>
            <a:r>
              <a:rPr b="0" lang="en-US" sz="5400" spc="-1" strike="noStrike">
                <a:solidFill>
                  <a:srgbClr val="262626"/>
                </a:solidFill>
                <a:latin typeface="Century Gothic"/>
              </a:rPr>
              <a:t>Click to edit Master title style</a:t>
            </a:r>
            <a:endParaRPr b="0" lang="en-US" sz="5400" spc="-1" strike="noStrike">
              <a:solidFill>
                <a:srgbClr val="000000"/>
              </a:solidFill>
              <a:latin typeface="Century Gothic"/>
            </a:endParaRPr>
          </a:p>
        </p:txBody>
      </p:sp>
      <p:sp>
        <p:nvSpPr>
          <p:cNvPr id="28" name="PlaceHolder 29"/>
          <p:cNvSpPr>
            <a:spLocks noGrp="1"/>
          </p:cNvSpPr>
          <p:nvPr>
            <p:ph type="dt"/>
          </p:nvPr>
        </p:nvSpPr>
        <p:spPr>
          <a:xfrm>
            <a:off x="10361520" y="6130440"/>
            <a:ext cx="1145880" cy="370080"/>
          </a:xfrm>
          <a:prstGeom prst="rect">
            <a:avLst/>
          </a:prstGeom>
        </p:spPr>
        <p:txBody>
          <a:bodyPr anchor="ctr">
            <a:noAutofit/>
          </a:bodyPr>
          <a:p>
            <a:pPr algn="r">
              <a:lnSpc>
                <a:spcPct val="100000"/>
              </a:lnSpc>
            </a:pPr>
            <a:fld id="{B4EEB25E-FCA6-4DD0-A7F5-7697452C9FF0}" type="datetime">
              <a:rPr b="0" lang="en-US" sz="900" spc="-1" strike="noStrike">
                <a:solidFill>
                  <a:srgbClr val="8b8b8b"/>
                </a:solidFill>
                <a:latin typeface="Century Gothic"/>
              </a:rPr>
              <a:t>2/13/21</a:t>
            </a:fld>
            <a:endParaRPr b="0" lang="en-IN" sz="900" spc="-1" strike="noStrike">
              <a:latin typeface="Times New Roman"/>
            </a:endParaRPr>
          </a:p>
        </p:txBody>
      </p:sp>
      <p:sp>
        <p:nvSpPr>
          <p:cNvPr id="29" name="PlaceHolder 30"/>
          <p:cNvSpPr>
            <a:spLocks noGrp="1"/>
          </p:cNvSpPr>
          <p:nvPr>
            <p:ph type="ftr"/>
          </p:nvPr>
        </p:nvSpPr>
        <p:spPr>
          <a:xfrm>
            <a:off x="2589120" y="6135840"/>
            <a:ext cx="7619760" cy="364680"/>
          </a:xfrm>
          <a:prstGeom prst="rect">
            <a:avLst/>
          </a:prstGeom>
        </p:spPr>
        <p:txBody>
          <a:bodyPr anchor="ctr">
            <a:noAutofit/>
          </a:bodyPr>
          <a:p>
            <a:endParaRPr b="0" lang="en-IN" sz="2400" spc="-1" strike="noStrike">
              <a:latin typeface="Times New Roman"/>
            </a:endParaRPr>
          </a:p>
        </p:txBody>
      </p:sp>
      <p:sp>
        <p:nvSpPr>
          <p:cNvPr id="30" name="CustomShape 31"/>
          <p:cNvSpPr/>
          <p:nvPr/>
        </p:nvSpPr>
        <p:spPr>
          <a:xfrm>
            <a:off x="0" y="4323960"/>
            <a:ext cx="1744200" cy="778320"/>
          </a:xfrm>
          <a:custGeom>
            <a:avLst/>
            <a:gdLst/>
            <a:ah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tyle>
          <a:lnRef idx="0"/>
          <a:fillRef idx="0"/>
          <a:effectRef idx="0"/>
          <a:fontRef idx="minor"/>
        </p:style>
      </p:sp>
      <p:sp>
        <p:nvSpPr>
          <p:cNvPr id="31" name="PlaceHolder 32"/>
          <p:cNvSpPr>
            <a:spLocks noGrp="1"/>
          </p:cNvSpPr>
          <p:nvPr>
            <p:ph type="sldNum"/>
          </p:nvPr>
        </p:nvSpPr>
        <p:spPr>
          <a:xfrm>
            <a:off x="531720" y="4529520"/>
            <a:ext cx="779400" cy="364680"/>
          </a:xfrm>
          <a:prstGeom prst="rect">
            <a:avLst/>
          </a:prstGeom>
        </p:spPr>
        <p:txBody>
          <a:bodyPr anchor="ctr">
            <a:noAutofit/>
          </a:bodyPr>
          <a:p>
            <a:pPr algn="r">
              <a:lnSpc>
                <a:spcPct val="100000"/>
              </a:lnSpc>
            </a:pPr>
            <a:fld id="{21CA7B6F-25E9-4402-BBE0-49F479406090}" type="slidenum">
              <a:rPr b="0" lang="en-US" sz="2000" spc="-1" strike="noStrike">
                <a:solidFill>
                  <a:srgbClr val="feffff"/>
                </a:solidFill>
                <a:latin typeface="Century Gothic"/>
              </a:rPr>
              <a:t>&lt;number&gt;</a:t>
            </a:fld>
            <a:endParaRPr b="0" lang="en-IN" sz="2000" spc="-1" strike="noStrike">
              <a:latin typeface="Times New Roman"/>
            </a:endParaRPr>
          </a:p>
        </p:txBody>
      </p:sp>
      <p:sp>
        <p:nvSpPr>
          <p:cNvPr id="32" name="PlaceHolder 3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404040"/>
                </a:solidFill>
                <a:latin typeface="Century Gothic"/>
              </a:rPr>
              <a:t>Click to edit the outline text format</a:t>
            </a:r>
            <a:endParaRPr b="0" lang="en-US"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Century Gothic"/>
              </a:rPr>
              <a:t>Second Outline Level</a:t>
            </a:r>
            <a:endParaRPr b="0" lang="en-US"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n-US" sz="1200" spc="-1" strike="noStrike">
                <a:solidFill>
                  <a:srgbClr val="404040"/>
                </a:solidFill>
                <a:latin typeface="Century Gothic"/>
              </a:rPr>
              <a:t>Third Outline Level</a:t>
            </a:r>
            <a:endParaRPr b="0" lang="en-US"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en-US" sz="1200" spc="-1" strike="noStrike">
                <a:solidFill>
                  <a:srgbClr val="404040"/>
                </a:solidFill>
                <a:latin typeface="Century Gothic"/>
              </a:rPr>
              <a:t>Fourth Outline Level</a:t>
            </a:r>
            <a:endParaRPr b="0" lang="en-US"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Century Gothic"/>
              </a:rPr>
              <a:t>Fifth Outline Level</a:t>
            </a:r>
            <a:endParaRPr b="0" lang="en-US"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Century Gothic"/>
              </a:rPr>
              <a:t>Sixth Outline Level</a:t>
            </a:r>
            <a:endParaRPr b="0" lang="en-US"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Century Gothic"/>
              </a:rPr>
              <a:t>Seventh Outline Level</a:t>
            </a:r>
            <a:endParaRPr b="0" lang="en-US"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gradFill>
      </p:bgPr>
    </p:bg>
    <p:spTree>
      <p:nvGrpSpPr>
        <p:cNvPr id="1" name=""/>
        <p:cNvGrpSpPr/>
        <p:nvPr/>
      </p:nvGrpSpPr>
      <p:grpSpPr>
        <a:xfrm>
          <a:off x="0" y="0"/>
          <a:ext cx="0" cy="0"/>
          <a:chOff x="0" y="0"/>
          <a:chExt cx="0" cy="0"/>
        </a:xfrm>
      </p:grpSpPr>
      <p:grpSp>
        <p:nvGrpSpPr>
          <p:cNvPr id="69" name="Group 1"/>
          <p:cNvGrpSpPr/>
          <p:nvPr/>
        </p:nvGrpSpPr>
        <p:grpSpPr>
          <a:xfrm>
            <a:off x="0" y="228600"/>
            <a:ext cx="2851200" cy="6638400"/>
            <a:chOff x="0" y="228600"/>
            <a:chExt cx="2851200" cy="6638400"/>
          </a:xfrm>
        </p:grpSpPr>
        <p:sp>
          <p:nvSpPr>
            <p:cNvPr id="70" name="CustomShape 2"/>
            <p:cNvSpPr/>
            <p:nvPr/>
          </p:nvSpPr>
          <p:spPr>
            <a:xfrm>
              <a:off x="0" y="2575080"/>
              <a:ext cx="100440" cy="62568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fillRef idx="0"/>
            <a:effectRef idx="0"/>
            <a:fontRef idx="minor"/>
          </p:style>
        </p:sp>
        <p:sp>
          <p:nvSpPr>
            <p:cNvPr id="71" name="CustomShape 3"/>
            <p:cNvSpPr/>
            <p:nvPr/>
          </p:nvSpPr>
          <p:spPr>
            <a:xfrm>
              <a:off x="128520" y="3156480"/>
              <a:ext cx="646200" cy="232200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fillRef idx="0"/>
            <a:effectRef idx="0"/>
            <a:fontRef idx="minor"/>
          </p:style>
        </p:sp>
        <p:sp>
          <p:nvSpPr>
            <p:cNvPr id="72" name="CustomShape 4"/>
            <p:cNvSpPr/>
            <p:nvPr/>
          </p:nvSpPr>
          <p:spPr>
            <a:xfrm>
              <a:off x="807120" y="5447160"/>
              <a:ext cx="609120" cy="141984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fillRef idx="0"/>
            <a:effectRef idx="0"/>
            <a:fontRef idx="minor"/>
          </p:style>
        </p:sp>
        <p:sp>
          <p:nvSpPr>
            <p:cNvPr id="73" name="CustomShape 5"/>
            <p:cNvSpPr/>
            <p:nvPr/>
          </p:nvSpPr>
          <p:spPr>
            <a:xfrm>
              <a:off x="959760" y="6503760"/>
              <a:ext cx="171000" cy="36324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fillRef idx="0"/>
            <a:effectRef idx="0"/>
            <a:fontRef idx="minor"/>
          </p:style>
        </p:sp>
        <p:sp>
          <p:nvSpPr>
            <p:cNvPr id="74" name="CustomShape 6"/>
            <p:cNvSpPr/>
            <p:nvPr/>
          </p:nvSpPr>
          <p:spPr>
            <a:xfrm>
              <a:off x="100800" y="3201120"/>
              <a:ext cx="821520" cy="332820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fillRef idx="0"/>
            <a:effectRef idx="0"/>
            <a:fontRef idx="minor"/>
          </p:style>
        </p:sp>
        <p:sp>
          <p:nvSpPr>
            <p:cNvPr id="75" name="CustomShape 7"/>
            <p:cNvSpPr/>
            <p:nvPr/>
          </p:nvSpPr>
          <p:spPr>
            <a:xfrm>
              <a:off x="22320" y="228600"/>
              <a:ext cx="105840" cy="292752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fillRef idx="0"/>
            <a:effectRef idx="0"/>
            <a:fontRef idx="minor"/>
          </p:style>
        </p:sp>
        <p:sp>
          <p:nvSpPr>
            <p:cNvPr id="76" name="CustomShape 8"/>
            <p:cNvSpPr/>
            <p:nvPr/>
          </p:nvSpPr>
          <p:spPr>
            <a:xfrm>
              <a:off x="78120" y="2944080"/>
              <a:ext cx="77760" cy="49356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fillRef idx="0"/>
            <a:effectRef idx="0"/>
            <a:fontRef idx="minor"/>
          </p:style>
        </p:sp>
        <p:sp>
          <p:nvSpPr>
            <p:cNvPr id="77" name="CustomShape 9"/>
            <p:cNvSpPr/>
            <p:nvPr/>
          </p:nvSpPr>
          <p:spPr>
            <a:xfrm>
              <a:off x="769680" y="5478840"/>
              <a:ext cx="189720" cy="102456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fillRef idx="0"/>
            <a:effectRef idx="0"/>
            <a:fontRef idx="minor"/>
          </p:style>
        </p:sp>
        <p:sp>
          <p:nvSpPr>
            <p:cNvPr id="78" name="CustomShape 10"/>
            <p:cNvSpPr/>
            <p:nvPr/>
          </p:nvSpPr>
          <p:spPr>
            <a:xfrm>
              <a:off x="775440" y="1398960"/>
              <a:ext cx="2075760" cy="404784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fillRef idx="0"/>
            <a:effectRef idx="0"/>
            <a:fontRef idx="minor"/>
          </p:style>
        </p:sp>
        <p:sp>
          <p:nvSpPr>
            <p:cNvPr id="79" name="CustomShape 11"/>
            <p:cNvSpPr/>
            <p:nvPr/>
          </p:nvSpPr>
          <p:spPr>
            <a:xfrm>
              <a:off x="922680" y="6530040"/>
              <a:ext cx="161640" cy="33696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fillRef idx="0"/>
            <a:effectRef idx="0"/>
            <a:fontRef idx="minor"/>
          </p:style>
        </p:sp>
        <p:sp>
          <p:nvSpPr>
            <p:cNvPr id="80" name="CustomShape 12"/>
            <p:cNvSpPr/>
            <p:nvPr/>
          </p:nvSpPr>
          <p:spPr>
            <a:xfrm>
              <a:off x="769680" y="5359320"/>
              <a:ext cx="37080" cy="22140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fillRef idx="0"/>
            <a:effectRef idx="0"/>
            <a:fontRef idx="minor"/>
          </p:style>
        </p:sp>
        <p:sp>
          <p:nvSpPr>
            <p:cNvPr id="81" name="CustomShape 13"/>
            <p:cNvSpPr/>
            <p:nvPr/>
          </p:nvSpPr>
          <p:spPr>
            <a:xfrm>
              <a:off x="849960" y="6244560"/>
              <a:ext cx="238320" cy="62208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fillRef idx="0"/>
            <a:effectRef idx="0"/>
            <a:fontRef idx="minor"/>
          </p:style>
        </p:sp>
      </p:grpSp>
      <p:grpSp>
        <p:nvGrpSpPr>
          <p:cNvPr id="82" name="Group 14"/>
          <p:cNvGrpSpPr/>
          <p:nvPr/>
        </p:nvGrpSpPr>
        <p:grpSpPr>
          <a:xfrm>
            <a:off x="27360" y="-720"/>
            <a:ext cx="2356200" cy="6853680"/>
            <a:chOff x="27360" y="-720"/>
            <a:chExt cx="2356200" cy="6853680"/>
          </a:xfrm>
        </p:grpSpPr>
        <p:sp>
          <p:nvSpPr>
            <p:cNvPr id="83" name="CustomShape 15"/>
            <p:cNvSpPr/>
            <p:nvPr/>
          </p:nvSpPr>
          <p:spPr>
            <a:xfrm>
              <a:off x="27360" y="-720"/>
              <a:ext cx="493920" cy="440064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fillRef idx="0"/>
            <a:effectRef idx="0"/>
            <a:fontRef idx="minor"/>
          </p:style>
        </p:sp>
        <p:sp>
          <p:nvSpPr>
            <p:cNvPr id="84" name="CustomShape 16"/>
            <p:cNvSpPr/>
            <p:nvPr/>
          </p:nvSpPr>
          <p:spPr>
            <a:xfrm>
              <a:off x="550440" y="4316400"/>
              <a:ext cx="423000" cy="158040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fillRef idx="0"/>
            <a:effectRef idx="0"/>
            <a:fontRef idx="minor"/>
          </p:style>
        </p:sp>
        <p:sp>
          <p:nvSpPr>
            <p:cNvPr id="85" name="CustomShape 17"/>
            <p:cNvSpPr/>
            <p:nvPr/>
          </p:nvSpPr>
          <p:spPr>
            <a:xfrm>
              <a:off x="1006200" y="5862600"/>
              <a:ext cx="430560" cy="99036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fillRef idx="0"/>
            <a:effectRef idx="0"/>
            <a:fontRef idx="minor"/>
          </p:style>
        </p:sp>
        <p:sp>
          <p:nvSpPr>
            <p:cNvPr id="86" name="CustomShape 18"/>
            <p:cNvSpPr/>
            <p:nvPr/>
          </p:nvSpPr>
          <p:spPr>
            <a:xfrm>
              <a:off x="521640" y="4364280"/>
              <a:ext cx="551520" cy="223560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fillRef idx="0"/>
            <a:effectRef idx="0"/>
            <a:fontRef idx="minor"/>
          </p:style>
        </p:sp>
        <p:sp>
          <p:nvSpPr>
            <p:cNvPr id="87" name="CustomShape 19"/>
            <p:cNvSpPr/>
            <p:nvPr/>
          </p:nvSpPr>
          <p:spPr>
            <a:xfrm>
              <a:off x="468000" y="1289160"/>
              <a:ext cx="173880" cy="302688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fillRef idx="0"/>
            <a:effectRef idx="0"/>
            <a:fontRef idx="minor"/>
          </p:style>
        </p:sp>
        <p:sp>
          <p:nvSpPr>
            <p:cNvPr id="88" name="CustomShape 20"/>
            <p:cNvSpPr/>
            <p:nvPr/>
          </p:nvSpPr>
          <p:spPr>
            <a:xfrm>
              <a:off x="1111680" y="6571440"/>
              <a:ext cx="133920" cy="28116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fillRef idx="0"/>
            <a:effectRef idx="0"/>
            <a:fontRef idx="minor"/>
          </p:style>
        </p:sp>
        <p:sp>
          <p:nvSpPr>
            <p:cNvPr id="89" name="CustomShape 21"/>
            <p:cNvSpPr/>
            <p:nvPr/>
          </p:nvSpPr>
          <p:spPr>
            <a:xfrm>
              <a:off x="502560" y="4107600"/>
              <a:ext cx="82080" cy="51120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fillRef idx="0"/>
            <a:effectRef idx="0"/>
            <a:fontRef idx="minor"/>
          </p:style>
        </p:sp>
        <p:sp>
          <p:nvSpPr>
            <p:cNvPr id="90" name="CustomShape 22"/>
            <p:cNvSpPr/>
            <p:nvPr/>
          </p:nvSpPr>
          <p:spPr>
            <a:xfrm>
              <a:off x="973800" y="3145680"/>
              <a:ext cx="1409760" cy="271656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fillRef idx="0"/>
            <a:effectRef idx="0"/>
            <a:fontRef idx="minor"/>
          </p:style>
        </p:sp>
        <p:sp>
          <p:nvSpPr>
            <p:cNvPr id="91" name="CustomShape 23"/>
            <p:cNvSpPr/>
            <p:nvPr/>
          </p:nvSpPr>
          <p:spPr>
            <a:xfrm>
              <a:off x="1073520" y="6600240"/>
              <a:ext cx="120240" cy="25272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fillRef idx="0"/>
            <a:effectRef idx="0"/>
            <a:fontRef idx="minor"/>
          </p:style>
        </p:sp>
        <p:sp>
          <p:nvSpPr>
            <p:cNvPr id="92" name="CustomShape 24"/>
            <p:cNvSpPr/>
            <p:nvPr/>
          </p:nvSpPr>
          <p:spPr>
            <a:xfrm>
              <a:off x="973800" y="5897160"/>
              <a:ext cx="137520" cy="67392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fillRef idx="0"/>
            <a:effectRef idx="0"/>
            <a:fontRef idx="minor"/>
          </p:style>
        </p:sp>
        <p:sp>
          <p:nvSpPr>
            <p:cNvPr id="93" name="CustomShape 25"/>
            <p:cNvSpPr/>
            <p:nvPr/>
          </p:nvSpPr>
          <p:spPr>
            <a:xfrm>
              <a:off x="973800" y="5772600"/>
              <a:ext cx="37800" cy="22752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fillRef idx="0"/>
            <a:effectRef idx="0"/>
            <a:fontRef idx="minor"/>
          </p:style>
        </p:sp>
        <p:sp>
          <p:nvSpPr>
            <p:cNvPr id="94" name="CustomShape 26"/>
            <p:cNvSpPr/>
            <p:nvPr/>
          </p:nvSpPr>
          <p:spPr>
            <a:xfrm>
              <a:off x="1006200" y="6322680"/>
              <a:ext cx="210240" cy="53028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fillRef idx="0"/>
            <a:effectRef idx="0"/>
            <a:fontRef idx="minor"/>
          </p:style>
        </p:sp>
      </p:grpSp>
      <p:sp>
        <p:nvSpPr>
          <p:cNvPr id="95" name="CustomShape 27"/>
          <p:cNvSpPr/>
          <p:nvPr/>
        </p:nvSpPr>
        <p:spPr>
          <a:xfrm>
            <a:off x="0" y="0"/>
            <a:ext cx="182520" cy="6857640"/>
          </a:xfrm>
          <a:prstGeom prst="rect">
            <a:avLst/>
          </a:prstGeom>
          <a:solidFill>
            <a:schemeClr val="tx2"/>
          </a:solidFill>
          <a:ln>
            <a:noFill/>
          </a:ln>
          <a:effectLst>
            <a:outerShdw blurRad="38100" dir="5400000" dist="2556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96" name="PlaceHolder 28"/>
          <p:cNvSpPr>
            <a:spLocks noGrp="1"/>
          </p:cNvSpPr>
          <p:nvPr>
            <p:ph type="title"/>
          </p:nvPr>
        </p:nvSpPr>
        <p:spPr>
          <a:xfrm>
            <a:off x="2593080" y="624240"/>
            <a:ext cx="8911440" cy="1280520"/>
          </a:xfrm>
          <a:prstGeom prst="rect">
            <a:avLst/>
          </a:prstGeom>
        </p:spPr>
        <p:txBody>
          <a:bodyPr>
            <a:noAutofit/>
          </a:bodyPr>
          <a:p>
            <a:pPr>
              <a:lnSpc>
                <a:spcPct val="100000"/>
              </a:lnSpc>
            </a:pPr>
            <a:r>
              <a:rPr b="0" lang="en-US" sz="3600" spc="-1" strike="noStrike">
                <a:solidFill>
                  <a:srgbClr val="262626"/>
                </a:solidFill>
                <a:latin typeface="Century Gothic"/>
              </a:rPr>
              <a:t>Click to edit Master title style</a:t>
            </a:r>
            <a:endParaRPr b="0" lang="en-US" sz="3600" spc="-1" strike="noStrike">
              <a:solidFill>
                <a:srgbClr val="000000"/>
              </a:solidFill>
              <a:latin typeface="Century Gothic"/>
            </a:endParaRPr>
          </a:p>
        </p:txBody>
      </p:sp>
      <p:sp>
        <p:nvSpPr>
          <p:cNvPr id="97" name="PlaceHolder 29"/>
          <p:cNvSpPr>
            <a:spLocks noGrp="1"/>
          </p:cNvSpPr>
          <p:nvPr>
            <p:ph type="body"/>
          </p:nvPr>
        </p:nvSpPr>
        <p:spPr>
          <a:xfrm>
            <a:off x="2589120" y="2133720"/>
            <a:ext cx="8915040" cy="3777120"/>
          </a:xfrm>
          <a:prstGeom prst="rect">
            <a:avLst/>
          </a:prstGeom>
        </p:spPr>
        <p:txBody>
          <a:bodyPr>
            <a:noAutofit/>
          </a:bodyPr>
          <a:p>
            <a:pPr marL="343080" indent="-342720">
              <a:lnSpc>
                <a:spcPct val="100000"/>
              </a:lnSpc>
              <a:spcBef>
                <a:spcPts val="1001"/>
              </a:spcBef>
              <a:buClr>
                <a:srgbClr val="a53010"/>
              </a:buClr>
              <a:buFont typeface="Wingdings 3" charset="2"/>
              <a:buChar char=""/>
            </a:pPr>
            <a:r>
              <a:rPr b="0" lang="en-US" sz="1800" spc="-1" strike="noStrike">
                <a:solidFill>
                  <a:srgbClr val="404040"/>
                </a:solidFill>
                <a:latin typeface="Century Gothic"/>
              </a:rPr>
              <a:t>Click to edit Master text styles</a:t>
            </a:r>
            <a:endParaRPr b="0" lang="en-US" sz="1800" spc="-1" strike="noStrike">
              <a:solidFill>
                <a:srgbClr val="404040"/>
              </a:solidFill>
              <a:latin typeface="Century Gothic"/>
            </a:endParaRPr>
          </a:p>
          <a:p>
            <a:pPr lvl="1" marL="743040" indent="-285480">
              <a:lnSpc>
                <a:spcPct val="100000"/>
              </a:lnSpc>
              <a:spcBef>
                <a:spcPts val="1001"/>
              </a:spcBef>
              <a:buClr>
                <a:srgbClr val="a53010"/>
              </a:buClr>
              <a:buFont typeface="Wingdings 3" charset="2"/>
              <a:buChar char=""/>
            </a:pPr>
            <a:r>
              <a:rPr b="0" lang="en-US" sz="1600" spc="-1" strike="noStrike">
                <a:solidFill>
                  <a:srgbClr val="404040"/>
                </a:solidFill>
                <a:latin typeface="Century Gothic"/>
              </a:rPr>
              <a:t>Second level</a:t>
            </a:r>
            <a:endParaRPr b="0" lang="en-US" sz="1600" spc="-1" strike="noStrike">
              <a:solidFill>
                <a:srgbClr val="404040"/>
              </a:solidFill>
              <a:latin typeface="Century Gothic"/>
            </a:endParaRPr>
          </a:p>
          <a:p>
            <a:pPr lvl="2" marL="1143000" indent="-228240">
              <a:lnSpc>
                <a:spcPct val="100000"/>
              </a:lnSpc>
              <a:spcBef>
                <a:spcPts val="1001"/>
              </a:spcBef>
              <a:buClr>
                <a:srgbClr val="a53010"/>
              </a:buClr>
              <a:buFont typeface="Wingdings 3" charset="2"/>
              <a:buChar char=""/>
            </a:pPr>
            <a:r>
              <a:rPr b="0" lang="en-US" sz="1400" spc="-1" strike="noStrike">
                <a:solidFill>
                  <a:srgbClr val="404040"/>
                </a:solidFill>
                <a:latin typeface="Century Gothic"/>
              </a:rPr>
              <a:t>Third level</a:t>
            </a:r>
            <a:endParaRPr b="0" lang="en-US" sz="1400" spc="-1" strike="noStrike">
              <a:solidFill>
                <a:srgbClr val="404040"/>
              </a:solidFill>
              <a:latin typeface="Century Gothic"/>
            </a:endParaRPr>
          </a:p>
          <a:p>
            <a:pPr lvl="3" marL="1600200" indent="-228240">
              <a:lnSpc>
                <a:spcPct val="100000"/>
              </a:lnSpc>
              <a:spcBef>
                <a:spcPts val="1001"/>
              </a:spcBef>
              <a:buClr>
                <a:srgbClr val="a53010"/>
              </a:buClr>
              <a:buFont typeface="Wingdings 3" charset="2"/>
              <a:buChar char=""/>
            </a:pPr>
            <a:r>
              <a:rPr b="0" lang="en-US" sz="1200" spc="-1" strike="noStrike">
                <a:solidFill>
                  <a:srgbClr val="404040"/>
                </a:solidFill>
                <a:latin typeface="Century Gothic"/>
              </a:rPr>
              <a:t>Fourth level</a:t>
            </a:r>
            <a:endParaRPr b="0" lang="en-US" sz="1200" spc="-1" strike="noStrike">
              <a:solidFill>
                <a:srgbClr val="404040"/>
              </a:solidFill>
              <a:latin typeface="Century Gothic"/>
            </a:endParaRPr>
          </a:p>
          <a:p>
            <a:pPr lvl="4" marL="2057400" indent="-228240">
              <a:lnSpc>
                <a:spcPct val="100000"/>
              </a:lnSpc>
              <a:spcBef>
                <a:spcPts val="1001"/>
              </a:spcBef>
              <a:buClr>
                <a:srgbClr val="a53010"/>
              </a:buClr>
              <a:buFont typeface="Wingdings 3" charset="2"/>
              <a:buChar char=""/>
            </a:pPr>
            <a:r>
              <a:rPr b="0" lang="en-US" sz="1200" spc="-1" strike="noStrike">
                <a:solidFill>
                  <a:srgbClr val="404040"/>
                </a:solidFill>
                <a:latin typeface="Century Gothic"/>
              </a:rPr>
              <a:t>Fifth level</a:t>
            </a:r>
            <a:endParaRPr b="0" lang="en-US" sz="1200" spc="-1" strike="noStrike">
              <a:solidFill>
                <a:srgbClr val="404040"/>
              </a:solidFill>
              <a:latin typeface="Century Gothic"/>
            </a:endParaRPr>
          </a:p>
        </p:txBody>
      </p:sp>
      <p:sp>
        <p:nvSpPr>
          <p:cNvPr id="98" name="PlaceHolder 30"/>
          <p:cNvSpPr>
            <a:spLocks noGrp="1"/>
          </p:cNvSpPr>
          <p:nvPr>
            <p:ph type="dt"/>
          </p:nvPr>
        </p:nvSpPr>
        <p:spPr>
          <a:xfrm>
            <a:off x="10361520" y="6130440"/>
            <a:ext cx="1145880" cy="370080"/>
          </a:xfrm>
          <a:prstGeom prst="rect">
            <a:avLst/>
          </a:prstGeom>
        </p:spPr>
        <p:txBody>
          <a:bodyPr anchor="ctr">
            <a:noAutofit/>
          </a:bodyPr>
          <a:p>
            <a:pPr algn="r">
              <a:lnSpc>
                <a:spcPct val="100000"/>
              </a:lnSpc>
            </a:pPr>
            <a:fld id="{F929493D-E9EE-44DC-9F80-3CADA4686593}" type="datetime">
              <a:rPr b="0" lang="en-US" sz="900" spc="-1" strike="noStrike">
                <a:solidFill>
                  <a:srgbClr val="8b8b8b"/>
                </a:solidFill>
                <a:latin typeface="Century Gothic"/>
              </a:rPr>
              <a:t>2/13/21</a:t>
            </a:fld>
            <a:endParaRPr b="0" lang="en-IN" sz="900" spc="-1" strike="noStrike">
              <a:latin typeface="Times New Roman"/>
            </a:endParaRPr>
          </a:p>
        </p:txBody>
      </p:sp>
      <p:sp>
        <p:nvSpPr>
          <p:cNvPr id="99" name="PlaceHolder 31"/>
          <p:cNvSpPr>
            <a:spLocks noGrp="1"/>
          </p:cNvSpPr>
          <p:nvPr>
            <p:ph type="ftr"/>
          </p:nvPr>
        </p:nvSpPr>
        <p:spPr>
          <a:xfrm>
            <a:off x="2589120" y="6135840"/>
            <a:ext cx="7619760" cy="364680"/>
          </a:xfrm>
          <a:prstGeom prst="rect">
            <a:avLst/>
          </a:prstGeom>
        </p:spPr>
        <p:txBody>
          <a:bodyPr anchor="ctr">
            <a:noAutofit/>
          </a:bodyPr>
          <a:p>
            <a:endParaRPr b="0" lang="en-IN" sz="2400" spc="-1" strike="noStrike">
              <a:latin typeface="Times New Roman"/>
            </a:endParaRPr>
          </a:p>
        </p:txBody>
      </p:sp>
      <p:sp>
        <p:nvSpPr>
          <p:cNvPr id="100" name="CustomShape 32"/>
          <p:cNvSpPr/>
          <p:nvPr/>
        </p:nvSpPr>
        <p:spPr>
          <a:xfrm flipV="1">
            <a:off x="-3960" y="713880"/>
            <a:ext cx="1588320" cy="506880"/>
          </a:xfrm>
          <a:custGeom>
            <a:avLst/>
            <a:gd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fillRef idx="0"/>
          <a:effectRef idx="0"/>
          <a:fontRef idx="minor"/>
        </p:style>
      </p:sp>
      <p:sp>
        <p:nvSpPr>
          <p:cNvPr id="101" name="PlaceHolder 33"/>
          <p:cNvSpPr>
            <a:spLocks noGrp="1"/>
          </p:cNvSpPr>
          <p:nvPr>
            <p:ph type="sldNum"/>
          </p:nvPr>
        </p:nvSpPr>
        <p:spPr>
          <a:xfrm>
            <a:off x="531720" y="787680"/>
            <a:ext cx="779400" cy="364680"/>
          </a:xfrm>
          <a:prstGeom prst="rect">
            <a:avLst/>
          </a:prstGeom>
        </p:spPr>
        <p:txBody>
          <a:bodyPr anchor="ctr">
            <a:noAutofit/>
          </a:bodyPr>
          <a:p>
            <a:pPr algn="r">
              <a:lnSpc>
                <a:spcPct val="100000"/>
              </a:lnSpc>
            </a:pPr>
            <a:fld id="{00D4B6FB-DBFD-43D7-8B1B-180575064217}" type="slidenum">
              <a:rPr b="0" lang="en-US" sz="2000" spc="-1" strike="noStrike">
                <a:solidFill>
                  <a:srgbClr val="feffff"/>
                </a:solidFill>
                <a:latin typeface="Century Gothic"/>
              </a:rPr>
              <a:t>&lt;number&gt;</a:t>
            </a:fld>
            <a:endParaRPr b="0" lang="en-IN" sz="2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gradFill>
      </p:bgPr>
    </p:bg>
    <p:spTree>
      <p:nvGrpSpPr>
        <p:cNvPr id="1" name=""/>
        <p:cNvGrpSpPr/>
        <p:nvPr/>
      </p:nvGrpSpPr>
      <p:grpSpPr>
        <a:xfrm>
          <a:off x="0" y="0"/>
          <a:ext cx="0" cy="0"/>
          <a:chOff x="0" y="0"/>
          <a:chExt cx="0" cy="0"/>
        </a:xfrm>
      </p:grpSpPr>
      <p:grpSp>
        <p:nvGrpSpPr>
          <p:cNvPr id="138" name="Group 1"/>
          <p:cNvGrpSpPr/>
          <p:nvPr/>
        </p:nvGrpSpPr>
        <p:grpSpPr>
          <a:xfrm>
            <a:off x="0" y="228600"/>
            <a:ext cx="2851200" cy="6638400"/>
            <a:chOff x="0" y="228600"/>
            <a:chExt cx="2851200" cy="6638400"/>
          </a:xfrm>
        </p:grpSpPr>
        <p:sp>
          <p:nvSpPr>
            <p:cNvPr id="139" name="CustomShape 2"/>
            <p:cNvSpPr/>
            <p:nvPr/>
          </p:nvSpPr>
          <p:spPr>
            <a:xfrm>
              <a:off x="0" y="2575080"/>
              <a:ext cx="100440" cy="62568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fillRef idx="0"/>
            <a:effectRef idx="0"/>
            <a:fontRef idx="minor"/>
          </p:style>
        </p:sp>
        <p:sp>
          <p:nvSpPr>
            <p:cNvPr id="140" name="CustomShape 3"/>
            <p:cNvSpPr/>
            <p:nvPr/>
          </p:nvSpPr>
          <p:spPr>
            <a:xfrm>
              <a:off x="128520" y="3156480"/>
              <a:ext cx="646200" cy="232200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fillRef idx="0"/>
            <a:effectRef idx="0"/>
            <a:fontRef idx="minor"/>
          </p:style>
        </p:sp>
        <p:sp>
          <p:nvSpPr>
            <p:cNvPr id="141" name="CustomShape 4"/>
            <p:cNvSpPr/>
            <p:nvPr/>
          </p:nvSpPr>
          <p:spPr>
            <a:xfrm>
              <a:off x="807120" y="5447160"/>
              <a:ext cx="609120" cy="141984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fillRef idx="0"/>
            <a:effectRef idx="0"/>
            <a:fontRef idx="minor"/>
          </p:style>
        </p:sp>
        <p:sp>
          <p:nvSpPr>
            <p:cNvPr id="142" name="CustomShape 5"/>
            <p:cNvSpPr/>
            <p:nvPr/>
          </p:nvSpPr>
          <p:spPr>
            <a:xfrm>
              <a:off x="959760" y="6503760"/>
              <a:ext cx="171000" cy="36324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fillRef idx="0"/>
            <a:effectRef idx="0"/>
            <a:fontRef idx="minor"/>
          </p:style>
        </p:sp>
        <p:sp>
          <p:nvSpPr>
            <p:cNvPr id="143" name="CustomShape 6"/>
            <p:cNvSpPr/>
            <p:nvPr/>
          </p:nvSpPr>
          <p:spPr>
            <a:xfrm>
              <a:off x="100800" y="3201120"/>
              <a:ext cx="821520" cy="332820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fillRef idx="0"/>
            <a:effectRef idx="0"/>
            <a:fontRef idx="minor"/>
          </p:style>
        </p:sp>
        <p:sp>
          <p:nvSpPr>
            <p:cNvPr id="144" name="CustomShape 7"/>
            <p:cNvSpPr/>
            <p:nvPr/>
          </p:nvSpPr>
          <p:spPr>
            <a:xfrm>
              <a:off x="22320" y="228600"/>
              <a:ext cx="105840" cy="292752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fillRef idx="0"/>
            <a:effectRef idx="0"/>
            <a:fontRef idx="minor"/>
          </p:style>
        </p:sp>
        <p:sp>
          <p:nvSpPr>
            <p:cNvPr id="145" name="CustomShape 8"/>
            <p:cNvSpPr/>
            <p:nvPr/>
          </p:nvSpPr>
          <p:spPr>
            <a:xfrm>
              <a:off x="78120" y="2944080"/>
              <a:ext cx="77760" cy="49356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fillRef idx="0"/>
            <a:effectRef idx="0"/>
            <a:fontRef idx="minor"/>
          </p:style>
        </p:sp>
        <p:sp>
          <p:nvSpPr>
            <p:cNvPr id="146" name="CustomShape 9"/>
            <p:cNvSpPr/>
            <p:nvPr/>
          </p:nvSpPr>
          <p:spPr>
            <a:xfrm>
              <a:off x="769680" y="5478840"/>
              <a:ext cx="189720" cy="102456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fillRef idx="0"/>
            <a:effectRef idx="0"/>
            <a:fontRef idx="minor"/>
          </p:style>
        </p:sp>
        <p:sp>
          <p:nvSpPr>
            <p:cNvPr id="147" name="CustomShape 10"/>
            <p:cNvSpPr/>
            <p:nvPr/>
          </p:nvSpPr>
          <p:spPr>
            <a:xfrm>
              <a:off x="775440" y="1398960"/>
              <a:ext cx="2075760" cy="404784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fillRef idx="0"/>
            <a:effectRef idx="0"/>
            <a:fontRef idx="minor"/>
          </p:style>
        </p:sp>
        <p:sp>
          <p:nvSpPr>
            <p:cNvPr id="148" name="CustomShape 11"/>
            <p:cNvSpPr/>
            <p:nvPr/>
          </p:nvSpPr>
          <p:spPr>
            <a:xfrm>
              <a:off x="922680" y="6530040"/>
              <a:ext cx="161640" cy="33696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fillRef idx="0"/>
            <a:effectRef idx="0"/>
            <a:fontRef idx="minor"/>
          </p:style>
        </p:sp>
        <p:sp>
          <p:nvSpPr>
            <p:cNvPr id="149" name="CustomShape 12"/>
            <p:cNvSpPr/>
            <p:nvPr/>
          </p:nvSpPr>
          <p:spPr>
            <a:xfrm>
              <a:off x="769680" y="5359320"/>
              <a:ext cx="37080" cy="22140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fillRef idx="0"/>
            <a:effectRef idx="0"/>
            <a:fontRef idx="minor"/>
          </p:style>
        </p:sp>
        <p:sp>
          <p:nvSpPr>
            <p:cNvPr id="150" name="CustomShape 13"/>
            <p:cNvSpPr/>
            <p:nvPr/>
          </p:nvSpPr>
          <p:spPr>
            <a:xfrm>
              <a:off x="849960" y="6244560"/>
              <a:ext cx="238320" cy="62208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fillRef idx="0"/>
            <a:effectRef idx="0"/>
            <a:fontRef idx="minor"/>
          </p:style>
        </p:sp>
      </p:grpSp>
      <p:grpSp>
        <p:nvGrpSpPr>
          <p:cNvPr id="151" name="Group 14"/>
          <p:cNvGrpSpPr/>
          <p:nvPr/>
        </p:nvGrpSpPr>
        <p:grpSpPr>
          <a:xfrm>
            <a:off x="27360" y="-720"/>
            <a:ext cx="2356200" cy="6853680"/>
            <a:chOff x="27360" y="-720"/>
            <a:chExt cx="2356200" cy="6853680"/>
          </a:xfrm>
        </p:grpSpPr>
        <p:sp>
          <p:nvSpPr>
            <p:cNvPr id="152" name="CustomShape 15"/>
            <p:cNvSpPr/>
            <p:nvPr/>
          </p:nvSpPr>
          <p:spPr>
            <a:xfrm>
              <a:off x="27360" y="-720"/>
              <a:ext cx="493920" cy="440064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fillRef idx="0"/>
            <a:effectRef idx="0"/>
            <a:fontRef idx="minor"/>
          </p:style>
        </p:sp>
        <p:sp>
          <p:nvSpPr>
            <p:cNvPr id="153" name="CustomShape 16"/>
            <p:cNvSpPr/>
            <p:nvPr/>
          </p:nvSpPr>
          <p:spPr>
            <a:xfrm>
              <a:off x="550440" y="4316400"/>
              <a:ext cx="423000" cy="158040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fillRef idx="0"/>
            <a:effectRef idx="0"/>
            <a:fontRef idx="minor"/>
          </p:style>
        </p:sp>
        <p:sp>
          <p:nvSpPr>
            <p:cNvPr id="154" name="CustomShape 17"/>
            <p:cNvSpPr/>
            <p:nvPr/>
          </p:nvSpPr>
          <p:spPr>
            <a:xfrm>
              <a:off x="1006200" y="5862600"/>
              <a:ext cx="430560" cy="99036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fillRef idx="0"/>
            <a:effectRef idx="0"/>
            <a:fontRef idx="minor"/>
          </p:style>
        </p:sp>
        <p:sp>
          <p:nvSpPr>
            <p:cNvPr id="155" name="CustomShape 18"/>
            <p:cNvSpPr/>
            <p:nvPr/>
          </p:nvSpPr>
          <p:spPr>
            <a:xfrm>
              <a:off x="521640" y="4364280"/>
              <a:ext cx="551520" cy="223560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fillRef idx="0"/>
            <a:effectRef idx="0"/>
            <a:fontRef idx="minor"/>
          </p:style>
        </p:sp>
        <p:sp>
          <p:nvSpPr>
            <p:cNvPr id="156" name="CustomShape 19"/>
            <p:cNvSpPr/>
            <p:nvPr/>
          </p:nvSpPr>
          <p:spPr>
            <a:xfrm>
              <a:off x="468000" y="1289160"/>
              <a:ext cx="173880" cy="302688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fillRef idx="0"/>
            <a:effectRef idx="0"/>
            <a:fontRef idx="minor"/>
          </p:style>
        </p:sp>
        <p:sp>
          <p:nvSpPr>
            <p:cNvPr id="157" name="CustomShape 20"/>
            <p:cNvSpPr/>
            <p:nvPr/>
          </p:nvSpPr>
          <p:spPr>
            <a:xfrm>
              <a:off x="1111680" y="6571440"/>
              <a:ext cx="133920" cy="28116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fillRef idx="0"/>
            <a:effectRef idx="0"/>
            <a:fontRef idx="minor"/>
          </p:style>
        </p:sp>
        <p:sp>
          <p:nvSpPr>
            <p:cNvPr id="158" name="CustomShape 21"/>
            <p:cNvSpPr/>
            <p:nvPr/>
          </p:nvSpPr>
          <p:spPr>
            <a:xfrm>
              <a:off x="502560" y="4107600"/>
              <a:ext cx="82080" cy="51120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fillRef idx="0"/>
            <a:effectRef idx="0"/>
            <a:fontRef idx="minor"/>
          </p:style>
        </p:sp>
        <p:sp>
          <p:nvSpPr>
            <p:cNvPr id="159" name="CustomShape 22"/>
            <p:cNvSpPr/>
            <p:nvPr/>
          </p:nvSpPr>
          <p:spPr>
            <a:xfrm>
              <a:off x="973800" y="3145680"/>
              <a:ext cx="1409760" cy="271656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fillRef idx="0"/>
            <a:effectRef idx="0"/>
            <a:fontRef idx="minor"/>
          </p:style>
        </p:sp>
        <p:sp>
          <p:nvSpPr>
            <p:cNvPr id="160" name="CustomShape 23"/>
            <p:cNvSpPr/>
            <p:nvPr/>
          </p:nvSpPr>
          <p:spPr>
            <a:xfrm>
              <a:off x="1073520" y="6600240"/>
              <a:ext cx="120240" cy="25272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fillRef idx="0"/>
            <a:effectRef idx="0"/>
            <a:fontRef idx="minor"/>
          </p:style>
        </p:sp>
        <p:sp>
          <p:nvSpPr>
            <p:cNvPr id="161" name="CustomShape 24"/>
            <p:cNvSpPr/>
            <p:nvPr/>
          </p:nvSpPr>
          <p:spPr>
            <a:xfrm>
              <a:off x="973800" y="5897160"/>
              <a:ext cx="137520" cy="67392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fillRef idx="0"/>
            <a:effectRef idx="0"/>
            <a:fontRef idx="minor"/>
          </p:style>
        </p:sp>
        <p:sp>
          <p:nvSpPr>
            <p:cNvPr id="162" name="CustomShape 25"/>
            <p:cNvSpPr/>
            <p:nvPr/>
          </p:nvSpPr>
          <p:spPr>
            <a:xfrm>
              <a:off x="973800" y="5772600"/>
              <a:ext cx="37800" cy="22752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fillRef idx="0"/>
            <a:effectRef idx="0"/>
            <a:fontRef idx="minor"/>
          </p:style>
        </p:sp>
        <p:sp>
          <p:nvSpPr>
            <p:cNvPr id="163" name="CustomShape 26"/>
            <p:cNvSpPr/>
            <p:nvPr/>
          </p:nvSpPr>
          <p:spPr>
            <a:xfrm>
              <a:off x="1006200" y="6322680"/>
              <a:ext cx="210240" cy="53028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fillRef idx="0"/>
            <a:effectRef idx="0"/>
            <a:fontRef idx="minor"/>
          </p:style>
        </p:sp>
      </p:grpSp>
      <p:sp>
        <p:nvSpPr>
          <p:cNvPr id="164" name="CustomShape 27"/>
          <p:cNvSpPr/>
          <p:nvPr/>
        </p:nvSpPr>
        <p:spPr>
          <a:xfrm>
            <a:off x="0" y="0"/>
            <a:ext cx="182520" cy="6857640"/>
          </a:xfrm>
          <a:prstGeom prst="rect">
            <a:avLst/>
          </a:prstGeom>
          <a:solidFill>
            <a:schemeClr val="tx2"/>
          </a:solidFill>
          <a:ln>
            <a:noFill/>
          </a:ln>
          <a:effectLst>
            <a:outerShdw blurRad="38100" dir="5400000" dist="2556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165" name="PlaceHolder 28"/>
          <p:cNvSpPr>
            <a:spLocks noGrp="1"/>
          </p:cNvSpPr>
          <p:nvPr>
            <p:ph type="title"/>
          </p:nvPr>
        </p:nvSpPr>
        <p:spPr>
          <a:xfrm>
            <a:off x="2589120" y="2058840"/>
            <a:ext cx="8915040" cy="1468440"/>
          </a:xfrm>
          <a:prstGeom prst="rect">
            <a:avLst/>
          </a:prstGeom>
        </p:spPr>
        <p:txBody>
          <a:bodyPr anchor="b">
            <a:noAutofit/>
          </a:bodyPr>
          <a:p>
            <a:pPr>
              <a:lnSpc>
                <a:spcPct val="100000"/>
              </a:lnSpc>
            </a:pPr>
            <a:r>
              <a:rPr b="0" lang="en-US" sz="4000" spc="-1" strike="noStrike">
                <a:solidFill>
                  <a:srgbClr val="262626"/>
                </a:solidFill>
                <a:latin typeface="Century Gothic"/>
              </a:rPr>
              <a:t>Click to edit Master title style</a:t>
            </a:r>
            <a:endParaRPr b="0" lang="en-US" sz="4000" spc="-1" strike="noStrike">
              <a:solidFill>
                <a:srgbClr val="000000"/>
              </a:solidFill>
              <a:latin typeface="Century Gothic"/>
            </a:endParaRPr>
          </a:p>
        </p:txBody>
      </p:sp>
      <p:sp>
        <p:nvSpPr>
          <p:cNvPr id="166" name="PlaceHolder 29"/>
          <p:cNvSpPr>
            <a:spLocks noGrp="1"/>
          </p:cNvSpPr>
          <p:nvPr>
            <p:ph type="body"/>
          </p:nvPr>
        </p:nvSpPr>
        <p:spPr>
          <a:xfrm>
            <a:off x="2589120" y="3530160"/>
            <a:ext cx="8915040" cy="860040"/>
          </a:xfrm>
          <a:prstGeom prst="rect">
            <a:avLst/>
          </a:prstGeom>
        </p:spPr>
        <p:txBody>
          <a:bodyPr>
            <a:noAutofit/>
          </a:bodyPr>
          <a:p>
            <a:pPr>
              <a:lnSpc>
                <a:spcPct val="100000"/>
              </a:lnSpc>
              <a:spcBef>
                <a:spcPts val="1001"/>
              </a:spcBef>
              <a:tabLst>
                <a:tab algn="l" pos="0"/>
              </a:tabLst>
            </a:pPr>
            <a:r>
              <a:rPr b="0" lang="en-US" sz="2000" spc="-1" strike="noStrike">
                <a:solidFill>
                  <a:srgbClr val="595959"/>
                </a:solidFill>
                <a:latin typeface="Century Gothic"/>
              </a:rPr>
              <a:t>Click to edit Master text styles</a:t>
            </a:r>
            <a:endParaRPr b="0" lang="en-US" sz="2000" spc="-1" strike="noStrike">
              <a:solidFill>
                <a:srgbClr val="404040"/>
              </a:solidFill>
              <a:latin typeface="Century Gothic"/>
            </a:endParaRPr>
          </a:p>
        </p:txBody>
      </p:sp>
      <p:sp>
        <p:nvSpPr>
          <p:cNvPr id="167" name="PlaceHolder 30"/>
          <p:cNvSpPr>
            <a:spLocks noGrp="1"/>
          </p:cNvSpPr>
          <p:nvPr>
            <p:ph type="dt"/>
          </p:nvPr>
        </p:nvSpPr>
        <p:spPr>
          <a:xfrm>
            <a:off x="10361520" y="6130440"/>
            <a:ext cx="1145880" cy="370080"/>
          </a:xfrm>
          <a:prstGeom prst="rect">
            <a:avLst/>
          </a:prstGeom>
        </p:spPr>
        <p:txBody>
          <a:bodyPr anchor="ctr">
            <a:noAutofit/>
          </a:bodyPr>
          <a:p>
            <a:pPr algn="r">
              <a:lnSpc>
                <a:spcPct val="100000"/>
              </a:lnSpc>
            </a:pPr>
            <a:fld id="{CB811060-BCCF-4521-9A27-6506150150DD}" type="datetime">
              <a:rPr b="0" lang="en-US" sz="900" spc="-1" strike="noStrike">
                <a:solidFill>
                  <a:srgbClr val="8b8b8b"/>
                </a:solidFill>
                <a:latin typeface="Century Gothic"/>
              </a:rPr>
              <a:t>2/13/21</a:t>
            </a:fld>
            <a:endParaRPr b="0" lang="en-IN" sz="900" spc="-1" strike="noStrike">
              <a:latin typeface="Times New Roman"/>
            </a:endParaRPr>
          </a:p>
        </p:txBody>
      </p:sp>
      <p:sp>
        <p:nvSpPr>
          <p:cNvPr id="168" name="PlaceHolder 31"/>
          <p:cNvSpPr>
            <a:spLocks noGrp="1"/>
          </p:cNvSpPr>
          <p:nvPr>
            <p:ph type="ftr"/>
          </p:nvPr>
        </p:nvSpPr>
        <p:spPr>
          <a:xfrm>
            <a:off x="2589120" y="6135840"/>
            <a:ext cx="7619760" cy="364680"/>
          </a:xfrm>
          <a:prstGeom prst="rect">
            <a:avLst/>
          </a:prstGeom>
        </p:spPr>
        <p:txBody>
          <a:bodyPr anchor="ctr">
            <a:noAutofit/>
          </a:bodyPr>
          <a:p>
            <a:endParaRPr b="0" lang="en-IN" sz="2400" spc="-1" strike="noStrike">
              <a:latin typeface="Times New Roman"/>
            </a:endParaRPr>
          </a:p>
        </p:txBody>
      </p:sp>
      <p:sp>
        <p:nvSpPr>
          <p:cNvPr id="169" name="CustomShape 32"/>
          <p:cNvSpPr/>
          <p:nvPr/>
        </p:nvSpPr>
        <p:spPr>
          <a:xfrm flipV="1">
            <a:off x="-3960" y="3177720"/>
            <a:ext cx="1588320" cy="506880"/>
          </a:xfrm>
          <a:custGeom>
            <a:avLst/>
            <a:gd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fillRef idx="0"/>
          <a:effectRef idx="0"/>
          <a:fontRef idx="minor"/>
        </p:style>
      </p:sp>
      <p:sp>
        <p:nvSpPr>
          <p:cNvPr id="170" name="PlaceHolder 33"/>
          <p:cNvSpPr>
            <a:spLocks noGrp="1"/>
          </p:cNvSpPr>
          <p:nvPr>
            <p:ph type="sldNum"/>
          </p:nvPr>
        </p:nvSpPr>
        <p:spPr>
          <a:xfrm>
            <a:off x="531720" y="3243960"/>
            <a:ext cx="779400" cy="364680"/>
          </a:xfrm>
          <a:prstGeom prst="rect">
            <a:avLst/>
          </a:prstGeom>
        </p:spPr>
        <p:txBody>
          <a:bodyPr anchor="ctr">
            <a:noAutofit/>
          </a:bodyPr>
          <a:p>
            <a:pPr algn="r">
              <a:lnSpc>
                <a:spcPct val="100000"/>
              </a:lnSpc>
            </a:pPr>
            <a:fld id="{91D85075-B491-4027-B76C-3F16CCFE4A4C}" type="slidenum">
              <a:rPr b="0" lang="en-US" sz="2000" spc="-1" strike="noStrike">
                <a:solidFill>
                  <a:srgbClr val="feffff"/>
                </a:solidFill>
                <a:latin typeface="Century Gothic"/>
              </a:rPr>
              <a:t>&lt;number&gt;</a:t>
            </a:fld>
            <a:endParaRPr b="0" lang="en-IN" sz="2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hyperlink" Target="https://en.wiktionary.org/wiki/entity" TargetMode="External"/><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5870880" y="3978720"/>
            <a:ext cx="5591880" cy="1205640"/>
          </a:xfrm>
          <a:prstGeom prst="roundRect">
            <a:avLst>
              <a:gd name="adj" fmla="val 16667"/>
            </a:avLst>
          </a:prstGeom>
          <a:gradFill rotWithShape="0">
            <a:gsLst>
              <a:gs pos="0">
                <a:srgbClr val="e18c4b"/>
              </a:gs>
              <a:gs pos="100000">
                <a:srgbClr val="cf7516"/>
              </a:gs>
            </a:gsLst>
            <a:lin ang="5400000"/>
          </a:gradFill>
          <a:ln>
            <a:noFill/>
          </a:ln>
          <a:effectLst>
            <a:outerShdw algn="ctr" blurRad="184150" dir="11518873" dist="241051" sx="110000" sy="110000">
              <a:srgbClr val="000000">
                <a:alpha val="18000"/>
              </a:srgbClr>
            </a:outerShdw>
          </a:effectLst>
          <a:scene3d>
            <a:camera fov="5100000" prst="perspectiveFront">
              <a:rot lat="0" lon="2100000" rev="0"/>
            </a:camera>
            <a:lightRig dir="t" rig="flood">
              <a:rot lat="0" lon="0" rev="13800000"/>
            </a:lightRig>
          </a:scene3d>
          <a:sp3d extrusionH="107950" prstMaterial="plastic">
            <a:bevelT prst="divot" w="82550" h="63500"/>
          </a:sp3d>
        </p:spPr>
        <p:style>
          <a:lnRef idx="1">
            <a:schemeClr val="accent2"/>
          </a:lnRef>
          <a:fillRef idx="3">
            <a:schemeClr val="accent2"/>
          </a:fillRef>
          <a:effectRef idx="2">
            <a:schemeClr val="accent2"/>
          </a:effectRef>
          <a:fontRef idx="minor"/>
        </p:style>
      </p:sp>
      <p:sp>
        <p:nvSpPr>
          <p:cNvPr id="208" name="TextShape 2"/>
          <p:cNvSpPr txBox="1"/>
          <p:nvPr/>
        </p:nvSpPr>
        <p:spPr>
          <a:xfrm>
            <a:off x="2423520" y="2686680"/>
            <a:ext cx="7695000" cy="741960"/>
          </a:xfrm>
          <a:prstGeom prst="rect">
            <a:avLst/>
          </a:prstGeom>
          <a:noFill/>
          <a:ln>
            <a:noFill/>
          </a:ln>
        </p:spPr>
        <p:txBody>
          <a:bodyPr anchor="b">
            <a:noAutofit/>
          </a:bodyPr>
          <a:p>
            <a:pPr algn="ctr">
              <a:lnSpc>
                <a:spcPct val="100000"/>
              </a:lnSpc>
            </a:pPr>
            <a:r>
              <a:rPr b="0" lang="en-US" sz="4000" spc="-1" strike="noStrike">
                <a:solidFill>
                  <a:srgbClr val="a53010"/>
                </a:solidFill>
                <a:latin typeface="Century Gothic"/>
              </a:rPr>
              <a:t>Entity Relationship (ER) Model in DBMS </a:t>
            </a:r>
            <a:endParaRPr b="0" lang="en-US" sz="4000" spc="-1" strike="noStrike">
              <a:solidFill>
                <a:srgbClr val="000000"/>
              </a:solidFill>
              <a:latin typeface="Century Gothic"/>
            </a:endParaRPr>
          </a:p>
        </p:txBody>
      </p:sp>
      <p:sp>
        <p:nvSpPr>
          <p:cNvPr id="209" name="TextShape 3"/>
          <p:cNvSpPr txBox="1"/>
          <p:nvPr/>
        </p:nvSpPr>
        <p:spPr>
          <a:xfrm rot="21415800">
            <a:off x="7016400" y="4147200"/>
            <a:ext cx="1995840" cy="461520"/>
          </a:xfrm>
          <a:prstGeom prst="rect">
            <a:avLst/>
          </a:prstGeom>
          <a:noFill/>
          <a:ln>
            <a:noFill/>
          </a:ln>
        </p:spPr>
        <p:txBody>
          <a:bodyPr>
            <a:normAutofit fontScale="37000"/>
          </a:bodyPr>
          <a:p>
            <a:pPr>
              <a:lnSpc>
                <a:spcPct val="100000"/>
              </a:lnSpc>
              <a:spcBef>
                <a:spcPts val="1001"/>
              </a:spcBef>
              <a:tabLst>
                <a:tab algn="l" pos="0"/>
              </a:tabLst>
            </a:pPr>
            <a:r>
              <a:rPr b="0" lang="en-US" sz="2000" spc="-1" strike="noStrike">
                <a:solidFill>
                  <a:srgbClr val="595959"/>
                </a:solidFill>
                <a:latin typeface="Century Gothic"/>
              </a:rPr>
              <a:t>Presented By</a:t>
            </a:r>
            <a:endParaRPr b="0" lang="en-IN" sz="2000" spc="-1" strike="noStrike">
              <a:latin typeface="Arial"/>
            </a:endParaRPr>
          </a:p>
        </p:txBody>
      </p:sp>
      <p:sp>
        <p:nvSpPr>
          <p:cNvPr id="210" name="CustomShape 4"/>
          <p:cNvSpPr/>
          <p:nvPr/>
        </p:nvSpPr>
        <p:spPr>
          <a:xfrm>
            <a:off x="8694720" y="4378320"/>
            <a:ext cx="3293280" cy="70020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2" presetSubtype="4">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repl">
                                        <p:cTn id="7" dur="3000" fill="hold"/>
                                        <p:tgtEl>
                                          <p:spTgt spid="210"/>
                                        </p:tgtEl>
                                        <p:attrNameLst>
                                          <p:attrName>ppt_x</p:attrName>
                                        </p:attrNameLst>
                                      </p:cBhvr>
                                      <p:tavLst>
                                        <p:tav tm="0">
                                          <p:val>
                                            <p:strVal val="#ppt_x"/>
                                          </p:val>
                                        </p:tav>
                                        <p:tav tm="100000">
                                          <p:val>
                                            <p:strVal val="#ppt_x"/>
                                          </p:val>
                                        </p:tav>
                                      </p:tavLst>
                                    </p:anim>
                                    <p:anim calcmode="lin" valueType="num">
                                      <p:cBhvr additive="repl">
                                        <p:cTn id="8" dur="3000" fill="hold"/>
                                        <p:tgtEl>
                                          <p:spTgt spid="210"/>
                                        </p:tgtEl>
                                        <p:attrNameLst>
                                          <p:attrName>ppt_y</p:attrName>
                                        </p:attrNameLst>
                                      </p:cBhvr>
                                      <p:tavLst>
                                        <p:tav tm="0">
                                          <p:val>
                                            <p:strVal val="1+#ppt_h/2"/>
                                          </p:val>
                                        </p:tav>
                                        <p:tav tm="100000">
                                          <p:val>
                                            <p:strVal val="#ppt_y"/>
                                          </p:val>
                                        </p:tav>
                                      </p:tavLst>
                                    </p:anim>
                                  </p:childTnLst>
                                </p:cTn>
                              </p:par>
                              <p:par>
                                <p:cTn id="9" nodeType="withEffect" fill="hold" presetClass="entr" presetID="2" presetSubtype="4">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repl">
                                        <p:cTn id="11" dur="1000" fill="hold"/>
                                        <p:tgtEl>
                                          <p:spTgt spid="207"/>
                                        </p:tgtEl>
                                        <p:attrNameLst>
                                          <p:attrName>ppt_x</p:attrName>
                                        </p:attrNameLst>
                                      </p:cBhvr>
                                      <p:tavLst>
                                        <p:tav tm="0">
                                          <p:val>
                                            <p:strVal val="#ppt_x"/>
                                          </p:val>
                                        </p:tav>
                                        <p:tav tm="100000">
                                          <p:val>
                                            <p:strVal val="#ppt_x"/>
                                          </p:val>
                                        </p:tav>
                                      </p:tavLst>
                                    </p:anim>
                                    <p:anim calcmode="lin" valueType="num">
                                      <p:cBhvr additive="repl">
                                        <p:cTn id="12" dur="10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1643040" y="670320"/>
            <a:ext cx="7641000" cy="55620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MULTIVALUED ATTRIBUTE</a:t>
            </a:r>
            <a:r>
              <a:rPr b="1" lang="en-US" sz="2800" spc="-1" strike="noStrike">
                <a:solidFill>
                  <a:srgbClr val="4b866e"/>
                </a:solidFill>
                <a:latin typeface="Century Gothic"/>
              </a:rPr>
              <a:t> </a:t>
            </a:r>
            <a:endParaRPr b="0" lang="en-US" sz="2800" spc="-1" strike="noStrike">
              <a:solidFill>
                <a:srgbClr val="000000"/>
              </a:solidFill>
              <a:latin typeface="Century Gothic"/>
            </a:endParaRPr>
          </a:p>
        </p:txBody>
      </p:sp>
      <p:sp>
        <p:nvSpPr>
          <p:cNvPr id="265" name="TextShape 2"/>
          <p:cNvSpPr txBox="1"/>
          <p:nvPr/>
        </p:nvSpPr>
        <p:spPr>
          <a:xfrm>
            <a:off x="1065240" y="1630080"/>
            <a:ext cx="10482480" cy="4351320"/>
          </a:xfrm>
          <a:prstGeom prst="rect">
            <a:avLst/>
          </a:prstGeom>
          <a:noFill/>
          <a:ln>
            <a:noFill/>
          </a:ln>
        </p:spPr>
        <p:txBody>
          <a:bodyPr>
            <a:normAutofit/>
          </a:bodyPr>
          <a:p>
            <a:pPr>
              <a:lnSpc>
                <a:spcPct val="100000"/>
              </a:lnSpc>
              <a:spcBef>
                <a:spcPts val="1001"/>
              </a:spcBef>
            </a:pPr>
            <a:endParaRPr b="0" lang="en-US" sz="1800" spc="-1" strike="noStrike">
              <a:solidFill>
                <a:srgbClr val="404040"/>
              </a:solidFill>
              <a:latin typeface="Century Gothic"/>
            </a:endParaRPr>
          </a:p>
          <a:p>
            <a:pPr>
              <a:lnSpc>
                <a:spcPct val="100000"/>
              </a:lnSpc>
              <a:spcBef>
                <a:spcPts val="1001"/>
              </a:spcBef>
            </a:pPr>
            <a:endParaRPr b="0" lang="en-US" sz="1800" spc="-1" strike="noStrike">
              <a:solidFill>
                <a:srgbClr val="404040"/>
              </a:solidFill>
              <a:latin typeface="Century Gothic"/>
            </a:endParaRPr>
          </a:p>
        </p:txBody>
      </p:sp>
      <p:sp>
        <p:nvSpPr>
          <p:cNvPr id="266" name="CustomShape 3"/>
          <p:cNvSpPr/>
          <p:nvPr/>
        </p:nvSpPr>
        <p:spPr>
          <a:xfrm>
            <a:off x="1285560" y="1941120"/>
            <a:ext cx="6132600" cy="2740680"/>
          </a:xfrm>
          <a:prstGeom prst="rect">
            <a:avLst/>
          </a:prstGeom>
          <a:noFill/>
          <a:ln>
            <a:noFill/>
          </a:ln>
        </p:spPr>
        <p:style>
          <a:lnRef idx="0"/>
          <a:fillRef idx="0"/>
          <a:effectRef idx="0"/>
          <a:fontRef idx="minor"/>
        </p:style>
        <p:txBody>
          <a:bodyPr lIns="90000" rIns="90000" tIns="45000" bIns="45000">
            <a:spAutoFit/>
          </a:bodyPr>
          <a:p>
            <a:pPr marL="343080" indent="-342720">
              <a:lnSpc>
                <a:spcPct val="100000"/>
              </a:lnSpc>
              <a:buClr>
                <a:srgbClr val="000000"/>
              </a:buClr>
              <a:buFont typeface="Arial"/>
              <a:buChar char="•"/>
            </a:pPr>
            <a:r>
              <a:rPr b="0" lang="en-US" sz="1800" spc="-1" strike="noStrike">
                <a:solidFill>
                  <a:srgbClr val="000000"/>
                </a:solidFill>
                <a:latin typeface="Century Gothic"/>
              </a:rPr>
              <a:t>An attribute consisting more than one value for a given entity.</a:t>
            </a:r>
            <a:endParaRPr b="0" lang="en-IN" sz="1800" spc="-1" strike="noStrike">
              <a:latin typeface="Arial"/>
            </a:endParaRPr>
          </a:p>
          <a:p>
            <a:pPr>
              <a:lnSpc>
                <a:spcPct val="100000"/>
              </a:lnSpc>
            </a:pPr>
            <a:endParaRPr b="0" lang="en-IN" sz="1800" spc="-1" strike="noStrike">
              <a:latin typeface="Arial"/>
            </a:endParaRPr>
          </a:p>
          <a:p>
            <a:pPr>
              <a:lnSpc>
                <a:spcPct val="100000"/>
              </a:lnSpc>
            </a:pPr>
            <a:endParaRPr b="0" lang="en-IN" sz="1800" spc="-1" strike="noStrike">
              <a:latin typeface="Arial"/>
            </a:endParaRPr>
          </a:p>
          <a:p>
            <a:pPr marL="343080" indent="-342720" algn="ctr">
              <a:lnSpc>
                <a:spcPct val="100000"/>
              </a:lnSpc>
              <a:buClr>
                <a:srgbClr val="000000"/>
              </a:buClr>
              <a:buFont typeface="Wingdings" charset="2"/>
              <a:buChar char=""/>
            </a:pPr>
            <a:r>
              <a:rPr b="0" lang="en-US" sz="1600" spc="-1" strike="noStrike">
                <a:solidFill>
                  <a:srgbClr val="000000"/>
                </a:solidFill>
                <a:latin typeface="Century Gothic"/>
              </a:rPr>
              <a:t>Example: Phone_No (can be more than one for a given student).</a:t>
            </a:r>
            <a:endParaRPr b="0" lang="en-IN" sz="1600" spc="-1" strike="noStrike">
              <a:latin typeface="Arial"/>
            </a:endParaRPr>
          </a:p>
          <a:p>
            <a:pPr algn="ctr">
              <a:lnSpc>
                <a:spcPct val="100000"/>
              </a:lnSpc>
            </a:pPr>
            <a:endParaRPr b="0" lang="en-IN" sz="1600" spc="-1" strike="noStrike">
              <a:latin typeface="Arial"/>
            </a:endParaRPr>
          </a:p>
          <a:p>
            <a:pPr algn="ctr">
              <a:lnSpc>
                <a:spcPct val="100000"/>
              </a:lnSpc>
            </a:pPr>
            <a:endParaRPr b="0" lang="en-IN" sz="16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entury Gothic"/>
              </a:rPr>
              <a:t>In ER diagram, multivalued attribute is represented by double oval.</a:t>
            </a:r>
            <a:endParaRPr b="0" lang="en-IN" sz="1800" spc="-1" strike="noStrike">
              <a:latin typeface="Arial"/>
            </a:endParaRPr>
          </a:p>
        </p:txBody>
      </p:sp>
      <p:pic>
        <p:nvPicPr>
          <p:cNvPr id="267" name="Picture 1" descr=""/>
          <p:cNvPicPr/>
          <p:nvPr/>
        </p:nvPicPr>
        <p:blipFill>
          <a:blip r:embed="rId1"/>
          <a:stretch/>
        </p:blipFill>
        <p:spPr>
          <a:xfrm>
            <a:off x="8309160" y="2372040"/>
            <a:ext cx="2252520" cy="140436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132" dur="indefinite" restart="never" nodeType="tmRoot">
          <p:childTnLst>
            <p:seq>
              <p:cTn id="133" dur="indefinite" nodeType="mainSeq">
                <p:childTnLst>
                  <p:par>
                    <p:cTn id="134" fill="hold">
                      <p:stCondLst>
                        <p:cond delay="indefinite"/>
                      </p:stCondLst>
                      <p:childTnLst>
                        <p:par>
                          <p:cTn id="135" fill="hold">
                            <p:stCondLst>
                              <p:cond delay="0"/>
                            </p:stCondLst>
                            <p:childTnLst>
                              <p:par>
                                <p:cTn id="136" nodeType="clickEffect" fill="hold" presetClass="entr" presetID="2" presetSubtype="4">
                                  <p:stCondLst>
                                    <p:cond delay="0"/>
                                  </p:stCondLst>
                                  <p:childTnLst>
                                    <p:set>
                                      <p:cBhvr>
                                        <p:cTn id="137" dur="1" fill="hold">
                                          <p:stCondLst>
                                            <p:cond delay="0"/>
                                          </p:stCondLst>
                                        </p:cTn>
                                        <p:tgtEl>
                                          <p:spTgt spid="266">
                                            <p:txEl>
                                              <p:pRg st="0" end="0"/>
                                            </p:txEl>
                                          </p:spTgt>
                                        </p:tgtEl>
                                        <p:attrNameLst>
                                          <p:attrName>style.visibility</p:attrName>
                                        </p:attrNameLst>
                                      </p:cBhvr>
                                      <p:to>
                                        <p:strVal val="visible"/>
                                      </p:to>
                                    </p:set>
                                    <p:anim calcmode="lin" valueType="num">
                                      <p:cBhvr additive="repl">
                                        <p:cTn id="138" dur="500" fill="hold"/>
                                        <p:tgtEl>
                                          <p:spTgt spid="266">
                                            <p:txEl>
                                              <p:pRg st="0" end="0"/>
                                            </p:txEl>
                                          </p:spTgt>
                                        </p:tgtEl>
                                        <p:attrNameLst>
                                          <p:attrName>ppt_x</p:attrName>
                                        </p:attrNameLst>
                                      </p:cBhvr>
                                      <p:tavLst>
                                        <p:tav tm="0">
                                          <p:val>
                                            <p:strVal val="#ppt_x"/>
                                          </p:val>
                                        </p:tav>
                                        <p:tav tm="100000">
                                          <p:val>
                                            <p:strVal val="#ppt_x"/>
                                          </p:val>
                                        </p:tav>
                                      </p:tavLst>
                                    </p:anim>
                                    <p:anim calcmode="lin" valueType="num">
                                      <p:cBhvr additive="repl">
                                        <p:cTn id="139" dur="500" fill="hold"/>
                                        <p:tgtEl>
                                          <p:spTgt spid="266">
                                            <p:txEl>
                                              <p:pRg st="0" end="0"/>
                                            </p:txEl>
                                          </p:spTgt>
                                        </p:tgtEl>
                                        <p:attrNameLst>
                                          <p:attrName>ppt_y</p:attrName>
                                        </p:attrNameLst>
                                      </p:cBhvr>
                                      <p:tavLst>
                                        <p:tav tm="0">
                                          <p:val>
                                            <p:strVal val="1+#ppt_h/2"/>
                                          </p:val>
                                        </p:tav>
                                        <p:tav tm="100000">
                                          <p:val>
                                            <p:strVal val="#ppt_y"/>
                                          </p:val>
                                        </p:tav>
                                      </p:tavLst>
                                    </p:anim>
                                  </p:childTnLst>
                                </p:cTn>
                              </p:par>
                              <p:par>
                                <p:cTn id="140" nodeType="withEffect" fill="hold" presetClass="entr" presetID="2" presetSubtype="4">
                                  <p:stCondLst>
                                    <p:cond delay="0"/>
                                  </p:stCondLst>
                                  <p:childTnLst>
                                    <p:set>
                                      <p:cBhvr>
                                        <p:cTn id="141" dur="1" fill="hold">
                                          <p:stCondLst>
                                            <p:cond delay="0"/>
                                          </p:stCondLst>
                                        </p:cTn>
                                        <p:tgtEl>
                                          <p:spTgt spid="267"/>
                                        </p:tgtEl>
                                        <p:attrNameLst>
                                          <p:attrName>style.visibility</p:attrName>
                                        </p:attrNameLst>
                                      </p:cBhvr>
                                      <p:to>
                                        <p:strVal val="visible"/>
                                      </p:to>
                                    </p:set>
                                    <p:anim calcmode="lin" valueType="num">
                                      <p:cBhvr additive="repl">
                                        <p:cTn id="142" dur="500" fill="hold"/>
                                        <p:tgtEl>
                                          <p:spTgt spid="267"/>
                                        </p:tgtEl>
                                        <p:attrNameLst>
                                          <p:attrName>ppt_x</p:attrName>
                                        </p:attrNameLst>
                                      </p:cBhvr>
                                      <p:tavLst>
                                        <p:tav tm="0">
                                          <p:val>
                                            <p:strVal val="#ppt_x"/>
                                          </p:val>
                                        </p:tav>
                                        <p:tav tm="100000">
                                          <p:val>
                                            <p:strVal val="#ppt_x"/>
                                          </p:val>
                                        </p:tav>
                                      </p:tavLst>
                                    </p:anim>
                                    <p:anim calcmode="lin" valueType="num">
                                      <p:cBhvr additive="repl">
                                        <p:cTn id="143" dur="500" fill="hold"/>
                                        <p:tgtEl>
                                          <p:spTgt spid="267"/>
                                        </p:tgtEl>
                                        <p:attrNameLst>
                                          <p:attrName>ppt_y</p:attrName>
                                        </p:attrNameLst>
                                      </p:cBhvr>
                                      <p:tavLst>
                                        <p:tav tm="0">
                                          <p:val>
                                            <p:strVal val="1+#ppt_h/2"/>
                                          </p:val>
                                        </p:tav>
                                        <p:tav tm="100000">
                                          <p:val>
                                            <p:strVal val="#ppt_y"/>
                                          </p:val>
                                        </p:tav>
                                      </p:tavLst>
                                    </p:anim>
                                  </p:childTnLst>
                                </p:cTn>
                              </p:par>
                              <p:par>
                                <p:cTn id="144" nodeType="withEffect" fill="hold" presetClass="entr" presetID="2" presetSubtype="4">
                                  <p:stCondLst>
                                    <p:cond delay="0"/>
                                  </p:stCondLst>
                                  <p:childTnLst>
                                    <p:set>
                                      <p:cBhvr>
                                        <p:cTn id="145" dur="1" fill="hold">
                                          <p:stCondLst>
                                            <p:cond delay="0"/>
                                          </p:stCondLst>
                                        </p:cTn>
                                        <p:tgtEl>
                                          <p:spTgt spid="266">
                                            <p:txEl>
                                              <p:pRg st="3" end="3"/>
                                            </p:txEl>
                                          </p:spTgt>
                                        </p:tgtEl>
                                        <p:attrNameLst>
                                          <p:attrName>style.visibility</p:attrName>
                                        </p:attrNameLst>
                                      </p:cBhvr>
                                      <p:to>
                                        <p:strVal val="visible"/>
                                      </p:to>
                                    </p:set>
                                    <p:anim calcmode="lin" valueType="num">
                                      <p:cBhvr additive="repl">
                                        <p:cTn id="146" dur="500" fill="hold"/>
                                        <p:tgtEl>
                                          <p:spTgt spid="266">
                                            <p:txEl>
                                              <p:pRg st="3" end="3"/>
                                            </p:txEl>
                                          </p:spTgt>
                                        </p:tgtEl>
                                        <p:attrNameLst>
                                          <p:attrName>ppt_x</p:attrName>
                                        </p:attrNameLst>
                                      </p:cBhvr>
                                      <p:tavLst>
                                        <p:tav tm="0">
                                          <p:val>
                                            <p:strVal val="#ppt_x"/>
                                          </p:val>
                                        </p:tav>
                                        <p:tav tm="100000">
                                          <p:val>
                                            <p:strVal val="#ppt_x"/>
                                          </p:val>
                                        </p:tav>
                                      </p:tavLst>
                                    </p:anim>
                                    <p:anim calcmode="lin" valueType="num">
                                      <p:cBhvr additive="repl">
                                        <p:cTn id="147" dur="500" fill="hold"/>
                                        <p:tgtEl>
                                          <p:spTgt spid="2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nodeType="clickEffect" fill="hold" presetClass="entr" presetID="2" presetSubtype="4">
                                  <p:stCondLst>
                                    <p:cond delay="0"/>
                                  </p:stCondLst>
                                  <p:childTnLst>
                                    <p:set>
                                      <p:cBhvr>
                                        <p:cTn id="151" dur="1" fill="hold">
                                          <p:stCondLst>
                                            <p:cond delay="0"/>
                                          </p:stCondLst>
                                        </p:cTn>
                                        <p:tgtEl>
                                          <p:spTgt spid="266">
                                            <p:txEl>
                                              <p:pRg st="6" end="6"/>
                                            </p:txEl>
                                          </p:spTgt>
                                        </p:tgtEl>
                                        <p:attrNameLst>
                                          <p:attrName>style.visibility</p:attrName>
                                        </p:attrNameLst>
                                      </p:cBhvr>
                                      <p:to>
                                        <p:strVal val="visible"/>
                                      </p:to>
                                    </p:set>
                                    <p:anim calcmode="lin" valueType="num">
                                      <p:cBhvr additive="repl">
                                        <p:cTn id="152" dur="500" fill="hold"/>
                                        <p:tgtEl>
                                          <p:spTgt spid="266">
                                            <p:txEl>
                                              <p:pRg st="6" end="6"/>
                                            </p:txEl>
                                          </p:spTgt>
                                        </p:tgtEl>
                                        <p:attrNameLst>
                                          <p:attrName>ppt_x</p:attrName>
                                        </p:attrNameLst>
                                      </p:cBhvr>
                                      <p:tavLst>
                                        <p:tav tm="0">
                                          <p:val>
                                            <p:strVal val="#ppt_x"/>
                                          </p:val>
                                        </p:tav>
                                        <p:tav tm="100000">
                                          <p:val>
                                            <p:strVal val="#ppt_x"/>
                                          </p:val>
                                        </p:tav>
                                      </p:tavLst>
                                    </p:anim>
                                    <p:anim calcmode="lin" valueType="num">
                                      <p:cBhvr additive="repl">
                                        <p:cTn id="153" dur="500" fill="hold"/>
                                        <p:tgtEl>
                                          <p:spTgt spid="26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1065240" y="1752480"/>
            <a:ext cx="6633000" cy="3574440"/>
          </a:xfrm>
          <a:prstGeom prst="rect">
            <a:avLst/>
          </a:prstGeom>
          <a:noFill/>
          <a:ln>
            <a:noFill/>
          </a:ln>
        </p:spPr>
        <p:txBody>
          <a:bodyPr>
            <a:normAutofit/>
          </a:bodyPr>
          <a:p>
            <a:pPr marL="343080" indent="-342720">
              <a:lnSpc>
                <a:spcPct val="100000"/>
              </a:lnSpc>
              <a:spcBef>
                <a:spcPts val="1001"/>
              </a:spcBef>
              <a:buClr>
                <a:srgbClr val="a53010"/>
              </a:buClr>
              <a:buFont typeface="Wingdings 3" charset="2"/>
              <a:buChar char=""/>
            </a:pPr>
            <a:r>
              <a:rPr b="0" lang="en-US" sz="1800" spc="-1" strike="noStrike">
                <a:solidFill>
                  <a:srgbClr val="404040"/>
                </a:solidFill>
                <a:latin typeface="Century Gothic"/>
              </a:rPr>
              <a:t>An attribute which can be</a:t>
            </a:r>
            <a:r>
              <a:rPr b="1" lang="en-US" sz="1800" spc="-1" strike="noStrike">
                <a:solidFill>
                  <a:srgbClr val="404040"/>
                </a:solidFill>
                <a:latin typeface="Century Gothic"/>
              </a:rPr>
              <a:t> </a:t>
            </a:r>
            <a:r>
              <a:rPr b="0" lang="en-US" sz="1800" spc="-1" strike="noStrike">
                <a:solidFill>
                  <a:srgbClr val="404040"/>
                </a:solidFill>
                <a:latin typeface="Century Gothic"/>
              </a:rPr>
              <a:t>derived from other attributes of the entity type is known as derived attribute.</a:t>
            </a:r>
            <a:endParaRPr b="0" lang="en-US" sz="1800" spc="-1" strike="noStrike">
              <a:solidFill>
                <a:srgbClr val="404040"/>
              </a:solidFill>
              <a:latin typeface="Century Gothic"/>
            </a:endParaRPr>
          </a:p>
          <a:p>
            <a:pPr>
              <a:lnSpc>
                <a:spcPct val="100000"/>
              </a:lnSpc>
              <a:spcBef>
                <a:spcPts val="1001"/>
              </a:spcBef>
              <a:tabLst>
                <a:tab algn="l" pos="0"/>
              </a:tabLst>
            </a:pP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charset="2"/>
              <a:buChar char=""/>
              <a:tabLst>
                <a:tab algn="l" pos="0"/>
              </a:tabLst>
            </a:pPr>
            <a:r>
              <a:rPr b="0" lang="en-US" sz="1600" spc="-1" strike="noStrike">
                <a:solidFill>
                  <a:srgbClr val="404040"/>
                </a:solidFill>
                <a:latin typeface="Century Gothic"/>
              </a:rPr>
              <a:t>Example: Age (can be derived from DOB)</a:t>
            </a:r>
            <a:endParaRPr b="0" lang="en-US" sz="1600" spc="-1" strike="noStrike">
              <a:solidFill>
                <a:srgbClr val="404040"/>
              </a:solidFill>
              <a:latin typeface="Century Gothic"/>
            </a:endParaRPr>
          </a:p>
          <a:p>
            <a:pPr algn="ctr">
              <a:lnSpc>
                <a:spcPct val="100000"/>
              </a:lnSpc>
              <a:spcBef>
                <a:spcPts val="1001"/>
              </a:spcBef>
              <a:tabLst>
                <a:tab algn="l" pos="0"/>
              </a:tabLst>
            </a:pPr>
            <a:endParaRPr b="0" lang="en-US" sz="16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tabLst>
                <a:tab algn="l" pos="0"/>
              </a:tabLst>
            </a:pPr>
            <a:r>
              <a:rPr b="0" lang="en-US" sz="1800" spc="-1" strike="noStrike">
                <a:solidFill>
                  <a:srgbClr val="404040"/>
                </a:solidFill>
                <a:latin typeface="Century Gothic"/>
              </a:rPr>
              <a:t> </a:t>
            </a:r>
            <a:endParaRPr b="0" lang="en-US" sz="1800" spc="-1" strike="noStrike">
              <a:solidFill>
                <a:srgbClr val="404040"/>
              </a:solidFill>
              <a:latin typeface="Century Gothic"/>
            </a:endParaRPr>
          </a:p>
        </p:txBody>
      </p:sp>
      <p:sp>
        <p:nvSpPr>
          <p:cNvPr id="269" name="CustomShape 2"/>
          <p:cNvSpPr/>
          <p:nvPr/>
        </p:nvSpPr>
        <p:spPr>
          <a:xfrm>
            <a:off x="1625400" y="733680"/>
            <a:ext cx="7839720" cy="556200"/>
          </a:xfrm>
          <a:prstGeom prst="rect">
            <a:avLst/>
          </a:prstGeom>
          <a:noFill/>
          <a:ln>
            <a:noFill/>
          </a:ln>
        </p:spPr>
        <p:style>
          <a:lnRef idx="0"/>
          <a:fillRef idx="0"/>
          <a:effectRef idx="0"/>
          <a:fontRef idx="minor"/>
        </p:style>
        <p:txBody>
          <a:bodyPr anchor="b">
            <a:normAutofit/>
          </a:bodyPr>
          <a:p>
            <a:pPr>
              <a:lnSpc>
                <a:spcPct val="90000"/>
              </a:lnSpc>
            </a:pPr>
            <a:r>
              <a:rPr b="0" lang="en-US" sz="3200" spc="-1" strike="noStrike">
                <a:solidFill>
                  <a:srgbClr val="4b866e"/>
                </a:solidFill>
                <a:latin typeface="Century Gothic"/>
              </a:rPr>
              <a:t>Derived Attribute Notations</a:t>
            </a:r>
            <a:endParaRPr b="0" lang="en-IN" sz="3200" spc="-1" strike="noStrike">
              <a:latin typeface="Arial"/>
            </a:endParaRPr>
          </a:p>
        </p:txBody>
      </p:sp>
      <p:pic>
        <p:nvPicPr>
          <p:cNvPr id="270" name="Picture 1" descr=""/>
          <p:cNvPicPr/>
          <p:nvPr/>
        </p:nvPicPr>
        <p:blipFill>
          <a:blip r:embed="rId1"/>
          <a:stretch/>
        </p:blipFill>
        <p:spPr>
          <a:xfrm>
            <a:off x="8615160" y="2396880"/>
            <a:ext cx="2489760" cy="157860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154" dur="indefinite" restart="never" nodeType="tmRoot">
          <p:childTnLst>
            <p:seq>
              <p:cTn id="155" dur="indefinite" nodeType="mainSeq">
                <p:childTnLst>
                  <p:par>
                    <p:cTn id="156" fill="hold">
                      <p:stCondLst>
                        <p:cond delay="indefinite"/>
                      </p:stCondLst>
                      <p:childTnLst>
                        <p:par>
                          <p:cTn id="157" fill="hold">
                            <p:stCondLst>
                              <p:cond delay="0"/>
                            </p:stCondLst>
                            <p:childTnLst>
                              <p:par>
                                <p:cTn id="158" nodeType="clickEffect" fill="hold" presetClass="entr" presetID="2" presetSubtype="4">
                                  <p:stCondLst>
                                    <p:cond delay="0"/>
                                  </p:stCondLst>
                                  <p:childTnLst>
                                    <p:set>
                                      <p:cBhvr>
                                        <p:cTn id="159" dur="1" fill="hold">
                                          <p:stCondLst>
                                            <p:cond delay="0"/>
                                          </p:stCondLst>
                                        </p:cTn>
                                        <p:tgtEl>
                                          <p:spTgt spid="268">
                                            <p:txEl>
                                              <p:pRg st="0" end="0"/>
                                            </p:txEl>
                                          </p:spTgt>
                                        </p:tgtEl>
                                        <p:attrNameLst>
                                          <p:attrName>style.visibility</p:attrName>
                                        </p:attrNameLst>
                                      </p:cBhvr>
                                      <p:to>
                                        <p:strVal val="visible"/>
                                      </p:to>
                                    </p:set>
                                    <p:anim calcmode="lin" valueType="num">
                                      <p:cBhvr additive="repl">
                                        <p:cTn id="160"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additive="repl">
                                        <p:cTn id="161" dur="500" fill="hold"/>
                                        <p:tgtEl>
                                          <p:spTgt spid="268">
                                            <p:txEl>
                                              <p:pRg st="0" end="0"/>
                                            </p:txEl>
                                          </p:spTgt>
                                        </p:tgtEl>
                                        <p:attrNameLst>
                                          <p:attrName>ppt_y</p:attrName>
                                        </p:attrNameLst>
                                      </p:cBhvr>
                                      <p:tavLst>
                                        <p:tav tm="0">
                                          <p:val>
                                            <p:strVal val="1+#ppt_h/2"/>
                                          </p:val>
                                        </p:tav>
                                        <p:tav tm="100000">
                                          <p:val>
                                            <p:strVal val="#ppt_y"/>
                                          </p:val>
                                        </p:tav>
                                      </p:tavLst>
                                    </p:anim>
                                  </p:childTnLst>
                                </p:cTn>
                              </p:par>
                              <p:par>
                                <p:cTn id="162" nodeType="withEffect" fill="hold" presetClass="entr" presetID="2" presetSubtype="4">
                                  <p:stCondLst>
                                    <p:cond delay="0"/>
                                  </p:stCondLst>
                                  <p:childTnLst>
                                    <p:set>
                                      <p:cBhvr>
                                        <p:cTn id="163" dur="1" fill="hold">
                                          <p:stCondLst>
                                            <p:cond delay="0"/>
                                          </p:stCondLst>
                                        </p:cTn>
                                        <p:tgtEl>
                                          <p:spTgt spid="268">
                                            <p:txEl>
                                              <p:pRg st="2" end="2"/>
                                            </p:txEl>
                                          </p:spTgt>
                                        </p:tgtEl>
                                        <p:attrNameLst>
                                          <p:attrName>style.visibility</p:attrName>
                                        </p:attrNameLst>
                                      </p:cBhvr>
                                      <p:to>
                                        <p:strVal val="visible"/>
                                      </p:to>
                                    </p:set>
                                    <p:anim calcmode="lin" valueType="num">
                                      <p:cBhvr additive="repl">
                                        <p:cTn id="164" dur="500" fill="hold"/>
                                        <p:tgtEl>
                                          <p:spTgt spid="268">
                                            <p:txEl>
                                              <p:pRg st="2" end="2"/>
                                            </p:txEl>
                                          </p:spTgt>
                                        </p:tgtEl>
                                        <p:attrNameLst>
                                          <p:attrName>ppt_x</p:attrName>
                                        </p:attrNameLst>
                                      </p:cBhvr>
                                      <p:tavLst>
                                        <p:tav tm="0">
                                          <p:val>
                                            <p:strVal val="#ppt_x"/>
                                          </p:val>
                                        </p:tav>
                                        <p:tav tm="100000">
                                          <p:val>
                                            <p:strVal val="#ppt_x"/>
                                          </p:val>
                                        </p:tav>
                                      </p:tavLst>
                                    </p:anim>
                                    <p:anim calcmode="lin" valueType="num">
                                      <p:cBhvr additive="repl">
                                        <p:cTn id="165" dur="500" fill="hold"/>
                                        <p:tgtEl>
                                          <p:spTgt spid="268">
                                            <p:txEl>
                                              <p:pRg st="2" end="2"/>
                                            </p:txEl>
                                          </p:spTgt>
                                        </p:tgtEl>
                                        <p:attrNameLst>
                                          <p:attrName>ppt_y</p:attrName>
                                        </p:attrNameLst>
                                      </p:cBhvr>
                                      <p:tavLst>
                                        <p:tav tm="0">
                                          <p:val>
                                            <p:strVal val="1+#ppt_h/2"/>
                                          </p:val>
                                        </p:tav>
                                        <p:tav tm="100000">
                                          <p:val>
                                            <p:strVal val="#ppt_y"/>
                                          </p:val>
                                        </p:tav>
                                      </p:tavLst>
                                    </p:anim>
                                  </p:childTnLst>
                                </p:cTn>
                              </p:par>
                              <p:par>
                                <p:cTn id="166" nodeType="withEffect" fill="hold" presetClass="entr" presetID="2" presetSubtype="4">
                                  <p:stCondLst>
                                    <p:cond delay="0"/>
                                  </p:stCondLst>
                                  <p:childTnLst>
                                    <p:set>
                                      <p:cBhvr>
                                        <p:cTn id="167" dur="1" fill="hold">
                                          <p:stCondLst>
                                            <p:cond delay="0"/>
                                          </p:stCondLst>
                                        </p:cTn>
                                        <p:tgtEl>
                                          <p:spTgt spid="270"/>
                                        </p:tgtEl>
                                        <p:attrNameLst>
                                          <p:attrName>style.visibility</p:attrName>
                                        </p:attrNameLst>
                                      </p:cBhvr>
                                      <p:to>
                                        <p:strVal val="visible"/>
                                      </p:to>
                                    </p:set>
                                    <p:anim calcmode="lin" valueType="num">
                                      <p:cBhvr additive="repl">
                                        <p:cTn id="168" dur="500" fill="hold"/>
                                        <p:tgtEl>
                                          <p:spTgt spid="270"/>
                                        </p:tgtEl>
                                        <p:attrNameLst>
                                          <p:attrName>ppt_x</p:attrName>
                                        </p:attrNameLst>
                                      </p:cBhvr>
                                      <p:tavLst>
                                        <p:tav tm="0">
                                          <p:val>
                                            <p:strVal val="#ppt_x"/>
                                          </p:val>
                                        </p:tav>
                                        <p:tav tm="100000">
                                          <p:val>
                                            <p:strVal val="#ppt_x"/>
                                          </p:val>
                                        </p:tav>
                                      </p:tavLst>
                                    </p:anim>
                                    <p:anim calcmode="lin" valueType="num">
                                      <p:cBhvr additive="repl">
                                        <p:cTn id="169"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2" presetSubtype="4">
                                  <p:stCondLst>
                                    <p:cond delay="0"/>
                                  </p:stCondLst>
                                  <p:childTnLst>
                                    <p:set>
                                      <p:cBhvr>
                                        <p:cTn id="173" dur="1" fill="hold">
                                          <p:stCondLst>
                                            <p:cond delay="0"/>
                                          </p:stCondLst>
                                        </p:cTn>
                                        <p:tgtEl>
                                          <p:spTgt spid="268">
                                            <p:txEl>
                                              <p:pRg st="4" end="4"/>
                                            </p:txEl>
                                          </p:spTgt>
                                        </p:tgtEl>
                                        <p:attrNameLst>
                                          <p:attrName>style.visibility</p:attrName>
                                        </p:attrNameLst>
                                      </p:cBhvr>
                                      <p:to>
                                        <p:strVal val="visible"/>
                                      </p:to>
                                    </p:set>
                                    <p:anim calcmode="lin" valueType="num">
                                      <p:cBhvr additive="repl">
                                        <p:cTn id="174" dur="500" fill="hold"/>
                                        <p:tgtEl>
                                          <p:spTgt spid="268">
                                            <p:txEl>
                                              <p:pRg st="4" end="4"/>
                                            </p:txEl>
                                          </p:spTgt>
                                        </p:tgtEl>
                                        <p:attrNameLst>
                                          <p:attrName>ppt_x</p:attrName>
                                        </p:attrNameLst>
                                      </p:cBhvr>
                                      <p:tavLst>
                                        <p:tav tm="0">
                                          <p:val>
                                            <p:strVal val="#ppt_x"/>
                                          </p:val>
                                        </p:tav>
                                        <p:tav tm="100000">
                                          <p:val>
                                            <p:strVal val="#ppt_x"/>
                                          </p:val>
                                        </p:tav>
                                      </p:tavLst>
                                    </p:anim>
                                    <p:anim calcmode="lin" valueType="num">
                                      <p:cBhvr additive="repl">
                                        <p:cTn id="175" dur="500" fill="hold"/>
                                        <p:tgtEl>
                                          <p:spTgt spid="26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CustomShape 1"/>
          <p:cNvSpPr/>
          <p:nvPr/>
        </p:nvSpPr>
        <p:spPr>
          <a:xfrm>
            <a:off x="1589760" y="719640"/>
            <a:ext cx="7839720" cy="556200"/>
          </a:xfrm>
          <a:prstGeom prst="rect">
            <a:avLst/>
          </a:prstGeom>
          <a:noFill/>
          <a:ln>
            <a:noFill/>
          </a:ln>
        </p:spPr>
        <p:style>
          <a:lnRef idx="0"/>
          <a:fillRef idx="0"/>
          <a:effectRef idx="0"/>
          <a:fontRef idx="minor"/>
        </p:style>
        <p:txBody>
          <a:bodyPr anchor="b">
            <a:normAutofit/>
          </a:bodyPr>
          <a:p>
            <a:pPr>
              <a:lnSpc>
                <a:spcPct val="90000"/>
              </a:lnSpc>
            </a:pPr>
            <a:r>
              <a:rPr b="0" lang="en-US" sz="3200" spc="-1" strike="noStrike">
                <a:solidFill>
                  <a:srgbClr val="4b866e"/>
                </a:solidFill>
                <a:latin typeface="Century Gothic"/>
              </a:rPr>
              <a:t>Relation Notations</a:t>
            </a:r>
            <a:endParaRPr b="0" lang="en-IN" sz="3200" spc="-1" strike="noStrike">
              <a:latin typeface="Arial"/>
            </a:endParaRPr>
          </a:p>
        </p:txBody>
      </p:sp>
      <p:pic>
        <p:nvPicPr>
          <p:cNvPr id="272" name="Content Placeholder 6" descr="Untitled.png"/>
          <p:cNvPicPr/>
          <p:nvPr/>
        </p:nvPicPr>
        <p:blipFill>
          <a:blip r:embed="rId1"/>
          <a:stretch/>
        </p:blipFill>
        <p:spPr>
          <a:xfrm>
            <a:off x="2184120" y="1889280"/>
            <a:ext cx="6957720" cy="1431360"/>
          </a:xfrm>
          <a:prstGeom prst="rect">
            <a:avLst/>
          </a:prstGeom>
          <a:ln>
            <a:noFill/>
          </a:ln>
        </p:spPr>
      </p:pic>
      <p:grpSp>
        <p:nvGrpSpPr>
          <p:cNvPr id="273" name="Group 2"/>
          <p:cNvGrpSpPr/>
          <p:nvPr/>
        </p:nvGrpSpPr>
        <p:grpSpPr>
          <a:xfrm>
            <a:off x="2735280" y="3850200"/>
            <a:ext cx="5879880" cy="1142640"/>
            <a:chOff x="2735280" y="3850200"/>
            <a:chExt cx="5879880" cy="1142640"/>
          </a:xfrm>
        </p:grpSpPr>
        <p:sp>
          <p:nvSpPr>
            <p:cNvPr id="274" name="CustomShape 3"/>
            <p:cNvSpPr/>
            <p:nvPr/>
          </p:nvSpPr>
          <p:spPr>
            <a:xfrm>
              <a:off x="2735280" y="3933720"/>
              <a:ext cx="1548360" cy="1017360"/>
            </a:xfrm>
            <a:prstGeom prst="rect">
              <a:avLst/>
            </a:prstGeom>
            <a:ln cap="rnd">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Century Gothic"/>
                </a:rPr>
                <a:t>Student</a:t>
              </a:r>
              <a:endParaRPr b="0" lang="en-IN" sz="1800" spc="-1" strike="noStrike">
                <a:latin typeface="Arial"/>
              </a:endParaRPr>
            </a:p>
          </p:txBody>
        </p:sp>
        <p:sp>
          <p:nvSpPr>
            <p:cNvPr id="275" name="CustomShape 4"/>
            <p:cNvSpPr/>
            <p:nvPr/>
          </p:nvSpPr>
          <p:spPr>
            <a:xfrm>
              <a:off x="7066800" y="3921480"/>
              <a:ext cx="1548360" cy="1017360"/>
            </a:xfrm>
            <a:prstGeom prst="rect">
              <a:avLst/>
            </a:prstGeom>
            <a:ln cap="rnd">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Century Gothic"/>
                </a:rPr>
                <a:t>Exam</a:t>
              </a:r>
              <a:endParaRPr b="0" lang="en-IN" sz="1800" spc="-1" strike="noStrike">
                <a:latin typeface="Arial"/>
              </a:endParaRPr>
            </a:p>
          </p:txBody>
        </p:sp>
        <p:sp>
          <p:nvSpPr>
            <p:cNvPr id="276" name="Line 5"/>
            <p:cNvSpPr/>
            <p:nvPr/>
          </p:nvSpPr>
          <p:spPr>
            <a:xfrm flipV="1">
              <a:off x="4284000" y="4439520"/>
              <a:ext cx="684720" cy="2520"/>
            </a:xfrm>
            <a:prstGeom prst="line">
              <a:avLst/>
            </a:prstGeom>
            <a:ln cap="rnd" w="38160">
              <a:solidFill>
                <a:srgbClr val="9d2d0f"/>
              </a:solidFill>
              <a:round/>
            </a:ln>
          </p:spPr>
          <p:style>
            <a:lnRef idx="1">
              <a:schemeClr val="accent1"/>
            </a:lnRef>
            <a:fillRef idx="0">
              <a:schemeClr val="accent1"/>
            </a:fillRef>
            <a:effectRef idx="0">
              <a:schemeClr val="accent1"/>
            </a:effectRef>
            <a:fontRef idx="minor"/>
          </p:style>
        </p:sp>
        <p:sp>
          <p:nvSpPr>
            <p:cNvPr id="277" name="CustomShape 6"/>
            <p:cNvSpPr/>
            <p:nvPr/>
          </p:nvSpPr>
          <p:spPr>
            <a:xfrm>
              <a:off x="4933080" y="3850200"/>
              <a:ext cx="1503720" cy="1142640"/>
            </a:xfrm>
            <a:prstGeom prst="flowChartDecision">
              <a:avLst/>
            </a:prstGeom>
            <a:gradFill rotWithShape="0">
              <a:gsLst>
                <a:gs pos="0">
                  <a:srgbClr val="9db264"/>
                </a:gs>
                <a:gs pos="100000">
                  <a:srgbClr val="879e46"/>
                </a:gs>
              </a:gsLst>
              <a:lin ang="5400000"/>
            </a:gradFill>
            <a:ln cap="rnd">
              <a:solidFill>
                <a:srgbClr val="8ba248"/>
              </a:solidFill>
              <a:round/>
            </a:ln>
            <a:effectLst>
              <a:outerShdw blurRad="38100" dir="5400000" dist="25560" rotWithShape="0">
                <a:srgbClr val="000000">
                  <a:alpha val="25000"/>
                </a:srgbClr>
              </a:outerShdw>
            </a:effectLst>
          </p:spPr>
          <p:style>
            <a:lnRef idx="1">
              <a:schemeClr val="accent5"/>
            </a:lnRef>
            <a:fillRef idx="3">
              <a:schemeClr val="accent5"/>
            </a:fillRef>
            <a:effectRef idx="2">
              <a:schemeClr val="accent5"/>
            </a:effectRef>
            <a:fontRef idx="minor"/>
          </p:style>
          <p:txBody>
            <a:bodyPr lIns="90000" rIns="90000" tIns="45000" bIns="45000" anchor="ctr">
              <a:noAutofit/>
            </a:bodyPr>
            <a:p>
              <a:pPr algn="ctr">
                <a:lnSpc>
                  <a:spcPct val="100000"/>
                </a:lnSpc>
              </a:pPr>
              <a:r>
                <a:rPr b="0" lang="en-US" sz="1800" spc="-1" strike="noStrike">
                  <a:solidFill>
                    <a:srgbClr val="ffffff"/>
                  </a:solidFill>
                  <a:latin typeface="Century Gothic"/>
                </a:rPr>
                <a:t>Sit for</a:t>
              </a:r>
              <a:endParaRPr b="0" lang="en-IN" sz="1800" spc="-1" strike="noStrike">
                <a:latin typeface="Arial"/>
              </a:endParaRPr>
            </a:p>
          </p:txBody>
        </p:sp>
        <p:sp>
          <p:nvSpPr>
            <p:cNvPr id="278" name="Line 7"/>
            <p:cNvSpPr/>
            <p:nvPr/>
          </p:nvSpPr>
          <p:spPr>
            <a:xfrm flipV="1">
              <a:off x="6397560" y="4423320"/>
              <a:ext cx="684720" cy="2880"/>
            </a:xfrm>
            <a:prstGeom prst="line">
              <a:avLst/>
            </a:prstGeom>
            <a:ln cap="rnd" w="38160">
              <a:solidFill>
                <a:srgbClr val="9d2d0f"/>
              </a:solidFill>
              <a:round/>
            </a:ln>
          </p:spPr>
          <p:style>
            <a:lnRef idx="1">
              <a:schemeClr val="accent1"/>
            </a:lnRef>
            <a:fillRef idx="0">
              <a:schemeClr val="accent1"/>
            </a:fillRef>
            <a:effectRef idx="0">
              <a:schemeClr val="accent1"/>
            </a:effectRef>
            <a:fontRef idx="minor"/>
          </p:style>
        </p:sp>
      </p:grpSp>
    </p:spTree>
  </p:cSld>
  <mc:AlternateContent>
    <mc:Choice Requires="p14">
      <p:transition spd="med" p14:dur="700">
        <p:fade/>
      </p:transition>
    </mc:Choice>
    <mc:Fallback>
      <p:transition spd="med">
        <p:fade/>
      </p:transition>
    </mc:Fallback>
  </mc:AlternateContent>
  <p:timing>
    <p:tnLst>
      <p:par>
        <p:cTn id="176" dur="indefinite" restart="never" nodeType="tmRoot">
          <p:childTnLst>
            <p:seq>
              <p:cTn id="177" dur="indefinite" nodeType="mainSeq">
                <p:childTnLst>
                  <p:par>
                    <p:cTn id="178" fill="hold">
                      <p:stCondLst>
                        <p:cond delay="indefinite"/>
                      </p:stCondLst>
                      <p:childTnLst>
                        <p:par>
                          <p:cTn id="179" fill="hold">
                            <p:stCondLst>
                              <p:cond delay="0"/>
                            </p:stCondLst>
                            <p:childTnLst>
                              <p:par>
                                <p:cTn id="180" nodeType="clickEffect" fill="hold" presetClass="entr" presetID="9">
                                  <p:stCondLst>
                                    <p:cond delay="0"/>
                                  </p:stCondLst>
                                  <p:childTnLst>
                                    <p:set>
                                      <p:cBhvr>
                                        <p:cTn id="181" dur="1" fill="hold">
                                          <p:stCondLst>
                                            <p:cond delay="0"/>
                                          </p:stCondLst>
                                        </p:cTn>
                                        <p:tgtEl>
                                          <p:spTgt spid="273"/>
                                        </p:tgtEl>
                                        <p:attrNameLst>
                                          <p:attrName>style.visibility</p:attrName>
                                        </p:attrNameLst>
                                      </p:cBhvr>
                                      <p:to>
                                        <p:strVal val="visible"/>
                                      </p:to>
                                    </p:set>
                                    <p:animEffect filter="dissolve" transition="in">
                                      <p:cBhvr additive="repl">
                                        <p:cTn id="182"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400" spc="-1" strike="noStrike">
                <a:solidFill>
                  <a:srgbClr val="4b866e"/>
                </a:solidFill>
                <a:latin typeface="Century Gothic"/>
              </a:rPr>
              <a:t>SUMMARY OF SYMBOLS USED IN E-R NOTATION(CONT’D)</a:t>
            </a:r>
            <a:endParaRPr b="0" lang="en-US" sz="2400" spc="-1" strike="noStrike">
              <a:solidFill>
                <a:srgbClr val="000000"/>
              </a:solidFill>
              <a:latin typeface="Century Gothic"/>
            </a:endParaRPr>
          </a:p>
        </p:txBody>
      </p:sp>
      <p:sp>
        <p:nvSpPr>
          <p:cNvPr id="280" name="TextShape 2"/>
          <p:cNvSpPr txBox="1"/>
          <p:nvPr/>
        </p:nvSpPr>
        <p:spPr>
          <a:xfrm>
            <a:off x="1065240" y="1752480"/>
            <a:ext cx="6323400" cy="4228920"/>
          </a:xfrm>
          <a:prstGeom prst="rect">
            <a:avLst/>
          </a:prstGeom>
          <a:noFill/>
          <a:ln>
            <a:noFill/>
          </a:ln>
        </p:spPr>
        <p:txBody>
          <a:bodyPr>
            <a:normAutofit/>
          </a:bodyPr>
          <a:p>
            <a:pPr marL="343080" indent="-342720">
              <a:lnSpc>
                <a:spcPct val="100000"/>
              </a:lnSpc>
              <a:spcBef>
                <a:spcPts val="1001"/>
              </a:spcBef>
              <a:buClr>
                <a:srgbClr val="a53010"/>
              </a:buClr>
              <a:buFont typeface="Wingdings" charset="2"/>
              <a:buChar char=""/>
            </a:pPr>
            <a:r>
              <a:rPr b="0" lang="en-US" sz="1800" spc="-1" strike="noStrike">
                <a:solidFill>
                  <a:srgbClr val="404040"/>
                </a:solidFill>
                <a:latin typeface="Century Gothic"/>
              </a:rPr>
              <a:t>Rectangle – Entity</a:t>
            </a:r>
            <a:endParaRPr b="0" lang="en-US" sz="1800" spc="-1" strike="noStrike">
              <a:solidFill>
                <a:srgbClr val="404040"/>
              </a:solidFill>
              <a:latin typeface="Century Gothic"/>
            </a:endParaRPr>
          </a:p>
          <a:p>
            <a:pPr marL="343080" indent="-342720">
              <a:lnSpc>
                <a:spcPct val="100000"/>
              </a:lnSpc>
              <a:spcBef>
                <a:spcPts val="1001"/>
              </a:spcBef>
              <a:buClr>
                <a:srgbClr val="a53010"/>
              </a:buClr>
              <a:buFont typeface="Wingdings" charset="2"/>
              <a:buChar char=""/>
            </a:pPr>
            <a:r>
              <a:rPr b="0" lang="en-US" sz="1800" spc="-1" strike="noStrike">
                <a:solidFill>
                  <a:srgbClr val="404040"/>
                </a:solidFill>
                <a:latin typeface="Century Gothic"/>
              </a:rPr>
              <a:t>Ellipses -- Attribute (underlined attributes are [part of] the primary key)</a:t>
            </a:r>
            <a:endParaRPr b="0" lang="en-US" sz="1800" spc="-1" strike="noStrike">
              <a:solidFill>
                <a:srgbClr val="404040"/>
              </a:solidFill>
              <a:latin typeface="Century Gothic"/>
            </a:endParaRPr>
          </a:p>
          <a:p>
            <a:pPr marL="343080" indent="-342720">
              <a:lnSpc>
                <a:spcPct val="100000"/>
              </a:lnSpc>
              <a:spcBef>
                <a:spcPts val="1001"/>
              </a:spcBef>
              <a:buClr>
                <a:srgbClr val="a53010"/>
              </a:buClr>
              <a:buFont typeface="Wingdings" charset="2"/>
              <a:buChar char=""/>
            </a:pPr>
            <a:r>
              <a:rPr b="0" lang="en-US" sz="1800" spc="-1" strike="noStrike">
                <a:solidFill>
                  <a:srgbClr val="404040"/>
                </a:solidFill>
                <a:latin typeface="Century Gothic"/>
              </a:rPr>
              <a:t>Double ellipses -- multi-valued attribute</a:t>
            </a:r>
            <a:endParaRPr b="0" lang="en-US" sz="1800" spc="-1" strike="noStrike">
              <a:solidFill>
                <a:srgbClr val="404040"/>
              </a:solidFill>
              <a:latin typeface="Century Gothic"/>
            </a:endParaRPr>
          </a:p>
          <a:p>
            <a:pPr marL="343080" indent="-342720">
              <a:lnSpc>
                <a:spcPct val="100000"/>
              </a:lnSpc>
              <a:spcBef>
                <a:spcPts val="1001"/>
              </a:spcBef>
              <a:buClr>
                <a:srgbClr val="a53010"/>
              </a:buClr>
              <a:buFont typeface="Wingdings" charset="2"/>
              <a:buChar char=""/>
            </a:pPr>
            <a:r>
              <a:rPr b="0" lang="en-US" sz="1800" spc="-1" strike="noStrike">
                <a:solidFill>
                  <a:srgbClr val="404040"/>
                </a:solidFill>
                <a:latin typeface="Century Gothic"/>
              </a:rPr>
              <a:t>Dashed ellipses-- derived attribute, </a:t>
            </a: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charset="2"/>
              <a:buChar char=""/>
            </a:pPr>
            <a:r>
              <a:rPr b="0" lang="en-US" sz="1800" spc="-1" strike="noStrike">
                <a:solidFill>
                  <a:srgbClr val="404040"/>
                </a:solidFill>
                <a:latin typeface="Century Gothic"/>
              </a:rPr>
              <a:t>Example: age is derivable from birthdate and current</a:t>
            </a:r>
            <a:endParaRPr b="0" lang="en-US" sz="1800" spc="-1" strike="noStrike">
              <a:solidFill>
                <a:srgbClr val="404040"/>
              </a:solidFill>
              <a:latin typeface="Century Gothic"/>
            </a:endParaRPr>
          </a:p>
          <a:p>
            <a:pPr algn="ctr">
              <a:lnSpc>
                <a:spcPct val="100000"/>
              </a:lnSpc>
              <a:spcBef>
                <a:spcPts val="1001"/>
              </a:spcBef>
              <a:tabLst>
                <a:tab algn="l" pos="0"/>
              </a:tabLst>
            </a:pPr>
            <a:endParaRPr b="0" lang="en-US" sz="1800" spc="-1" strike="noStrike">
              <a:solidFill>
                <a:srgbClr val="404040"/>
              </a:solidFill>
              <a:latin typeface="Century Gothic"/>
            </a:endParaRPr>
          </a:p>
        </p:txBody>
      </p:sp>
      <p:pic>
        <p:nvPicPr>
          <p:cNvPr id="281" name="Picture 3" descr=""/>
          <p:cNvPicPr/>
          <p:nvPr/>
        </p:nvPicPr>
        <p:blipFill>
          <a:blip r:embed="rId1"/>
          <a:stretch/>
        </p:blipFill>
        <p:spPr>
          <a:xfrm>
            <a:off x="7262280" y="2011320"/>
            <a:ext cx="4346280" cy="347220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183" dur="indefinite" restart="never" nodeType="tmRoot">
          <p:childTnLst>
            <p:seq>
              <p:cTn id="184" dur="indefinite" nodeType="mainSeq">
                <p:childTnLst>
                  <p:par>
                    <p:cTn id="185" fill="hold">
                      <p:stCondLst>
                        <p:cond delay="0"/>
                      </p:stCondLst>
                      <p:childTnLst>
                        <p:par>
                          <p:cTn id="186" fill="hold">
                            <p:stCondLst>
                              <p:cond delay="0"/>
                            </p:stCondLst>
                            <p:childTnLst>
                              <p:par>
                                <p:cTn id="187" nodeType="withEffect" fill="hold" presetClass="entr" presetID="2" presetSubtype="4">
                                  <p:stCondLst>
                                    <p:cond delay="0"/>
                                  </p:stCondLst>
                                  <p:childTnLst>
                                    <p:set>
                                      <p:cBhvr>
                                        <p:cTn id="188" dur="1" fill="hold">
                                          <p:stCondLst>
                                            <p:cond delay="0"/>
                                          </p:stCondLst>
                                        </p:cTn>
                                        <p:tgtEl>
                                          <p:spTgt spid="280">
                                            <p:txEl>
                                              <p:pRg st="0" end="0"/>
                                            </p:txEl>
                                          </p:spTgt>
                                        </p:tgtEl>
                                        <p:attrNameLst>
                                          <p:attrName>style.visibility</p:attrName>
                                        </p:attrNameLst>
                                      </p:cBhvr>
                                      <p:to>
                                        <p:strVal val="visible"/>
                                      </p:to>
                                    </p:set>
                                    <p:anim calcmode="lin" valueType="num">
                                      <p:cBhvr additive="repl">
                                        <p:cTn id="189" dur="500" fill="hold"/>
                                        <p:tgtEl>
                                          <p:spTgt spid="280">
                                            <p:txEl>
                                              <p:pRg st="0" end="0"/>
                                            </p:txEl>
                                          </p:spTgt>
                                        </p:tgtEl>
                                        <p:attrNameLst>
                                          <p:attrName>ppt_x</p:attrName>
                                        </p:attrNameLst>
                                      </p:cBhvr>
                                      <p:tavLst>
                                        <p:tav tm="0">
                                          <p:val>
                                            <p:strVal val="#ppt_x"/>
                                          </p:val>
                                        </p:tav>
                                        <p:tav tm="100000">
                                          <p:val>
                                            <p:strVal val="#ppt_x"/>
                                          </p:val>
                                        </p:tav>
                                      </p:tavLst>
                                    </p:anim>
                                    <p:anim calcmode="lin" valueType="num">
                                      <p:cBhvr additive="repl">
                                        <p:cTn id="190" dur="500" fill="hold"/>
                                        <p:tgtEl>
                                          <p:spTgt spid="280">
                                            <p:txEl>
                                              <p:pRg st="0" end="0"/>
                                            </p:txEl>
                                          </p:spTgt>
                                        </p:tgtEl>
                                        <p:attrNameLst>
                                          <p:attrName>ppt_y</p:attrName>
                                        </p:attrNameLst>
                                      </p:cBhvr>
                                      <p:tavLst>
                                        <p:tav tm="0">
                                          <p:val>
                                            <p:strVal val="1+#ppt_h/2"/>
                                          </p:val>
                                        </p:tav>
                                        <p:tav tm="100000">
                                          <p:val>
                                            <p:strVal val="#ppt_y"/>
                                          </p:val>
                                        </p:tav>
                                      </p:tavLst>
                                    </p:anim>
                                  </p:childTnLst>
                                </p:cTn>
                              </p:par>
                              <p:par>
                                <p:cTn id="191" nodeType="withEffect" fill="hold" presetClass="entr" presetID="2" presetSubtype="4">
                                  <p:stCondLst>
                                    <p:cond delay="0"/>
                                  </p:stCondLst>
                                  <p:childTnLst>
                                    <p:set>
                                      <p:cBhvr>
                                        <p:cTn id="192" dur="1" fill="hold">
                                          <p:stCondLst>
                                            <p:cond delay="0"/>
                                          </p:stCondLst>
                                        </p:cTn>
                                        <p:tgtEl>
                                          <p:spTgt spid="280">
                                            <p:txEl>
                                              <p:pRg st="1" end="1"/>
                                            </p:txEl>
                                          </p:spTgt>
                                        </p:tgtEl>
                                        <p:attrNameLst>
                                          <p:attrName>style.visibility</p:attrName>
                                        </p:attrNameLst>
                                      </p:cBhvr>
                                      <p:to>
                                        <p:strVal val="visible"/>
                                      </p:to>
                                    </p:set>
                                    <p:anim calcmode="lin" valueType="num">
                                      <p:cBhvr additive="repl">
                                        <p:cTn id="193" dur="500" fill="hold"/>
                                        <p:tgtEl>
                                          <p:spTgt spid="280">
                                            <p:txEl>
                                              <p:pRg st="1" end="1"/>
                                            </p:txEl>
                                          </p:spTgt>
                                        </p:tgtEl>
                                        <p:attrNameLst>
                                          <p:attrName>ppt_x</p:attrName>
                                        </p:attrNameLst>
                                      </p:cBhvr>
                                      <p:tavLst>
                                        <p:tav tm="0">
                                          <p:val>
                                            <p:strVal val="#ppt_x"/>
                                          </p:val>
                                        </p:tav>
                                        <p:tav tm="100000">
                                          <p:val>
                                            <p:strVal val="#ppt_x"/>
                                          </p:val>
                                        </p:tav>
                                      </p:tavLst>
                                    </p:anim>
                                    <p:anim calcmode="lin" valueType="num">
                                      <p:cBhvr additive="repl">
                                        <p:cTn id="194" dur="500" fill="hold"/>
                                        <p:tgtEl>
                                          <p:spTgt spid="280">
                                            <p:txEl>
                                              <p:pRg st="1" end="1"/>
                                            </p:txEl>
                                          </p:spTgt>
                                        </p:tgtEl>
                                        <p:attrNameLst>
                                          <p:attrName>ppt_y</p:attrName>
                                        </p:attrNameLst>
                                      </p:cBhvr>
                                      <p:tavLst>
                                        <p:tav tm="0">
                                          <p:val>
                                            <p:strVal val="1+#ppt_h/2"/>
                                          </p:val>
                                        </p:tav>
                                        <p:tav tm="100000">
                                          <p:val>
                                            <p:strVal val="#ppt_y"/>
                                          </p:val>
                                        </p:tav>
                                      </p:tavLst>
                                    </p:anim>
                                  </p:childTnLst>
                                </p:cTn>
                              </p:par>
                              <p:par>
                                <p:cTn id="195" nodeType="withEffect" fill="hold" presetClass="entr" presetID="2" presetSubtype="4">
                                  <p:stCondLst>
                                    <p:cond delay="0"/>
                                  </p:stCondLst>
                                  <p:childTnLst>
                                    <p:set>
                                      <p:cBhvr>
                                        <p:cTn id="196" dur="1" fill="hold">
                                          <p:stCondLst>
                                            <p:cond delay="0"/>
                                          </p:stCondLst>
                                        </p:cTn>
                                        <p:tgtEl>
                                          <p:spTgt spid="280">
                                            <p:txEl>
                                              <p:pRg st="2" end="2"/>
                                            </p:txEl>
                                          </p:spTgt>
                                        </p:tgtEl>
                                        <p:attrNameLst>
                                          <p:attrName>style.visibility</p:attrName>
                                        </p:attrNameLst>
                                      </p:cBhvr>
                                      <p:to>
                                        <p:strVal val="visible"/>
                                      </p:to>
                                    </p:set>
                                    <p:anim calcmode="lin" valueType="num">
                                      <p:cBhvr additive="repl">
                                        <p:cTn id="197" dur="500" fill="hold"/>
                                        <p:tgtEl>
                                          <p:spTgt spid="280">
                                            <p:txEl>
                                              <p:pRg st="2" end="2"/>
                                            </p:txEl>
                                          </p:spTgt>
                                        </p:tgtEl>
                                        <p:attrNameLst>
                                          <p:attrName>ppt_x</p:attrName>
                                        </p:attrNameLst>
                                      </p:cBhvr>
                                      <p:tavLst>
                                        <p:tav tm="0">
                                          <p:val>
                                            <p:strVal val="#ppt_x"/>
                                          </p:val>
                                        </p:tav>
                                        <p:tav tm="100000">
                                          <p:val>
                                            <p:strVal val="#ppt_x"/>
                                          </p:val>
                                        </p:tav>
                                      </p:tavLst>
                                    </p:anim>
                                    <p:anim calcmode="lin" valueType="num">
                                      <p:cBhvr additive="repl">
                                        <p:cTn id="198" dur="500" fill="hold"/>
                                        <p:tgtEl>
                                          <p:spTgt spid="280">
                                            <p:txEl>
                                              <p:pRg st="2" end="2"/>
                                            </p:txEl>
                                          </p:spTgt>
                                        </p:tgtEl>
                                        <p:attrNameLst>
                                          <p:attrName>ppt_y</p:attrName>
                                        </p:attrNameLst>
                                      </p:cBhvr>
                                      <p:tavLst>
                                        <p:tav tm="0">
                                          <p:val>
                                            <p:strVal val="1+#ppt_h/2"/>
                                          </p:val>
                                        </p:tav>
                                        <p:tav tm="100000">
                                          <p:val>
                                            <p:strVal val="#ppt_y"/>
                                          </p:val>
                                        </p:tav>
                                      </p:tavLst>
                                    </p:anim>
                                  </p:childTnLst>
                                </p:cTn>
                              </p:par>
                              <p:par>
                                <p:cTn id="199" nodeType="withEffect" fill="hold" presetClass="entr" presetID="2" presetSubtype="4">
                                  <p:stCondLst>
                                    <p:cond delay="0"/>
                                  </p:stCondLst>
                                  <p:childTnLst>
                                    <p:set>
                                      <p:cBhvr>
                                        <p:cTn id="200" dur="1" fill="hold">
                                          <p:stCondLst>
                                            <p:cond delay="0"/>
                                          </p:stCondLst>
                                        </p:cTn>
                                        <p:tgtEl>
                                          <p:spTgt spid="280">
                                            <p:txEl>
                                              <p:pRg st="3" end="3"/>
                                            </p:txEl>
                                          </p:spTgt>
                                        </p:tgtEl>
                                        <p:attrNameLst>
                                          <p:attrName>style.visibility</p:attrName>
                                        </p:attrNameLst>
                                      </p:cBhvr>
                                      <p:to>
                                        <p:strVal val="visible"/>
                                      </p:to>
                                    </p:set>
                                    <p:anim calcmode="lin" valueType="num">
                                      <p:cBhvr additive="repl">
                                        <p:cTn id="201" dur="500" fill="hold"/>
                                        <p:tgtEl>
                                          <p:spTgt spid="280">
                                            <p:txEl>
                                              <p:pRg st="3" end="3"/>
                                            </p:txEl>
                                          </p:spTgt>
                                        </p:tgtEl>
                                        <p:attrNameLst>
                                          <p:attrName>ppt_x</p:attrName>
                                        </p:attrNameLst>
                                      </p:cBhvr>
                                      <p:tavLst>
                                        <p:tav tm="0">
                                          <p:val>
                                            <p:strVal val="#ppt_x"/>
                                          </p:val>
                                        </p:tav>
                                        <p:tav tm="100000">
                                          <p:val>
                                            <p:strVal val="#ppt_x"/>
                                          </p:val>
                                        </p:tav>
                                      </p:tavLst>
                                    </p:anim>
                                    <p:anim calcmode="lin" valueType="num">
                                      <p:cBhvr additive="repl">
                                        <p:cTn id="202" dur="500" fill="hold"/>
                                        <p:tgtEl>
                                          <p:spTgt spid="280">
                                            <p:txEl>
                                              <p:pRg st="3" end="3"/>
                                            </p:txEl>
                                          </p:spTgt>
                                        </p:tgtEl>
                                        <p:attrNameLst>
                                          <p:attrName>ppt_y</p:attrName>
                                        </p:attrNameLst>
                                      </p:cBhvr>
                                      <p:tavLst>
                                        <p:tav tm="0">
                                          <p:val>
                                            <p:strVal val="1+#ppt_h/2"/>
                                          </p:val>
                                        </p:tav>
                                        <p:tav tm="100000">
                                          <p:val>
                                            <p:strVal val="#ppt_y"/>
                                          </p:val>
                                        </p:tav>
                                      </p:tavLst>
                                    </p:anim>
                                  </p:childTnLst>
                                </p:cTn>
                              </p:par>
                              <p:par>
                                <p:cTn id="203" nodeType="withEffect" fill="hold" presetClass="entr" presetID="2" presetSubtype="4">
                                  <p:stCondLst>
                                    <p:cond delay="0"/>
                                  </p:stCondLst>
                                  <p:childTnLst>
                                    <p:set>
                                      <p:cBhvr>
                                        <p:cTn id="204" dur="1" fill="hold">
                                          <p:stCondLst>
                                            <p:cond delay="0"/>
                                          </p:stCondLst>
                                        </p:cTn>
                                        <p:tgtEl>
                                          <p:spTgt spid="280">
                                            <p:txEl>
                                              <p:pRg st="4" end="4"/>
                                            </p:txEl>
                                          </p:spTgt>
                                        </p:tgtEl>
                                        <p:attrNameLst>
                                          <p:attrName>style.visibility</p:attrName>
                                        </p:attrNameLst>
                                      </p:cBhvr>
                                      <p:to>
                                        <p:strVal val="visible"/>
                                      </p:to>
                                    </p:set>
                                    <p:anim calcmode="lin" valueType="num">
                                      <p:cBhvr additive="repl">
                                        <p:cTn id="205" dur="500" fill="hold"/>
                                        <p:tgtEl>
                                          <p:spTgt spid="280">
                                            <p:txEl>
                                              <p:pRg st="4" end="4"/>
                                            </p:txEl>
                                          </p:spTgt>
                                        </p:tgtEl>
                                        <p:attrNameLst>
                                          <p:attrName>ppt_x</p:attrName>
                                        </p:attrNameLst>
                                      </p:cBhvr>
                                      <p:tavLst>
                                        <p:tav tm="0">
                                          <p:val>
                                            <p:strVal val="#ppt_x"/>
                                          </p:val>
                                        </p:tav>
                                        <p:tav tm="100000">
                                          <p:val>
                                            <p:strVal val="#ppt_x"/>
                                          </p:val>
                                        </p:tav>
                                      </p:tavLst>
                                    </p:anim>
                                    <p:anim calcmode="lin" valueType="num">
                                      <p:cBhvr additive="repl">
                                        <p:cTn id="206" dur="500" fill="hold"/>
                                        <p:tgtEl>
                                          <p:spTgt spid="280">
                                            <p:txEl>
                                              <p:pRg st="4" end="4"/>
                                            </p:txEl>
                                          </p:spTgt>
                                        </p:tgtEl>
                                        <p:attrNameLst>
                                          <p:attrName>ppt_y</p:attrName>
                                        </p:attrNameLst>
                                      </p:cBhvr>
                                      <p:tavLst>
                                        <p:tav tm="0">
                                          <p:val>
                                            <p:strVal val="1+#ppt_h/2"/>
                                          </p:val>
                                        </p:tav>
                                        <p:tav tm="100000">
                                          <p:val>
                                            <p:strVal val="#ppt_y"/>
                                          </p:val>
                                        </p:tav>
                                      </p:tavLst>
                                    </p:anim>
                                  </p:childTnLst>
                                </p:cTn>
                              </p:par>
                              <p:par>
                                <p:cTn id="207" nodeType="withEffect" fill="hold" presetClass="entr" presetID="2" presetSubtype="4">
                                  <p:stCondLst>
                                    <p:cond delay="0"/>
                                  </p:stCondLst>
                                  <p:childTnLst>
                                    <p:set>
                                      <p:cBhvr>
                                        <p:cTn id="208" dur="1" fill="hold">
                                          <p:stCondLst>
                                            <p:cond delay="0"/>
                                          </p:stCondLst>
                                        </p:cTn>
                                        <p:tgtEl>
                                          <p:spTgt spid="280">
                                            <p:txEl>
                                              <p:pRg st="5" end="5"/>
                                            </p:txEl>
                                          </p:spTgt>
                                        </p:tgtEl>
                                        <p:attrNameLst>
                                          <p:attrName>style.visibility</p:attrName>
                                        </p:attrNameLst>
                                      </p:cBhvr>
                                      <p:to>
                                        <p:strVal val="visible"/>
                                      </p:to>
                                    </p:set>
                                    <p:anim calcmode="lin" valueType="num">
                                      <p:cBhvr additive="repl">
                                        <p:cTn id="209" dur="500" fill="hold"/>
                                        <p:tgtEl>
                                          <p:spTgt spid="280">
                                            <p:txEl>
                                              <p:pRg st="5" end="5"/>
                                            </p:txEl>
                                          </p:spTgt>
                                        </p:tgtEl>
                                        <p:attrNameLst>
                                          <p:attrName>ppt_x</p:attrName>
                                        </p:attrNameLst>
                                      </p:cBhvr>
                                      <p:tavLst>
                                        <p:tav tm="0">
                                          <p:val>
                                            <p:strVal val="#ppt_x"/>
                                          </p:val>
                                        </p:tav>
                                        <p:tav tm="100000">
                                          <p:val>
                                            <p:strVal val="#ppt_x"/>
                                          </p:val>
                                        </p:tav>
                                      </p:tavLst>
                                    </p:anim>
                                    <p:anim calcmode="lin" valueType="num">
                                      <p:cBhvr additive="repl">
                                        <p:cTn id="210" dur="500" fill="hold"/>
                                        <p:tgtEl>
                                          <p:spTgt spid="280">
                                            <p:txEl>
                                              <p:pRg st="5" end="5"/>
                                            </p:txEl>
                                          </p:spTgt>
                                        </p:tgtEl>
                                        <p:attrNameLst>
                                          <p:attrName>ppt_y</p:attrName>
                                        </p:attrNameLst>
                                      </p:cBhvr>
                                      <p:tavLst>
                                        <p:tav tm="0">
                                          <p:val>
                                            <p:strVal val="1+#ppt_h/2"/>
                                          </p:val>
                                        </p:tav>
                                        <p:tav tm="100000">
                                          <p:val>
                                            <p:strVal val="#ppt_y"/>
                                          </p:val>
                                        </p:tav>
                                      </p:tavLst>
                                    </p:anim>
                                  </p:childTnLst>
                                </p:cTn>
                              </p:par>
                              <p:par>
                                <p:cTn id="211" nodeType="withEffect" fill="hold" presetClass="entr" presetID="2" presetSubtype="4">
                                  <p:stCondLst>
                                    <p:cond delay="0"/>
                                  </p:stCondLst>
                                  <p:childTnLst>
                                    <p:set>
                                      <p:cBhvr>
                                        <p:cTn id="212" dur="1" fill="hold">
                                          <p:stCondLst>
                                            <p:cond delay="0"/>
                                          </p:stCondLst>
                                        </p:cTn>
                                        <p:tgtEl>
                                          <p:spTgt spid="281"/>
                                        </p:tgtEl>
                                        <p:attrNameLst>
                                          <p:attrName>style.visibility</p:attrName>
                                        </p:attrNameLst>
                                      </p:cBhvr>
                                      <p:to>
                                        <p:strVal val="visible"/>
                                      </p:to>
                                    </p:set>
                                    <p:anim calcmode="lin" valueType="num">
                                      <p:cBhvr additive="repl">
                                        <p:cTn id="213" dur="500" fill="hold"/>
                                        <p:tgtEl>
                                          <p:spTgt spid="281"/>
                                        </p:tgtEl>
                                        <p:attrNameLst>
                                          <p:attrName>ppt_x</p:attrName>
                                        </p:attrNameLst>
                                      </p:cBhvr>
                                      <p:tavLst>
                                        <p:tav tm="0">
                                          <p:val>
                                            <p:strVal val="#ppt_x"/>
                                          </p:val>
                                        </p:tav>
                                        <p:tav tm="100000">
                                          <p:val>
                                            <p:strVal val="#ppt_x"/>
                                          </p:val>
                                        </p:tav>
                                      </p:tavLst>
                                    </p:anim>
                                    <p:anim calcmode="lin" valueType="num">
                                      <p:cBhvr additive="repl">
                                        <p:cTn id="214" dur="500" fill="hold"/>
                                        <p:tgtEl>
                                          <p:spTgt spid="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Helps to give name for particular relation</a:t>
            </a:r>
            <a:endParaRPr b="0" lang="en-US" sz="2800" spc="-1" strike="noStrike">
              <a:solidFill>
                <a:srgbClr val="000000"/>
              </a:solidFill>
              <a:latin typeface="Century Gothic"/>
            </a:endParaRPr>
          </a:p>
        </p:txBody>
      </p:sp>
      <p:sp>
        <p:nvSpPr>
          <p:cNvPr id="283" name="TextShape 2"/>
          <p:cNvSpPr txBox="1"/>
          <p:nvPr/>
        </p:nvSpPr>
        <p:spPr>
          <a:xfrm>
            <a:off x="1065240" y="1752480"/>
            <a:ext cx="4536360" cy="4228920"/>
          </a:xfrm>
          <a:prstGeom prst="rect">
            <a:avLst/>
          </a:prstGeom>
          <a:noFill/>
          <a:ln>
            <a:noFill/>
          </a:ln>
        </p:spPr>
        <p:txBody>
          <a:bodyPr>
            <a:normAutofit/>
          </a:bodyPr>
          <a:p>
            <a:pPr marL="343080" indent="-342720">
              <a:lnSpc>
                <a:spcPct val="100000"/>
              </a:lnSpc>
              <a:spcBef>
                <a:spcPts val="1001"/>
              </a:spcBef>
              <a:buClr>
                <a:srgbClr val="a53010"/>
              </a:buClr>
              <a:buFont typeface="Wingdings" charset="2"/>
              <a:buChar char=""/>
            </a:pPr>
            <a:r>
              <a:rPr b="0" lang="en-US" sz="1800" spc="-1" strike="noStrike">
                <a:solidFill>
                  <a:srgbClr val="404040"/>
                </a:solidFill>
                <a:latin typeface="Century Gothic"/>
              </a:rPr>
              <a:t>Representing entities</a:t>
            </a: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3" charset="2"/>
              <a:buChar char=""/>
            </a:pPr>
            <a:r>
              <a:rPr b="0" lang="en-US" sz="1800" spc="-1" strike="noStrike">
                <a:solidFill>
                  <a:srgbClr val="404040"/>
                </a:solidFill>
                <a:latin typeface="Century Gothic"/>
              </a:rPr>
              <a:t>we represent an entity by a named rectangle</a:t>
            </a: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3" charset="2"/>
              <a:buChar char=""/>
            </a:pPr>
            <a:r>
              <a:rPr b="0" lang="en-US" sz="1800" spc="-1" strike="noStrike">
                <a:solidFill>
                  <a:srgbClr val="404040"/>
                </a:solidFill>
                <a:latin typeface="Century Gothic"/>
              </a:rPr>
              <a:t>use a singular noun, or adjective + noun</a:t>
            </a: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3" charset="2"/>
              <a:buChar char=""/>
            </a:pPr>
            <a:r>
              <a:rPr b="0" lang="en-US" sz="1800" spc="-1" strike="noStrike">
                <a:solidFill>
                  <a:srgbClr val="404040"/>
                </a:solidFill>
                <a:latin typeface="Century Gothic"/>
              </a:rPr>
              <a:t>refer to one instance in naming</a:t>
            </a:r>
            <a:endParaRPr b="0" lang="en-US" sz="1800" spc="-1" strike="noStrike">
              <a:solidFill>
                <a:srgbClr val="404040"/>
              </a:solidFill>
              <a:latin typeface="Century Gothic"/>
            </a:endParaRPr>
          </a:p>
        </p:txBody>
      </p:sp>
      <p:sp>
        <p:nvSpPr>
          <p:cNvPr id="284" name="CustomShape 3"/>
          <p:cNvSpPr/>
          <p:nvPr/>
        </p:nvSpPr>
        <p:spPr>
          <a:xfrm>
            <a:off x="6369480" y="2946960"/>
            <a:ext cx="1548360" cy="1017360"/>
          </a:xfrm>
          <a:prstGeom prst="rect">
            <a:avLst/>
          </a:prstGeom>
          <a:ln cap="rnd">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Century Gothic"/>
              </a:rPr>
              <a:t>CUSTOMER</a:t>
            </a:r>
            <a:endParaRPr b="0" lang="en-IN" sz="1800" spc="-1" strike="noStrike">
              <a:latin typeface="Arial"/>
            </a:endParaRPr>
          </a:p>
        </p:txBody>
      </p:sp>
      <p:sp>
        <p:nvSpPr>
          <p:cNvPr id="285" name="CustomShape 4"/>
          <p:cNvSpPr/>
          <p:nvPr/>
        </p:nvSpPr>
        <p:spPr>
          <a:xfrm>
            <a:off x="8426520" y="2961360"/>
            <a:ext cx="1548360" cy="1017360"/>
          </a:xfrm>
          <a:prstGeom prst="rect">
            <a:avLst/>
          </a:prstGeom>
          <a:ln cap="rnd">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Century Gothic"/>
              </a:rPr>
              <a:t>PART TIME EMPLOYEE</a:t>
            </a:r>
            <a:endParaRPr b="0" lang="en-IN" sz="1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Types of Relationships in ER Model</a:t>
            </a:r>
            <a:endParaRPr b="0" lang="en-US" sz="2800" spc="-1" strike="noStrike">
              <a:solidFill>
                <a:srgbClr val="000000"/>
              </a:solidFill>
              <a:latin typeface="Century Gothic"/>
            </a:endParaRPr>
          </a:p>
        </p:txBody>
      </p:sp>
      <p:sp>
        <p:nvSpPr>
          <p:cNvPr id="287" name="TextShape 2"/>
          <p:cNvSpPr txBox="1"/>
          <p:nvPr/>
        </p:nvSpPr>
        <p:spPr>
          <a:xfrm>
            <a:off x="2438280" y="1343520"/>
            <a:ext cx="8915040" cy="3777120"/>
          </a:xfrm>
          <a:prstGeom prst="rect">
            <a:avLst/>
          </a:prstGeom>
          <a:noFill/>
          <a:ln>
            <a:noFill/>
          </a:ln>
        </p:spPr>
        <p:txBody>
          <a:bodyPr>
            <a:normAutofit fontScale="84000"/>
          </a:bodyPr>
          <a:p>
            <a:pPr marL="343080" indent="-342720">
              <a:lnSpc>
                <a:spcPct val="100000"/>
              </a:lnSpc>
              <a:spcBef>
                <a:spcPts val="1001"/>
              </a:spcBef>
              <a:buClr>
                <a:srgbClr val="a53010"/>
              </a:buClr>
              <a:buFont typeface="Wingdings" charset="2"/>
              <a:buChar char=""/>
            </a:pPr>
            <a:r>
              <a:rPr b="0" lang="en-US" sz="1800" spc="-1" strike="noStrike">
                <a:solidFill>
                  <a:srgbClr val="ff0000"/>
                </a:solidFill>
                <a:latin typeface="Century Gothic"/>
              </a:rPr>
              <a:t>Types of Relationships</a:t>
            </a:r>
            <a:endParaRPr b="0" lang="en-US"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en-US" sz="1800" spc="-1" strike="noStrike">
                <a:solidFill>
                  <a:srgbClr val="404040"/>
                </a:solidFill>
                <a:latin typeface="Century Gothic"/>
              </a:rPr>
              <a:t>Three types of relationships can exist between entities</a:t>
            </a:r>
            <a:endParaRPr b="0" lang="en-US" sz="1800" spc="-1" strike="noStrike">
              <a:solidFill>
                <a:srgbClr val="404040"/>
              </a:solidFill>
              <a:latin typeface="Century Gothic"/>
            </a:endParaRPr>
          </a:p>
          <a:p>
            <a:pPr>
              <a:lnSpc>
                <a:spcPct val="100000"/>
              </a:lnSpc>
              <a:spcBef>
                <a:spcPts val="1001"/>
              </a:spcBef>
            </a:pPr>
            <a:endParaRPr b="0" lang="en-US"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en-US" sz="1800" spc="-1" strike="noStrike">
                <a:solidFill>
                  <a:srgbClr val="404040"/>
                </a:solidFill>
                <a:latin typeface="Century Gothic"/>
              </a:rPr>
              <a:t>One-to-one relationship One-to-one relationship (1:1): One instance in an entity (parent) refers to one and only one instance in the related entity (child).</a:t>
            </a:r>
            <a:endParaRPr b="0" lang="en-US"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en-US" sz="1800" spc="-1" strike="noStrike">
                <a:solidFill>
                  <a:srgbClr val="404040"/>
                </a:solidFill>
                <a:latin typeface="Century Gothic"/>
              </a:rPr>
              <a:t>One-to-many relationship One-to-many relationship (1:M): One instance in an entity (parent) refers to one or more instances in the related entity (child)</a:t>
            </a:r>
            <a:endParaRPr b="0" lang="en-US"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en-US" sz="1800" spc="-1" strike="noStrike">
                <a:solidFill>
                  <a:srgbClr val="404040"/>
                </a:solidFill>
                <a:latin typeface="Century Gothic"/>
              </a:rPr>
              <a:t>Many-to-many relationship Many-to-many relationship (M:N): exists when one instance of the first entity (parent) can relate to many instances of the second entity (child), and one instance of the second entity can relate to many instances of the first entity.</a:t>
            </a:r>
            <a:endParaRPr b="0" lang="en-US" sz="1800" spc="-1" strike="noStrike">
              <a:solidFill>
                <a:srgbClr val="404040"/>
              </a:solidFill>
              <a:latin typeface="Century Gothic"/>
            </a:endParaRPr>
          </a:p>
        </p:txBody>
      </p:sp>
    </p:spTree>
  </p:cSld>
  <mc:AlternateContent>
    <mc:Choice Requires="p14">
      <p:transition spd="med" p14:dur="700">
        <p:fade/>
      </p:transition>
    </mc:Choice>
    <mc:Fallback>
      <p:transition spd="med">
        <p:fade/>
      </p:transition>
    </mc:Fallback>
  </mc:AlternateContent>
  <p:timing>
    <p:tnLst>
      <p:par>
        <p:cTn id="215" dur="indefinite" restart="never" nodeType="tmRoot">
          <p:childTnLst>
            <p:seq>
              <p:cTn id="216" dur="indefinite" nodeType="mainSeq">
                <p:childTnLst>
                  <p:par>
                    <p:cTn id="217" fill="hold">
                      <p:stCondLst>
                        <p:cond delay="indefinite"/>
                      </p:stCondLst>
                      <p:childTnLst>
                        <p:par>
                          <p:cTn id="218" fill="hold">
                            <p:stCondLst>
                              <p:cond delay="0"/>
                            </p:stCondLst>
                            <p:childTnLst>
                              <p:par>
                                <p:cTn id="219" nodeType="clickEffect" fill="hold" presetClass="entr" presetID="2" presetSubtype="4">
                                  <p:stCondLst>
                                    <p:cond delay="0"/>
                                  </p:stCondLst>
                                  <p:childTnLst>
                                    <p:set>
                                      <p:cBhvr>
                                        <p:cTn id="220" dur="1" fill="hold">
                                          <p:stCondLst>
                                            <p:cond delay="0"/>
                                          </p:stCondLst>
                                        </p:cTn>
                                        <p:tgtEl>
                                          <p:spTgt spid="287">
                                            <p:txEl>
                                              <p:pRg st="0" end="0"/>
                                            </p:txEl>
                                          </p:spTgt>
                                        </p:tgtEl>
                                        <p:attrNameLst>
                                          <p:attrName>style.visibility</p:attrName>
                                        </p:attrNameLst>
                                      </p:cBhvr>
                                      <p:to>
                                        <p:strVal val="visible"/>
                                      </p:to>
                                    </p:set>
                                    <p:anim calcmode="lin" valueType="num">
                                      <p:cBhvr additive="repl">
                                        <p:cTn id="221" dur="500" fill="hold"/>
                                        <p:tgtEl>
                                          <p:spTgt spid="287">
                                            <p:txEl>
                                              <p:pRg st="0" end="0"/>
                                            </p:txEl>
                                          </p:spTgt>
                                        </p:tgtEl>
                                        <p:attrNameLst>
                                          <p:attrName>ppt_x</p:attrName>
                                        </p:attrNameLst>
                                      </p:cBhvr>
                                      <p:tavLst>
                                        <p:tav tm="0">
                                          <p:val>
                                            <p:strVal val="#ppt_x"/>
                                          </p:val>
                                        </p:tav>
                                        <p:tav tm="100000">
                                          <p:val>
                                            <p:strVal val="#ppt_x"/>
                                          </p:val>
                                        </p:tav>
                                      </p:tavLst>
                                    </p:anim>
                                    <p:anim calcmode="lin" valueType="num">
                                      <p:cBhvr additive="repl">
                                        <p:cTn id="222" dur="500" fill="hold"/>
                                        <p:tgtEl>
                                          <p:spTgt spid="287">
                                            <p:txEl>
                                              <p:pRg st="0" end="0"/>
                                            </p:txEl>
                                          </p:spTgt>
                                        </p:tgtEl>
                                        <p:attrNameLst>
                                          <p:attrName>ppt_y</p:attrName>
                                        </p:attrNameLst>
                                      </p:cBhvr>
                                      <p:tavLst>
                                        <p:tav tm="0">
                                          <p:val>
                                            <p:strVal val="1+#ppt_h/2"/>
                                          </p:val>
                                        </p:tav>
                                        <p:tav tm="100000">
                                          <p:val>
                                            <p:strVal val="#ppt_y"/>
                                          </p:val>
                                        </p:tav>
                                      </p:tavLst>
                                    </p:anim>
                                  </p:childTnLst>
                                </p:cTn>
                              </p:par>
                              <p:par>
                                <p:cTn id="223" nodeType="withEffect" fill="hold" presetClass="entr" presetID="2" presetSubtype="4">
                                  <p:stCondLst>
                                    <p:cond delay="0"/>
                                  </p:stCondLst>
                                  <p:childTnLst>
                                    <p:set>
                                      <p:cBhvr>
                                        <p:cTn id="224" dur="1" fill="hold">
                                          <p:stCondLst>
                                            <p:cond delay="0"/>
                                          </p:stCondLst>
                                        </p:cTn>
                                        <p:tgtEl>
                                          <p:spTgt spid="287">
                                            <p:txEl>
                                              <p:pRg st="1" end="1"/>
                                            </p:txEl>
                                          </p:spTgt>
                                        </p:tgtEl>
                                        <p:attrNameLst>
                                          <p:attrName>style.visibility</p:attrName>
                                        </p:attrNameLst>
                                      </p:cBhvr>
                                      <p:to>
                                        <p:strVal val="visible"/>
                                      </p:to>
                                    </p:set>
                                    <p:anim calcmode="lin" valueType="num">
                                      <p:cBhvr additive="repl">
                                        <p:cTn id="225" dur="500" fill="hold"/>
                                        <p:tgtEl>
                                          <p:spTgt spid="287">
                                            <p:txEl>
                                              <p:pRg st="1" end="1"/>
                                            </p:txEl>
                                          </p:spTgt>
                                        </p:tgtEl>
                                        <p:attrNameLst>
                                          <p:attrName>ppt_x</p:attrName>
                                        </p:attrNameLst>
                                      </p:cBhvr>
                                      <p:tavLst>
                                        <p:tav tm="0">
                                          <p:val>
                                            <p:strVal val="#ppt_x"/>
                                          </p:val>
                                        </p:tav>
                                        <p:tav tm="100000">
                                          <p:val>
                                            <p:strVal val="#ppt_x"/>
                                          </p:val>
                                        </p:tav>
                                      </p:tavLst>
                                    </p:anim>
                                    <p:anim calcmode="lin" valueType="num">
                                      <p:cBhvr additive="repl">
                                        <p:cTn id="226" dur="500" fill="hold"/>
                                        <p:tgtEl>
                                          <p:spTgt spid="2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nodeType="clickEffect" fill="hold" presetClass="entr" presetID="2" presetSubtype="4">
                                  <p:stCondLst>
                                    <p:cond delay="0"/>
                                  </p:stCondLst>
                                  <p:childTnLst>
                                    <p:set>
                                      <p:cBhvr>
                                        <p:cTn id="230" dur="1" fill="hold">
                                          <p:stCondLst>
                                            <p:cond delay="0"/>
                                          </p:stCondLst>
                                        </p:cTn>
                                        <p:tgtEl>
                                          <p:spTgt spid="287">
                                            <p:txEl>
                                              <p:pRg st="3" end="3"/>
                                            </p:txEl>
                                          </p:spTgt>
                                        </p:tgtEl>
                                        <p:attrNameLst>
                                          <p:attrName>style.visibility</p:attrName>
                                        </p:attrNameLst>
                                      </p:cBhvr>
                                      <p:to>
                                        <p:strVal val="visible"/>
                                      </p:to>
                                    </p:set>
                                    <p:anim calcmode="lin" valueType="num">
                                      <p:cBhvr additive="repl">
                                        <p:cTn id="231" dur="500" fill="hold"/>
                                        <p:tgtEl>
                                          <p:spTgt spid="287">
                                            <p:txEl>
                                              <p:pRg st="3" end="3"/>
                                            </p:txEl>
                                          </p:spTgt>
                                        </p:tgtEl>
                                        <p:attrNameLst>
                                          <p:attrName>ppt_x</p:attrName>
                                        </p:attrNameLst>
                                      </p:cBhvr>
                                      <p:tavLst>
                                        <p:tav tm="0">
                                          <p:val>
                                            <p:strVal val="#ppt_x"/>
                                          </p:val>
                                        </p:tav>
                                        <p:tav tm="100000">
                                          <p:val>
                                            <p:strVal val="#ppt_x"/>
                                          </p:val>
                                        </p:tav>
                                      </p:tavLst>
                                    </p:anim>
                                    <p:anim calcmode="lin" valueType="num">
                                      <p:cBhvr additive="repl">
                                        <p:cTn id="232" dur="500" fill="hold"/>
                                        <p:tgtEl>
                                          <p:spTgt spid="2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2" presetSubtype="4">
                                  <p:stCondLst>
                                    <p:cond delay="0"/>
                                  </p:stCondLst>
                                  <p:childTnLst>
                                    <p:set>
                                      <p:cBhvr>
                                        <p:cTn id="236" dur="1" fill="hold">
                                          <p:stCondLst>
                                            <p:cond delay="0"/>
                                          </p:stCondLst>
                                        </p:cTn>
                                        <p:tgtEl>
                                          <p:spTgt spid="287">
                                            <p:txEl>
                                              <p:pRg st="4" end="4"/>
                                            </p:txEl>
                                          </p:spTgt>
                                        </p:tgtEl>
                                        <p:attrNameLst>
                                          <p:attrName>style.visibility</p:attrName>
                                        </p:attrNameLst>
                                      </p:cBhvr>
                                      <p:to>
                                        <p:strVal val="visible"/>
                                      </p:to>
                                    </p:set>
                                    <p:anim calcmode="lin" valueType="num">
                                      <p:cBhvr additive="repl">
                                        <p:cTn id="237" dur="500" fill="hold"/>
                                        <p:tgtEl>
                                          <p:spTgt spid="287">
                                            <p:txEl>
                                              <p:pRg st="4" end="4"/>
                                            </p:txEl>
                                          </p:spTgt>
                                        </p:tgtEl>
                                        <p:attrNameLst>
                                          <p:attrName>ppt_x</p:attrName>
                                        </p:attrNameLst>
                                      </p:cBhvr>
                                      <p:tavLst>
                                        <p:tav tm="0">
                                          <p:val>
                                            <p:strVal val="#ppt_x"/>
                                          </p:val>
                                        </p:tav>
                                        <p:tav tm="100000">
                                          <p:val>
                                            <p:strVal val="#ppt_x"/>
                                          </p:val>
                                        </p:tav>
                                      </p:tavLst>
                                    </p:anim>
                                    <p:anim calcmode="lin" valueType="num">
                                      <p:cBhvr additive="repl">
                                        <p:cTn id="238" dur="500" fill="hold"/>
                                        <p:tgtEl>
                                          <p:spTgt spid="2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nodeType="clickEffect" fill="hold" presetClass="entr" presetID="2" presetSubtype="4">
                                  <p:stCondLst>
                                    <p:cond delay="0"/>
                                  </p:stCondLst>
                                  <p:childTnLst>
                                    <p:set>
                                      <p:cBhvr>
                                        <p:cTn id="242" dur="1" fill="hold">
                                          <p:stCondLst>
                                            <p:cond delay="0"/>
                                          </p:stCondLst>
                                        </p:cTn>
                                        <p:tgtEl>
                                          <p:spTgt spid="287">
                                            <p:txEl>
                                              <p:pRg st="5" end="5"/>
                                            </p:txEl>
                                          </p:spTgt>
                                        </p:tgtEl>
                                        <p:attrNameLst>
                                          <p:attrName>style.visibility</p:attrName>
                                        </p:attrNameLst>
                                      </p:cBhvr>
                                      <p:to>
                                        <p:strVal val="visible"/>
                                      </p:to>
                                    </p:set>
                                    <p:anim calcmode="lin" valueType="num">
                                      <p:cBhvr additive="repl">
                                        <p:cTn id="243" dur="500" fill="hold"/>
                                        <p:tgtEl>
                                          <p:spTgt spid="287">
                                            <p:txEl>
                                              <p:pRg st="5" end="5"/>
                                            </p:txEl>
                                          </p:spTgt>
                                        </p:tgtEl>
                                        <p:attrNameLst>
                                          <p:attrName>ppt_x</p:attrName>
                                        </p:attrNameLst>
                                      </p:cBhvr>
                                      <p:tavLst>
                                        <p:tav tm="0">
                                          <p:val>
                                            <p:strVal val="#ppt_x"/>
                                          </p:val>
                                        </p:tav>
                                        <p:tav tm="100000">
                                          <p:val>
                                            <p:strVal val="#ppt_x"/>
                                          </p:val>
                                        </p:tav>
                                      </p:tavLst>
                                    </p:anim>
                                    <p:anim calcmode="lin" valueType="num">
                                      <p:cBhvr additive="repl">
                                        <p:cTn id="244" dur="500" fill="hold"/>
                                        <p:tgtEl>
                                          <p:spTgt spid="2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ENTITY-RELATIONSHIP DIAGRAMS(CONT’D)</a:t>
            </a:r>
            <a:endParaRPr b="0" lang="en-US" sz="2800" spc="-1" strike="noStrike">
              <a:solidFill>
                <a:srgbClr val="000000"/>
              </a:solidFill>
              <a:latin typeface="Century Gothic"/>
            </a:endParaRPr>
          </a:p>
        </p:txBody>
      </p:sp>
      <p:pic>
        <p:nvPicPr>
          <p:cNvPr id="289" name="Content Placeholder 3" descr=""/>
          <p:cNvPicPr/>
          <p:nvPr/>
        </p:nvPicPr>
        <p:blipFill>
          <a:blip r:embed="rId1"/>
          <a:stretch/>
        </p:blipFill>
        <p:spPr>
          <a:xfrm>
            <a:off x="2955240" y="2242800"/>
            <a:ext cx="6118920" cy="298152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245" dur="indefinite" restart="never" nodeType="tmRoot">
          <p:childTnLst>
            <p:seq>
              <p:cTn id="246" dur="indefinite" nodeType="mainSeq">
                <p:childTnLst>
                  <p:par>
                    <p:cTn id="247" fill="hold">
                      <p:stCondLst>
                        <p:cond delay="indefinite"/>
                      </p:stCondLst>
                      <p:childTnLst>
                        <p:par>
                          <p:cTn id="248" fill="hold">
                            <p:stCondLst>
                              <p:cond delay="0"/>
                            </p:stCondLst>
                            <p:childTnLst>
                              <p:par>
                                <p:cTn id="249" nodeType="clickEffect" fill="hold" presetClass="entr" presetID="2" presetSubtype="4">
                                  <p:stCondLst>
                                    <p:cond delay="0"/>
                                  </p:stCondLst>
                                  <p:childTnLst>
                                    <p:set>
                                      <p:cBhvr>
                                        <p:cTn id="250" dur="1" fill="hold">
                                          <p:stCondLst>
                                            <p:cond delay="0"/>
                                          </p:stCondLst>
                                        </p:cTn>
                                        <p:tgtEl>
                                          <p:spTgt spid="289"/>
                                        </p:tgtEl>
                                        <p:attrNameLst>
                                          <p:attrName>style.visibility</p:attrName>
                                        </p:attrNameLst>
                                      </p:cBhvr>
                                      <p:to>
                                        <p:strVal val="visible"/>
                                      </p:to>
                                    </p:set>
                                    <p:anim calcmode="lin" valueType="num">
                                      <p:cBhvr additive="repl">
                                        <p:cTn id="251" dur="500" fill="hold"/>
                                        <p:tgtEl>
                                          <p:spTgt spid="289"/>
                                        </p:tgtEl>
                                        <p:attrNameLst>
                                          <p:attrName>ppt_x</p:attrName>
                                        </p:attrNameLst>
                                      </p:cBhvr>
                                      <p:tavLst>
                                        <p:tav tm="0">
                                          <p:val>
                                            <p:strVal val="#ppt_x"/>
                                          </p:val>
                                        </p:tav>
                                        <p:tav tm="100000">
                                          <p:val>
                                            <p:strVal val="#ppt_x"/>
                                          </p:val>
                                        </p:tav>
                                      </p:tavLst>
                                    </p:anim>
                                    <p:anim calcmode="lin" valueType="num">
                                      <p:cBhvr additive="repl">
                                        <p:cTn id="252"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400" spc="-1" strike="noStrike">
                <a:solidFill>
                  <a:srgbClr val="4b866e"/>
                </a:solidFill>
                <a:latin typeface="Century Gothic"/>
              </a:rPr>
              <a:t>ENTITY-RELATIONSHIP DIAGRAMS(CONT’D)</a:t>
            </a:r>
            <a:endParaRPr b="0" lang="en-US" sz="2400" spc="-1" strike="noStrike">
              <a:solidFill>
                <a:srgbClr val="000000"/>
              </a:solidFill>
              <a:latin typeface="Century Gothic"/>
            </a:endParaRPr>
          </a:p>
        </p:txBody>
      </p:sp>
      <p:sp>
        <p:nvSpPr>
          <p:cNvPr id="291" name="TextShape 2"/>
          <p:cNvSpPr txBox="1"/>
          <p:nvPr/>
        </p:nvSpPr>
        <p:spPr>
          <a:xfrm>
            <a:off x="1065240" y="1752480"/>
            <a:ext cx="6411960" cy="4228920"/>
          </a:xfrm>
          <a:prstGeom prst="rect">
            <a:avLst/>
          </a:prstGeom>
          <a:noFill/>
          <a:ln>
            <a:noFill/>
          </a:ln>
        </p:spPr>
        <p:txBody>
          <a:bodyPr>
            <a:noAutofit/>
          </a:bodyPr>
          <a:p>
            <a:pPr marL="343080" indent="-342720">
              <a:lnSpc>
                <a:spcPct val="100000"/>
              </a:lnSpc>
              <a:spcBef>
                <a:spcPts val="1001"/>
              </a:spcBef>
              <a:buClr>
                <a:srgbClr val="a53010"/>
              </a:buClr>
              <a:buFont typeface="Wingdings" charset="2"/>
              <a:buChar char=""/>
            </a:pPr>
            <a:r>
              <a:rPr b="0" lang="en-US" sz="1800" spc="-1" strike="noStrike">
                <a:solidFill>
                  <a:srgbClr val="404040"/>
                </a:solidFill>
                <a:latin typeface="Century Gothic"/>
              </a:rPr>
              <a:t>Types of Relationships</a:t>
            </a:r>
            <a:endParaRPr b="0" lang="en-US" sz="1800" spc="-1" strike="noStrike">
              <a:solidFill>
                <a:srgbClr val="404040"/>
              </a:solidFill>
              <a:latin typeface="Century Gothic"/>
            </a:endParaRPr>
          </a:p>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Many-to-many relationship Many-to-many relationship (M:N): exists when one instance of the first entity (parent) can relate to many instances of the second entity (child), and one instance of the second entity can relate to many instances of the first entity.</a:t>
            </a:r>
            <a:endParaRPr b="0" lang="en-US" sz="1800" spc="-1" strike="noStrike">
              <a:solidFill>
                <a:srgbClr val="404040"/>
              </a:solidFill>
              <a:latin typeface="Century Gothic"/>
            </a:endParaRPr>
          </a:p>
        </p:txBody>
      </p:sp>
      <p:pic>
        <p:nvPicPr>
          <p:cNvPr id="292" name="Picture 3" descr=""/>
          <p:cNvPicPr/>
          <p:nvPr/>
        </p:nvPicPr>
        <p:blipFill>
          <a:blip r:embed="rId1"/>
          <a:stretch/>
        </p:blipFill>
        <p:spPr>
          <a:xfrm>
            <a:off x="7951320" y="2009160"/>
            <a:ext cx="3455640" cy="308376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253" dur="indefinite" restart="never" nodeType="tmRoot">
          <p:childTnLst>
            <p:seq>
              <p:cTn id="254" dur="indefinite" nodeType="mainSeq">
                <p:childTnLst>
                  <p:par>
                    <p:cTn id="255" fill="hold">
                      <p:stCondLst>
                        <p:cond delay="indefinite"/>
                      </p:stCondLst>
                      <p:childTnLst>
                        <p:par>
                          <p:cTn id="256" fill="hold">
                            <p:stCondLst>
                              <p:cond delay="0"/>
                            </p:stCondLst>
                            <p:childTnLst>
                              <p:par>
                                <p:cTn id="257" nodeType="clickEffect" fill="hold" presetClass="entr" presetID="2" presetSubtype="4">
                                  <p:stCondLst>
                                    <p:cond delay="0"/>
                                  </p:stCondLst>
                                  <p:childTnLst>
                                    <p:set>
                                      <p:cBhvr>
                                        <p:cTn id="258" dur="1" fill="hold">
                                          <p:stCondLst>
                                            <p:cond delay="0"/>
                                          </p:stCondLst>
                                        </p:cTn>
                                        <p:tgtEl>
                                          <p:spTgt spid="291">
                                            <p:txEl>
                                              <p:pRg st="0" end="0"/>
                                            </p:txEl>
                                          </p:spTgt>
                                        </p:tgtEl>
                                        <p:attrNameLst>
                                          <p:attrName>style.visibility</p:attrName>
                                        </p:attrNameLst>
                                      </p:cBhvr>
                                      <p:to>
                                        <p:strVal val="visible"/>
                                      </p:to>
                                    </p:set>
                                    <p:anim calcmode="lin" valueType="num">
                                      <p:cBhvr additive="repl">
                                        <p:cTn id="259" dur="500" fill="hold"/>
                                        <p:tgtEl>
                                          <p:spTgt spid="291">
                                            <p:txEl>
                                              <p:pRg st="0" end="0"/>
                                            </p:txEl>
                                          </p:spTgt>
                                        </p:tgtEl>
                                        <p:attrNameLst>
                                          <p:attrName>ppt_x</p:attrName>
                                        </p:attrNameLst>
                                      </p:cBhvr>
                                      <p:tavLst>
                                        <p:tav tm="0">
                                          <p:val>
                                            <p:strVal val="#ppt_x"/>
                                          </p:val>
                                        </p:tav>
                                        <p:tav tm="100000">
                                          <p:val>
                                            <p:strVal val="#ppt_x"/>
                                          </p:val>
                                        </p:tav>
                                      </p:tavLst>
                                    </p:anim>
                                    <p:anim calcmode="lin" valueType="num">
                                      <p:cBhvr additive="repl">
                                        <p:cTn id="260" dur="500" fill="hold"/>
                                        <p:tgtEl>
                                          <p:spTgt spid="291">
                                            <p:txEl>
                                              <p:pRg st="0" end="0"/>
                                            </p:txEl>
                                          </p:spTgt>
                                        </p:tgtEl>
                                        <p:attrNameLst>
                                          <p:attrName>ppt_y</p:attrName>
                                        </p:attrNameLst>
                                      </p:cBhvr>
                                      <p:tavLst>
                                        <p:tav tm="0">
                                          <p:val>
                                            <p:strVal val="1+#ppt_h/2"/>
                                          </p:val>
                                        </p:tav>
                                        <p:tav tm="100000">
                                          <p:val>
                                            <p:strVal val="#ppt_y"/>
                                          </p:val>
                                        </p:tav>
                                      </p:tavLst>
                                    </p:anim>
                                  </p:childTnLst>
                                </p:cTn>
                              </p:par>
                              <p:par>
                                <p:cTn id="261" nodeType="withEffect" fill="hold" presetClass="entr" presetID="2" presetSubtype="4">
                                  <p:stCondLst>
                                    <p:cond delay="0"/>
                                  </p:stCondLst>
                                  <p:childTnLst>
                                    <p:set>
                                      <p:cBhvr>
                                        <p:cTn id="262" dur="1" fill="hold">
                                          <p:stCondLst>
                                            <p:cond delay="0"/>
                                          </p:stCondLst>
                                        </p:cTn>
                                        <p:tgtEl>
                                          <p:spTgt spid="291">
                                            <p:txEl>
                                              <p:pRg st="1" end="1"/>
                                            </p:txEl>
                                          </p:spTgt>
                                        </p:tgtEl>
                                        <p:attrNameLst>
                                          <p:attrName>style.visibility</p:attrName>
                                        </p:attrNameLst>
                                      </p:cBhvr>
                                      <p:to>
                                        <p:strVal val="visible"/>
                                      </p:to>
                                    </p:set>
                                    <p:anim calcmode="lin" valueType="num">
                                      <p:cBhvr additive="repl">
                                        <p:cTn id="263" dur="500" fill="hold"/>
                                        <p:tgtEl>
                                          <p:spTgt spid="291">
                                            <p:txEl>
                                              <p:pRg st="1" end="1"/>
                                            </p:txEl>
                                          </p:spTgt>
                                        </p:tgtEl>
                                        <p:attrNameLst>
                                          <p:attrName>ppt_x</p:attrName>
                                        </p:attrNameLst>
                                      </p:cBhvr>
                                      <p:tavLst>
                                        <p:tav tm="0">
                                          <p:val>
                                            <p:strVal val="#ppt_x"/>
                                          </p:val>
                                        </p:tav>
                                        <p:tav tm="100000">
                                          <p:val>
                                            <p:strVal val="#ppt_x"/>
                                          </p:val>
                                        </p:tav>
                                      </p:tavLst>
                                    </p:anim>
                                    <p:anim calcmode="lin" valueType="num">
                                      <p:cBhvr additive="repl">
                                        <p:cTn id="264" dur="500" fill="hold"/>
                                        <p:tgtEl>
                                          <p:spTgt spid="291">
                                            <p:txEl>
                                              <p:pRg st="1" end="1"/>
                                            </p:txEl>
                                          </p:spTgt>
                                        </p:tgtEl>
                                        <p:attrNameLst>
                                          <p:attrName>ppt_y</p:attrName>
                                        </p:attrNameLst>
                                      </p:cBhvr>
                                      <p:tavLst>
                                        <p:tav tm="0">
                                          <p:val>
                                            <p:strVal val="1+#ppt_h/2"/>
                                          </p:val>
                                        </p:tav>
                                        <p:tav tm="100000">
                                          <p:val>
                                            <p:strVal val="#ppt_y"/>
                                          </p:val>
                                        </p:tav>
                                      </p:tavLst>
                                    </p:anim>
                                  </p:childTnLst>
                                </p:cTn>
                              </p:par>
                              <p:par>
                                <p:cTn id="265" nodeType="withEffect" fill="hold" presetClass="entr" presetID="2" presetSubtype="4">
                                  <p:stCondLst>
                                    <p:cond delay="0"/>
                                  </p:stCondLst>
                                  <p:childTnLst>
                                    <p:set>
                                      <p:cBhvr>
                                        <p:cTn id="266" dur="1" fill="hold">
                                          <p:stCondLst>
                                            <p:cond delay="0"/>
                                          </p:stCondLst>
                                        </p:cTn>
                                        <p:tgtEl>
                                          <p:spTgt spid="292"/>
                                        </p:tgtEl>
                                        <p:attrNameLst>
                                          <p:attrName>style.visibility</p:attrName>
                                        </p:attrNameLst>
                                      </p:cBhvr>
                                      <p:to>
                                        <p:strVal val="visible"/>
                                      </p:to>
                                    </p:set>
                                    <p:anim calcmode="lin" valueType="num">
                                      <p:cBhvr additive="repl">
                                        <p:cTn id="267" dur="500" fill="hold"/>
                                        <p:tgtEl>
                                          <p:spTgt spid="292"/>
                                        </p:tgtEl>
                                        <p:attrNameLst>
                                          <p:attrName>ppt_x</p:attrName>
                                        </p:attrNameLst>
                                      </p:cBhvr>
                                      <p:tavLst>
                                        <p:tav tm="0">
                                          <p:val>
                                            <p:strVal val="#ppt_x"/>
                                          </p:val>
                                        </p:tav>
                                        <p:tav tm="100000">
                                          <p:val>
                                            <p:strVal val="#ppt_x"/>
                                          </p:val>
                                        </p:tav>
                                      </p:tavLst>
                                    </p:anim>
                                    <p:anim calcmode="lin" valueType="num">
                                      <p:cBhvr additive="repl">
                                        <p:cTn id="268" dur="500" fill="hold"/>
                                        <p:tgtEl>
                                          <p:spTgt spid="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TextShape 1"/>
          <p:cNvSpPr txBox="1"/>
          <p:nvPr/>
        </p:nvSpPr>
        <p:spPr>
          <a:xfrm>
            <a:off x="1640160" y="668520"/>
            <a:ext cx="8911440" cy="769320"/>
          </a:xfrm>
          <a:prstGeom prst="rect">
            <a:avLst/>
          </a:prstGeom>
          <a:noFill/>
          <a:ln>
            <a:noFill/>
          </a:ln>
        </p:spPr>
        <p:txBody>
          <a:bodyPr>
            <a:normAutofit/>
          </a:bodyPr>
          <a:p>
            <a:pPr>
              <a:lnSpc>
                <a:spcPct val="100000"/>
              </a:lnSpc>
            </a:pPr>
            <a:r>
              <a:rPr b="0" lang="en-US" sz="2400" spc="-1" strike="noStrike">
                <a:solidFill>
                  <a:srgbClr val="4b866e"/>
                </a:solidFill>
                <a:latin typeface="Century Gothic"/>
              </a:rPr>
              <a:t>Notations for Relationships in ER Model (CONT’D)</a:t>
            </a:r>
            <a:endParaRPr b="0" lang="en-US" sz="2400" spc="-1" strike="noStrike">
              <a:solidFill>
                <a:srgbClr val="000000"/>
              </a:solidFill>
              <a:latin typeface="Century Gothic"/>
            </a:endParaRPr>
          </a:p>
        </p:txBody>
      </p:sp>
      <p:pic>
        <p:nvPicPr>
          <p:cNvPr id="294" name="Content Placeholder 3" descr=""/>
          <p:cNvPicPr/>
          <p:nvPr/>
        </p:nvPicPr>
        <p:blipFill>
          <a:blip r:embed="rId1"/>
          <a:stretch/>
        </p:blipFill>
        <p:spPr>
          <a:xfrm>
            <a:off x="6477120" y="1905120"/>
            <a:ext cx="3962520" cy="3381480"/>
          </a:xfrm>
          <a:prstGeom prst="rect">
            <a:avLst/>
          </a:prstGeom>
          <a:ln>
            <a:noFill/>
          </a:ln>
        </p:spPr>
      </p:pic>
      <p:sp>
        <p:nvSpPr>
          <p:cNvPr id="295" name="CustomShape 2"/>
          <p:cNvSpPr/>
          <p:nvPr/>
        </p:nvSpPr>
        <p:spPr>
          <a:xfrm>
            <a:off x="1065240" y="2296080"/>
            <a:ext cx="4784760" cy="173556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000000"/>
              </a:buClr>
              <a:buFont typeface="Arial"/>
              <a:buChar char="•"/>
            </a:pPr>
            <a:r>
              <a:rPr b="0" lang="en-US" sz="1800" spc="-1" strike="noStrike">
                <a:solidFill>
                  <a:srgbClr val="000000"/>
                </a:solidFill>
                <a:latin typeface="Century Gothic"/>
              </a:rPr>
              <a:t>Crow's foot notation is a common method of indicating cardinality. The four examples show how</a:t>
            </a:r>
            <a:endParaRPr b="0" lang="en-IN" sz="1800" spc="-1" strike="noStrike">
              <a:latin typeface="Arial"/>
            </a:endParaRPr>
          </a:p>
          <a:p>
            <a:pPr algn="just">
              <a:lnSpc>
                <a:spcPct val="100000"/>
              </a:lnSpc>
            </a:pPr>
            <a:r>
              <a:rPr b="0" lang="en-US" sz="1800" spc="-1" strike="noStrike">
                <a:solidFill>
                  <a:srgbClr val="000000"/>
                </a:solidFill>
                <a:latin typeface="Century Gothic"/>
              </a:rPr>
              <a:t>you can use various symbols to describe the relationships between entities.</a:t>
            </a:r>
            <a:endParaRPr b="0" lang="en-IN" sz="18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269" dur="indefinite" restart="never" nodeType="tmRoot">
          <p:childTnLst>
            <p:seq>
              <p:cTn id="270" dur="indefinite" nodeType="mainSeq">
                <p:childTnLst>
                  <p:par>
                    <p:cTn id="271" fill="hold">
                      <p:stCondLst>
                        <p:cond delay="indefinite"/>
                      </p:stCondLst>
                      <p:childTnLst>
                        <p:par>
                          <p:cTn id="272" fill="hold">
                            <p:stCondLst>
                              <p:cond delay="0"/>
                            </p:stCondLst>
                            <p:childTnLst>
                              <p:par>
                                <p:cTn id="273" nodeType="clickEffect" fill="hold" presetClass="entr" presetID="2" presetSubtype="4">
                                  <p:stCondLst>
                                    <p:cond delay="0"/>
                                  </p:stCondLst>
                                  <p:childTnLst>
                                    <p:set>
                                      <p:cBhvr>
                                        <p:cTn id="274" dur="1" fill="hold">
                                          <p:stCondLst>
                                            <p:cond delay="0"/>
                                          </p:stCondLst>
                                        </p:cTn>
                                        <p:tgtEl>
                                          <p:spTgt spid="295">
                                            <p:txEl>
                                              <p:pRg st="0" end="0"/>
                                            </p:txEl>
                                          </p:spTgt>
                                        </p:tgtEl>
                                        <p:attrNameLst>
                                          <p:attrName>style.visibility</p:attrName>
                                        </p:attrNameLst>
                                      </p:cBhvr>
                                      <p:to>
                                        <p:strVal val="visible"/>
                                      </p:to>
                                    </p:set>
                                    <p:anim calcmode="lin" valueType="num">
                                      <p:cBhvr additive="repl">
                                        <p:cTn id="275" dur="500" fill="hold"/>
                                        <p:tgtEl>
                                          <p:spTgt spid="295">
                                            <p:txEl>
                                              <p:pRg st="0" end="0"/>
                                            </p:txEl>
                                          </p:spTgt>
                                        </p:tgtEl>
                                        <p:attrNameLst>
                                          <p:attrName>ppt_x</p:attrName>
                                        </p:attrNameLst>
                                      </p:cBhvr>
                                      <p:tavLst>
                                        <p:tav tm="0">
                                          <p:val>
                                            <p:strVal val="#ppt_x"/>
                                          </p:val>
                                        </p:tav>
                                        <p:tav tm="100000">
                                          <p:val>
                                            <p:strVal val="#ppt_x"/>
                                          </p:val>
                                        </p:tav>
                                      </p:tavLst>
                                    </p:anim>
                                    <p:anim calcmode="lin" valueType="num">
                                      <p:cBhvr additive="repl">
                                        <p:cTn id="276" dur="500" fill="hold"/>
                                        <p:tgtEl>
                                          <p:spTgt spid="295">
                                            <p:txEl>
                                              <p:pRg st="0" end="0"/>
                                            </p:txEl>
                                          </p:spTgt>
                                        </p:tgtEl>
                                        <p:attrNameLst>
                                          <p:attrName>ppt_y</p:attrName>
                                        </p:attrNameLst>
                                      </p:cBhvr>
                                      <p:tavLst>
                                        <p:tav tm="0">
                                          <p:val>
                                            <p:strVal val="1+#ppt_h/2"/>
                                          </p:val>
                                        </p:tav>
                                        <p:tav tm="100000">
                                          <p:val>
                                            <p:strVal val="#ppt_y"/>
                                          </p:val>
                                        </p:tav>
                                      </p:tavLst>
                                    </p:anim>
                                  </p:childTnLst>
                                </p:cTn>
                              </p:par>
                              <p:par>
                                <p:cTn id="277" nodeType="withEffect" fill="hold" presetClass="entr" presetID="2" presetSubtype="4">
                                  <p:stCondLst>
                                    <p:cond delay="0"/>
                                  </p:stCondLst>
                                  <p:childTnLst>
                                    <p:set>
                                      <p:cBhvr>
                                        <p:cTn id="278" dur="1" fill="hold">
                                          <p:stCondLst>
                                            <p:cond delay="0"/>
                                          </p:stCondLst>
                                        </p:cTn>
                                        <p:tgtEl>
                                          <p:spTgt spid="295">
                                            <p:txEl>
                                              <p:pRg st="1" end="1"/>
                                            </p:txEl>
                                          </p:spTgt>
                                        </p:tgtEl>
                                        <p:attrNameLst>
                                          <p:attrName>style.visibility</p:attrName>
                                        </p:attrNameLst>
                                      </p:cBhvr>
                                      <p:to>
                                        <p:strVal val="visible"/>
                                      </p:to>
                                    </p:set>
                                    <p:anim calcmode="lin" valueType="num">
                                      <p:cBhvr additive="repl">
                                        <p:cTn id="279" dur="500" fill="hold"/>
                                        <p:tgtEl>
                                          <p:spTgt spid="295">
                                            <p:txEl>
                                              <p:pRg st="1" end="1"/>
                                            </p:txEl>
                                          </p:spTgt>
                                        </p:tgtEl>
                                        <p:attrNameLst>
                                          <p:attrName>ppt_x</p:attrName>
                                        </p:attrNameLst>
                                      </p:cBhvr>
                                      <p:tavLst>
                                        <p:tav tm="0">
                                          <p:val>
                                            <p:strVal val="#ppt_x"/>
                                          </p:val>
                                        </p:tav>
                                        <p:tav tm="100000">
                                          <p:val>
                                            <p:strVal val="#ppt_x"/>
                                          </p:val>
                                        </p:tav>
                                      </p:tavLst>
                                    </p:anim>
                                    <p:anim calcmode="lin" valueType="num">
                                      <p:cBhvr additive="repl">
                                        <p:cTn id="280" dur="500" fill="hold"/>
                                        <p:tgtEl>
                                          <p:spTgt spid="295">
                                            <p:txEl>
                                              <p:pRg st="1" end="1"/>
                                            </p:txEl>
                                          </p:spTgt>
                                        </p:tgtEl>
                                        <p:attrNameLst>
                                          <p:attrName>ppt_y</p:attrName>
                                        </p:attrNameLst>
                                      </p:cBhvr>
                                      <p:tavLst>
                                        <p:tav tm="0">
                                          <p:val>
                                            <p:strVal val="1+#ppt_h/2"/>
                                          </p:val>
                                        </p:tav>
                                        <p:tav tm="100000">
                                          <p:val>
                                            <p:strVal val="#ppt_y"/>
                                          </p:val>
                                        </p:tav>
                                      </p:tavLst>
                                    </p:anim>
                                  </p:childTnLst>
                                </p:cTn>
                              </p:par>
                              <p:par>
                                <p:cTn id="281" nodeType="withEffect" fill="hold" presetClass="entr" presetID="2" presetSubtype="4">
                                  <p:stCondLst>
                                    <p:cond delay="0"/>
                                  </p:stCondLst>
                                  <p:childTnLst>
                                    <p:set>
                                      <p:cBhvr>
                                        <p:cTn id="282" dur="1" fill="hold">
                                          <p:stCondLst>
                                            <p:cond delay="0"/>
                                          </p:stCondLst>
                                        </p:cTn>
                                        <p:tgtEl>
                                          <p:spTgt spid="294"/>
                                        </p:tgtEl>
                                        <p:attrNameLst>
                                          <p:attrName>style.visibility</p:attrName>
                                        </p:attrNameLst>
                                      </p:cBhvr>
                                      <p:to>
                                        <p:strVal val="visible"/>
                                      </p:to>
                                    </p:set>
                                    <p:anim calcmode="lin" valueType="num">
                                      <p:cBhvr additive="repl">
                                        <p:cTn id="283" dur="500" fill="hold"/>
                                        <p:tgtEl>
                                          <p:spTgt spid="294"/>
                                        </p:tgtEl>
                                        <p:attrNameLst>
                                          <p:attrName>ppt_x</p:attrName>
                                        </p:attrNameLst>
                                      </p:cBhvr>
                                      <p:tavLst>
                                        <p:tav tm="0">
                                          <p:val>
                                            <p:strVal val="#ppt_x"/>
                                          </p:val>
                                        </p:tav>
                                        <p:tav tm="100000">
                                          <p:val>
                                            <p:strVal val="#ppt_x"/>
                                          </p:val>
                                        </p:tav>
                                      </p:tavLst>
                                    </p:anim>
                                    <p:anim calcmode="lin" valueType="num">
                                      <p:cBhvr additive="repl">
                                        <p:cTn id="284" dur="500" fill="hold"/>
                                        <p:tgtEl>
                                          <p:spTgt spid="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2593080" y="624240"/>
            <a:ext cx="8911440" cy="1280520"/>
          </a:xfrm>
          <a:prstGeom prst="rect">
            <a:avLst/>
          </a:prstGeom>
          <a:noFill/>
          <a:ln>
            <a:noFill/>
          </a:ln>
        </p:spPr>
        <p:txBody>
          <a:bodyPr>
            <a:noAutofit/>
          </a:bodyPr>
          <a:p>
            <a:pPr>
              <a:lnSpc>
                <a:spcPct val="100000"/>
              </a:lnSpc>
            </a:pPr>
            <a:r>
              <a:rPr b="0" lang="en-US" sz="3600" spc="-1" strike="noStrike">
                <a:solidFill>
                  <a:srgbClr val="4b866e"/>
                </a:solidFill>
                <a:latin typeface="Century Gothic"/>
              </a:rPr>
              <a:t>E-R MODEL (Example)</a:t>
            </a:r>
            <a:endParaRPr b="0" lang="en-US" sz="3600" spc="-1" strike="noStrike">
              <a:solidFill>
                <a:srgbClr val="000000"/>
              </a:solidFill>
              <a:latin typeface="Century Gothic"/>
            </a:endParaRPr>
          </a:p>
        </p:txBody>
      </p:sp>
      <p:pic>
        <p:nvPicPr>
          <p:cNvPr id="297" name="Content Placeholder 3" descr="edb5ec15a27f37f89abb2798968c9f6d.png"/>
          <p:cNvPicPr/>
          <p:nvPr/>
        </p:nvPicPr>
        <p:blipFill>
          <a:blip r:embed="rId1"/>
          <a:stretch/>
        </p:blipFill>
        <p:spPr>
          <a:xfrm>
            <a:off x="2375640" y="1632240"/>
            <a:ext cx="6467040" cy="449100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1598760" y="742680"/>
            <a:ext cx="5812200" cy="556200"/>
          </a:xfrm>
          <a:prstGeom prst="rect">
            <a:avLst/>
          </a:prstGeom>
          <a:noFill/>
          <a:ln>
            <a:noFill/>
          </a:ln>
        </p:spPr>
        <p:txBody>
          <a:bodyPr>
            <a:normAutofit fontScale="66000"/>
          </a:bodyPr>
          <a:p>
            <a:pPr>
              <a:lnSpc>
                <a:spcPct val="100000"/>
              </a:lnSpc>
            </a:pPr>
            <a:r>
              <a:rPr b="0" lang="hi-IN" sz="3600" spc="-1" strike="noStrike">
                <a:solidFill>
                  <a:srgbClr val="4b866e"/>
                </a:solidFill>
                <a:latin typeface="Century Gothic"/>
              </a:rPr>
              <a:t>এই </a:t>
            </a:r>
            <a:r>
              <a:rPr b="0" lang="en-US" sz="3600" spc="-1" strike="noStrike">
                <a:solidFill>
                  <a:srgbClr val="4b866e"/>
                </a:solidFill>
                <a:latin typeface="Century Gothic"/>
              </a:rPr>
              <a:t>Lesson </a:t>
            </a:r>
            <a:r>
              <a:rPr b="0" lang="hi-IN" sz="3600" spc="-1" strike="noStrike">
                <a:solidFill>
                  <a:srgbClr val="4b866e"/>
                </a:solidFill>
                <a:latin typeface="Century Gothic"/>
              </a:rPr>
              <a:t>এ কি শিখব</a:t>
            </a:r>
            <a:r>
              <a:rPr b="0" lang="en-US" sz="3600" spc="-1" strike="noStrike">
                <a:solidFill>
                  <a:srgbClr val="4b866e"/>
                </a:solidFill>
                <a:latin typeface="Century Gothic"/>
              </a:rPr>
              <a:t>? </a:t>
            </a:r>
            <a:endParaRPr b="0" lang="en-US" sz="3600" spc="-1" strike="noStrike">
              <a:solidFill>
                <a:srgbClr val="000000"/>
              </a:solidFill>
              <a:latin typeface="Century Gothic"/>
            </a:endParaRPr>
          </a:p>
        </p:txBody>
      </p:sp>
      <p:sp>
        <p:nvSpPr>
          <p:cNvPr id="212" name="TextShape 2"/>
          <p:cNvSpPr txBox="1"/>
          <p:nvPr/>
        </p:nvSpPr>
        <p:spPr>
          <a:xfrm>
            <a:off x="1668960" y="1621080"/>
            <a:ext cx="10058040" cy="4351320"/>
          </a:xfrm>
          <a:prstGeom prst="rect">
            <a:avLst/>
          </a:prstGeom>
          <a:noFill/>
          <a:ln>
            <a:noFill/>
          </a:ln>
        </p:spPr>
        <p:txBody>
          <a:bodyPr>
            <a:normAutofit/>
          </a:bodyPr>
          <a:p>
            <a:pPr marL="343080" indent="-342720">
              <a:lnSpc>
                <a:spcPct val="100000"/>
              </a:lnSpc>
              <a:spcBef>
                <a:spcPts val="1001"/>
              </a:spcBef>
              <a:buClr>
                <a:srgbClr val="a53010"/>
              </a:buClr>
              <a:buFont typeface="Wingdings 3" charset="2"/>
              <a:buChar char=""/>
            </a:pPr>
            <a:r>
              <a:rPr b="0" lang="en-US" sz="3200" spc="-1" strike="noStrike">
                <a:solidFill>
                  <a:srgbClr val="404040"/>
                </a:solidFill>
                <a:latin typeface="Century Gothic"/>
              </a:rPr>
              <a:t>Entity Relationship Model</a:t>
            </a:r>
            <a:r>
              <a:rPr b="0" lang="en-US" sz="3200" spc="-1" strike="noStrike">
                <a:solidFill>
                  <a:srgbClr val="404040"/>
                </a:solidFill>
                <a:latin typeface="Century Gothic"/>
              </a:rPr>
              <a:t>?</a:t>
            </a:r>
            <a:endParaRPr b="0" lang="en-US" sz="32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en-US" sz="3200" spc="-1" strike="noStrike">
                <a:solidFill>
                  <a:srgbClr val="404040"/>
                </a:solidFill>
                <a:latin typeface="Century Gothic"/>
              </a:rPr>
              <a:t>Symbols for Entity Type</a:t>
            </a:r>
            <a:endParaRPr b="0" lang="en-US" sz="32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en-US" sz="3200" spc="-1" strike="noStrike">
                <a:solidFill>
                  <a:srgbClr val="404040"/>
                </a:solidFill>
                <a:latin typeface="Century Gothic"/>
              </a:rPr>
              <a:t>Relationship Type and Relationship Set</a:t>
            </a:r>
            <a:endParaRPr b="0" lang="en-US" sz="3200" spc="-1" strike="noStrike">
              <a:solidFill>
                <a:srgbClr val="404040"/>
              </a:solidFill>
              <a:latin typeface="Century Gothic"/>
            </a:endParaRPr>
          </a:p>
          <a:p>
            <a:pPr>
              <a:lnSpc>
                <a:spcPct val="100000"/>
              </a:lnSpc>
              <a:spcBef>
                <a:spcPts val="1001"/>
              </a:spcBef>
            </a:pPr>
            <a:endParaRPr b="0" lang="en-US" sz="3200" spc="-1" strike="noStrike">
              <a:solidFill>
                <a:srgbClr val="404040"/>
              </a:solidFill>
              <a:latin typeface="Century Gothic"/>
            </a:endParaRPr>
          </a:p>
        </p:txBody>
      </p:sp>
    </p:spTree>
  </p:cSld>
  <mc:AlternateContent>
    <mc:Choice Requires="p14">
      <p:transition spd="med" p14:dur="700">
        <p:fade/>
      </p:transition>
    </mc:Choice>
    <mc:Fallback>
      <p:transition spd="med">
        <p:fade/>
      </p:transition>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2" presetSubtype="4">
                                  <p:stCondLst>
                                    <p:cond delay="0"/>
                                  </p:stCondLst>
                                  <p:childTnLst>
                                    <p:set>
                                      <p:cBhvr>
                                        <p:cTn id="18" dur="1" fill="hold">
                                          <p:stCondLst>
                                            <p:cond delay="0"/>
                                          </p:stCondLst>
                                        </p:cTn>
                                        <p:tgtEl>
                                          <p:spTgt spid="212">
                                            <p:txEl>
                                              <p:pRg st="0" end="0"/>
                                            </p:txEl>
                                          </p:spTgt>
                                        </p:tgtEl>
                                        <p:attrNameLst>
                                          <p:attrName>style.visibility</p:attrName>
                                        </p:attrNameLst>
                                      </p:cBhvr>
                                      <p:to>
                                        <p:strVal val="visible"/>
                                      </p:to>
                                    </p:set>
                                    <p:anim calcmode="lin" valueType="num">
                                      <p:cBhvr additive="repl">
                                        <p:cTn id="19" dur="500" fill="hold"/>
                                        <p:tgtEl>
                                          <p:spTgt spid="212">
                                            <p:txEl>
                                              <p:pRg st="0" end="0"/>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2" presetSubtype="4">
                                  <p:stCondLst>
                                    <p:cond delay="0"/>
                                  </p:stCondLst>
                                  <p:childTnLst>
                                    <p:set>
                                      <p:cBhvr>
                                        <p:cTn id="24" dur="1" fill="hold">
                                          <p:stCondLst>
                                            <p:cond delay="0"/>
                                          </p:stCondLst>
                                        </p:cTn>
                                        <p:tgtEl>
                                          <p:spTgt spid="212">
                                            <p:txEl>
                                              <p:pRg st="1" end="1"/>
                                            </p:txEl>
                                          </p:spTgt>
                                        </p:tgtEl>
                                        <p:attrNameLst>
                                          <p:attrName>style.visibility</p:attrName>
                                        </p:attrNameLst>
                                      </p:cBhvr>
                                      <p:to>
                                        <p:strVal val="visible"/>
                                      </p:to>
                                    </p:set>
                                    <p:anim calcmode="lin" valueType="num">
                                      <p:cBhvr additive="repl">
                                        <p:cTn id="25" dur="500" fill="hold"/>
                                        <p:tgtEl>
                                          <p:spTgt spid="212">
                                            <p:txEl>
                                              <p:pRg st="1" end="1"/>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2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2" presetSubtype="4">
                                  <p:stCondLst>
                                    <p:cond delay="0"/>
                                  </p:stCondLst>
                                  <p:childTnLst>
                                    <p:set>
                                      <p:cBhvr>
                                        <p:cTn id="30" dur="1" fill="hold">
                                          <p:stCondLst>
                                            <p:cond delay="0"/>
                                          </p:stCondLst>
                                        </p:cTn>
                                        <p:tgtEl>
                                          <p:spTgt spid="212">
                                            <p:txEl>
                                              <p:pRg st="2" end="2"/>
                                            </p:txEl>
                                          </p:spTgt>
                                        </p:tgtEl>
                                        <p:attrNameLst>
                                          <p:attrName>style.visibility</p:attrName>
                                        </p:attrNameLst>
                                      </p:cBhvr>
                                      <p:to>
                                        <p:strVal val="visible"/>
                                      </p:to>
                                    </p:set>
                                    <p:anim calcmode="lin" valueType="num">
                                      <p:cBhvr additive="repl">
                                        <p:cTn id="31" dur="500" fill="hold"/>
                                        <p:tgtEl>
                                          <p:spTgt spid="212">
                                            <p:txEl>
                                              <p:pRg st="2" end="2"/>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2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Notations for Relationships in ER Model (CONT’D)</a:t>
            </a:r>
            <a:endParaRPr b="0" lang="en-US" sz="2800" spc="-1" strike="noStrike">
              <a:solidFill>
                <a:srgbClr val="000000"/>
              </a:solidFill>
              <a:latin typeface="Century Gothic"/>
            </a:endParaRPr>
          </a:p>
        </p:txBody>
      </p:sp>
      <p:sp>
        <p:nvSpPr>
          <p:cNvPr id="299" name="TextShape 2"/>
          <p:cNvSpPr txBox="1"/>
          <p:nvPr/>
        </p:nvSpPr>
        <p:spPr>
          <a:xfrm>
            <a:off x="1065240" y="1752480"/>
            <a:ext cx="5910480" cy="4228920"/>
          </a:xfrm>
          <a:prstGeom prst="rect">
            <a:avLst/>
          </a:prstGeom>
          <a:noFill/>
          <a:ln>
            <a:noFill/>
          </a:ln>
        </p:spPr>
        <p:txBody>
          <a:bodyPr>
            <a:normAutofit/>
          </a:bodyPr>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We express cardinality constraints by drawing either a directed line (→),signifying “one,” or an undirected line (—), signifying “many,” between the relationship set and the entity set.</a:t>
            </a:r>
            <a:endParaRPr b="0" lang="en-US" sz="1800" spc="-1" strike="noStrike">
              <a:solidFill>
                <a:srgbClr val="404040"/>
              </a:solidFill>
              <a:latin typeface="Century Gothic"/>
            </a:endParaRPr>
          </a:p>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Or, by numbering each entity. * or, m for many.</a:t>
            </a:r>
            <a:endParaRPr b="0" lang="en-US" sz="1800" spc="-1" strike="noStrike">
              <a:solidFill>
                <a:srgbClr val="404040"/>
              </a:solidFill>
              <a:latin typeface="Century Gothic"/>
            </a:endParaRPr>
          </a:p>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One-to-one relationship:</a:t>
            </a: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charset="2"/>
              <a:buChar char=""/>
            </a:pPr>
            <a:r>
              <a:rPr b="0" lang="en-US" sz="1800" spc="-1" strike="noStrike">
                <a:solidFill>
                  <a:srgbClr val="404040"/>
                </a:solidFill>
                <a:latin typeface="Century Gothic"/>
              </a:rPr>
              <a:t>A student is associated with at most one instructor via the relationship advisor</a:t>
            </a: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charset="2"/>
              <a:buChar char=""/>
            </a:pPr>
            <a:r>
              <a:rPr b="0" lang="en-US" sz="1800" spc="-1" strike="noStrike">
                <a:solidFill>
                  <a:srgbClr val="404040"/>
                </a:solidFill>
                <a:latin typeface="Century Gothic"/>
              </a:rPr>
              <a:t>A student is associated with at most one department via </a:t>
            </a:r>
            <a:endParaRPr b="0" lang="en-US" sz="1800" spc="-1" strike="noStrike">
              <a:solidFill>
                <a:srgbClr val="404040"/>
              </a:solidFill>
              <a:latin typeface="Century Gothic"/>
            </a:endParaRPr>
          </a:p>
        </p:txBody>
      </p:sp>
      <p:pic>
        <p:nvPicPr>
          <p:cNvPr id="300" name="Picture 11" descr=""/>
          <p:cNvPicPr/>
          <p:nvPr/>
        </p:nvPicPr>
        <p:blipFill>
          <a:blip r:embed="rId1"/>
          <a:stretch/>
        </p:blipFill>
        <p:spPr>
          <a:xfrm>
            <a:off x="7122960" y="1942560"/>
            <a:ext cx="4911120" cy="301248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285" dur="indefinite" restart="never" nodeType="tmRoot">
          <p:childTnLst>
            <p:seq>
              <p:cTn id="286" dur="indefinite" nodeType="mainSeq">
                <p:childTnLst>
                  <p:par>
                    <p:cTn id="287" fill="hold">
                      <p:stCondLst>
                        <p:cond delay="indefinite"/>
                      </p:stCondLst>
                      <p:childTnLst>
                        <p:par>
                          <p:cTn id="288" fill="hold">
                            <p:stCondLst>
                              <p:cond delay="0"/>
                            </p:stCondLst>
                            <p:childTnLst>
                              <p:par>
                                <p:cTn id="289" nodeType="clickEffect" fill="hold" presetClass="entr" presetID="2" presetSubtype="4">
                                  <p:stCondLst>
                                    <p:cond delay="0"/>
                                  </p:stCondLst>
                                  <p:childTnLst>
                                    <p:set>
                                      <p:cBhvr>
                                        <p:cTn id="290" dur="1" fill="hold">
                                          <p:stCondLst>
                                            <p:cond delay="0"/>
                                          </p:stCondLst>
                                        </p:cTn>
                                        <p:tgtEl>
                                          <p:spTgt spid="299">
                                            <p:txEl>
                                              <p:pRg st="0" end="0"/>
                                            </p:txEl>
                                          </p:spTgt>
                                        </p:tgtEl>
                                        <p:attrNameLst>
                                          <p:attrName>style.visibility</p:attrName>
                                        </p:attrNameLst>
                                      </p:cBhvr>
                                      <p:to>
                                        <p:strVal val="visible"/>
                                      </p:to>
                                    </p:set>
                                    <p:anim calcmode="lin" valueType="num">
                                      <p:cBhvr additive="repl">
                                        <p:cTn id="291" dur="500" fill="hold"/>
                                        <p:tgtEl>
                                          <p:spTgt spid="299">
                                            <p:txEl>
                                              <p:pRg st="0" end="0"/>
                                            </p:txEl>
                                          </p:spTgt>
                                        </p:tgtEl>
                                        <p:attrNameLst>
                                          <p:attrName>ppt_x</p:attrName>
                                        </p:attrNameLst>
                                      </p:cBhvr>
                                      <p:tavLst>
                                        <p:tav tm="0">
                                          <p:val>
                                            <p:strVal val="#ppt_x"/>
                                          </p:val>
                                        </p:tav>
                                        <p:tav tm="100000">
                                          <p:val>
                                            <p:strVal val="#ppt_x"/>
                                          </p:val>
                                        </p:tav>
                                      </p:tavLst>
                                    </p:anim>
                                    <p:anim calcmode="lin" valueType="num">
                                      <p:cBhvr additive="repl">
                                        <p:cTn id="292" dur="500" fill="hold"/>
                                        <p:tgtEl>
                                          <p:spTgt spid="299">
                                            <p:txEl>
                                              <p:pRg st="0" end="0"/>
                                            </p:txEl>
                                          </p:spTgt>
                                        </p:tgtEl>
                                        <p:attrNameLst>
                                          <p:attrName>ppt_y</p:attrName>
                                        </p:attrNameLst>
                                      </p:cBhvr>
                                      <p:tavLst>
                                        <p:tav tm="0">
                                          <p:val>
                                            <p:strVal val="1+#ppt_h/2"/>
                                          </p:val>
                                        </p:tav>
                                        <p:tav tm="100000">
                                          <p:val>
                                            <p:strVal val="#ppt_y"/>
                                          </p:val>
                                        </p:tav>
                                      </p:tavLst>
                                    </p:anim>
                                  </p:childTnLst>
                                </p:cTn>
                              </p:par>
                              <p:par>
                                <p:cTn id="293" nodeType="withEffect" fill="hold" presetClass="entr" presetID="2" presetSubtype="4">
                                  <p:stCondLst>
                                    <p:cond delay="0"/>
                                  </p:stCondLst>
                                  <p:childTnLst>
                                    <p:set>
                                      <p:cBhvr>
                                        <p:cTn id="294" dur="1" fill="hold">
                                          <p:stCondLst>
                                            <p:cond delay="0"/>
                                          </p:stCondLst>
                                        </p:cTn>
                                        <p:tgtEl>
                                          <p:spTgt spid="300"/>
                                        </p:tgtEl>
                                        <p:attrNameLst>
                                          <p:attrName>style.visibility</p:attrName>
                                        </p:attrNameLst>
                                      </p:cBhvr>
                                      <p:to>
                                        <p:strVal val="visible"/>
                                      </p:to>
                                    </p:set>
                                    <p:anim calcmode="lin" valueType="num">
                                      <p:cBhvr additive="repl">
                                        <p:cTn id="295" dur="500" fill="hold"/>
                                        <p:tgtEl>
                                          <p:spTgt spid="300"/>
                                        </p:tgtEl>
                                        <p:attrNameLst>
                                          <p:attrName>ppt_x</p:attrName>
                                        </p:attrNameLst>
                                      </p:cBhvr>
                                      <p:tavLst>
                                        <p:tav tm="0">
                                          <p:val>
                                            <p:strVal val="#ppt_x"/>
                                          </p:val>
                                        </p:tav>
                                        <p:tav tm="100000">
                                          <p:val>
                                            <p:strVal val="#ppt_x"/>
                                          </p:val>
                                        </p:tav>
                                      </p:tavLst>
                                    </p:anim>
                                    <p:anim calcmode="lin" valueType="num">
                                      <p:cBhvr additive="repl">
                                        <p:cTn id="296" dur="500" fill="hold"/>
                                        <p:tgtEl>
                                          <p:spTgt spid="300"/>
                                        </p:tgtEl>
                                        <p:attrNameLst>
                                          <p:attrName>ppt_y</p:attrName>
                                        </p:attrNameLst>
                                      </p:cBhvr>
                                      <p:tavLst>
                                        <p:tav tm="0">
                                          <p:val>
                                            <p:strVal val="1+#ppt_h/2"/>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nodeType="clickEffect" fill="hold" presetClass="entr" presetID="2" presetSubtype="4">
                                  <p:stCondLst>
                                    <p:cond delay="0"/>
                                  </p:stCondLst>
                                  <p:childTnLst>
                                    <p:set>
                                      <p:cBhvr>
                                        <p:cTn id="300" dur="1" fill="hold">
                                          <p:stCondLst>
                                            <p:cond delay="0"/>
                                          </p:stCondLst>
                                        </p:cTn>
                                        <p:tgtEl>
                                          <p:spTgt spid="299">
                                            <p:txEl>
                                              <p:pRg st="1" end="1"/>
                                            </p:txEl>
                                          </p:spTgt>
                                        </p:tgtEl>
                                        <p:attrNameLst>
                                          <p:attrName>style.visibility</p:attrName>
                                        </p:attrNameLst>
                                      </p:cBhvr>
                                      <p:to>
                                        <p:strVal val="visible"/>
                                      </p:to>
                                    </p:set>
                                    <p:anim calcmode="lin" valueType="num">
                                      <p:cBhvr additive="repl">
                                        <p:cTn id="301" dur="500" fill="hold"/>
                                        <p:tgtEl>
                                          <p:spTgt spid="299">
                                            <p:txEl>
                                              <p:pRg st="1" end="1"/>
                                            </p:txEl>
                                          </p:spTgt>
                                        </p:tgtEl>
                                        <p:attrNameLst>
                                          <p:attrName>ppt_x</p:attrName>
                                        </p:attrNameLst>
                                      </p:cBhvr>
                                      <p:tavLst>
                                        <p:tav tm="0">
                                          <p:val>
                                            <p:strVal val="#ppt_x"/>
                                          </p:val>
                                        </p:tav>
                                        <p:tav tm="100000">
                                          <p:val>
                                            <p:strVal val="#ppt_x"/>
                                          </p:val>
                                        </p:tav>
                                      </p:tavLst>
                                    </p:anim>
                                    <p:anim calcmode="lin" valueType="num">
                                      <p:cBhvr additive="repl">
                                        <p:cTn id="302" dur="500" fill="hold"/>
                                        <p:tgtEl>
                                          <p:spTgt spid="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nodeType="clickEffect" fill="hold" presetClass="entr" presetID="2" presetSubtype="4">
                                  <p:stCondLst>
                                    <p:cond delay="0"/>
                                  </p:stCondLst>
                                  <p:childTnLst>
                                    <p:set>
                                      <p:cBhvr>
                                        <p:cTn id="306" dur="1" fill="hold">
                                          <p:stCondLst>
                                            <p:cond delay="0"/>
                                          </p:stCondLst>
                                        </p:cTn>
                                        <p:tgtEl>
                                          <p:spTgt spid="299">
                                            <p:txEl>
                                              <p:pRg st="2" end="2"/>
                                            </p:txEl>
                                          </p:spTgt>
                                        </p:tgtEl>
                                        <p:attrNameLst>
                                          <p:attrName>style.visibility</p:attrName>
                                        </p:attrNameLst>
                                      </p:cBhvr>
                                      <p:to>
                                        <p:strVal val="visible"/>
                                      </p:to>
                                    </p:set>
                                    <p:anim calcmode="lin" valueType="num">
                                      <p:cBhvr additive="repl">
                                        <p:cTn id="307" dur="500" fill="hold"/>
                                        <p:tgtEl>
                                          <p:spTgt spid="299">
                                            <p:txEl>
                                              <p:pRg st="2" end="2"/>
                                            </p:txEl>
                                          </p:spTgt>
                                        </p:tgtEl>
                                        <p:attrNameLst>
                                          <p:attrName>ppt_x</p:attrName>
                                        </p:attrNameLst>
                                      </p:cBhvr>
                                      <p:tavLst>
                                        <p:tav tm="0">
                                          <p:val>
                                            <p:strVal val="#ppt_x"/>
                                          </p:val>
                                        </p:tav>
                                        <p:tav tm="100000">
                                          <p:val>
                                            <p:strVal val="#ppt_x"/>
                                          </p:val>
                                        </p:tav>
                                      </p:tavLst>
                                    </p:anim>
                                    <p:anim calcmode="lin" valueType="num">
                                      <p:cBhvr additive="repl">
                                        <p:cTn id="308" dur="500" fill="hold"/>
                                        <p:tgtEl>
                                          <p:spTgt spid="299">
                                            <p:txEl>
                                              <p:pRg st="2" end="2"/>
                                            </p:txEl>
                                          </p:spTgt>
                                        </p:tgtEl>
                                        <p:attrNameLst>
                                          <p:attrName>ppt_y</p:attrName>
                                        </p:attrNameLst>
                                      </p:cBhvr>
                                      <p:tavLst>
                                        <p:tav tm="0">
                                          <p:val>
                                            <p:strVal val="1+#ppt_h/2"/>
                                          </p:val>
                                        </p:tav>
                                        <p:tav tm="100000">
                                          <p:val>
                                            <p:strVal val="#ppt_y"/>
                                          </p:val>
                                        </p:tav>
                                      </p:tavLst>
                                    </p:anim>
                                  </p:childTnLst>
                                </p:cTn>
                              </p:par>
                              <p:par>
                                <p:cTn id="309" nodeType="withEffect" fill="hold" presetClass="entr" presetID="2" presetSubtype="4">
                                  <p:stCondLst>
                                    <p:cond delay="0"/>
                                  </p:stCondLst>
                                  <p:childTnLst>
                                    <p:set>
                                      <p:cBhvr>
                                        <p:cTn id="310" dur="1" fill="hold">
                                          <p:stCondLst>
                                            <p:cond delay="0"/>
                                          </p:stCondLst>
                                        </p:cTn>
                                        <p:tgtEl>
                                          <p:spTgt spid="299">
                                            <p:txEl>
                                              <p:pRg st="3" end="3"/>
                                            </p:txEl>
                                          </p:spTgt>
                                        </p:tgtEl>
                                        <p:attrNameLst>
                                          <p:attrName>style.visibility</p:attrName>
                                        </p:attrNameLst>
                                      </p:cBhvr>
                                      <p:to>
                                        <p:strVal val="visible"/>
                                      </p:to>
                                    </p:set>
                                    <p:anim calcmode="lin" valueType="num">
                                      <p:cBhvr additive="repl">
                                        <p:cTn id="311" dur="500" fill="hold"/>
                                        <p:tgtEl>
                                          <p:spTgt spid="299">
                                            <p:txEl>
                                              <p:pRg st="3" end="3"/>
                                            </p:txEl>
                                          </p:spTgt>
                                        </p:tgtEl>
                                        <p:attrNameLst>
                                          <p:attrName>ppt_x</p:attrName>
                                        </p:attrNameLst>
                                      </p:cBhvr>
                                      <p:tavLst>
                                        <p:tav tm="0">
                                          <p:val>
                                            <p:strVal val="#ppt_x"/>
                                          </p:val>
                                        </p:tav>
                                        <p:tav tm="100000">
                                          <p:val>
                                            <p:strVal val="#ppt_x"/>
                                          </p:val>
                                        </p:tav>
                                      </p:tavLst>
                                    </p:anim>
                                    <p:anim calcmode="lin" valueType="num">
                                      <p:cBhvr additive="repl">
                                        <p:cTn id="312" dur="500" fill="hold"/>
                                        <p:tgtEl>
                                          <p:spTgt spid="299">
                                            <p:txEl>
                                              <p:pRg st="3" end="3"/>
                                            </p:txEl>
                                          </p:spTgt>
                                        </p:tgtEl>
                                        <p:attrNameLst>
                                          <p:attrName>ppt_y</p:attrName>
                                        </p:attrNameLst>
                                      </p:cBhvr>
                                      <p:tavLst>
                                        <p:tav tm="0">
                                          <p:val>
                                            <p:strVal val="1+#ppt_h/2"/>
                                          </p:val>
                                        </p:tav>
                                        <p:tav tm="100000">
                                          <p:val>
                                            <p:strVal val="#ppt_y"/>
                                          </p:val>
                                        </p:tav>
                                      </p:tavLst>
                                    </p:anim>
                                  </p:childTnLst>
                                </p:cTn>
                              </p:par>
                              <p:par>
                                <p:cTn id="313" nodeType="withEffect" fill="hold" presetClass="entr" presetID="2" presetSubtype="4">
                                  <p:stCondLst>
                                    <p:cond delay="0"/>
                                  </p:stCondLst>
                                  <p:childTnLst>
                                    <p:set>
                                      <p:cBhvr>
                                        <p:cTn id="314" dur="1" fill="hold">
                                          <p:stCondLst>
                                            <p:cond delay="0"/>
                                          </p:stCondLst>
                                        </p:cTn>
                                        <p:tgtEl>
                                          <p:spTgt spid="299">
                                            <p:txEl>
                                              <p:pRg st="4" end="4"/>
                                            </p:txEl>
                                          </p:spTgt>
                                        </p:tgtEl>
                                        <p:attrNameLst>
                                          <p:attrName>style.visibility</p:attrName>
                                        </p:attrNameLst>
                                      </p:cBhvr>
                                      <p:to>
                                        <p:strVal val="visible"/>
                                      </p:to>
                                    </p:set>
                                    <p:anim calcmode="lin" valueType="num">
                                      <p:cBhvr additive="repl">
                                        <p:cTn id="315" dur="500" fill="hold"/>
                                        <p:tgtEl>
                                          <p:spTgt spid="299">
                                            <p:txEl>
                                              <p:pRg st="4" end="4"/>
                                            </p:txEl>
                                          </p:spTgt>
                                        </p:tgtEl>
                                        <p:attrNameLst>
                                          <p:attrName>ppt_x</p:attrName>
                                        </p:attrNameLst>
                                      </p:cBhvr>
                                      <p:tavLst>
                                        <p:tav tm="0">
                                          <p:val>
                                            <p:strVal val="#ppt_x"/>
                                          </p:val>
                                        </p:tav>
                                        <p:tav tm="100000">
                                          <p:val>
                                            <p:strVal val="#ppt_x"/>
                                          </p:val>
                                        </p:tav>
                                      </p:tavLst>
                                    </p:anim>
                                    <p:anim calcmode="lin" valueType="num">
                                      <p:cBhvr additive="repl">
                                        <p:cTn id="316" dur="500" fill="hold"/>
                                        <p:tgtEl>
                                          <p:spTgt spid="2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ONE-TO-MANY RELATIONSHIP</a:t>
            </a:r>
            <a:endParaRPr b="0" lang="en-US" sz="2800" spc="-1" strike="noStrike">
              <a:solidFill>
                <a:srgbClr val="000000"/>
              </a:solidFill>
              <a:latin typeface="Century Gothic"/>
            </a:endParaRPr>
          </a:p>
        </p:txBody>
      </p:sp>
      <p:sp>
        <p:nvSpPr>
          <p:cNvPr id="302" name="TextShape 2"/>
          <p:cNvSpPr txBox="1"/>
          <p:nvPr/>
        </p:nvSpPr>
        <p:spPr>
          <a:xfrm>
            <a:off x="1065240" y="1752480"/>
            <a:ext cx="5512320" cy="4228920"/>
          </a:xfrm>
          <a:prstGeom prst="rect">
            <a:avLst/>
          </a:prstGeom>
          <a:noFill/>
          <a:ln>
            <a:noFill/>
          </a:ln>
        </p:spPr>
        <p:txBody>
          <a:bodyPr>
            <a:normAutofit/>
          </a:bodyPr>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one-to-many relationship between an instructor and a student</a:t>
            </a:r>
            <a:endParaRPr b="0" lang="en-US" sz="1800" spc="-1" strike="noStrike">
              <a:solidFill>
                <a:srgbClr val="404040"/>
              </a:solidFill>
              <a:latin typeface="Century Gothic"/>
            </a:endParaRPr>
          </a:p>
          <a:p>
            <a:pPr algn="just">
              <a:lnSpc>
                <a:spcPct val="100000"/>
              </a:lnSpc>
              <a:spcBef>
                <a:spcPts val="1001"/>
              </a:spcBef>
            </a:pP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charset="2"/>
              <a:buChar char=""/>
            </a:pPr>
            <a:r>
              <a:rPr b="0" lang="en-US" sz="1800" spc="-1" strike="noStrike">
                <a:solidFill>
                  <a:srgbClr val="404040"/>
                </a:solidFill>
                <a:latin typeface="Century Gothic"/>
              </a:rPr>
              <a:t>an instructor is associated with several (including 0) students via advisor</a:t>
            </a: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charset="2"/>
              <a:buChar char=""/>
            </a:pPr>
            <a:r>
              <a:rPr b="0" lang="en-US" sz="1800" spc="-1" strike="noStrike">
                <a:solidFill>
                  <a:srgbClr val="404040"/>
                </a:solidFill>
                <a:latin typeface="Century Gothic"/>
              </a:rPr>
              <a:t> </a:t>
            </a:r>
            <a:endParaRPr b="0" lang="en-US" sz="1800" spc="-1" strike="noStrike">
              <a:solidFill>
                <a:srgbClr val="404040"/>
              </a:solidFill>
              <a:latin typeface="Century Gothic"/>
            </a:endParaRPr>
          </a:p>
        </p:txBody>
      </p:sp>
      <p:pic>
        <p:nvPicPr>
          <p:cNvPr id="303" name="Picture 3" descr=""/>
          <p:cNvPicPr/>
          <p:nvPr/>
        </p:nvPicPr>
        <p:blipFill>
          <a:blip r:embed="rId1"/>
          <a:stretch/>
        </p:blipFill>
        <p:spPr>
          <a:xfrm>
            <a:off x="6801120" y="2103120"/>
            <a:ext cx="5174280" cy="314676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317" dur="indefinite" restart="never" nodeType="tmRoot">
          <p:childTnLst>
            <p:seq>
              <p:cTn id="318" dur="indefinite" nodeType="mainSeq">
                <p:childTnLst>
                  <p:par>
                    <p:cTn id="319" fill="hold">
                      <p:stCondLst>
                        <p:cond delay="indefinite"/>
                      </p:stCondLst>
                      <p:childTnLst>
                        <p:par>
                          <p:cTn id="320" fill="hold">
                            <p:stCondLst>
                              <p:cond delay="0"/>
                            </p:stCondLst>
                            <p:childTnLst>
                              <p:par>
                                <p:cTn id="321" nodeType="clickEffect" fill="hold" presetClass="entr" presetID="2" presetSubtype="4">
                                  <p:stCondLst>
                                    <p:cond delay="0"/>
                                  </p:stCondLst>
                                  <p:childTnLst>
                                    <p:set>
                                      <p:cBhvr>
                                        <p:cTn id="322" dur="1" fill="hold">
                                          <p:stCondLst>
                                            <p:cond delay="0"/>
                                          </p:stCondLst>
                                        </p:cTn>
                                        <p:tgtEl>
                                          <p:spTgt spid="302">
                                            <p:txEl>
                                              <p:pRg st="0" end="0"/>
                                            </p:txEl>
                                          </p:spTgt>
                                        </p:tgtEl>
                                        <p:attrNameLst>
                                          <p:attrName>style.visibility</p:attrName>
                                        </p:attrNameLst>
                                      </p:cBhvr>
                                      <p:to>
                                        <p:strVal val="visible"/>
                                      </p:to>
                                    </p:set>
                                    <p:anim calcmode="lin" valueType="num">
                                      <p:cBhvr additive="repl">
                                        <p:cTn id="323" dur="500" fill="hold"/>
                                        <p:tgtEl>
                                          <p:spTgt spid="302">
                                            <p:txEl>
                                              <p:pRg st="0" end="0"/>
                                            </p:txEl>
                                          </p:spTgt>
                                        </p:tgtEl>
                                        <p:attrNameLst>
                                          <p:attrName>ppt_x</p:attrName>
                                        </p:attrNameLst>
                                      </p:cBhvr>
                                      <p:tavLst>
                                        <p:tav tm="0">
                                          <p:val>
                                            <p:strVal val="#ppt_x"/>
                                          </p:val>
                                        </p:tav>
                                        <p:tav tm="100000">
                                          <p:val>
                                            <p:strVal val="#ppt_x"/>
                                          </p:val>
                                        </p:tav>
                                      </p:tavLst>
                                    </p:anim>
                                    <p:anim calcmode="lin" valueType="num">
                                      <p:cBhvr additive="repl">
                                        <p:cTn id="324" dur="500" fill="hold"/>
                                        <p:tgtEl>
                                          <p:spTgt spid="302">
                                            <p:txEl>
                                              <p:pRg st="0" end="0"/>
                                            </p:txEl>
                                          </p:spTgt>
                                        </p:tgtEl>
                                        <p:attrNameLst>
                                          <p:attrName>ppt_y</p:attrName>
                                        </p:attrNameLst>
                                      </p:cBhvr>
                                      <p:tavLst>
                                        <p:tav tm="0">
                                          <p:val>
                                            <p:strVal val="1+#ppt_h/2"/>
                                          </p:val>
                                        </p:tav>
                                        <p:tav tm="100000">
                                          <p:val>
                                            <p:strVal val="#ppt_y"/>
                                          </p:val>
                                        </p:tav>
                                      </p:tavLst>
                                    </p:anim>
                                  </p:childTnLst>
                                </p:cTn>
                              </p:par>
                              <p:par>
                                <p:cTn id="325" nodeType="withEffect" fill="hold" presetClass="entr" presetID="2" presetSubtype="4">
                                  <p:stCondLst>
                                    <p:cond delay="0"/>
                                  </p:stCondLst>
                                  <p:childTnLst>
                                    <p:set>
                                      <p:cBhvr>
                                        <p:cTn id="326" dur="1" fill="hold">
                                          <p:stCondLst>
                                            <p:cond delay="0"/>
                                          </p:stCondLst>
                                        </p:cTn>
                                        <p:tgtEl>
                                          <p:spTgt spid="302">
                                            <p:txEl>
                                              <p:pRg st="2" end="2"/>
                                            </p:txEl>
                                          </p:spTgt>
                                        </p:tgtEl>
                                        <p:attrNameLst>
                                          <p:attrName>style.visibility</p:attrName>
                                        </p:attrNameLst>
                                      </p:cBhvr>
                                      <p:to>
                                        <p:strVal val="visible"/>
                                      </p:to>
                                    </p:set>
                                    <p:anim calcmode="lin" valueType="num">
                                      <p:cBhvr additive="repl">
                                        <p:cTn id="327" dur="500" fill="hold"/>
                                        <p:tgtEl>
                                          <p:spTgt spid="302">
                                            <p:txEl>
                                              <p:pRg st="2" end="2"/>
                                            </p:txEl>
                                          </p:spTgt>
                                        </p:tgtEl>
                                        <p:attrNameLst>
                                          <p:attrName>ppt_x</p:attrName>
                                        </p:attrNameLst>
                                      </p:cBhvr>
                                      <p:tavLst>
                                        <p:tav tm="0">
                                          <p:val>
                                            <p:strVal val="#ppt_x"/>
                                          </p:val>
                                        </p:tav>
                                        <p:tav tm="100000">
                                          <p:val>
                                            <p:strVal val="#ppt_x"/>
                                          </p:val>
                                        </p:tav>
                                      </p:tavLst>
                                    </p:anim>
                                    <p:anim calcmode="lin" valueType="num">
                                      <p:cBhvr additive="repl">
                                        <p:cTn id="328" dur="500" fill="hold"/>
                                        <p:tgtEl>
                                          <p:spTgt spid="302">
                                            <p:txEl>
                                              <p:pRg st="2" end="2"/>
                                            </p:txEl>
                                          </p:spTgt>
                                        </p:tgtEl>
                                        <p:attrNameLst>
                                          <p:attrName>ppt_y</p:attrName>
                                        </p:attrNameLst>
                                      </p:cBhvr>
                                      <p:tavLst>
                                        <p:tav tm="0">
                                          <p:val>
                                            <p:strVal val="1+#ppt_h/2"/>
                                          </p:val>
                                        </p:tav>
                                        <p:tav tm="100000">
                                          <p:val>
                                            <p:strVal val="#ppt_y"/>
                                          </p:val>
                                        </p:tav>
                                      </p:tavLst>
                                    </p:anim>
                                  </p:childTnLst>
                                </p:cTn>
                              </p:par>
                              <p:par>
                                <p:cTn id="329" nodeType="withEffect" fill="hold" presetClass="entr" presetID="2" presetSubtype="4">
                                  <p:stCondLst>
                                    <p:cond delay="0"/>
                                  </p:stCondLst>
                                  <p:childTnLst>
                                    <p:set>
                                      <p:cBhvr>
                                        <p:cTn id="330" dur="1" fill="hold">
                                          <p:stCondLst>
                                            <p:cond delay="0"/>
                                          </p:stCondLst>
                                        </p:cTn>
                                        <p:tgtEl>
                                          <p:spTgt spid="302">
                                            <p:txEl>
                                              <p:pRg st="3" end="3"/>
                                            </p:txEl>
                                          </p:spTgt>
                                        </p:tgtEl>
                                        <p:attrNameLst>
                                          <p:attrName>style.visibility</p:attrName>
                                        </p:attrNameLst>
                                      </p:cBhvr>
                                      <p:to>
                                        <p:strVal val="visible"/>
                                      </p:to>
                                    </p:set>
                                    <p:anim calcmode="lin" valueType="num">
                                      <p:cBhvr additive="repl">
                                        <p:cTn id="331" dur="500" fill="hold"/>
                                        <p:tgtEl>
                                          <p:spTgt spid="302">
                                            <p:txEl>
                                              <p:pRg st="3" end="3"/>
                                            </p:txEl>
                                          </p:spTgt>
                                        </p:tgtEl>
                                        <p:attrNameLst>
                                          <p:attrName>ppt_x</p:attrName>
                                        </p:attrNameLst>
                                      </p:cBhvr>
                                      <p:tavLst>
                                        <p:tav tm="0">
                                          <p:val>
                                            <p:strVal val="#ppt_x"/>
                                          </p:val>
                                        </p:tav>
                                        <p:tav tm="100000">
                                          <p:val>
                                            <p:strVal val="#ppt_x"/>
                                          </p:val>
                                        </p:tav>
                                      </p:tavLst>
                                    </p:anim>
                                    <p:anim calcmode="lin" valueType="num">
                                      <p:cBhvr additive="repl">
                                        <p:cTn id="332" dur="500" fill="hold"/>
                                        <p:tgtEl>
                                          <p:spTgt spid="302">
                                            <p:txEl>
                                              <p:pRg st="3" end="3"/>
                                            </p:txEl>
                                          </p:spTgt>
                                        </p:tgtEl>
                                        <p:attrNameLst>
                                          <p:attrName>ppt_y</p:attrName>
                                        </p:attrNameLst>
                                      </p:cBhvr>
                                      <p:tavLst>
                                        <p:tav tm="0">
                                          <p:val>
                                            <p:strVal val="1+#ppt_h/2"/>
                                          </p:val>
                                        </p:tav>
                                        <p:tav tm="100000">
                                          <p:val>
                                            <p:strVal val="#ppt_y"/>
                                          </p:val>
                                        </p:tav>
                                      </p:tavLst>
                                    </p:anim>
                                  </p:childTnLst>
                                </p:cTn>
                              </p:par>
                              <p:par>
                                <p:cTn id="333" nodeType="withEffect" fill="hold" presetClass="entr" presetID="2" presetSubtype="4">
                                  <p:stCondLst>
                                    <p:cond delay="0"/>
                                  </p:stCondLst>
                                  <p:childTnLst>
                                    <p:set>
                                      <p:cBhvr>
                                        <p:cTn id="334" dur="1" fill="hold">
                                          <p:stCondLst>
                                            <p:cond delay="0"/>
                                          </p:stCondLst>
                                        </p:cTn>
                                        <p:tgtEl>
                                          <p:spTgt spid="303"/>
                                        </p:tgtEl>
                                        <p:attrNameLst>
                                          <p:attrName>style.visibility</p:attrName>
                                        </p:attrNameLst>
                                      </p:cBhvr>
                                      <p:to>
                                        <p:strVal val="visible"/>
                                      </p:to>
                                    </p:set>
                                    <p:anim calcmode="lin" valueType="num">
                                      <p:cBhvr additive="repl">
                                        <p:cTn id="335" dur="500" fill="hold"/>
                                        <p:tgtEl>
                                          <p:spTgt spid="303"/>
                                        </p:tgtEl>
                                        <p:attrNameLst>
                                          <p:attrName>ppt_x</p:attrName>
                                        </p:attrNameLst>
                                      </p:cBhvr>
                                      <p:tavLst>
                                        <p:tav tm="0">
                                          <p:val>
                                            <p:strVal val="#ppt_x"/>
                                          </p:val>
                                        </p:tav>
                                        <p:tav tm="100000">
                                          <p:val>
                                            <p:strVal val="#ppt_x"/>
                                          </p:val>
                                        </p:tav>
                                      </p:tavLst>
                                    </p:anim>
                                    <p:anim calcmode="lin" valueType="num">
                                      <p:cBhvr additive="repl">
                                        <p:cTn id="336" dur="500" fill="hold"/>
                                        <p:tgtEl>
                                          <p:spTgt spid="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MANY-TO-MANY RELATIONSHIP</a:t>
            </a:r>
            <a:endParaRPr b="0" lang="en-US" sz="2800" spc="-1" strike="noStrike">
              <a:solidFill>
                <a:srgbClr val="000000"/>
              </a:solidFill>
              <a:latin typeface="Century Gothic"/>
            </a:endParaRPr>
          </a:p>
        </p:txBody>
      </p:sp>
      <p:sp>
        <p:nvSpPr>
          <p:cNvPr id="305" name="TextShape 2"/>
          <p:cNvSpPr txBox="1"/>
          <p:nvPr/>
        </p:nvSpPr>
        <p:spPr>
          <a:xfrm>
            <a:off x="1065240" y="1752480"/>
            <a:ext cx="3889800" cy="4228920"/>
          </a:xfrm>
          <a:prstGeom prst="rect">
            <a:avLst/>
          </a:prstGeom>
          <a:noFill/>
          <a:ln>
            <a:noFill/>
          </a:ln>
        </p:spPr>
        <p:txBody>
          <a:bodyPr>
            <a:normAutofit/>
          </a:bodyPr>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An instructor is associated with several (possibly 0) students via advisor</a:t>
            </a:r>
            <a:endParaRPr b="0" lang="en-US" sz="1800" spc="-1" strike="noStrike">
              <a:solidFill>
                <a:srgbClr val="404040"/>
              </a:solidFill>
              <a:latin typeface="Century Gothic"/>
            </a:endParaRPr>
          </a:p>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 </a:t>
            </a:r>
            <a:endParaRPr b="0" lang="en-US" sz="1800" spc="-1" strike="noStrike">
              <a:solidFill>
                <a:srgbClr val="404040"/>
              </a:solidFill>
              <a:latin typeface="Century Gothic"/>
            </a:endParaRPr>
          </a:p>
        </p:txBody>
      </p:sp>
      <p:pic>
        <p:nvPicPr>
          <p:cNvPr id="306" name="Picture 3" descr=""/>
          <p:cNvPicPr/>
          <p:nvPr/>
        </p:nvPicPr>
        <p:blipFill>
          <a:blip r:embed="rId1"/>
          <a:stretch/>
        </p:blipFill>
        <p:spPr>
          <a:xfrm>
            <a:off x="5473440" y="1885680"/>
            <a:ext cx="6531120" cy="293652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337" dur="indefinite" restart="never" nodeType="tmRoot">
          <p:childTnLst>
            <p:seq>
              <p:cTn id="338" dur="indefinite" nodeType="mainSeq">
                <p:childTnLst>
                  <p:par>
                    <p:cTn id="339" fill="hold">
                      <p:stCondLst>
                        <p:cond delay="indefinite"/>
                      </p:stCondLst>
                      <p:childTnLst>
                        <p:par>
                          <p:cTn id="340" fill="hold">
                            <p:stCondLst>
                              <p:cond delay="0"/>
                            </p:stCondLst>
                            <p:childTnLst>
                              <p:par>
                                <p:cTn id="341" nodeType="clickEffect" fill="hold" presetClass="entr" presetID="2" presetSubtype="4">
                                  <p:stCondLst>
                                    <p:cond delay="0"/>
                                  </p:stCondLst>
                                  <p:childTnLst>
                                    <p:set>
                                      <p:cBhvr>
                                        <p:cTn id="342" dur="1" fill="hold">
                                          <p:stCondLst>
                                            <p:cond delay="0"/>
                                          </p:stCondLst>
                                        </p:cTn>
                                        <p:tgtEl>
                                          <p:spTgt spid="305">
                                            <p:txEl>
                                              <p:pRg st="0" end="0"/>
                                            </p:txEl>
                                          </p:spTgt>
                                        </p:tgtEl>
                                        <p:attrNameLst>
                                          <p:attrName>style.visibility</p:attrName>
                                        </p:attrNameLst>
                                      </p:cBhvr>
                                      <p:to>
                                        <p:strVal val="visible"/>
                                      </p:to>
                                    </p:set>
                                    <p:anim calcmode="lin" valueType="num">
                                      <p:cBhvr additive="repl">
                                        <p:cTn id="343" dur="500" fill="hold"/>
                                        <p:tgtEl>
                                          <p:spTgt spid="305">
                                            <p:txEl>
                                              <p:pRg st="0" end="0"/>
                                            </p:txEl>
                                          </p:spTgt>
                                        </p:tgtEl>
                                        <p:attrNameLst>
                                          <p:attrName>ppt_x</p:attrName>
                                        </p:attrNameLst>
                                      </p:cBhvr>
                                      <p:tavLst>
                                        <p:tav tm="0">
                                          <p:val>
                                            <p:strVal val="#ppt_x"/>
                                          </p:val>
                                        </p:tav>
                                        <p:tav tm="100000">
                                          <p:val>
                                            <p:strVal val="#ppt_x"/>
                                          </p:val>
                                        </p:tav>
                                      </p:tavLst>
                                    </p:anim>
                                    <p:anim calcmode="lin" valueType="num">
                                      <p:cBhvr additive="repl">
                                        <p:cTn id="344" dur="500" fill="hold"/>
                                        <p:tgtEl>
                                          <p:spTgt spid="305">
                                            <p:txEl>
                                              <p:pRg st="0" end="0"/>
                                            </p:txEl>
                                          </p:spTgt>
                                        </p:tgtEl>
                                        <p:attrNameLst>
                                          <p:attrName>ppt_y</p:attrName>
                                        </p:attrNameLst>
                                      </p:cBhvr>
                                      <p:tavLst>
                                        <p:tav tm="0">
                                          <p:val>
                                            <p:strVal val="1+#ppt_h/2"/>
                                          </p:val>
                                        </p:tav>
                                        <p:tav tm="100000">
                                          <p:val>
                                            <p:strVal val="#ppt_y"/>
                                          </p:val>
                                        </p:tav>
                                      </p:tavLst>
                                    </p:anim>
                                  </p:childTnLst>
                                </p:cTn>
                              </p:par>
                              <p:par>
                                <p:cTn id="345" nodeType="withEffect" fill="hold" presetClass="entr" presetID="2" presetSubtype="4">
                                  <p:stCondLst>
                                    <p:cond delay="0"/>
                                  </p:stCondLst>
                                  <p:childTnLst>
                                    <p:set>
                                      <p:cBhvr>
                                        <p:cTn id="346" dur="1" fill="hold">
                                          <p:stCondLst>
                                            <p:cond delay="0"/>
                                          </p:stCondLst>
                                        </p:cTn>
                                        <p:tgtEl>
                                          <p:spTgt spid="306"/>
                                        </p:tgtEl>
                                        <p:attrNameLst>
                                          <p:attrName>style.visibility</p:attrName>
                                        </p:attrNameLst>
                                      </p:cBhvr>
                                      <p:to>
                                        <p:strVal val="visible"/>
                                      </p:to>
                                    </p:set>
                                    <p:anim calcmode="lin" valueType="num">
                                      <p:cBhvr additive="repl">
                                        <p:cTn id="347" dur="500" fill="hold"/>
                                        <p:tgtEl>
                                          <p:spTgt spid="306"/>
                                        </p:tgtEl>
                                        <p:attrNameLst>
                                          <p:attrName>ppt_x</p:attrName>
                                        </p:attrNameLst>
                                      </p:cBhvr>
                                      <p:tavLst>
                                        <p:tav tm="0">
                                          <p:val>
                                            <p:strVal val="#ppt_x"/>
                                          </p:val>
                                        </p:tav>
                                        <p:tav tm="100000">
                                          <p:val>
                                            <p:strVal val="#ppt_x"/>
                                          </p:val>
                                        </p:tav>
                                      </p:tavLst>
                                    </p:anim>
                                    <p:anim calcmode="lin" valueType="num">
                                      <p:cBhvr additive="repl">
                                        <p:cTn id="348" dur="500" fill="hold"/>
                                        <p:tgtEl>
                                          <p:spTgt spid="306"/>
                                        </p:tgtEl>
                                        <p:attrNameLst>
                                          <p:attrName>ppt_y</p:attrName>
                                        </p:attrNameLst>
                                      </p:cBhvr>
                                      <p:tavLst>
                                        <p:tav tm="0">
                                          <p:val>
                                            <p:strVal val="1+#ppt_h/2"/>
                                          </p:val>
                                        </p:tav>
                                        <p:tav tm="100000">
                                          <p:val>
                                            <p:strVal val="#ppt_y"/>
                                          </p:val>
                                        </p:tav>
                                      </p:tavLst>
                                    </p:anim>
                                  </p:childTnLst>
                                </p:cTn>
                              </p:par>
                            </p:childTnLst>
                          </p:cTn>
                        </p:par>
                      </p:childTnLst>
                    </p:cTn>
                  </p:par>
                  <p:par>
                    <p:cTn id="349" fill="hold">
                      <p:stCondLst>
                        <p:cond delay="indefinite"/>
                      </p:stCondLst>
                      <p:childTnLst>
                        <p:par>
                          <p:cTn id="350" fill="hold">
                            <p:stCondLst>
                              <p:cond delay="0"/>
                            </p:stCondLst>
                            <p:childTnLst>
                              <p:par>
                                <p:cTn id="351" nodeType="clickEffect" fill="hold" presetClass="entr" presetID="2" presetSubtype="4">
                                  <p:stCondLst>
                                    <p:cond delay="0"/>
                                  </p:stCondLst>
                                  <p:childTnLst>
                                    <p:set>
                                      <p:cBhvr>
                                        <p:cTn id="352" dur="1" fill="hold">
                                          <p:stCondLst>
                                            <p:cond delay="0"/>
                                          </p:stCondLst>
                                        </p:cTn>
                                        <p:tgtEl>
                                          <p:spTgt spid="305">
                                            <p:txEl>
                                              <p:pRg st="1" end="1"/>
                                            </p:txEl>
                                          </p:spTgt>
                                        </p:tgtEl>
                                        <p:attrNameLst>
                                          <p:attrName>style.visibility</p:attrName>
                                        </p:attrNameLst>
                                      </p:cBhvr>
                                      <p:to>
                                        <p:strVal val="visible"/>
                                      </p:to>
                                    </p:set>
                                    <p:anim calcmode="lin" valueType="num">
                                      <p:cBhvr additive="repl">
                                        <p:cTn id="353" dur="500" fill="hold"/>
                                        <p:tgtEl>
                                          <p:spTgt spid="305">
                                            <p:txEl>
                                              <p:pRg st="1" end="1"/>
                                            </p:txEl>
                                          </p:spTgt>
                                        </p:tgtEl>
                                        <p:attrNameLst>
                                          <p:attrName>ppt_x</p:attrName>
                                        </p:attrNameLst>
                                      </p:cBhvr>
                                      <p:tavLst>
                                        <p:tav tm="0">
                                          <p:val>
                                            <p:strVal val="#ppt_x"/>
                                          </p:val>
                                        </p:tav>
                                        <p:tav tm="100000">
                                          <p:val>
                                            <p:strVal val="#ppt_x"/>
                                          </p:val>
                                        </p:tav>
                                      </p:tavLst>
                                    </p:anim>
                                    <p:anim calcmode="lin" valueType="num">
                                      <p:cBhvr additive="repl">
                                        <p:cTn id="354" dur="500" fill="hold"/>
                                        <p:tgtEl>
                                          <p:spTgt spid="30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ENTITY-RELATIONSHIP (Example)</a:t>
            </a:r>
            <a:endParaRPr b="0" lang="en-US" sz="2800" spc="-1" strike="noStrike">
              <a:solidFill>
                <a:srgbClr val="000000"/>
              </a:solidFill>
              <a:latin typeface="Century Gothic"/>
            </a:endParaRPr>
          </a:p>
        </p:txBody>
      </p:sp>
      <p:pic>
        <p:nvPicPr>
          <p:cNvPr id="308" name="Picture 5" descr="dbms-reduction-of-er-diagram-into-table.png"/>
          <p:cNvPicPr/>
          <p:nvPr/>
        </p:nvPicPr>
        <p:blipFill>
          <a:blip r:embed="rId1"/>
          <a:stretch/>
        </p:blipFill>
        <p:spPr>
          <a:xfrm>
            <a:off x="2190600" y="1680840"/>
            <a:ext cx="7000920" cy="451476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ENTITY-RELATIONSHIP (Example)</a:t>
            </a:r>
            <a:endParaRPr b="0" lang="en-US" sz="2800" spc="-1" strike="noStrike">
              <a:solidFill>
                <a:srgbClr val="000000"/>
              </a:solidFill>
              <a:latin typeface="Century Gothic"/>
            </a:endParaRPr>
          </a:p>
        </p:txBody>
      </p:sp>
      <p:pic>
        <p:nvPicPr>
          <p:cNvPr id="310" name="Picture 3" descr="media_b05_b0510dfc-4c52-4b5e-984b-958100de9690_php8OBDYL.png"/>
          <p:cNvPicPr/>
          <p:nvPr/>
        </p:nvPicPr>
        <p:blipFill>
          <a:blip r:embed="rId1"/>
          <a:stretch/>
        </p:blipFill>
        <p:spPr>
          <a:xfrm>
            <a:off x="2779200" y="1527840"/>
            <a:ext cx="5478120" cy="419760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PARTICIPATION CONSTRAINT</a:t>
            </a:r>
            <a:endParaRPr b="0" lang="en-US" sz="2800" spc="-1" strike="noStrike">
              <a:solidFill>
                <a:srgbClr val="000000"/>
              </a:solidFill>
              <a:latin typeface="Century Gothic"/>
            </a:endParaRPr>
          </a:p>
        </p:txBody>
      </p:sp>
      <p:sp>
        <p:nvSpPr>
          <p:cNvPr id="312" name="TextShape 2"/>
          <p:cNvSpPr txBox="1"/>
          <p:nvPr/>
        </p:nvSpPr>
        <p:spPr>
          <a:xfrm>
            <a:off x="2589120" y="2133720"/>
            <a:ext cx="8915040" cy="3777120"/>
          </a:xfrm>
          <a:prstGeom prst="rect">
            <a:avLst/>
          </a:prstGeom>
          <a:noFill/>
          <a:ln>
            <a:noFill/>
          </a:ln>
        </p:spPr>
        <p:txBody>
          <a:bodyPr>
            <a:normAutofit/>
          </a:bodyPr>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Participation Constraint is applied on the entity participating in the relationship set.</a:t>
            </a:r>
            <a:endParaRPr b="0" lang="en-US" sz="1800" spc="-1" strike="noStrike">
              <a:solidFill>
                <a:srgbClr val="404040"/>
              </a:solidFill>
              <a:latin typeface="Century Gothic"/>
            </a:endParaRPr>
          </a:p>
          <a:p>
            <a:pPr marL="343080" indent="-342720" algn="just">
              <a:lnSpc>
                <a:spcPct val="100000"/>
              </a:lnSpc>
              <a:spcBef>
                <a:spcPts val="1001"/>
              </a:spcBef>
              <a:buClr>
                <a:srgbClr val="a53010"/>
              </a:buClr>
              <a:buFont typeface="Wingdings 3" charset="2"/>
              <a:buChar char=""/>
            </a:pPr>
            <a:r>
              <a:rPr b="1" lang="en-US" sz="1800" spc="-1" strike="noStrike">
                <a:solidFill>
                  <a:srgbClr val="404040"/>
                </a:solidFill>
                <a:latin typeface="Century Gothic"/>
              </a:rPr>
              <a:t>Total Participation –</a:t>
            </a:r>
            <a:r>
              <a:rPr b="0" lang="en-US" sz="1800" spc="-1" strike="noStrike">
                <a:solidFill>
                  <a:srgbClr val="404040"/>
                </a:solidFill>
                <a:latin typeface="Century Gothic"/>
              </a:rPr>
              <a:t> Each entity in the entity set</a:t>
            </a:r>
            <a:r>
              <a:rPr b="1" lang="en-US" sz="1800" spc="-1" strike="noStrike">
                <a:solidFill>
                  <a:srgbClr val="404040"/>
                </a:solidFill>
                <a:latin typeface="Century Gothic"/>
              </a:rPr>
              <a:t> must participate</a:t>
            </a:r>
            <a:r>
              <a:rPr b="0" lang="en-US" sz="1800" spc="-1" strike="noStrike">
                <a:solidFill>
                  <a:srgbClr val="404040"/>
                </a:solidFill>
                <a:latin typeface="Century Gothic"/>
              </a:rPr>
              <a:t> in the relationship. If each student must enroll in a course, the participation of student will be total. Total participation is shown by double line in ER diagram.</a:t>
            </a:r>
            <a:endParaRPr b="0" lang="en-US" sz="1800" spc="-1" strike="noStrike">
              <a:solidFill>
                <a:srgbClr val="404040"/>
              </a:solidFill>
              <a:latin typeface="Century Gothic"/>
            </a:endParaRPr>
          </a:p>
          <a:p>
            <a:pPr marL="343080" indent="-342720" algn="just">
              <a:lnSpc>
                <a:spcPct val="100000"/>
              </a:lnSpc>
              <a:spcBef>
                <a:spcPts val="1001"/>
              </a:spcBef>
              <a:buClr>
                <a:srgbClr val="a53010"/>
              </a:buClr>
              <a:buFont typeface="Wingdings 3" charset="2"/>
              <a:buChar char=""/>
            </a:pPr>
            <a:r>
              <a:rPr b="1" lang="en-US" sz="1800" spc="-1" strike="noStrike">
                <a:solidFill>
                  <a:srgbClr val="404040"/>
                </a:solidFill>
                <a:latin typeface="Century Gothic"/>
              </a:rPr>
              <a:t>Partial Participation –</a:t>
            </a:r>
            <a:r>
              <a:rPr b="0" lang="en-US" sz="1800" spc="-1" strike="noStrike">
                <a:solidFill>
                  <a:srgbClr val="404040"/>
                </a:solidFill>
                <a:latin typeface="Century Gothic"/>
              </a:rPr>
              <a:t> The entity in the entity set </a:t>
            </a:r>
            <a:r>
              <a:rPr b="1" lang="en-US" sz="1800" spc="-1" strike="noStrike">
                <a:solidFill>
                  <a:srgbClr val="404040"/>
                </a:solidFill>
                <a:latin typeface="Century Gothic"/>
              </a:rPr>
              <a:t>may or may NOT participat</a:t>
            </a:r>
            <a:r>
              <a:rPr b="0" lang="en-US" sz="1800" spc="-1" strike="noStrike">
                <a:solidFill>
                  <a:srgbClr val="404040"/>
                </a:solidFill>
                <a:latin typeface="Century Gothic"/>
              </a:rPr>
              <a:t>e in the relationship. If some courses are not enrolled by any of the student, the participation of course will be partial. The diagram depicts the ‘Enrolled in’ relationship set with Student Entity set having total participation and Course Entity set having partial participation.</a:t>
            </a:r>
            <a:endParaRPr b="0" lang="en-US" sz="1800" spc="-1" strike="noStrike">
              <a:solidFill>
                <a:srgbClr val="404040"/>
              </a:solidFill>
              <a:latin typeface="Century Gothic"/>
            </a:endParaRPr>
          </a:p>
        </p:txBody>
      </p:sp>
    </p:spTree>
  </p:cSld>
  <mc:AlternateContent>
    <mc:Choice Requires="p14">
      <p:transition spd="med" p14:dur="700">
        <p:fade/>
      </p:transition>
    </mc:Choice>
    <mc:Fallback>
      <p:transition spd="med">
        <p:fade/>
      </p:transition>
    </mc:Fallback>
  </mc:AlternateContent>
  <p:timing>
    <p:tnLst>
      <p:par>
        <p:cTn id="355" dur="indefinite" restart="never" nodeType="tmRoot">
          <p:childTnLst>
            <p:seq>
              <p:cTn id="356" dur="indefinite" nodeType="mainSeq">
                <p:childTnLst>
                  <p:par>
                    <p:cTn id="357" fill="hold">
                      <p:stCondLst>
                        <p:cond delay="indefinite"/>
                      </p:stCondLst>
                      <p:childTnLst>
                        <p:par>
                          <p:cTn id="358" fill="hold">
                            <p:stCondLst>
                              <p:cond delay="0"/>
                            </p:stCondLst>
                            <p:childTnLst>
                              <p:par>
                                <p:cTn id="359" nodeType="clickEffect" fill="hold" presetClass="entr" presetID="2" presetSubtype="4">
                                  <p:stCondLst>
                                    <p:cond delay="0"/>
                                  </p:stCondLst>
                                  <p:childTnLst>
                                    <p:set>
                                      <p:cBhvr>
                                        <p:cTn id="360" dur="1" fill="hold">
                                          <p:stCondLst>
                                            <p:cond delay="0"/>
                                          </p:stCondLst>
                                        </p:cTn>
                                        <p:tgtEl>
                                          <p:spTgt spid="312">
                                            <p:txEl>
                                              <p:pRg st="0" end="0"/>
                                            </p:txEl>
                                          </p:spTgt>
                                        </p:tgtEl>
                                        <p:attrNameLst>
                                          <p:attrName>style.visibility</p:attrName>
                                        </p:attrNameLst>
                                      </p:cBhvr>
                                      <p:to>
                                        <p:strVal val="visible"/>
                                      </p:to>
                                    </p:set>
                                    <p:anim calcmode="lin" valueType="num">
                                      <p:cBhvr additive="repl">
                                        <p:cTn id="361" dur="500" fill="hold"/>
                                        <p:tgtEl>
                                          <p:spTgt spid="312">
                                            <p:txEl>
                                              <p:pRg st="0" end="0"/>
                                            </p:txEl>
                                          </p:spTgt>
                                        </p:tgtEl>
                                        <p:attrNameLst>
                                          <p:attrName>ppt_x</p:attrName>
                                        </p:attrNameLst>
                                      </p:cBhvr>
                                      <p:tavLst>
                                        <p:tav tm="0">
                                          <p:val>
                                            <p:strVal val="#ppt_x"/>
                                          </p:val>
                                        </p:tav>
                                        <p:tav tm="100000">
                                          <p:val>
                                            <p:strVal val="#ppt_x"/>
                                          </p:val>
                                        </p:tav>
                                      </p:tavLst>
                                    </p:anim>
                                    <p:anim calcmode="lin" valueType="num">
                                      <p:cBhvr additive="repl">
                                        <p:cTn id="362" dur="500" fill="hold"/>
                                        <p:tgtEl>
                                          <p:spTgt spid="3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3" fill="hold">
                      <p:stCondLst>
                        <p:cond delay="indefinite"/>
                      </p:stCondLst>
                      <p:childTnLst>
                        <p:par>
                          <p:cTn id="364" fill="hold">
                            <p:stCondLst>
                              <p:cond delay="0"/>
                            </p:stCondLst>
                            <p:childTnLst>
                              <p:par>
                                <p:cTn id="365" nodeType="clickEffect" fill="hold" presetClass="entr" presetID="2" presetSubtype="4">
                                  <p:stCondLst>
                                    <p:cond delay="0"/>
                                  </p:stCondLst>
                                  <p:childTnLst>
                                    <p:set>
                                      <p:cBhvr>
                                        <p:cTn id="366" dur="1" fill="hold">
                                          <p:stCondLst>
                                            <p:cond delay="0"/>
                                          </p:stCondLst>
                                        </p:cTn>
                                        <p:tgtEl>
                                          <p:spTgt spid="312">
                                            <p:txEl>
                                              <p:pRg st="1" end="1"/>
                                            </p:txEl>
                                          </p:spTgt>
                                        </p:tgtEl>
                                        <p:attrNameLst>
                                          <p:attrName>style.visibility</p:attrName>
                                        </p:attrNameLst>
                                      </p:cBhvr>
                                      <p:to>
                                        <p:strVal val="visible"/>
                                      </p:to>
                                    </p:set>
                                    <p:anim calcmode="lin" valueType="num">
                                      <p:cBhvr additive="repl">
                                        <p:cTn id="367" dur="500" fill="hold"/>
                                        <p:tgtEl>
                                          <p:spTgt spid="312">
                                            <p:txEl>
                                              <p:pRg st="1" end="1"/>
                                            </p:txEl>
                                          </p:spTgt>
                                        </p:tgtEl>
                                        <p:attrNameLst>
                                          <p:attrName>ppt_x</p:attrName>
                                        </p:attrNameLst>
                                      </p:cBhvr>
                                      <p:tavLst>
                                        <p:tav tm="0">
                                          <p:val>
                                            <p:strVal val="#ppt_x"/>
                                          </p:val>
                                        </p:tav>
                                        <p:tav tm="100000">
                                          <p:val>
                                            <p:strVal val="#ppt_x"/>
                                          </p:val>
                                        </p:tav>
                                      </p:tavLst>
                                    </p:anim>
                                    <p:anim calcmode="lin" valueType="num">
                                      <p:cBhvr additive="repl">
                                        <p:cTn id="368" dur="500" fill="hold"/>
                                        <p:tgtEl>
                                          <p:spTgt spid="3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9" fill="hold">
                      <p:stCondLst>
                        <p:cond delay="indefinite"/>
                      </p:stCondLst>
                      <p:childTnLst>
                        <p:par>
                          <p:cTn id="370" fill="hold">
                            <p:stCondLst>
                              <p:cond delay="0"/>
                            </p:stCondLst>
                            <p:childTnLst>
                              <p:par>
                                <p:cTn id="371" nodeType="clickEffect" fill="hold" presetClass="entr" presetID="2" presetSubtype="4">
                                  <p:stCondLst>
                                    <p:cond delay="0"/>
                                  </p:stCondLst>
                                  <p:childTnLst>
                                    <p:set>
                                      <p:cBhvr>
                                        <p:cTn id="372" dur="1" fill="hold">
                                          <p:stCondLst>
                                            <p:cond delay="0"/>
                                          </p:stCondLst>
                                        </p:cTn>
                                        <p:tgtEl>
                                          <p:spTgt spid="312">
                                            <p:txEl>
                                              <p:pRg st="2" end="2"/>
                                            </p:txEl>
                                          </p:spTgt>
                                        </p:tgtEl>
                                        <p:attrNameLst>
                                          <p:attrName>style.visibility</p:attrName>
                                        </p:attrNameLst>
                                      </p:cBhvr>
                                      <p:to>
                                        <p:strVal val="visible"/>
                                      </p:to>
                                    </p:set>
                                    <p:anim calcmode="lin" valueType="num">
                                      <p:cBhvr additive="repl">
                                        <p:cTn id="373" dur="500" fill="hold"/>
                                        <p:tgtEl>
                                          <p:spTgt spid="312">
                                            <p:txEl>
                                              <p:pRg st="2" end="2"/>
                                            </p:txEl>
                                          </p:spTgt>
                                        </p:tgtEl>
                                        <p:attrNameLst>
                                          <p:attrName>ppt_x</p:attrName>
                                        </p:attrNameLst>
                                      </p:cBhvr>
                                      <p:tavLst>
                                        <p:tav tm="0">
                                          <p:val>
                                            <p:strVal val="#ppt_x"/>
                                          </p:val>
                                        </p:tav>
                                        <p:tav tm="100000">
                                          <p:val>
                                            <p:strVal val="#ppt_x"/>
                                          </p:val>
                                        </p:tav>
                                      </p:tavLst>
                                    </p:anim>
                                    <p:anim calcmode="lin" valueType="num">
                                      <p:cBhvr additive="repl">
                                        <p:cTn id="374" dur="500" fill="hold"/>
                                        <p:tgtEl>
                                          <p:spTgt spid="3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800" spc="-1" strike="noStrike" cap="small">
                <a:solidFill>
                  <a:srgbClr val="4b866e"/>
                </a:solidFill>
                <a:latin typeface="Century Gothic"/>
              </a:rPr>
              <a:t>WEAK ENTITY SETS</a:t>
            </a:r>
            <a:endParaRPr b="0" lang="en-US" sz="2800" spc="-1" strike="noStrike">
              <a:solidFill>
                <a:srgbClr val="000000"/>
              </a:solidFill>
              <a:latin typeface="Century Gothic"/>
            </a:endParaRPr>
          </a:p>
        </p:txBody>
      </p:sp>
      <p:sp>
        <p:nvSpPr>
          <p:cNvPr id="314" name="TextShape 2"/>
          <p:cNvSpPr txBox="1"/>
          <p:nvPr/>
        </p:nvSpPr>
        <p:spPr>
          <a:xfrm>
            <a:off x="764280" y="1752480"/>
            <a:ext cx="5512320" cy="4228920"/>
          </a:xfrm>
          <a:prstGeom prst="rect">
            <a:avLst/>
          </a:prstGeom>
          <a:noFill/>
          <a:ln>
            <a:noFill/>
          </a:ln>
        </p:spPr>
        <p:txBody>
          <a:bodyPr>
            <a:noAutofit/>
          </a:bodyPr>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An entity set that does not have a primary key is referred to as a </a:t>
            </a:r>
            <a:r>
              <a:rPr b="1" lang="en-US" sz="1800" spc="-1" strike="noStrike">
                <a:solidFill>
                  <a:srgbClr val="404040"/>
                </a:solidFill>
                <a:latin typeface="Century Gothic"/>
              </a:rPr>
              <a:t>weak entity set</a:t>
            </a:r>
            <a:endParaRPr b="0" lang="en-US" sz="1800" spc="-1" strike="noStrike">
              <a:solidFill>
                <a:srgbClr val="404040"/>
              </a:solidFill>
              <a:latin typeface="Century Gothic"/>
            </a:endParaRPr>
          </a:p>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We underline the discriminator of a weak entity set  with a dashed line.</a:t>
            </a:r>
            <a:endParaRPr b="0" lang="en-US" sz="1800" spc="-1" strike="noStrike">
              <a:solidFill>
                <a:srgbClr val="404040"/>
              </a:solidFill>
              <a:latin typeface="Century Gothic"/>
            </a:endParaRPr>
          </a:p>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We put the identifying relationship of a weak entity in a double diamond. </a:t>
            </a:r>
            <a:endParaRPr b="0" lang="en-US" sz="1800" spc="-1" strike="noStrike">
              <a:solidFill>
                <a:srgbClr val="404040"/>
              </a:solidFill>
              <a:latin typeface="Century Gothic"/>
            </a:endParaRPr>
          </a:p>
          <a:p>
            <a:pPr marL="343080" indent="-342720" algn="just">
              <a:lnSpc>
                <a:spcPct val="100000"/>
              </a:lnSpc>
              <a:spcBef>
                <a:spcPts val="1001"/>
              </a:spcBef>
              <a:buClr>
                <a:srgbClr val="a53010"/>
              </a:buClr>
              <a:buFont typeface="Wingdings 3" charset="2"/>
              <a:buChar char=""/>
            </a:pPr>
            <a:r>
              <a:rPr b="0" lang="en-US" sz="1800" spc="-1" strike="noStrike">
                <a:solidFill>
                  <a:srgbClr val="404040"/>
                </a:solidFill>
                <a:latin typeface="Century Gothic"/>
              </a:rPr>
              <a:t>Primary key for </a:t>
            </a:r>
            <a:r>
              <a:rPr b="0" i="1" lang="en-US" sz="1800" spc="-1" strike="noStrike">
                <a:solidFill>
                  <a:srgbClr val="404040"/>
                </a:solidFill>
                <a:latin typeface="Century Gothic"/>
              </a:rPr>
              <a:t>section </a:t>
            </a:r>
            <a:r>
              <a:rPr b="0" lang="en-US" sz="1800" spc="-1" strike="noStrike">
                <a:solidFill>
                  <a:srgbClr val="404040"/>
                </a:solidFill>
                <a:latin typeface="Century Gothic"/>
              </a:rPr>
              <a:t>– (</a:t>
            </a:r>
            <a:r>
              <a:rPr b="0" i="1" lang="en-US" sz="1800" spc="-1" strike="noStrike">
                <a:solidFill>
                  <a:srgbClr val="404040"/>
                </a:solidFill>
                <a:latin typeface="Century Gothic"/>
              </a:rPr>
              <a:t>course_id, sec_id, semester, year</a:t>
            </a:r>
            <a:r>
              <a:rPr b="0" lang="en-US" sz="1800" spc="-1" strike="noStrike">
                <a:solidFill>
                  <a:srgbClr val="404040"/>
                </a:solidFill>
                <a:latin typeface="Century Gothic"/>
              </a:rPr>
              <a:t>) </a:t>
            </a:r>
            <a:endParaRPr b="0" lang="en-US" sz="1800" spc="-1" strike="noStrike">
              <a:solidFill>
                <a:srgbClr val="404040"/>
              </a:solidFill>
              <a:latin typeface="Century Gothic"/>
            </a:endParaRPr>
          </a:p>
        </p:txBody>
      </p:sp>
      <p:pic>
        <p:nvPicPr>
          <p:cNvPr id="315" name="Picture 2" descr="https://lh4.googleusercontent.com/MNn8ff89kTpky7IiRvfjJ9jCbJYF9izt2Lu4nwam3DSCEtmsKA7hqYHumJ8IGQAixIl-QJvW53LZyWG1XOy2FzvdLTBwaKJLveCuOcpBGTBMsPCK9Z7rZObyuekydSdbFER5eCQ"/>
          <p:cNvPicPr/>
          <p:nvPr/>
        </p:nvPicPr>
        <p:blipFill>
          <a:blip r:embed="rId1"/>
          <a:stretch/>
        </p:blipFill>
        <p:spPr>
          <a:xfrm>
            <a:off x="6689520" y="1973880"/>
            <a:ext cx="5300640" cy="280440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375" dur="indefinite" restart="never" nodeType="tmRoot">
          <p:childTnLst>
            <p:seq>
              <p:cTn id="376" dur="indefinite" nodeType="mainSeq">
                <p:childTnLst>
                  <p:par>
                    <p:cTn id="377" fill="hold">
                      <p:stCondLst>
                        <p:cond delay="indefinite"/>
                      </p:stCondLst>
                      <p:childTnLst>
                        <p:par>
                          <p:cTn id="378" fill="hold">
                            <p:stCondLst>
                              <p:cond delay="0"/>
                            </p:stCondLst>
                            <p:childTnLst>
                              <p:par>
                                <p:cTn id="379" nodeType="clickEffect" fill="hold" presetClass="entr" presetID="2" presetSubtype="4">
                                  <p:stCondLst>
                                    <p:cond delay="0"/>
                                  </p:stCondLst>
                                  <p:childTnLst>
                                    <p:set>
                                      <p:cBhvr>
                                        <p:cTn id="380" dur="1" fill="hold">
                                          <p:stCondLst>
                                            <p:cond delay="0"/>
                                          </p:stCondLst>
                                        </p:cTn>
                                        <p:tgtEl>
                                          <p:spTgt spid="314">
                                            <p:txEl>
                                              <p:pRg st="0" end="0"/>
                                            </p:txEl>
                                          </p:spTgt>
                                        </p:tgtEl>
                                        <p:attrNameLst>
                                          <p:attrName>style.visibility</p:attrName>
                                        </p:attrNameLst>
                                      </p:cBhvr>
                                      <p:to>
                                        <p:strVal val="visible"/>
                                      </p:to>
                                    </p:set>
                                    <p:anim calcmode="lin" valueType="num">
                                      <p:cBhvr additive="repl">
                                        <p:cTn id="381" dur="500" fill="hold"/>
                                        <p:tgtEl>
                                          <p:spTgt spid="314">
                                            <p:txEl>
                                              <p:pRg st="0" end="0"/>
                                            </p:txEl>
                                          </p:spTgt>
                                        </p:tgtEl>
                                        <p:attrNameLst>
                                          <p:attrName>ppt_x</p:attrName>
                                        </p:attrNameLst>
                                      </p:cBhvr>
                                      <p:tavLst>
                                        <p:tav tm="0">
                                          <p:val>
                                            <p:strVal val="#ppt_x"/>
                                          </p:val>
                                        </p:tav>
                                        <p:tav tm="100000">
                                          <p:val>
                                            <p:strVal val="#ppt_x"/>
                                          </p:val>
                                        </p:tav>
                                      </p:tavLst>
                                    </p:anim>
                                    <p:anim calcmode="lin" valueType="num">
                                      <p:cBhvr additive="repl">
                                        <p:cTn id="382" dur="500" fill="hold"/>
                                        <p:tgtEl>
                                          <p:spTgt spid="314">
                                            <p:txEl>
                                              <p:pRg st="0" end="0"/>
                                            </p:txEl>
                                          </p:spTgt>
                                        </p:tgtEl>
                                        <p:attrNameLst>
                                          <p:attrName>ppt_y</p:attrName>
                                        </p:attrNameLst>
                                      </p:cBhvr>
                                      <p:tavLst>
                                        <p:tav tm="0">
                                          <p:val>
                                            <p:strVal val="1+#ppt_h/2"/>
                                          </p:val>
                                        </p:tav>
                                        <p:tav tm="100000">
                                          <p:val>
                                            <p:strVal val="#ppt_y"/>
                                          </p:val>
                                        </p:tav>
                                      </p:tavLst>
                                    </p:anim>
                                  </p:childTnLst>
                                </p:cTn>
                              </p:par>
                              <p:par>
                                <p:cTn id="383" nodeType="withEffect" fill="hold" presetClass="entr" presetID="2" presetSubtype="4">
                                  <p:stCondLst>
                                    <p:cond delay="0"/>
                                  </p:stCondLst>
                                  <p:childTnLst>
                                    <p:set>
                                      <p:cBhvr>
                                        <p:cTn id="384" dur="1" fill="hold">
                                          <p:stCondLst>
                                            <p:cond delay="0"/>
                                          </p:stCondLst>
                                        </p:cTn>
                                        <p:tgtEl>
                                          <p:spTgt spid="315"/>
                                        </p:tgtEl>
                                        <p:attrNameLst>
                                          <p:attrName>style.visibility</p:attrName>
                                        </p:attrNameLst>
                                      </p:cBhvr>
                                      <p:to>
                                        <p:strVal val="visible"/>
                                      </p:to>
                                    </p:set>
                                    <p:anim calcmode="lin" valueType="num">
                                      <p:cBhvr additive="repl">
                                        <p:cTn id="385" dur="500" fill="hold"/>
                                        <p:tgtEl>
                                          <p:spTgt spid="315"/>
                                        </p:tgtEl>
                                        <p:attrNameLst>
                                          <p:attrName>ppt_x</p:attrName>
                                        </p:attrNameLst>
                                      </p:cBhvr>
                                      <p:tavLst>
                                        <p:tav tm="0">
                                          <p:val>
                                            <p:strVal val="#ppt_x"/>
                                          </p:val>
                                        </p:tav>
                                        <p:tav tm="100000">
                                          <p:val>
                                            <p:strVal val="#ppt_x"/>
                                          </p:val>
                                        </p:tav>
                                      </p:tavLst>
                                    </p:anim>
                                    <p:anim calcmode="lin" valueType="num">
                                      <p:cBhvr additive="repl">
                                        <p:cTn id="386" dur="500" fill="hold"/>
                                        <p:tgtEl>
                                          <p:spTgt spid="315"/>
                                        </p:tgtEl>
                                        <p:attrNameLst>
                                          <p:attrName>ppt_y</p:attrName>
                                        </p:attrNameLst>
                                      </p:cBhvr>
                                      <p:tavLst>
                                        <p:tav tm="0">
                                          <p:val>
                                            <p:strVal val="1+#ppt_h/2"/>
                                          </p:val>
                                        </p:tav>
                                        <p:tav tm="100000">
                                          <p:val>
                                            <p:strVal val="#ppt_y"/>
                                          </p:val>
                                        </p:tav>
                                      </p:tavLst>
                                    </p:anim>
                                  </p:childTnLst>
                                </p:cTn>
                              </p:par>
                            </p:childTnLst>
                          </p:cTn>
                        </p:par>
                      </p:childTnLst>
                    </p:cTn>
                  </p:par>
                  <p:par>
                    <p:cTn id="387" fill="hold">
                      <p:stCondLst>
                        <p:cond delay="indefinite"/>
                      </p:stCondLst>
                      <p:childTnLst>
                        <p:par>
                          <p:cTn id="388" fill="hold">
                            <p:stCondLst>
                              <p:cond delay="0"/>
                            </p:stCondLst>
                            <p:childTnLst>
                              <p:par>
                                <p:cTn id="389" nodeType="clickEffect" fill="hold" presetClass="entr" presetID="2" presetSubtype="4">
                                  <p:stCondLst>
                                    <p:cond delay="0"/>
                                  </p:stCondLst>
                                  <p:childTnLst>
                                    <p:set>
                                      <p:cBhvr>
                                        <p:cTn id="390" dur="1" fill="hold">
                                          <p:stCondLst>
                                            <p:cond delay="0"/>
                                          </p:stCondLst>
                                        </p:cTn>
                                        <p:tgtEl>
                                          <p:spTgt spid="314">
                                            <p:txEl>
                                              <p:pRg st="1" end="1"/>
                                            </p:txEl>
                                          </p:spTgt>
                                        </p:tgtEl>
                                        <p:attrNameLst>
                                          <p:attrName>style.visibility</p:attrName>
                                        </p:attrNameLst>
                                      </p:cBhvr>
                                      <p:to>
                                        <p:strVal val="visible"/>
                                      </p:to>
                                    </p:set>
                                    <p:anim calcmode="lin" valueType="num">
                                      <p:cBhvr additive="repl">
                                        <p:cTn id="391" dur="500" fill="hold"/>
                                        <p:tgtEl>
                                          <p:spTgt spid="314">
                                            <p:txEl>
                                              <p:pRg st="1" end="1"/>
                                            </p:txEl>
                                          </p:spTgt>
                                        </p:tgtEl>
                                        <p:attrNameLst>
                                          <p:attrName>ppt_x</p:attrName>
                                        </p:attrNameLst>
                                      </p:cBhvr>
                                      <p:tavLst>
                                        <p:tav tm="0">
                                          <p:val>
                                            <p:strVal val="#ppt_x"/>
                                          </p:val>
                                        </p:tav>
                                        <p:tav tm="100000">
                                          <p:val>
                                            <p:strVal val="#ppt_x"/>
                                          </p:val>
                                        </p:tav>
                                      </p:tavLst>
                                    </p:anim>
                                    <p:anim calcmode="lin" valueType="num">
                                      <p:cBhvr additive="repl">
                                        <p:cTn id="392" dur="500" fill="hold"/>
                                        <p:tgtEl>
                                          <p:spTgt spid="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3" fill="hold">
                      <p:stCondLst>
                        <p:cond delay="indefinite"/>
                      </p:stCondLst>
                      <p:childTnLst>
                        <p:par>
                          <p:cTn id="394" fill="hold">
                            <p:stCondLst>
                              <p:cond delay="0"/>
                            </p:stCondLst>
                            <p:childTnLst>
                              <p:par>
                                <p:cTn id="395" nodeType="clickEffect" fill="hold" presetClass="entr" presetID="2" presetSubtype="4">
                                  <p:stCondLst>
                                    <p:cond delay="0"/>
                                  </p:stCondLst>
                                  <p:childTnLst>
                                    <p:set>
                                      <p:cBhvr>
                                        <p:cTn id="396" dur="1" fill="hold">
                                          <p:stCondLst>
                                            <p:cond delay="0"/>
                                          </p:stCondLst>
                                        </p:cTn>
                                        <p:tgtEl>
                                          <p:spTgt spid="314">
                                            <p:txEl>
                                              <p:pRg st="2" end="2"/>
                                            </p:txEl>
                                          </p:spTgt>
                                        </p:tgtEl>
                                        <p:attrNameLst>
                                          <p:attrName>style.visibility</p:attrName>
                                        </p:attrNameLst>
                                      </p:cBhvr>
                                      <p:to>
                                        <p:strVal val="visible"/>
                                      </p:to>
                                    </p:set>
                                    <p:anim calcmode="lin" valueType="num">
                                      <p:cBhvr additive="repl">
                                        <p:cTn id="397" dur="500" fill="hold"/>
                                        <p:tgtEl>
                                          <p:spTgt spid="314">
                                            <p:txEl>
                                              <p:pRg st="2" end="2"/>
                                            </p:txEl>
                                          </p:spTgt>
                                        </p:tgtEl>
                                        <p:attrNameLst>
                                          <p:attrName>ppt_x</p:attrName>
                                        </p:attrNameLst>
                                      </p:cBhvr>
                                      <p:tavLst>
                                        <p:tav tm="0">
                                          <p:val>
                                            <p:strVal val="#ppt_x"/>
                                          </p:val>
                                        </p:tav>
                                        <p:tav tm="100000">
                                          <p:val>
                                            <p:strVal val="#ppt_x"/>
                                          </p:val>
                                        </p:tav>
                                      </p:tavLst>
                                    </p:anim>
                                    <p:anim calcmode="lin" valueType="num">
                                      <p:cBhvr additive="repl">
                                        <p:cTn id="398" dur="500" fill="hold"/>
                                        <p:tgtEl>
                                          <p:spTgt spid="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9" fill="hold">
                      <p:stCondLst>
                        <p:cond delay="indefinite"/>
                      </p:stCondLst>
                      <p:childTnLst>
                        <p:par>
                          <p:cTn id="400" fill="hold">
                            <p:stCondLst>
                              <p:cond delay="0"/>
                            </p:stCondLst>
                            <p:childTnLst>
                              <p:par>
                                <p:cTn id="401" nodeType="clickEffect" fill="hold" presetClass="entr" presetID="2" presetSubtype="4">
                                  <p:stCondLst>
                                    <p:cond delay="0"/>
                                  </p:stCondLst>
                                  <p:childTnLst>
                                    <p:set>
                                      <p:cBhvr>
                                        <p:cTn id="402" dur="1" fill="hold">
                                          <p:stCondLst>
                                            <p:cond delay="0"/>
                                          </p:stCondLst>
                                        </p:cTn>
                                        <p:tgtEl>
                                          <p:spTgt spid="314">
                                            <p:txEl>
                                              <p:pRg st="3" end="3"/>
                                            </p:txEl>
                                          </p:spTgt>
                                        </p:tgtEl>
                                        <p:attrNameLst>
                                          <p:attrName>style.visibility</p:attrName>
                                        </p:attrNameLst>
                                      </p:cBhvr>
                                      <p:to>
                                        <p:strVal val="visible"/>
                                      </p:to>
                                    </p:set>
                                    <p:anim calcmode="lin" valueType="num">
                                      <p:cBhvr additive="repl">
                                        <p:cTn id="403" dur="500" fill="hold"/>
                                        <p:tgtEl>
                                          <p:spTgt spid="314">
                                            <p:txEl>
                                              <p:pRg st="3" end="3"/>
                                            </p:txEl>
                                          </p:spTgt>
                                        </p:tgtEl>
                                        <p:attrNameLst>
                                          <p:attrName>ppt_x</p:attrName>
                                        </p:attrNameLst>
                                      </p:cBhvr>
                                      <p:tavLst>
                                        <p:tav tm="0">
                                          <p:val>
                                            <p:strVal val="#ppt_x"/>
                                          </p:val>
                                        </p:tav>
                                        <p:tav tm="100000">
                                          <p:val>
                                            <p:strVal val="#ppt_x"/>
                                          </p:val>
                                        </p:tav>
                                      </p:tavLst>
                                    </p:anim>
                                    <p:anim calcmode="lin" valueType="num">
                                      <p:cBhvr additive="repl">
                                        <p:cTn id="404" dur="500" fill="hold"/>
                                        <p:tgtEl>
                                          <p:spTgt spid="3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400" spc="-1" strike="noStrike">
                <a:solidFill>
                  <a:srgbClr val="4b866e"/>
                </a:solidFill>
                <a:latin typeface="Century Gothic"/>
              </a:rPr>
              <a:t>SUMMARY OF SYMBOLS USED IN E-R NOTATION</a:t>
            </a:r>
            <a:endParaRPr b="0" lang="en-US" sz="2400" spc="-1" strike="noStrike">
              <a:solidFill>
                <a:srgbClr val="000000"/>
              </a:solidFill>
              <a:latin typeface="Century Gothic"/>
            </a:endParaRPr>
          </a:p>
        </p:txBody>
      </p:sp>
      <p:pic>
        <p:nvPicPr>
          <p:cNvPr id="317" name="Content Placeholder 3" descr=""/>
          <p:cNvPicPr/>
          <p:nvPr/>
        </p:nvPicPr>
        <p:blipFill>
          <a:blip r:embed="rId1"/>
          <a:stretch/>
        </p:blipFill>
        <p:spPr>
          <a:xfrm>
            <a:off x="2205360" y="1780200"/>
            <a:ext cx="7904880" cy="406728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405" dur="indefinite" restart="never" nodeType="tmRoot">
          <p:childTnLst>
            <p:seq>
              <p:cTn id="406" dur="indefinite" nodeType="mainSeq">
                <p:childTnLst>
                  <p:par>
                    <p:cTn id="407" fill="hold">
                      <p:stCondLst>
                        <p:cond delay="indefinite"/>
                      </p:stCondLst>
                      <p:childTnLst>
                        <p:par>
                          <p:cTn id="408" fill="hold">
                            <p:stCondLst>
                              <p:cond delay="0"/>
                            </p:stCondLst>
                            <p:childTnLst>
                              <p:par>
                                <p:cTn id="409" nodeType="clickEffect" fill="hold" presetClass="entr" presetID="2" presetSubtype="4">
                                  <p:stCondLst>
                                    <p:cond delay="0"/>
                                  </p:stCondLst>
                                  <p:childTnLst>
                                    <p:set>
                                      <p:cBhvr>
                                        <p:cTn id="410" dur="1" fill="hold">
                                          <p:stCondLst>
                                            <p:cond delay="0"/>
                                          </p:stCondLst>
                                        </p:cTn>
                                        <p:tgtEl>
                                          <p:spTgt spid="317"/>
                                        </p:tgtEl>
                                        <p:attrNameLst>
                                          <p:attrName>style.visibility</p:attrName>
                                        </p:attrNameLst>
                                      </p:cBhvr>
                                      <p:to>
                                        <p:strVal val="visible"/>
                                      </p:to>
                                    </p:set>
                                    <p:anim calcmode="lin" valueType="num">
                                      <p:cBhvr additive="repl">
                                        <p:cTn id="411" dur="500" fill="hold"/>
                                        <p:tgtEl>
                                          <p:spTgt spid="317"/>
                                        </p:tgtEl>
                                        <p:attrNameLst>
                                          <p:attrName>ppt_x</p:attrName>
                                        </p:attrNameLst>
                                      </p:cBhvr>
                                      <p:tavLst>
                                        <p:tav tm="0">
                                          <p:val>
                                            <p:strVal val="#ppt_x"/>
                                          </p:val>
                                        </p:tav>
                                        <p:tav tm="100000">
                                          <p:val>
                                            <p:strVal val="#ppt_x"/>
                                          </p:val>
                                        </p:tav>
                                      </p:tavLst>
                                    </p:anim>
                                    <p:anim calcmode="lin" valueType="num">
                                      <p:cBhvr additive="repl">
                                        <p:cTn id="412" dur="500" fill="hold"/>
                                        <p:tgtEl>
                                          <p:spTgt spid="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2400" spc="-1" strike="noStrike">
                <a:solidFill>
                  <a:srgbClr val="4b866e"/>
                </a:solidFill>
                <a:latin typeface="Century Gothic"/>
              </a:rPr>
              <a:t>SUMMARY OF SYMBOLS USED IN E-R NOTATION(CONT’D)</a:t>
            </a:r>
            <a:endParaRPr b="0" lang="en-US" sz="2400" spc="-1" strike="noStrike">
              <a:solidFill>
                <a:srgbClr val="000000"/>
              </a:solidFill>
              <a:latin typeface="Century Gothic"/>
            </a:endParaRPr>
          </a:p>
        </p:txBody>
      </p:sp>
      <p:pic>
        <p:nvPicPr>
          <p:cNvPr id="319" name="Content Placeholder 3" descr=""/>
          <p:cNvPicPr/>
          <p:nvPr/>
        </p:nvPicPr>
        <p:blipFill>
          <a:blip r:embed="rId1"/>
          <a:stretch/>
        </p:blipFill>
        <p:spPr>
          <a:xfrm>
            <a:off x="2506680" y="1518480"/>
            <a:ext cx="7376760" cy="442656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413" dur="indefinite" restart="never" nodeType="tmRoot">
          <p:childTnLst>
            <p:seq>
              <p:cTn id="414" dur="indefinite" nodeType="mainSeq">
                <p:childTnLst>
                  <p:par>
                    <p:cTn id="415" fill="hold">
                      <p:stCondLst>
                        <p:cond delay="indefinite"/>
                      </p:stCondLst>
                      <p:childTnLst>
                        <p:par>
                          <p:cTn id="416" fill="hold">
                            <p:stCondLst>
                              <p:cond delay="0"/>
                            </p:stCondLst>
                            <p:childTnLst>
                              <p:par>
                                <p:cTn id="417" nodeType="clickEffect" fill="hold" presetClass="entr" presetID="2" presetSubtype="4">
                                  <p:stCondLst>
                                    <p:cond delay="0"/>
                                  </p:stCondLst>
                                  <p:childTnLst>
                                    <p:set>
                                      <p:cBhvr>
                                        <p:cTn id="418" dur="1" fill="hold">
                                          <p:stCondLst>
                                            <p:cond delay="0"/>
                                          </p:stCondLst>
                                        </p:cTn>
                                        <p:tgtEl>
                                          <p:spTgt spid="319"/>
                                        </p:tgtEl>
                                        <p:attrNameLst>
                                          <p:attrName>style.visibility</p:attrName>
                                        </p:attrNameLst>
                                      </p:cBhvr>
                                      <p:to>
                                        <p:strVal val="visible"/>
                                      </p:to>
                                    </p:set>
                                    <p:anim calcmode="lin" valueType="num">
                                      <p:cBhvr additive="repl">
                                        <p:cTn id="419" dur="500" fill="hold"/>
                                        <p:tgtEl>
                                          <p:spTgt spid="319"/>
                                        </p:tgtEl>
                                        <p:attrNameLst>
                                          <p:attrName>ppt_x</p:attrName>
                                        </p:attrNameLst>
                                      </p:cBhvr>
                                      <p:tavLst>
                                        <p:tav tm="0">
                                          <p:val>
                                            <p:strVal val="#ppt_x"/>
                                          </p:val>
                                        </p:tav>
                                        <p:tav tm="100000">
                                          <p:val>
                                            <p:strVal val="#ppt_x"/>
                                          </p:val>
                                        </p:tav>
                                      </p:tavLst>
                                    </p:anim>
                                    <p:anim calcmode="lin" valueType="num">
                                      <p:cBhvr additive="repl">
                                        <p:cTn id="420" dur="500" fill="hold"/>
                                        <p:tgtEl>
                                          <p:spTgt spid="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534240" y="324360"/>
            <a:ext cx="10058040" cy="653400"/>
          </a:xfrm>
          <a:prstGeom prst="rect">
            <a:avLst/>
          </a:prstGeom>
          <a:noFill/>
          <a:ln>
            <a:noFill/>
          </a:ln>
        </p:spPr>
        <p:txBody>
          <a:bodyPr>
            <a:normAutofit/>
          </a:bodyPr>
          <a:p>
            <a:pPr>
              <a:lnSpc>
                <a:spcPct val="100000"/>
              </a:lnSpc>
            </a:pPr>
            <a:r>
              <a:rPr b="0" lang="pt-BR" sz="2400" spc="-1" strike="noStrike">
                <a:solidFill>
                  <a:srgbClr val="4b866e"/>
                </a:solidFill>
                <a:latin typeface="Century Gothic"/>
              </a:rPr>
              <a:t>E-R DIAGRAM FOR A UNIVERSITY</a:t>
            </a:r>
            <a:endParaRPr b="0" lang="en-US" sz="2400" spc="-1" strike="noStrike">
              <a:solidFill>
                <a:srgbClr val="000000"/>
              </a:solidFill>
              <a:latin typeface="Century Gothic"/>
            </a:endParaRPr>
          </a:p>
        </p:txBody>
      </p:sp>
      <p:pic>
        <p:nvPicPr>
          <p:cNvPr id="321" name="Picture 2" descr="https://lh5.googleusercontent.com/5IeNxMIbvfW59RZFmYiWSejPGDeqhIq7uLUVOcJ6YHNY2BXF41IakUhtAs9B5nQ0x30_sg2JC5SAzzKSoQv012nW6ME7CWunLyT9HUKbzNwJai-LNZZS74-oGdmOfy85AxSlnLc"/>
          <p:cNvPicPr/>
          <p:nvPr/>
        </p:nvPicPr>
        <p:blipFill>
          <a:blip r:embed="rId1"/>
          <a:stretch/>
        </p:blipFill>
        <p:spPr>
          <a:xfrm>
            <a:off x="1976400" y="1091520"/>
            <a:ext cx="6975720" cy="526464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421" dur="indefinite" restart="never" nodeType="tmRoot">
          <p:childTnLst>
            <p:seq>
              <p:cTn id="422" dur="indefinite" nodeType="mainSeq">
                <p:childTnLst>
                  <p:par>
                    <p:cTn id="423" fill="hold">
                      <p:stCondLst>
                        <p:cond delay="indefinite"/>
                      </p:stCondLst>
                      <p:childTnLst>
                        <p:par>
                          <p:cTn id="424" fill="hold">
                            <p:stCondLst>
                              <p:cond delay="0"/>
                            </p:stCondLst>
                            <p:childTnLst>
                              <p:par>
                                <p:cTn id="425" nodeType="clickEffect" fill="hold" presetClass="entr" presetID="2" presetSubtype="4">
                                  <p:stCondLst>
                                    <p:cond delay="0"/>
                                  </p:stCondLst>
                                  <p:childTnLst>
                                    <p:set>
                                      <p:cBhvr>
                                        <p:cTn id="426" dur="1" fill="hold">
                                          <p:stCondLst>
                                            <p:cond delay="0"/>
                                          </p:stCondLst>
                                        </p:cTn>
                                        <p:tgtEl>
                                          <p:spTgt spid="321"/>
                                        </p:tgtEl>
                                        <p:attrNameLst>
                                          <p:attrName>style.visibility</p:attrName>
                                        </p:attrNameLst>
                                      </p:cBhvr>
                                      <p:to>
                                        <p:strVal val="visible"/>
                                      </p:to>
                                    </p:set>
                                    <p:anim calcmode="lin" valueType="num">
                                      <p:cBhvr additive="repl">
                                        <p:cTn id="427" dur="500" fill="hold"/>
                                        <p:tgtEl>
                                          <p:spTgt spid="321"/>
                                        </p:tgtEl>
                                        <p:attrNameLst>
                                          <p:attrName>ppt_x</p:attrName>
                                        </p:attrNameLst>
                                      </p:cBhvr>
                                      <p:tavLst>
                                        <p:tav tm="0">
                                          <p:val>
                                            <p:strVal val="#ppt_x"/>
                                          </p:val>
                                        </p:tav>
                                        <p:tav tm="100000">
                                          <p:val>
                                            <p:strVal val="#ppt_x"/>
                                          </p:val>
                                        </p:tav>
                                      </p:tavLst>
                                    </p:anim>
                                    <p:anim calcmode="lin" valueType="num">
                                      <p:cBhvr additive="repl">
                                        <p:cTn id="428" dur="500" fill="hold"/>
                                        <p:tgtEl>
                                          <p:spTgt spid="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2593080" y="624240"/>
            <a:ext cx="8911440" cy="1280520"/>
          </a:xfrm>
          <a:prstGeom prst="rect">
            <a:avLst/>
          </a:prstGeom>
          <a:noFill/>
          <a:ln>
            <a:noFill/>
          </a:ln>
        </p:spPr>
        <p:txBody>
          <a:bodyPr>
            <a:normAutofit/>
          </a:bodyPr>
          <a:p>
            <a:pPr>
              <a:lnSpc>
                <a:spcPct val="100000"/>
              </a:lnSpc>
            </a:pPr>
            <a:r>
              <a:rPr b="0" lang="en-US" sz="3600" spc="-1" strike="noStrike">
                <a:solidFill>
                  <a:srgbClr val="4b866e"/>
                </a:solidFill>
                <a:latin typeface="Century Gothic"/>
              </a:rPr>
              <a:t>E-R MODEL</a:t>
            </a:r>
            <a:endParaRPr b="0" lang="en-US" sz="3600" spc="-1" strike="noStrike">
              <a:solidFill>
                <a:srgbClr val="000000"/>
              </a:solidFill>
              <a:latin typeface="Century Gothic"/>
            </a:endParaRPr>
          </a:p>
        </p:txBody>
      </p:sp>
      <p:sp>
        <p:nvSpPr>
          <p:cNvPr id="214" name="TextShape 2"/>
          <p:cNvSpPr txBox="1"/>
          <p:nvPr/>
        </p:nvSpPr>
        <p:spPr>
          <a:xfrm>
            <a:off x="1327320" y="1465920"/>
            <a:ext cx="10629000" cy="1026360"/>
          </a:xfrm>
          <a:prstGeom prst="rect">
            <a:avLst/>
          </a:prstGeom>
          <a:noFill/>
          <a:ln>
            <a:noFill/>
          </a:ln>
        </p:spPr>
        <p:txBody>
          <a:bodyPr>
            <a:noAutofit/>
          </a:bodyPr>
          <a:p>
            <a:pPr marL="343080" indent="-342720">
              <a:lnSpc>
                <a:spcPct val="100000"/>
              </a:lnSpc>
              <a:spcBef>
                <a:spcPts val="1001"/>
              </a:spcBef>
              <a:buClr>
                <a:srgbClr val="a53010"/>
              </a:buClr>
              <a:buFont typeface="Wingdings 3" charset="2"/>
              <a:buChar char=""/>
            </a:pPr>
            <a:r>
              <a:rPr b="0" lang="en-US" sz="2400" spc="-1" strike="noStrike">
                <a:solidFill>
                  <a:srgbClr val="404040"/>
                </a:solidFill>
                <a:latin typeface="Century Gothic"/>
              </a:rPr>
              <a:t>A basic ER model is composed of entity </a:t>
            </a:r>
            <a:r>
              <a:rPr b="0" lang="en-US" sz="2400" spc="-1" strike="noStrike">
                <a:solidFill>
                  <a:srgbClr val="404040"/>
                </a:solidFill>
                <a:latin typeface="Century Gothic"/>
              </a:rPr>
              <a:t>types (which classify the things of interest) </a:t>
            </a:r>
            <a:r>
              <a:rPr b="0" lang="en-US" sz="2400" spc="-1" strike="noStrike">
                <a:solidFill>
                  <a:srgbClr val="404040"/>
                </a:solidFill>
                <a:latin typeface="Century Gothic"/>
              </a:rPr>
              <a:t>and specifies relationships that can exist </a:t>
            </a:r>
            <a:r>
              <a:rPr b="0" lang="en-US" sz="2400" spc="-1" strike="noStrike">
                <a:solidFill>
                  <a:srgbClr val="404040"/>
                </a:solidFill>
                <a:latin typeface="Century Gothic"/>
              </a:rPr>
              <a:t>between </a:t>
            </a:r>
            <a:r>
              <a:rPr b="0" lang="en-US" sz="2400" spc="-1" strike="noStrike" u="sng">
                <a:solidFill>
                  <a:srgbClr val="fc7752"/>
                </a:solidFill>
                <a:uFillTx/>
                <a:latin typeface="Century Gothic"/>
                <a:hlinkClick r:id="rId1"/>
              </a:rPr>
              <a:t>entities</a:t>
            </a:r>
            <a:r>
              <a:rPr b="0" lang="en-US" sz="2400" spc="-1" strike="noStrike">
                <a:solidFill>
                  <a:srgbClr val="404040"/>
                </a:solidFill>
                <a:latin typeface="Century Gothic"/>
              </a:rPr>
              <a:t> (instances of those entity </a:t>
            </a:r>
            <a:r>
              <a:rPr b="0" lang="en-US" sz="2400" spc="-1" strike="noStrike">
                <a:solidFill>
                  <a:srgbClr val="404040"/>
                </a:solidFill>
                <a:latin typeface="Century Gothic"/>
              </a:rPr>
              <a:t>types). </a:t>
            </a:r>
            <a:endParaRPr b="0" lang="en-US" sz="2400" spc="-1" strike="noStrike">
              <a:solidFill>
                <a:srgbClr val="404040"/>
              </a:solidFill>
              <a:latin typeface="Century Gothic"/>
            </a:endParaRPr>
          </a:p>
        </p:txBody>
      </p:sp>
      <p:grpSp>
        <p:nvGrpSpPr>
          <p:cNvPr id="215" name="Group 3"/>
          <p:cNvGrpSpPr/>
          <p:nvPr/>
        </p:nvGrpSpPr>
        <p:grpSpPr>
          <a:xfrm>
            <a:off x="3598200" y="2724120"/>
            <a:ext cx="5394960" cy="3143520"/>
            <a:chOff x="3598200" y="2724120"/>
            <a:chExt cx="5394960" cy="3143520"/>
          </a:xfrm>
        </p:grpSpPr>
        <p:grpSp>
          <p:nvGrpSpPr>
            <p:cNvPr id="216" name="Group 4"/>
            <p:cNvGrpSpPr/>
            <p:nvPr/>
          </p:nvGrpSpPr>
          <p:grpSpPr>
            <a:xfrm>
              <a:off x="3598200" y="2724120"/>
              <a:ext cx="5394960" cy="3143520"/>
              <a:chOff x="3598200" y="2724120"/>
              <a:chExt cx="5394960" cy="3143520"/>
            </a:xfrm>
          </p:grpSpPr>
          <p:sp>
            <p:nvSpPr>
              <p:cNvPr id="217" name="CustomShape 5"/>
              <p:cNvSpPr/>
              <p:nvPr/>
            </p:nvSpPr>
            <p:spPr>
              <a:xfrm>
                <a:off x="4734720" y="2724120"/>
                <a:ext cx="1272600" cy="35964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ER MODEL</a:t>
                </a:r>
                <a:endParaRPr b="0" lang="en-IN" sz="1400" spc="-1" strike="noStrike">
                  <a:latin typeface="Arial"/>
                </a:endParaRPr>
              </a:p>
            </p:txBody>
          </p:sp>
          <p:sp>
            <p:nvSpPr>
              <p:cNvPr id="218" name="CustomShape 6"/>
              <p:cNvSpPr/>
              <p:nvPr/>
            </p:nvSpPr>
            <p:spPr>
              <a:xfrm flipH="1">
                <a:off x="4128480" y="3192120"/>
                <a:ext cx="1060560" cy="911520"/>
              </a:xfrm>
              <a:custGeom>
                <a:avLst/>
                <a:gdLst/>
                <a:ahLst/>
                <a:rect l="l" t="t" r="r" b="b"/>
                <a:pathLst>
                  <a:path w="21600" h="21600">
                    <a:moveTo>
                      <a:pt x="0" y="0"/>
                    </a:moveTo>
                    <a:lnTo>
                      <a:pt x="21600" y="21600"/>
                    </a:lnTo>
                  </a:path>
                </a:pathLst>
              </a:custGeom>
              <a:noFill/>
              <a:ln cap="rnd">
                <a:round/>
                <a:tailEnd len="med" type="triangle" w="med"/>
              </a:ln>
            </p:spPr>
            <p:style>
              <a:lnRef idx="1">
                <a:schemeClr val="dk1"/>
              </a:lnRef>
              <a:fillRef idx="0">
                <a:schemeClr val="dk1"/>
              </a:fillRef>
              <a:effectRef idx="0">
                <a:schemeClr val="dk1"/>
              </a:effectRef>
              <a:fontRef idx="minor"/>
            </p:style>
          </p:sp>
          <p:sp>
            <p:nvSpPr>
              <p:cNvPr id="219" name="CustomShape 7"/>
              <p:cNvSpPr/>
              <p:nvPr/>
            </p:nvSpPr>
            <p:spPr>
              <a:xfrm>
                <a:off x="5189400" y="3192120"/>
                <a:ext cx="14760" cy="947520"/>
              </a:xfrm>
              <a:custGeom>
                <a:avLst/>
                <a:gdLst/>
                <a:ahLst/>
                <a:rect l="l" t="t" r="r" b="b"/>
                <a:pathLst>
                  <a:path w="21600" h="21600">
                    <a:moveTo>
                      <a:pt x="0" y="0"/>
                    </a:moveTo>
                    <a:lnTo>
                      <a:pt x="21600" y="21600"/>
                    </a:lnTo>
                  </a:path>
                </a:pathLst>
              </a:custGeom>
              <a:noFill/>
              <a:ln cap="rnd">
                <a:round/>
                <a:tailEnd len="med" type="triangle" w="med"/>
              </a:ln>
            </p:spPr>
            <p:style>
              <a:lnRef idx="1">
                <a:schemeClr val="dk1"/>
              </a:lnRef>
              <a:fillRef idx="0">
                <a:schemeClr val="dk1"/>
              </a:fillRef>
              <a:effectRef idx="0">
                <a:schemeClr val="dk1"/>
              </a:effectRef>
              <a:fontRef idx="minor"/>
            </p:style>
          </p:sp>
          <p:sp>
            <p:nvSpPr>
              <p:cNvPr id="220" name="CustomShape 8"/>
              <p:cNvSpPr/>
              <p:nvPr/>
            </p:nvSpPr>
            <p:spPr>
              <a:xfrm>
                <a:off x="5174280" y="3179880"/>
                <a:ext cx="1181520" cy="923760"/>
              </a:xfrm>
              <a:custGeom>
                <a:avLst/>
                <a:gdLst/>
                <a:ahLst/>
                <a:rect l="l" t="t" r="r" b="b"/>
                <a:pathLst>
                  <a:path w="21600" h="21600">
                    <a:moveTo>
                      <a:pt x="0" y="0"/>
                    </a:moveTo>
                    <a:lnTo>
                      <a:pt x="21600" y="21600"/>
                    </a:lnTo>
                  </a:path>
                </a:pathLst>
              </a:custGeom>
              <a:noFill/>
              <a:ln cap="rnd">
                <a:round/>
                <a:tailEnd len="med" type="triangle" w="med"/>
              </a:ln>
            </p:spPr>
            <p:style>
              <a:lnRef idx="1">
                <a:schemeClr val="dk1"/>
              </a:lnRef>
              <a:fillRef idx="0">
                <a:schemeClr val="dk1"/>
              </a:fillRef>
              <a:effectRef idx="0">
                <a:schemeClr val="dk1"/>
              </a:effectRef>
              <a:fontRef idx="minor"/>
            </p:style>
          </p:sp>
          <p:sp>
            <p:nvSpPr>
              <p:cNvPr id="221" name="CustomShape 9"/>
              <p:cNvSpPr/>
              <p:nvPr/>
            </p:nvSpPr>
            <p:spPr>
              <a:xfrm>
                <a:off x="3598200" y="4128120"/>
                <a:ext cx="909000" cy="33552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Entity</a:t>
                </a:r>
                <a:endParaRPr b="0" lang="en-IN" sz="1400" spc="-1" strike="noStrike">
                  <a:latin typeface="Arial"/>
                </a:endParaRPr>
              </a:p>
            </p:txBody>
          </p:sp>
          <p:sp>
            <p:nvSpPr>
              <p:cNvPr id="222" name="CustomShape 10"/>
              <p:cNvSpPr/>
              <p:nvPr/>
            </p:nvSpPr>
            <p:spPr>
              <a:xfrm>
                <a:off x="4598280" y="4188240"/>
                <a:ext cx="1166400" cy="27576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Attribute</a:t>
                </a:r>
                <a:endParaRPr b="0" lang="en-IN" sz="1400" spc="-1" strike="noStrike">
                  <a:latin typeface="Arial"/>
                </a:endParaRPr>
              </a:p>
            </p:txBody>
          </p:sp>
          <p:sp>
            <p:nvSpPr>
              <p:cNvPr id="223" name="Line 11"/>
              <p:cNvSpPr/>
              <p:nvPr/>
            </p:nvSpPr>
            <p:spPr>
              <a:xfrm>
                <a:off x="4886280" y="4536000"/>
                <a:ext cx="15120" cy="1176120"/>
              </a:xfrm>
              <a:prstGeom prst="line">
                <a:avLst/>
              </a:prstGeom>
              <a:ln cap="rnd">
                <a:round/>
              </a:ln>
            </p:spPr>
            <p:style>
              <a:lnRef idx="1">
                <a:schemeClr val="dk1"/>
              </a:lnRef>
              <a:fillRef idx="0">
                <a:schemeClr val="dk1"/>
              </a:fillRef>
              <a:effectRef idx="0">
                <a:schemeClr val="dk1"/>
              </a:effectRef>
              <a:fontRef idx="minor"/>
            </p:style>
          </p:sp>
          <p:sp>
            <p:nvSpPr>
              <p:cNvPr id="224" name="Line 12"/>
              <p:cNvSpPr/>
              <p:nvPr/>
            </p:nvSpPr>
            <p:spPr>
              <a:xfrm>
                <a:off x="4901400" y="4727880"/>
                <a:ext cx="363600" cy="0"/>
              </a:xfrm>
              <a:prstGeom prst="line">
                <a:avLst/>
              </a:prstGeom>
              <a:ln cap="rnd">
                <a:round/>
              </a:ln>
            </p:spPr>
            <p:style>
              <a:lnRef idx="1">
                <a:schemeClr val="dk1"/>
              </a:lnRef>
              <a:fillRef idx="0">
                <a:schemeClr val="dk1"/>
              </a:fillRef>
              <a:effectRef idx="0">
                <a:schemeClr val="dk1"/>
              </a:effectRef>
              <a:fontRef idx="minor"/>
            </p:style>
          </p:sp>
          <p:sp>
            <p:nvSpPr>
              <p:cNvPr id="225" name="CustomShape 13"/>
              <p:cNvSpPr/>
              <p:nvPr/>
            </p:nvSpPr>
            <p:spPr>
              <a:xfrm>
                <a:off x="5101560" y="4582080"/>
                <a:ext cx="1973160" cy="45576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Key (Simple &amp; Single valued)</a:t>
                </a:r>
                <a:endParaRPr b="0" lang="en-IN" sz="1400" spc="-1" strike="noStrike">
                  <a:latin typeface="Arial"/>
                </a:endParaRPr>
              </a:p>
            </p:txBody>
          </p:sp>
          <p:sp>
            <p:nvSpPr>
              <p:cNvPr id="226" name="Line 14"/>
              <p:cNvSpPr/>
              <p:nvPr/>
            </p:nvSpPr>
            <p:spPr>
              <a:xfrm>
                <a:off x="4901400" y="5076000"/>
                <a:ext cx="303120" cy="0"/>
              </a:xfrm>
              <a:prstGeom prst="line">
                <a:avLst/>
              </a:prstGeom>
              <a:ln cap="rnd">
                <a:round/>
              </a:ln>
            </p:spPr>
            <p:style>
              <a:lnRef idx="1">
                <a:schemeClr val="dk1"/>
              </a:lnRef>
              <a:fillRef idx="0">
                <a:schemeClr val="dk1"/>
              </a:fillRef>
              <a:effectRef idx="0">
                <a:schemeClr val="dk1"/>
              </a:effectRef>
              <a:fontRef idx="minor"/>
            </p:style>
          </p:sp>
          <p:sp>
            <p:nvSpPr>
              <p:cNvPr id="227" name="CustomShape 15"/>
              <p:cNvSpPr/>
              <p:nvPr/>
            </p:nvSpPr>
            <p:spPr>
              <a:xfrm>
                <a:off x="5159160" y="4896000"/>
                <a:ext cx="1287720" cy="33552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Composite</a:t>
                </a:r>
                <a:endParaRPr b="0" lang="en-IN" sz="1400" spc="-1" strike="noStrike">
                  <a:latin typeface="Arial"/>
                </a:endParaRPr>
              </a:p>
            </p:txBody>
          </p:sp>
          <p:sp>
            <p:nvSpPr>
              <p:cNvPr id="228" name="Line 16"/>
              <p:cNvSpPr/>
              <p:nvPr/>
            </p:nvSpPr>
            <p:spPr>
              <a:xfrm>
                <a:off x="4916520" y="5364000"/>
                <a:ext cx="288000" cy="0"/>
              </a:xfrm>
              <a:prstGeom prst="line">
                <a:avLst/>
              </a:prstGeom>
              <a:ln cap="rnd">
                <a:round/>
              </a:ln>
            </p:spPr>
            <p:style>
              <a:lnRef idx="1">
                <a:schemeClr val="dk1"/>
              </a:lnRef>
              <a:fillRef idx="0">
                <a:schemeClr val="dk1"/>
              </a:fillRef>
              <a:effectRef idx="0">
                <a:schemeClr val="dk1"/>
              </a:effectRef>
              <a:fontRef idx="minor"/>
            </p:style>
          </p:sp>
          <p:sp>
            <p:nvSpPr>
              <p:cNvPr id="229" name="CustomShape 17"/>
              <p:cNvSpPr/>
              <p:nvPr/>
            </p:nvSpPr>
            <p:spPr>
              <a:xfrm>
                <a:off x="5159160" y="5220000"/>
                <a:ext cx="1409040" cy="33552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Multivalued</a:t>
                </a:r>
                <a:endParaRPr b="0" lang="en-IN" sz="1400" spc="-1" strike="noStrike">
                  <a:latin typeface="Arial"/>
                </a:endParaRPr>
              </a:p>
            </p:txBody>
          </p:sp>
          <p:sp>
            <p:nvSpPr>
              <p:cNvPr id="230" name="Line 18"/>
              <p:cNvSpPr/>
              <p:nvPr/>
            </p:nvSpPr>
            <p:spPr>
              <a:xfrm>
                <a:off x="4901400" y="5688000"/>
                <a:ext cx="272880" cy="0"/>
              </a:xfrm>
              <a:prstGeom prst="line">
                <a:avLst/>
              </a:prstGeom>
              <a:ln cap="rnd">
                <a:round/>
              </a:ln>
            </p:spPr>
            <p:style>
              <a:lnRef idx="1">
                <a:schemeClr val="dk1"/>
              </a:lnRef>
              <a:fillRef idx="0">
                <a:schemeClr val="dk1"/>
              </a:fillRef>
              <a:effectRef idx="0">
                <a:schemeClr val="dk1"/>
              </a:effectRef>
              <a:fontRef idx="minor"/>
            </p:style>
          </p:sp>
          <p:sp>
            <p:nvSpPr>
              <p:cNvPr id="231" name="CustomShape 19"/>
              <p:cNvSpPr/>
              <p:nvPr/>
            </p:nvSpPr>
            <p:spPr>
              <a:xfrm>
                <a:off x="5159160" y="5532120"/>
                <a:ext cx="1060560" cy="33552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Derived</a:t>
                </a:r>
                <a:endParaRPr b="0" lang="en-IN" sz="1400" spc="-1" strike="noStrike">
                  <a:latin typeface="Arial"/>
                </a:endParaRPr>
              </a:p>
            </p:txBody>
          </p:sp>
          <p:sp>
            <p:nvSpPr>
              <p:cNvPr id="232" name="CustomShape 20"/>
              <p:cNvSpPr/>
              <p:nvPr/>
            </p:nvSpPr>
            <p:spPr>
              <a:xfrm>
                <a:off x="6174360" y="4152240"/>
                <a:ext cx="1499760" cy="33552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Relationship</a:t>
                </a:r>
                <a:endParaRPr b="0" lang="en-IN" sz="1400" spc="-1" strike="noStrike">
                  <a:latin typeface="Arial"/>
                </a:endParaRPr>
              </a:p>
            </p:txBody>
          </p:sp>
          <p:sp>
            <p:nvSpPr>
              <p:cNvPr id="233" name="Line 21"/>
              <p:cNvSpPr/>
              <p:nvPr/>
            </p:nvSpPr>
            <p:spPr>
              <a:xfrm>
                <a:off x="6992640" y="4439880"/>
                <a:ext cx="15120" cy="1260000"/>
              </a:xfrm>
              <a:prstGeom prst="line">
                <a:avLst/>
              </a:prstGeom>
              <a:ln cap="rnd">
                <a:round/>
              </a:ln>
            </p:spPr>
            <p:style>
              <a:lnRef idx="1">
                <a:schemeClr val="dk1"/>
              </a:lnRef>
              <a:fillRef idx="0">
                <a:schemeClr val="dk1"/>
              </a:fillRef>
              <a:effectRef idx="0">
                <a:schemeClr val="dk1"/>
              </a:effectRef>
              <a:fontRef idx="minor"/>
            </p:style>
          </p:sp>
          <p:sp>
            <p:nvSpPr>
              <p:cNvPr id="234" name="Line 22"/>
              <p:cNvSpPr/>
              <p:nvPr/>
            </p:nvSpPr>
            <p:spPr>
              <a:xfrm>
                <a:off x="7007760" y="4979880"/>
                <a:ext cx="318240" cy="0"/>
              </a:xfrm>
              <a:prstGeom prst="line">
                <a:avLst/>
              </a:prstGeom>
              <a:ln cap="rnd">
                <a:round/>
              </a:ln>
            </p:spPr>
            <p:style>
              <a:lnRef idx="1">
                <a:schemeClr val="dk1"/>
              </a:lnRef>
              <a:fillRef idx="0">
                <a:schemeClr val="dk1"/>
              </a:fillRef>
              <a:effectRef idx="0">
                <a:schemeClr val="dk1"/>
              </a:effectRef>
              <a:fontRef idx="minor"/>
            </p:style>
          </p:sp>
          <p:sp>
            <p:nvSpPr>
              <p:cNvPr id="235" name="CustomShape 23"/>
              <p:cNvSpPr/>
              <p:nvPr/>
            </p:nvSpPr>
            <p:spPr>
              <a:xfrm>
                <a:off x="7326360" y="4836240"/>
                <a:ext cx="1575720" cy="33552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One to Many</a:t>
                </a:r>
                <a:endParaRPr b="0" lang="en-IN" sz="1400" spc="-1" strike="noStrike">
                  <a:latin typeface="Arial"/>
                </a:endParaRPr>
              </a:p>
            </p:txBody>
          </p:sp>
          <p:sp>
            <p:nvSpPr>
              <p:cNvPr id="236" name="Line 24"/>
              <p:cNvSpPr/>
              <p:nvPr/>
            </p:nvSpPr>
            <p:spPr>
              <a:xfrm>
                <a:off x="7007760" y="5316120"/>
                <a:ext cx="333360" cy="0"/>
              </a:xfrm>
              <a:prstGeom prst="line">
                <a:avLst/>
              </a:prstGeom>
              <a:ln cap="rnd">
                <a:round/>
              </a:ln>
            </p:spPr>
            <p:style>
              <a:lnRef idx="1">
                <a:schemeClr val="dk1"/>
              </a:lnRef>
              <a:fillRef idx="0">
                <a:schemeClr val="dk1"/>
              </a:fillRef>
              <a:effectRef idx="0">
                <a:schemeClr val="dk1"/>
              </a:effectRef>
              <a:fontRef idx="minor"/>
            </p:style>
          </p:sp>
          <p:sp>
            <p:nvSpPr>
              <p:cNvPr id="237" name="CustomShape 25"/>
              <p:cNvSpPr/>
              <p:nvPr/>
            </p:nvSpPr>
            <p:spPr>
              <a:xfrm>
                <a:off x="7326360" y="5208120"/>
                <a:ext cx="1621080" cy="33552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Many to One</a:t>
                </a:r>
                <a:endParaRPr b="0" lang="en-IN" sz="1400" spc="-1" strike="noStrike">
                  <a:latin typeface="Arial"/>
                </a:endParaRPr>
              </a:p>
            </p:txBody>
          </p:sp>
          <p:sp>
            <p:nvSpPr>
              <p:cNvPr id="238" name="Line 26"/>
              <p:cNvSpPr/>
              <p:nvPr/>
            </p:nvSpPr>
            <p:spPr>
              <a:xfrm>
                <a:off x="7007760" y="5676120"/>
                <a:ext cx="333360" cy="0"/>
              </a:xfrm>
              <a:prstGeom prst="line">
                <a:avLst/>
              </a:prstGeom>
              <a:ln cap="rnd">
                <a:round/>
              </a:ln>
            </p:spPr>
            <p:style>
              <a:lnRef idx="1">
                <a:schemeClr val="dk1"/>
              </a:lnRef>
              <a:fillRef idx="0">
                <a:schemeClr val="dk1"/>
              </a:fillRef>
              <a:effectRef idx="0">
                <a:schemeClr val="dk1"/>
              </a:effectRef>
              <a:fontRef idx="minor"/>
            </p:style>
          </p:sp>
          <p:sp>
            <p:nvSpPr>
              <p:cNvPr id="239" name="CustomShape 27"/>
              <p:cNvSpPr/>
              <p:nvPr/>
            </p:nvSpPr>
            <p:spPr>
              <a:xfrm>
                <a:off x="7326360" y="5508000"/>
                <a:ext cx="1666800" cy="335520"/>
              </a:xfrm>
              <a:prstGeom prst="rect">
                <a:avLst/>
              </a:prstGeom>
              <a:solidFill>
                <a:srgbClr val="ffffff"/>
              </a:solidFill>
              <a:ln w="9360">
                <a:noFill/>
              </a:ln>
            </p:spPr>
            <p:style>
              <a:lnRef idx="0"/>
              <a:fillRef idx="0"/>
              <a:effectRef idx="0"/>
              <a:fontRef idx="minor"/>
            </p:style>
            <p:txBody>
              <a:bodyPr>
                <a:noAutofit/>
              </a:bodyPr>
              <a:p>
                <a:pPr>
                  <a:lnSpc>
                    <a:spcPct val="107000"/>
                  </a:lnSpc>
                  <a:spcAft>
                    <a:spcPts val="799"/>
                  </a:spcAft>
                </a:pPr>
                <a:r>
                  <a:rPr b="0" lang="en-US" sz="1400" spc="-1" strike="noStrike">
                    <a:solidFill>
                      <a:srgbClr val="000000"/>
                    </a:solidFill>
                    <a:latin typeface="Calibri"/>
                    <a:ea typeface="Calibri"/>
                  </a:rPr>
                  <a:t>Many to Many</a:t>
                </a:r>
                <a:endParaRPr b="0" lang="en-IN" sz="1400" spc="-1" strike="noStrike">
                  <a:latin typeface="Arial"/>
                </a:endParaRPr>
              </a:p>
            </p:txBody>
          </p:sp>
        </p:grpSp>
        <p:sp>
          <p:nvSpPr>
            <p:cNvPr id="240" name="Line 28"/>
            <p:cNvSpPr/>
            <p:nvPr/>
          </p:nvSpPr>
          <p:spPr>
            <a:xfrm>
              <a:off x="3894120" y="4464000"/>
              <a:ext cx="19080" cy="1212120"/>
            </a:xfrm>
            <a:prstGeom prst="line">
              <a:avLst/>
            </a:prstGeom>
            <a:ln cap="rnd">
              <a:round/>
            </a:ln>
          </p:spPr>
          <p:style>
            <a:lnRef idx="1">
              <a:schemeClr val="dk1"/>
            </a:lnRef>
            <a:fillRef idx="0">
              <a:schemeClr val="dk1"/>
            </a:fillRef>
            <a:effectRef idx="0">
              <a:schemeClr val="dk1"/>
            </a:effectRef>
            <a:fontRef idx="minor"/>
          </p:style>
        </p:sp>
        <p:sp>
          <p:nvSpPr>
            <p:cNvPr id="241" name="Line 29"/>
            <p:cNvSpPr/>
            <p:nvPr/>
          </p:nvSpPr>
          <p:spPr>
            <a:xfrm>
              <a:off x="3913200" y="4896000"/>
              <a:ext cx="215280" cy="0"/>
            </a:xfrm>
            <a:prstGeom prst="line">
              <a:avLst/>
            </a:prstGeom>
            <a:ln cap="rnd">
              <a:round/>
            </a:ln>
          </p:spPr>
          <p:style>
            <a:lnRef idx="1">
              <a:schemeClr val="dk1"/>
            </a:lnRef>
            <a:fillRef idx="0">
              <a:schemeClr val="dk1"/>
            </a:fillRef>
            <a:effectRef idx="0">
              <a:schemeClr val="dk1"/>
            </a:effectRef>
            <a:fontRef idx="minor"/>
          </p:style>
        </p:sp>
        <p:sp>
          <p:nvSpPr>
            <p:cNvPr id="242" name="CustomShape 30"/>
            <p:cNvSpPr/>
            <p:nvPr/>
          </p:nvSpPr>
          <p:spPr>
            <a:xfrm>
              <a:off x="4012920" y="4514760"/>
              <a:ext cx="727200" cy="779760"/>
            </a:xfrm>
            <a:prstGeom prst="rect">
              <a:avLst/>
            </a:prstGeom>
            <a:ln>
              <a:noFill/>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0" lang="en-US" sz="1100" spc="-1" strike="noStrike">
                  <a:solidFill>
                    <a:srgbClr val="000000"/>
                  </a:solidFill>
                  <a:latin typeface="Calibri"/>
                </a:rPr>
                <a:t>Weak Entity</a:t>
              </a:r>
              <a:endParaRPr b="0" lang="en-IN" sz="1100" spc="-1" strike="noStrike">
                <a:latin typeface="Arial"/>
              </a:endParaRPr>
            </a:p>
          </p:txBody>
        </p:sp>
      </p:grpSp>
      <p:sp>
        <p:nvSpPr>
          <p:cNvPr id="243" name="Line 31"/>
          <p:cNvSpPr/>
          <p:nvPr/>
        </p:nvSpPr>
        <p:spPr>
          <a:xfrm>
            <a:off x="3894120" y="5375880"/>
            <a:ext cx="363960" cy="0"/>
          </a:xfrm>
          <a:prstGeom prst="line">
            <a:avLst/>
          </a:prstGeom>
          <a:ln cap="rnd">
            <a:round/>
          </a:ln>
        </p:spPr>
        <p:style>
          <a:lnRef idx="1">
            <a:schemeClr val="dk1"/>
          </a:lnRef>
          <a:fillRef idx="0">
            <a:schemeClr val="dk1"/>
          </a:fillRef>
          <a:effectRef idx="0">
            <a:schemeClr val="dk1"/>
          </a:effectRef>
          <a:fontRef idx="minor"/>
        </p:style>
      </p:sp>
      <p:sp>
        <p:nvSpPr>
          <p:cNvPr id="244" name="CustomShape 32"/>
          <p:cNvSpPr/>
          <p:nvPr/>
        </p:nvSpPr>
        <p:spPr>
          <a:xfrm>
            <a:off x="3986280" y="5119200"/>
            <a:ext cx="727200" cy="779760"/>
          </a:xfrm>
          <a:prstGeom prst="rect">
            <a:avLst/>
          </a:prstGeom>
          <a:ln>
            <a:noFill/>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0" lang="en-US" sz="1100" spc="-1" strike="noStrike">
                <a:solidFill>
                  <a:srgbClr val="000000"/>
                </a:solidFill>
                <a:latin typeface="Calibri"/>
              </a:rPr>
              <a:t>Strong</a:t>
            </a:r>
            <a:endParaRPr b="0" lang="en-IN" sz="1100" spc="-1" strike="noStrike">
              <a:latin typeface="Arial"/>
            </a:endParaRPr>
          </a:p>
          <a:p>
            <a:pPr algn="ctr">
              <a:lnSpc>
                <a:spcPct val="100000"/>
              </a:lnSpc>
            </a:pPr>
            <a:r>
              <a:rPr b="0" lang="en-US" sz="1100" spc="-1" strike="noStrike">
                <a:solidFill>
                  <a:srgbClr val="000000"/>
                </a:solidFill>
                <a:latin typeface="Calibri"/>
              </a:rPr>
              <a:t> </a:t>
            </a:r>
            <a:r>
              <a:rPr b="0" lang="en-US" sz="1100" spc="-1" strike="noStrike">
                <a:solidFill>
                  <a:srgbClr val="000000"/>
                </a:solidFill>
                <a:latin typeface="Calibri"/>
              </a:rPr>
              <a:t>Entity</a:t>
            </a:r>
            <a:endParaRPr b="0" lang="en-IN" sz="11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3178800" y="2173320"/>
            <a:ext cx="7833240" cy="716400"/>
          </a:xfrm>
          <a:prstGeom prst="rect">
            <a:avLst/>
          </a:prstGeom>
          <a:noFill/>
          <a:ln>
            <a:noFill/>
          </a:ln>
        </p:spPr>
        <p:txBody>
          <a:bodyPr anchor="b">
            <a:noAutofit/>
          </a:bodyPr>
          <a:p>
            <a:pPr>
              <a:lnSpc>
                <a:spcPct val="100000"/>
              </a:lnSpc>
            </a:pPr>
            <a:r>
              <a:rPr b="0" lang="en-US" sz="3200" spc="-1" strike="noStrike">
                <a:solidFill>
                  <a:srgbClr val="262626"/>
                </a:solidFill>
                <a:latin typeface="Times New Roman"/>
              </a:rPr>
              <a:t>“</a:t>
            </a:r>
            <a:r>
              <a:rPr b="0" lang="en-US" sz="3200" spc="-1" strike="noStrike">
                <a:solidFill>
                  <a:srgbClr val="262626"/>
                </a:solidFill>
                <a:latin typeface="Times New Roman"/>
              </a:rPr>
              <a:t>If opportunity doesn’t knock, build a door.”</a:t>
            </a:r>
            <a:endParaRPr b="0" lang="en-US" sz="3200" spc="-1" strike="noStrike">
              <a:solidFill>
                <a:srgbClr val="000000"/>
              </a:solidFill>
              <a:latin typeface="Century Gothic"/>
            </a:endParaRPr>
          </a:p>
        </p:txBody>
      </p:sp>
      <p:sp>
        <p:nvSpPr>
          <p:cNvPr id="323" name="TextShape 2"/>
          <p:cNvSpPr txBox="1"/>
          <p:nvPr/>
        </p:nvSpPr>
        <p:spPr>
          <a:xfrm>
            <a:off x="8413560" y="3097800"/>
            <a:ext cx="2214360" cy="479880"/>
          </a:xfrm>
          <a:prstGeom prst="rect">
            <a:avLst/>
          </a:prstGeom>
          <a:noFill/>
          <a:ln>
            <a:noFill/>
          </a:ln>
        </p:spPr>
        <p:txBody>
          <a:bodyPr>
            <a:normAutofit/>
          </a:bodyPr>
          <a:p>
            <a:pPr>
              <a:lnSpc>
                <a:spcPct val="100000"/>
              </a:lnSpc>
              <a:spcBef>
                <a:spcPts val="1001"/>
              </a:spcBef>
              <a:tabLst>
                <a:tab algn="l" pos="0"/>
              </a:tabLst>
            </a:pPr>
            <a:r>
              <a:rPr b="0" lang="en-US" sz="2000" spc="-1" strike="noStrike">
                <a:solidFill>
                  <a:srgbClr val="595959"/>
                </a:solidFill>
                <a:latin typeface="Aparajita"/>
              </a:rPr>
              <a:t>– </a:t>
            </a:r>
            <a:r>
              <a:rPr b="0" lang="en-US" sz="2000" spc="-1" strike="noStrike">
                <a:solidFill>
                  <a:srgbClr val="595959"/>
                </a:solidFill>
                <a:latin typeface="Aparajita"/>
              </a:rPr>
              <a:t>-</a:t>
            </a:r>
            <a:r>
              <a:rPr b="0" lang="en-US" sz="2000" spc="-1" strike="noStrike">
                <a:solidFill>
                  <a:srgbClr val="595959"/>
                </a:solidFill>
                <a:latin typeface="Century Gothic"/>
              </a:rPr>
              <a:t>Milton Berle</a:t>
            </a:r>
            <a:endParaRPr b="0" lang="en-US" sz="2000" spc="-1" strike="noStrike">
              <a:solidFill>
                <a:srgbClr val="404040"/>
              </a:solidFill>
              <a:latin typeface="Century Gothic"/>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2593080" y="624240"/>
            <a:ext cx="8911440" cy="1280520"/>
          </a:xfrm>
          <a:prstGeom prst="rect">
            <a:avLst/>
          </a:prstGeom>
          <a:noFill/>
          <a:ln>
            <a:noFill/>
          </a:ln>
        </p:spPr>
        <p:txBody>
          <a:bodyPr>
            <a:noAutofit/>
          </a:bodyPr>
          <a:p>
            <a:pPr>
              <a:lnSpc>
                <a:spcPct val="100000"/>
              </a:lnSpc>
            </a:pPr>
            <a:r>
              <a:rPr b="0" lang="en-US" sz="3600" spc="-1" strike="noStrike">
                <a:solidFill>
                  <a:srgbClr val="4b866e"/>
                </a:solidFill>
                <a:latin typeface="Century Gothic"/>
              </a:rPr>
              <a:t>E-R MODEL (Cont’d)</a:t>
            </a:r>
            <a:endParaRPr b="0" lang="en-US" sz="3600" spc="-1" strike="noStrike">
              <a:solidFill>
                <a:srgbClr val="000000"/>
              </a:solidFill>
              <a:latin typeface="Century Gothic"/>
            </a:endParaRPr>
          </a:p>
        </p:txBody>
      </p:sp>
      <p:pic>
        <p:nvPicPr>
          <p:cNvPr id="246" name="Content Placeholder 3" descr="edb5ec15a27f37f89abb2798968c9f6d.png"/>
          <p:cNvPicPr/>
          <p:nvPr/>
        </p:nvPicPr>
        <p:blipFill>
          <a:blip r:embed="rId1"/>
          <a:stretch/>
        </p:blipFill>
        <p:spPr>
          <a:xfrm>
            <a:off x="2375640" y="1632240"/>
            <a:ext cx="6467040" cy="449100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Shape 1"/>
          <p:cNvSpPr txBox="1"/>
          <p:nvPr/>
        </p:nvSpPr>
        <p:spPr>
          <a:xfrm>
            <a:off x="1705320" y="724680"/>
            <a:ext cx="5812200" cy="55620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ENTITY</a:t>
            </a:r>
            <a:endParaRPr b="0" lang="en-US" sz="2800" spc="-1" strike="noStrike">
              <a:solidFill>
                <a:srgbClr val="000000"/>
              </a:solidFill>
              <a:latin typeface="Century Gothic"/>
            </a:endParaRPr>
          </a:p>
        </p:txBody>
      </p:sp>
      <p:sp>
        <p:nvSpPr>
          <p:cNvPr id="248" name="TextShape 2"/>
          <p:cNvSpPr txBox="1"/>
          <p:nvPr/>
        </p:nvSpPr>
        <p:spPr>
          <a:xfrm>
            <a:off x="1065240" y="1630080"/>
            <a:ext cx="6190560" cy="4770360"/>
          </a:xfrm>
          <a:prstGeom prst="rect">
            <a:avLst/>
          </a:prstGeom>
          <a:noFill/>
          <a:ln>
            <a:noFill/>
          </a:ln>
        </p:spPr>
        <p:txBody>
          <a:bodyPr>
            <a:normAutofit/>
          </a:bodyPr>
          <a:p>
            <a:pPr marL="343080" indent="-342720">
              <a:lnSpc>
                <a:spcPct val="100000"/>
              </a:lnSpc>
              <a:spcBef>
                <a:spcPts val="1001"/>
              </a:spcBef>
              <a:buClr>
                <a:srgbClr val="a53010"/>
              </a:buClr>
              <a:buFont typeface="Wingdings 3" charset="2"/>
              <a:buChar char=""/>
            </a:pPr>
            <a:r>
              <a:rPr b="0" lang="en-US" sz="2400" spc="-1" strike="noStrike">
                <a:solidFill>
                  <a:srgbClr val="404040"/>
                </a:solidFill>
                <a:latin typeface="Century Gothic"/>
              </a:rPr>
              <a:t>An entity is an object that exists and is distinguishable from other objects.</a:t>
            </a:r>
            <a:endParaRPr b="0" lang="en-US" sz="2400" spc="-1" strike="noStrike">
              <a:solidFill>
                <a:srgbClr val="404040"/>
              </a:solidFill>
              <a:latin typeface="Century Gothic"/>
            </a:endParaRPr>
          </a:p>
          <a:p>
            <a:pPr marL="343080" indent="-342720" algn="r">
              <a:lnSpc>
                <a:spcPct val="100000"/>
              </a:lnSpc>
              <a:spcBef>
                <a:spcPts val="1001"/>
              </a:spcBef>
              <a:buClr>
                <a:srgbClr val="a53010"/>
              </a:buClr>
              <a:buFont typeface="Wingdings" charset="2"/>
              <a:buChar char=""/>
            </a:pPr>
            <a:r>
              <a:rPr b="0" lang="en-US" sz="2000" spc="-1" strike="noStrike">
                <a:solidFill>
                  <a:srgbClr val="404040"/>
                </a:solidFill>
                <a:latin typeface="Century Gothic"/>
              </a:rPr>
              <a:t>Example: specific person, company, event, plant</a:t>
            </a:r>
            <a:endParaRPr b="0" lang="en-US" sz="20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en-US" sz="2400" spc="-1" strike="noStrike">
                <a:solidFill>
                  <a:srgbClr val="404040"/>
                </a:solidFill>
                <a:latin typeface="Century Gothic"/>
              </a:rPr>
              <a:t>Entities have attributes</a:t>
            </a:r>
            <a:endParaRPr b="0" lang="en-US" sz="2400" spc="-1" strike="noStrike">
              <a:solidFill>
                <a:srgbClr val="404040"/>
              </a:solidFill>
              <a:latin typeface="Century Gothic"/>
            </a:endParaRPr>
          </a:p>
          <a:p>
            <a:pPr marL="343080" indent="-342720" algn="ctr">
              <a:lnSpc>
                <a:spcPct val="100000"/>
              </a:lnSpc>
              <a:spcBef>
                <a:spcPts val="1001"/>
              </a:spcBef>
              <a:buClr>
                <a:srgbClr val="a53010"/>
              </a:buClr>
              <a:buFont typeface="Wingdings" charset="2"/>
              <a:buChar char=""/>
            </a:pPr>
            <a:r>
              <a:rPr b="0" lang="en-US" sz="2000" spc="-1" strike="noStrike">
                <a:solidFill>
                  <a:srgbClr val="404040"/>
                </a:solidFill>
                <a:latin typeface="Century Gothic"/>
              </a:rPr>
              <a:t> </a:t>
            </a:r>
            <a:endParaRPr b="0" lang="en-US" sz="2000" spc="-1" strike="noStrike">
              <a:solidFill>
                <a:srgbClr val="404040"/>
              </a:solidFill>
              <a:latin typeface="Century Gothic"/>
            </a:endParaRPr>
          </a:p>
        </p:txBody>
      </p:sp>
      <p:pic>
        <p:nvPicPr>
          <p:cNvPr id="249" name="Picture 1" descr=""/>
          <p:cNvPicPr/>
          <p:nvPr/>
        </p:nvPicPr>
        <p:blipFill>
          <a:blip r:embed="rId1"/>
          <a:stretch/>
        </p:blipFill>
        <p:spPr>
          <a:xfrm>
            <a:off x="7669080" y="1890720"/>
            <a:ext cx="4203000" cy="297576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33" dur="indefinite" restart="never" nodeType="tmRoot">
          <p:childTnLst>
            <p:seq>
              <p:cTn id="34" dur="indefinite" nodeType="mainSeq">
                <p:childTnLst>
                  <p:par>
                    <p:cTn id="35" fill="hold">
                      <p:stCondLst>
                        <p:cond delay="indefinite"/>
                      </p:stCondLst>
                      <p:childTnLst>
                        <p:par>
                          <p:cTn id="36" fill="hold">
                            <p:stCondLst>
                              <p:cond delay="0"/>
                            </p:stCondLst>
                            <p:childTnLst>
                              <p:par>
                                <p:cTn id="37" nodeType="clickEffect" fill="hold" presetClass="entr" presetID="2" presetSubtype="4">
                                  <p:stCondLst>
                                    <p:cond delay="0"/>
                                  </p:stCondLst>
                                  <p:childTnLst>
                                    <p:set>
                                      <p:cBhvr>
                                        <p:cTn id="38" dur="1" fill="hold">
                                          <p:stCondLst>
                                            <p:cond delay="0"/>
                                          </p:stCondLst>
                                        </p:cTn>
                                        <p:tgtEl>
                                          <p:spTgt spid="248">
                                            <p:txEl>
                                              <p:pRg st="0" end="0"/>
                                            </p:txEl>
                                          </p:spTgt>
                                        </p:tgtEl>
                                        <p:attrNameLst>
                                          <p:attrName>style.visibility</p:attrName>
                                        </p:attrNameLst>
                                      </p:cBhvr>
                                      <p:to>
                                        <p:strVal val="visible"/>
                                      </p:to>
                                    </p:set>
                                    <p:anim calcmode="lin" valueType="num">
                                      <p:cBhvr additive="repl">
                                        <p:cTn id="39" dur="500" fill="hold"/>
                                        <p:tgtEl>
                                          <p:spTgt spid="248">
                                            <p:txEl>
                                              <p:pRg st="0" end="0"/>
                                            </p:txEl>
                                          </p:spTgt>
                                        </p:tgtEl>
                                        <p:attrNameLst>
                                          <p:attrName>ppt_x</p:attrName>
                                        </p:attrNameLst>
                                      </p:cBhvr>
                                      <p:tavLst>
                                        <p:tav tm="0">
                                          <p:val>
                                            <p:strVal val="#ppt_x"/>
                                          </p:val>
                                        </p:tav>
                                        <p:tav tm="100000">
                                          <p:val>
                                            <p:strVal val="#ppt_x"/>
                                          </p:val>
                                        </p:tav>
                                      </p:tavLst>
                                    </p:anim>
                                    <p:anim calcmode="lin" valueType="num">
                                      <p:cBhvr additive="repl">
                                        <p:cTn id="40" dur="500" fill="hold"/>
                                        <p:tgtEl>
                                          <p:spTgt spid="248">
                                            <p:txEl>
                                              <p:pRg st="0" end="0"/>
                                            </p:txEl>
                                          </p:spTgt>
                                        </p:tgtEl>
                                        <p:attrNameLst>
                                          <p:attrName>ppt_y</p:attrName>
                                        </p:attrNameLst>
                                      </p:cBhvr>
                                      <p:tavLst>
                                        <p:tav tm="0">
                                          <p:val>
                                            <p:strVal val="1+#ppt_h/2"/>
                                          </p:val>
                                        </p:tav>
                                        <p:tav tm="100000">
                                          <p:val>
                                            <p:strVal val="#ppt_y"/>
                                          </p:val>
                                        </p:tav>
                                      </p:tavLst>
                                    </p:anim>
                                  </p:childTnLst>
                                </p:cTn>
                              </p:par>
                              <p:par>
                                <p:cTn id="41" nodeType="withEffect" fill="hold" presetClass="entr" presetID="2" presetSubtype="4">
                                  <p:stCondLst>
                                    <p:cond delay="0"/>
                                  </p:stCondLst>
                                  <p:childTnLst>
                                    <p:set>
                                      <p:cBhvr>
                                        <p:cTn id="42" dur="1" fill="hold">
                                          <p:stCondLst>
                                            <p:cond delay="0"/>
                                          </p:stCondLst>
                                        </p:cTn>
                                        <p:tgtEl>
                                          <p:spTgt spid="248">
                                            <p:txEl>
                                              <p:pRg st="1" end="1"/>
                                            </p:txEl>
                                          </p:spTgt>
                                        </p:tgtEl>
                                        <p:attrNameLst>
                                          <p:attrName>style.visibility</p:attrName>
                                        </p:attrNameLst>
                                      </p:cBhvr>
                                      <p:to>
                                        <p:strVal val="visible"/>
                                      </p:to>
                                    </p:set>
                                    <p:anim calcmode="lin" valueType="num">
                                      <p:cBhvr additive="repl">
                                        <p:cTn id="43" dur="500" fill="hold"/>
                                        <p:tgtEl>
                                          <p:spTgt spid="248">
                                            <p:txEl>
                                              <p:pRg st="1" end="1"/>
                                            </p:txEl>
                                          </p:spTgt>
                                        </p:tgtEl>
                                        <p:attrNameLst>
                                          <p:attrName>ppt_x</p:attrName>
                                        </p:attrNameLst>
                                      </p:cBhvr>
                                      <p:tavLst>
                                        <p:tav tm="0">
                                          <p:val>
                                            <p:strVal val="#ppt_x"/>
                                          </p:val>
                                        </p:tav>
                                        <p:tav tm="100000">
                                          <p:val>
                                            <p:strVal val="#ppt_x"/>
                                          </p:val>
                                        </p:tav>
                                      </p:tavLst>
                                    </p:anim>
                                    <p:anim calcmode="lin" valueType="num">
                                      <p:cBhvr additive="repl">
                                        <p:cTn id="44" dur="500" fill="hold"/>
                                        <p:tgtEl>
                                          <p:spTgt spid="248">
                                            <p:txEl>
                                              <p:pRg st="1" end="1"/>
                                            </p:txEl>
                                          </p:spTgt>
                                        </p:tgtEl>
                                        <p:attrNameLst>
                                          <p:attrName>ppt_y</p:attrName>
                                        </p:attrNameLst>
                                      </p:cBhvr>
                                      <p:tavLst>
                                        <p:tav tm="0">
                                          <p:val>
                                            <p:strVal val="1+#ppt_h/2"/>
                                          </p:val>
                                        </p:tav>
                                        <p:tav tm="100000">
                                          <p:val>
                                            <p:strVal val="#ppt_y"/>
                                          </p:val>
                                        </p:tav>
                                      </p:tavLst>
                                    </p:anim>
                                  </p:childTnLst>
                                </p:cTn>
                              </p:par>
                              <p:par>
                                <p:cTn id="45" nodeType="withEffect" fill="hold" presetClass="entr" presetID="2" presetSubtype="4">
                                  <p:stCondLst>
                                    <p:cond delay="0"/>
                                  </p:stCondLst>
                                  <p:childTnLst>
                                    <p:set>
                                      <p:cBhvr>
                                        <p:cTn id="46" dur="1" fill="hold">
                                          <p:stCondLst>
                                            <p:cond delay="0"/>
                                          </p:stCondLst>
                                        </p:cTn>
                                        <p:tgtEl>
                                          <p:spTgt spid="249"/>
                                        </p:tgtEl>
                                        <p:attrNameLst>
                                          <p:attrName>style.visibility</p:attrName>
                                        </p:attrNameLst>
                                      </p:cBhvr>
                                      <p:to>
                                        <p:strVal val="visible"/>
                                      </p:to>
                                    </p:set>
                                    <p:anim calcmode="lin" valueType="num">
                                      <p:cBhvr additive="repl">
                                        <p:cTn id="47" dur="500" fill="hold"/>
                                        <p:tgtEl>
                                          <p:spTgt spid="249"/>
                                        </p:tgtEl>
                                        <p:attrNameLst>
                                          <p:attrName>ppt_x</p:attrName>
                                        </p:attrNameLst>
                                      </p:cBhvr>
                                      <p:tavLst>
                                        <p:tav tm="0">
                                          <p:val>
                                            <p:strVal val="#ppt_x"/>
                                          </p:val>
                                        </p:tav>
                                        <p:tav tm="100000">
                                          <p:val>
                                            <p:strVal val="#ppt_x"/>
                                          </p:val>
                                        </p:tav>
                                      </p:tavLst>
                                    </p:anim>
                                    <p:anim calcmode="lin" valueType="num">
                                      <p:cBhvr additive="repl">
                                        <p:cTn id="48" dur="500" fill="hold"/>
                                        <p:tgtEl>
                                          <p:spTgt spid="24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2" presetSubtype="4">
                                  <p:stCondLst>
                                    <p:cond delay="0"/>
                                  </p:stCondLst>
                                  <p:childTnLst>
                                    <p:set>
                                      <p:cBhvr>
                                        <p:cTn id="52" dur="1" fill="hold">
                                          <p:stCondLst>
                                            <p:cond delay="0"/>
                                          </p:stCondLst>
                                        </p:cTn>
                                        <p:tgtEl>
                                          <p:spTgt spid="248">
                                            <p:txEl>
                                              <p:pRg st="2" end="2"/>
                                            </p:txEl>
                                          </p:spTgt>
                                        </p:tgtEl>
                                        <p:attrNameLst>
                                          <p:attrName>style.visibility</p:attrName>
                                        </p:attrNameLst>
                                      </p:cBhvr>
                                      <p:to>
                                        <p:strVal val="visible"/>
                                      </p:to>
                                    </p:set>
                                    <p:anim calcmode="lin" valueType="num">
                                      <p:cBhvr additive="repl">
                                        <p:cTn id="53" dur="500" fill="hold"/>
                                        <p:tgtEl>
                                          <p:spTgt spid="248">
                                            <p:txEl>
                                              <p:pRg st="2" end="2"/>
                                            </p:txEl>
                                          </p:spTgt>
                                        </p:tgtEl>
                                        <p:attrNameLst>
                                          <p:attrName>ppt_x</p:attrName>
                                        </p:attrNameLst>
                                      </p:cBhvr>
                                      <p:tavLst>
                                        <p:tav tm="0">
                                          <p:val>
                                            <p:strVal val="#ppt_x"/>
                                          </p:val>
                                        </p:tav>
                                        <p:tav tm="100000">
                                          <p:val>
                                            <p:strVal val="#ppt_x"/>
                                          </p:val>
                                        </p:tav>
                                      </p:tavLst>
                                    </p:anim>
                                    <p:anim calcmode="lin" valueType="num">
                                      <p:cBhvr additive="repl">
                                        <p:cTn id="54" dur="500" fill="hold"/>
                                        <p:tgtEl>
                                          <p:spTgt spid="248">
                                            <p:txEl>
                                              <p:pRg st="2" end="2"/>
                                            </p:txEl>
                                          </p:spTgt>
                                        </p:tgtEl>
                                        <p:attrNameLst>
                                          <p:attrName>ppt_y</p:attrName>
                                        </p:attrNameLst>
                                      </p:cBhvr>
                                      <p:tavLst>
                                        <p:tav tm="0">
                                          <p:val>
                                            <p:strVal val="1+#ppt_h/2"/>
                                          </p:val>
                                        </p:tav>
                                        <p:tav tm="100000">
                                          <p:val>
                                            <p:strVal val="#ppt_y"/>
                                          </p:val>
                                        </p:tav>
                                      </p:tavLst>
                                    </p:anim>
                                  </p:childTnLst>
                                </p:cTn>
                              </p:par>
                              <p:par>
                                <p:cTn id="55" nodeType="withEffect" fill="hold" presetClass="entr" presetID="2" presetSubtype="4">
                                  <p:stCondLst>
                                    <p:cond delay="0"/>
                                  </p:stCondLst>
                                  <p:childTnLst>
                                    <p:set>
                                      <p:cBhvr>
                                        <p:cTn id="56" dur="1" fill="hold">
                                          <p:stCondLst>
                                            <p:cond delay="0"/>
                                          </p:stCondLst>
                                        </p:cTn>
                                        <p:tgtEl>
                                          <p:spTgt spid="248">
                                            <p:txEl>
                                              <p:pRg st="3" end="3"/>
                                            </p:txEl>
                                          </p:spTgt>
                                        </p:tgtEl>
                                        <p:attrNameLst>
                                          <p:attrName>style.visibility</p:attrName>
                                        </p:attrNameLst>
                                      </p:cBhvr>
                                      <p:to>
                                        <p:strVal val="visible"/>
                                      </p:to>
                                    </p:set>
                                    <p:anim calcmode="lin" valueType="num">
                                      <p:cBhvr additive="repl">
                                        <p:cTn id="57" dur="500" fill="hold"/>
                                        <p:tgtEl>
                                          <p:spTgt spid="248">
                                            <p:txEl>
                                              <p:pRg st="3" end="3"/>
                                            </p:txEl>
                                          </p:spTgt>
                                        </p:tgtEl>
                                        <p:attrNameLst>
                                          <p:attrName>ppt_x</p:attrName>
                                        </p:attrNameLst>
                                      </p:cBhvr>
                                      <p:tavLst>
                                        <p:tav tm="0">
                                          <p:val>
                                            <p:strVal val="#ppt_x"/>
                                          </p:val>
                                        </p:tav>
                                        <p:tav tm="100000">
                                          <p:val>
                                            <p:strVal val="#ppt_x"/>
                                          </p:val>
                                        </p:tav>
                                      </p:tavLst>
                                    </p:anim>
                                    <p:anim calcmode="lin" valueType="num">
                                      <p:cBhvr additive="repl">
                                        <p:cTn id="58" dur="500" fill="hold"/>
                                        <p:tgtEl>
                                          <p:spTgt spid="2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CustomShape 1"/>
          <p:cNvSpPr/>
          <p:nvPr/>
        </p:nvSpPr>
        <p:spPr>
          <a:xfrm>
            <a:off x="1616400" y="627120"/>
            <a:ext cx="7839720" cy="556200"/>
          </a:xfrm>
          <a:prstGeom prst="rect">
            <a:avLst/>
          </a:prstGeom>
          <a:noFill/>
          <a:ln>
            <a:noFill/>
          </a:ln>
        </p:spPr>
        <p:style>
          <a:lnRef idx="0"/>
          <a:fillRef idx="0"/>
          <a:effectRef idx="0"/>
          <a:fontRef idx="minor"/>
        </p:style>
        <p:txBody>
          <a:bodyPr anchor="b">
            <a:normAutofit/>
          </a:bodyPr>
          <a:p>
            <a:pPr>
              <a:lnSpc>
                <a:spcPct val="90000"/>
              </a:lnSpc>
            </a:pPr>
            <a:r>
              <a:rPr b="0" lang="en-US" sz="3200" spc="-1" strike="noStrike">
                <a:solidFill>
                  <a:srgbClr val="4b866e"/>
                </a:solidFill>
                <a:latin typeface="Century Gothic"/>
              </a:rPr>
              <a:t>Entity Notations</a:t>
            </a:r>
            <a:endParaRPr b="0" lang="en-IN" sz="3200" spc="-1" strike="noStrike">
              <a:latin typeface="Arial"/>
            </a:endParaRPr>
          </a:p>
        </p:txBody>
      </p:sp>
      <p:grpSp>
        <p:nvGrpSpPr>
          <p:cNvPr id="251" name="Group 2"/>
          <p:cNvGrpSpPr/>
          <p:nvPr/>
        </p:nvGrpSpPr>
        <p:grpSpPr>
          <a:xfrm>
            <a:off x="3024360" y="2670120"/>
            <a:ext cx="3713760" cy="1053720"/>
            <a:chOff x="3024360" y="2670120"/>
            <a:chExt cx="3713760" cy="1053720"/>
          </a:xfrm>
        </p:grpSpPr>
        <p:sp>
          <p:nvSpPr>
            <p:cNvPr id="252" name="CustomShape 3"/>
            <p:cNvSpPr/>
            <p:nvPr/>
          </p:nvSpPr>
          <p:spPr>
            <a:xfrm>
              <a:off x="3024360" y="2670120"/>
              <a:ext cx="1548360" cy="1017360"/>
            </a:xfrm>
            <a:prstGeom prst="rect">
              <a:avLst/>
            </a:prstGeom>
            <a:ln cap="rnd">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Century Gothic"/>
                </a:rPr>
                <a:t>Student</a:t>
              </a:r>
              <a:endParaRPr b="0" lang="en-IN" sz="1800" spc="-1" strike="noStrike">
                <a:latin typeface="Arial"/>
              </a:endParaRPr>
            </a:p>
          </p:txBody>
        </p:sp>
        <p:sp>
          <p:nvSpPr>
            <p:cNvPr id="253" name="CustomShape 4"/>
            <p:cNvSpPr/>
            <p:nvPr/>
          </p:nvSpPr>
          <p:spPr>
            <a:xfrm>
              <a:off x="5189760" y="2706480"/>
              <a:ext cx="1548360" cy="1017360"/>
            </a:xfrm>
            <a:prstGeom prst="rect">
              <a:avLst/>
            </a:prstGeom>
            <a:ln cap="rnd">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Century Gothic"/>
                </a:rPr>
                <a:t>Exam</a:t>
              </a:r>
              <a:endParaRPr b="0" lang="en-IN" sz="1800" spc="-1" strike="noStrike">
                <a:latin typeface="Arial"/>
              </a:endParaRPr>
            </a:p>
          </p:txBody>
        </p:sp>
      </p:grpSp>
      <p:sp>
        <p:nvSpPr>
          <p:cNvPr id="254" name="TextShape 5"/>
          <p:cNvSpPr txBox="1"/>
          <p:nvPr/>
        </p:nvSpPr>
        <p:spPr>
          <a:xfrm>
            <a:off x="1065240" y="1752480"/>
            <a:ext cx="7128000" cy="1218960"/>
          </a:xfrm>
          <a:prstGeom prst="rect">
            <a:avLst/>
          </a:prstGeom>
          <a:noFill/>
          <a:ln>
            <a:noFill/>
          </a:ln>
        </p:spPr>
        <p:txBody>
          <a:bodyPr>
            <a:noAutofit/>
          </a:bodyPr>
          <a:p>
            <a:pPr marL="343080" indent="-342720">
              <a:lnSpc>
                <a:spcPct val="100000"/>
              </a:lnSpc>
              <a:spcBef>
                <a:spcPts val="1001"/>
              </a:spcBef>
              <a:buClr>
                <a:srgbClr val="a53010"/>
              </a:buClr>
              <a:buFont typeface="Wingdings 3" charset="2"/>
              <a:buChar char=""/>
            </a:pPr>
            <a:r>
              <a:rPr b="0" lang="en-US" sz="1800" spc="-1" strike="noStrike">
                <a:solidFill>
                  <a:srgbClr val="404040"/>
                </a:solidFill>
                <a:latin typeface="Century Gothic"/>
              </a:rPr>
              <a:t>Entity represents in Rectangle shape</a:t>
            </a:r>
            <a:endParaRPr b="0" lang="en-US" sz="1800" spc="-1" strike="noStrike">
              <a:solidFill>
                <a:srgbClr val="404040"/>
              </a:solidFill>
              <a:latin typeface="Century Gothic"/>
            </a:endParaRPr>
          </a:p>
        </p:txBody>
      </p:sp>
    </p:spTree>
  </p:cSld>
  <mc:AlternateContent>
    <mc:Choice Requires="p14">
      <p:transition spd="med" p14:dur="700">
        <p:fade/>
      </p:transition>
    </mc:Choice>
    <mc:Fallback>
      <p:transition spd="med">
        <p:fade/>
      </p:transition>
    </mc:Fallback>
  </mc:AlternateContent>
  <p:timing>
    <p:tnLst>
      <p:par>
        <p:cTn id="59" dur="indefinite" restart="never" nodeType="tmRoot">
          <p:childTnLst>
            <p:seq>
              <p:cTn id="60" dur="indefinite" nodeType="mainSeq">
                <p:childTnLst>
                  <p:par>
                    <p:cTn id="61" fill="hold">
                      <p:stCondLst>
                        <p:cond delay="indefinite"/>
                      </p:stCondLst>
                      <p:childTnLst>
                        <p:par>
                          <p:cTn id="62" fill="hold">
                            <p:stCondLst>
                              <p:cond delay="0"/>
                            </p:stCondLst>
                            <p:childTnLst>
                              <p:par>
                                <p:cTn id="63" nodeType="clickEffect" fill="hold" presetClass="entr" presetID="9">
                                  <p:stCondLst>
                                    <p:cond delay="0"/>
                                  </p:stCondLst>
                                  <p:childTnLst>
                                    <p:set>
                                      <p:cBhvr>
                                        <p:cTn id="64" dur="1" fill="hold">
                                          <p:stCondLst>
                                            <p:cond delay="0"/>
                                          </p:stCondLst>
                                        </p:cTn>
                                        <p:tgtEl>
                                          <p:spTgt spid="251"/>
                                        </p:tgtEl>
                                        <p:attrNameLst>
                                          <p:attrName>style.visibility</p:attrName>
                                        </p:attrNameLst>
                                      </p:cBhvr>
                                      <p:to>
                                        <p:strVal val="visible"/>
                                      </p:to>
                                    </p:set>
                                    <p:animEffect filter="dissolve" transition="in">
                                      <p:cBhvr additive="repl">
                                        <p:cTn id="65" dur="5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1643040" y="648000"/>
            <a:ext cx="9801360" cy="55620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ATTRIBUTE</a:t>
            </a:r>
            <a:endParaRPr b="0" lang="en-US" sz="2800" spc="-1" strike="noStrike">
              <a:solidFill>
                <a:srgbClr val="000000"/>
              </a:solidFill>
              <a:latin typeface="Century Gothic"/>
            </a:endParaRPr>
          </a:p>
        </p:txBody>
      </p:sp>
      <p:sp>
        <p:nvSpPr>
          <p:cNvPr id="256" name="TextShape 2"/>
          <p:cNvSpPr txBox="1"/>
          <p:nvPr/>
        </p:nvSpPr>
        <p:spPr>
          <a:xfrm>
            <a:off x="663120" y="1618200"/>
            <a:ext cx="5581080" cy="4312800"/>
          </a:xfrm>
          <a:prstGeom prst="rect">
            <a:avLst/>
          </a:prstGeom>
          <a:noFill/>
          <a:ln>
            <a:noFill/>
          </a:ln>
        </p:spPr>
        <p:txBody>
          <a:bodyPr>
            <a:normAutofit/>
          </a:bodyPr>
          <a:p>
            <a:pPr marL="343080" indent="-342720">
              <a:lnSpc>
                <a:spcPct val="100000"/>
              </a:lnSpc>
              <a:spcBef>
                <a:spcPts val="1001"/>
              </a:spcBef>
              <a:buClr>
                <a:srgbClr val="a53010"/>
              </a:buClr>
              <a:buFont typeface="Wingdings 3" charset="2"/>
              <a:buChar char=""/>
            </a:pPr>
            <a:r>
              <a:rPr b="0" lang="en-US" sz="1800" spc="-1" strike="noStrike">
                <a:solidFill>
                  <a:srgbClr val="404040"/>
                </a:solidFill>
                <a:latin typeface="Century Gothic"/>
              </a:rPr>
              <a:t>Attributes are the properties which define the entity type.</a:t>
            </a:r>
            <a:endParaRPr b="0" lang="en-US" sz="1800" spc="-1" strike="noStrike">
              <a:solidFill>
                <a:srgbClr val="404040"/>
              </a:solidFill>
              <a:latin typeface="Century Gothic"/>
            </a:endParaRPr>
          </a:p>
          <a:p>
            <a:pPr>
              <a:lnSpc>
                <a:spcPct val="100000"/>
              </a:lnSpc>
              <a:spcBef>
                <a:spcPts val="1001"/>
              </a:spcBef>
              <a:tabLst>
                <a:tab algn="l" pos="0"/>
              </a:tabLst>
            </a:pP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charset="2"/>
              <a:buChar char=""/>
              <a:tabLst>
                <a:tab algn="l" pos="0"/>
              </a:tabLst>
            </a:pPr>
            <a:r>
              <a:rPr b="0" lang="en-US" sz="1600" spc="-1" strike="noStrike">
                <a:solidFill>
                  <a:srgbClr val="404040"/>
                </a:solidFill>
                <a:latin typeface="Century Gothic"/>
              </a:rPr>
              <a:t>Example: Roll_No, Name, DOB, Age, Address, Mobile_No are the attributes which defines entity type Student</a:t>
            </a:r>
            <a:endParaRPr b="0" lang="en-US" sz="1600" spc="-1" strike="noStrike">
              <a:solidFill>
                <a:srgbClr val="404040"/>
              </a:solidFill>
              <a:latin typeface="Century Gothic"/>
            </a:endParaRPr>
          </a:p>
          <a:p>
            <a:pPr algn="ctr">
              <a:lnSpc>
                <a:spcPct val="100000"/>
              </a:lnSpc>
              <a:spcBef>
                <a:spcPts val="1001"/>
              </a:spcBef>
              <a:tabLst>
                <a:tab algn="l" pos="0"/>
              </a:tabLst>
            </a:pPr>
            <a:endParaRPr b="0" lang="en-US" sz="16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tabLst>
                <a:tab algn="l" pos="0"/>
              </a:tabLst>
            </a:pPr>
            <a:r>
              <a:rPr b="0" lang="en-US" sz="1800" spc="-1" strike="noStrike">
                <a:solidFill>
                  <a:srgbClr val="404040"/>
                </a:solidFill>
                <a:latin typeface="Century Gothic"/>
              </a:rPr>
              <a:t>In ER diagram, attribute is represented by an oval.</a:t>
            </a:r>
            <a:endParaRPr b="0" lang="en-US" sz="1800" spc="-1" strike="noStrike">
              <a:solidFill>
                <a:srgbClr val="404040"/>
              </a:solidFill>
              <a:latin typeface="Century Gothic"/>
            </a:endParaRPr>
          </a:p>
        </p:txBody>
      </p:sp>
      <p:pic>
        <p:nvPicPr>
          <p:cNvPr id="257" name="Picture 1" descr=""/>
          <p:cNvPicPr/>
          <p:nvPr/>
        </p:nvPicPr>
        <p:blipFill>
          <a:blip r:embed="rId1"/>
          <a:stretch/>
        </p:blipFill>
        <p:spPr>
          <a:xfrm>
            <a:off x="8313840" y="2598120"/>
            <a:ext cx="1659960" cy="150444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66" dur="indefinite" restart="never" nodeType="tmRoot">
          <p:childTnLst>
            <p:seq>
              <p:cTn id="67" dur="indefinite" nodeType="mainSeq">
                <p:childTnLst>
                  <p:par>
                    <p:cTn id="68" fill="hold">
                      <p:stCondLst>
                        <p:cond delay="indefinite"/>
                      </p:stCondLst>
                      <p:childTnLst>
                        <p:par>
                          <p:cTn id="69" fill="hold">
                            <p:stCondLst>
                              <p:cond delay="0"/>
                            </p:stCondLst>
                            <p:childTnLst>
                              <p:par>
                                <p:cTn id="70" nodeType="clickEffect" fill="hold" presetClass="entr" presetID="2" presetSubtype="4">
                                  <p:stCondLst>
                                    <p:cond delay="0"/>
                                  </p:stCondLst>
                                  <p:childTnLst>
                                    <p:set>
                                      <p:cBhvr>
                                        <p:cTn id="71" dur="1" fill="hold">
                                          <p:stCondLst>
                                            <p:cond delay="0"/>
                                          </p:stCondLst>
                                        </p:cTn>
                                        <p:tgtEl>
                                          <p:spTgt spid="256">
                                            <p:txEl>
                                              <p:pRg st="0" end="0"/>
                                            </p:txEl>
                                          </p:spTgt>
                                        </p:tgtEl>
                                        <p:attrNameLst>
                                          <p:attrName>style.visibility</p:attrName>
                                        </p:attrNameLst>
                                      </p:cBhvr>
                                      <p:to>
                                        <p:strVal val="visible"/>
                                      </p:to>
                                    </p:set>
                                    <p:anim calcmode="lin" valueType="num">
                                      <p:cBhvr additive="repl">
                                        <p:cTn id="72" dur="500" fill="hold"/>
                                        <p:tgtEl>
                                          <p:spTgt spid="256">
                                            <p:txEl>
                                              <p:pRg st="0" end="0"/>
                                            </p:txEl>
                                          </p:spTgt>
                                        </p:tgtEl>
                                        <p:attrNameLst>
                                          <p:attrName>ppt_x</p:attrName>
                                        </p:attrNameLst>
                                      </p:cBhvr>
                                      <p:tavLst>
                                        <p:tav tm="0">
                                          <p:val>
                                            <p:strVal val="#ppt_x"/>
                                          </p:val>
                                        </p:tav>
                                        <p:tav tm="100000">
                                          <p:val>
                                            <p:strVal val="#ppt_x"/>
                                          </p:val>
                                        </p:tav>
                                      </p:tavLst>
                                    </p:anim>
                                    <p:anim calcmode="lin" valueType="num">
                                      <p:cBhvr additive="repl">
                                        <p:cTn id="73" dur="500" fill="hold"/>
                                        <p:tgtEl>
                                          <p:spTgt spid="256">
                                            <p:txEl>
                                              <p:pRg st="0" end="0"/>
                                            </p:txEl>
                                          </p:spTgt>
                                        </p:tgtEl>
                                        <p:attrNameLst>
                                          <p:attrName>ppt_y</p:attrName>
                                        </p:attrNameLst>
                                      </p:cBhvr>
                                      <p:tavLst>
                                        <p:tav tm="0">
                                          <p:val>
                                            <p:strVal val="1+#ppt_h/2"/>
                                          </p:val>
                                        </p:tav>
                                        <p:tav tm="100000">
                                          <p:val>
                                            <p:strVal val="#ppt_y"/>
                                          </p:val>
                                        </p:tav>
                                      </p:tavLst>
                                    </p:anim>
                                  </p:childTnLst>
                                </p:cTn>
                              </p:par>
                              <p:par>
                                <p:cTn id="74" nodeType="withEffect" fill="hold" presetClass="entr" presetID="2" presetSubtype="4">
                                  <p:stCondLst>
                                    <p:cond delay="0"/>
                                  </p:stCondLst>
                                  <p:childTnLst>
                                    <p:set>
                                      <p:cBhvr>
                                        <p:cTn id="75" dur="1" fill="hold">
                                          <p:stCondLst>
                                            <p:cond delay="0"/>
                                          </p:stCondLst>
                                        </p:cTn>
                                        <p:tgtEl>
                                          <p:spTgt spid="256">
                                            <p:txEl>
                                              <p:pRg st="2" end="2"/>
                                            </p:txEl>
                                          </p:spTgt>
                                        </p:tgtEl>
                                        <p:attrNameLst>
                                          <p:attrName>style.visibility</p:attrName>
                                        </p:attrNameLst>
                                      </p:cBhvr>
                                      <p:to>
                                        <p:strVal val="visible"/>
                                      </p:to>
                                    </p:set>
                                    <p:anim calcmode="lin" valueType="num">
                                      <p:cBhvr additive="repl">
                                        <p:cTn id="76" dur="500" fill="hold"/>
                                        <p:tgtEl>
                                          <p:spTgt spid="256">
                                            <p:txEl>
                                              <p:pRg st="2" end="2"/>
                                            </p:txEl>
                                          </p:spTgt>
                                        </p:tgtEl>
                                        <p:attrNameLst>
                                          <p:attrName>ppt_x</p:attrName>
                                        </p:attrNameLst>
                                      </p:cBhvr>
                                      <p:tavLst>
                                        <p:tav tm="0">
                                          <p:val>
                                            <p:strVal val="#ppt_x"/>
                                          </p:val>
                                        </p:tav>
                                        <p:tav tm="100000">
                                          <p:val>
                                            <p:strVal val="#ppt_x"/>
                                          </p:val>
                                        </p:tav>
                                      </p:tavLst>
                                    </p:anim>
                                    <p:anim calcmode="lin" valueType="num">
                                      <p:cBhvr additive="repl">
                                        <p:cTn id="77" dur="500" fill="hold"/>
                                        <p:tgtEl>
                                          <p:spTgt spid="256">
                                            <p:txEl>
                                              <p:pRg st="2" end="2"/>
                                            </p:txEl>
                                          </p:spTgt>
                                        </p:tgtEl>
                                        <p:attrNameLst>
                                          <p:attrName>ppt_y</p:attrName>
                                        </p:attrNameLst>
                                      </p:cBhvr>
                                      <p:tavLst>
                                        <p:tav tm="0">
                                          <p:val>
                                            <p:strVal val="1+#ppt_h/2"/>
                                          </p:val>
                                        </p:tav>
                                        <p:tav tm="100000">
                                          <p:val>
                                            <p:strVal val="#ppt_y"/>
                                          </p:val>
                                        </p:tav>
                                      </p:tavLst>
                                    </p:anim>
                                  </p:childTnLst>
                                </p:cTn>
                              </p:par>
                              <p:par>
                                <p:cTn id="78" nodeType="withEffect" fill="hold" presetClass="entr" presetID="2" presetSubtype="4">
                                  <p:stCondLst>
                                    <p:cond delay="0"/>
                                  </p:stCondLst>
                                  <p:childTnLst>
                                    <p:set>
                                      <p:cBhvr>
                                        <p:cTn id="79" dur="1" fill="hold">
                                          <p:stCondLst>
                                            <p:cond delay="0"/>
                                          </p:stCondLst>
                                        </p:cTn>
                                        <p:tgtEl>
                                          <p:spTgt spid="257"/>
                                        </p:tgtEl>
                                        <p:attrNameLst>
                                          <p:attrName>style.visibility</p:attrName>
                                        </p:attrNameLst>
                                      </p:cBhvr>
                                      <p:to>
                                        <p:strVal val="visible"/>
                                      </p:to>
                                    </p:set>
                                    <p:anim calcmode="lin" valueType="num">
                                      <p:cBhvr additive="repl">
                                        <p:cTn id="80" dur="500" fill="hold"/>
                                        <p:tgtEl>
                                          <p:spTgt spid="257"/>
                                        </p:tgtEl>
                                        <p:attrNameLst>
                                          <p:attrName>ppt_x</p:attrName>
                                        </p:attrNameLst>
                                      </p:cBhvr>
                                      <p:tavLst>
                                        <p:tav tm="0">
                                          <p:val>
                                            <p:strVal val="#ppt_x"/>
                                          </p:val>
                                        </p:tav>
                                        <p:tav tm="100000">
                                          <p:val>
                                            <p:strVal val="#ppt_x"/>
                                          </p:val>
                                        </p:tav>
                                      </p:tavLst>
                                    </p:anim>
                                    <p:anim calcmode="lin" valueType="num">
                                      <p:cBhvr additive="repl">
                                        <p:cTn id="81" dur="500" fill="hold"/>
                                        <p:tgtEl>
                                          <p:spTgt spid="25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2" presetSubtype="4">
                                  <p:stCondLst>
                                    <p:cond delay="0"/>
                                  </p:stCondLst>
                                  <p:childTnLst>
                                    <p:set>
                                      <p:cBhvr>
                                        <p:cTn id="85" dur="1" fill="hold">
                                          <p:stCondLst>
                                            <p:cond delay="0"/>
                                          </p:stCondLst>
                                        </p:cTn>
                                        <p:tgtEl>
                                          <p:spTgt spid="256">
                                            <p:txEl>
                                              <p:pRg st="4" end="4"/>
                                            </p:txEl>
                                          </p:spTgt>
                                        </p:tgtEl>
                                        <p:attrNameLst>
                                          <p:attrName>style.visibility</p:attrName>
                                        </p:attrNameLst>
                                      </p:cBhvr>
                                      <p:to>
                                        <p:strVal val="visible"/>
                                      </p:to>
                                    </p:set>
                                    <p:anim calcmode="lin" valueType="num">
                                      <p:cBhvr additive="repl">
                                        <p:cTn id="86" dur="500" fill="hold"/>
                                        <p:tgtEl>
                                          <p:spTgt spid="256">
                                            <p:txEl>
                                              <p:pRg st="4" end="4"/>
                                            </p:txEl>
                                          </p:spTgt>
                                        </p:tgtEl>
                                        <p:attrNameLst>
                                          <p:attrName>ppt_x</p:attrName>
                                        </p:attrNameLst>
                                      </p:cBhvr>
                                      <p:tavLst>
                                        <p:tav tm="0">
                                          <p:val>
                                            <p:strVal val="#ppt_x"/>
                                          </p:val>
                                        </p:tav>
                                        <p:tav tm="100000">
                                          <p:val>
                                            <p:strVal val="#ppt_x"/>
                                          </p:val>
                                        </p:tav>
                                      </p:tavLst>
                                    </p:anim>
                                    <p:anim calcmode="lin" valueType="num">
                                      <p:cBhvr additive="repl">
                                        <p:cTn id="87" dur="500" fill="hold"/>
                                        <p:tgtEl>
                                          <p:spTgt spid="2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Shape 1"/>
          <p:cNvSpPr txBox="1"/>
          <p:nvPr/>
        </p:nvSpPr>
        <p:spPr>
          <a:xfrm>
            <a:off x="1554480" y="680400"/>
            <a:ext cx="8317080" cy="55620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KEY ATTRIBUTE</a:t>
            </a:r>
            <a:endParaRPr b="0" lang="en-US" sz="2800" spc="-1" strike="noStrike">
              <a:solidFill>
                <a:srgbClr val="000000"/>
              </a:solidFill>
              <a:latin typeface="Century Gothic"/>
            </a:endParaRPr>
          </a:p>
        </p:txBody>
      </p:sp>
      <p:sp>
        <p:nvSpPr>
          <p:cNvPr id="259" name="CustomShape 2"/>
          <p:cNvSpPr/>
          <p:nvPr/>
        </p:nvSpPr>
        <p:spPr>
          <a:xfrm>
            <a:off x="1107000" y="1805760"/>
            <a:ext cx="6016320" cy="2924280"/>
          </a:xfrm>
          <a:prstGeom prst="rect">
            <a:avLst/>
          </a:prstGeom>
          <a:noFill/>
          <a:ln>
            <a:noFill/>
          </a:ln>
        </p:spPr>
        <p:style>
          <a:lnRef idx="0"/>
          <a:fillRef idx="0"/>
          <a:effectRef idx="0"/>
          <a:fontRef idx="minor"/>
        </p:style>
        <p:txBody>
          <a:bodyPr lIns="90000" rIns="90000" tIns="45000" bIns="45000">
            <a:spAutoFit/>
          </a:bodyPr>
          <a:p>
            <a:pPr indent="-216000">
              <a:lnSpc>
                <a:spcPct val="100000"/>
              </a:lnSpc>
              <a:buClr>
                <a:srgbClr val="000000"/>
              </a:buClr>
              <a:buFont typeface="Arial"/>
              <a:buChar char="•"/>
            </a:pPr>
            <a:r>
              <a:rPr b="0" lang="en-US" sz="1800" spc="-1" strike="noStrike">
                <a:solidFill>
                  <a:srgbClr val="000000"/>
                </a:solidFill>
                <a:latin typeface="Century Gothic"/>
              </a:rPr>
              <a:t>The attribute which uniquely identifies each entity in the entity set is called key attribute.</a:t>
            </a:r>
            <a:endParaRPr b="0" lang="en-IN" sz="1800" spc="-1" strike="noStrike">
              <a:latin typeface="Arial"/>
            </a:endParaRPr>
          </a:p>
          <a:p>
            <a:pPr>
              <a:lnSpc>
                <a:spcPct val="100000"/>
              </a:lnSpc>
            </a:pPr>
            <a:endParaRPr b="0" lang="en-IN" sz="1800" spc="-1" strike="noStrike">
              <a:latin typeface="Arial"/>
            </a:endParaRPr>
          </a:p>
          <a:p>
            <a:pPr>
              <a:lnSpc>
                <a:spcPct val="100000"/>
              </a:lnSpc>
            </a:pPr>
            <a:endParaRPr b="0" lang="en-IN" sz="1800" spc="-1" strike="noStrike">
              <a:latin typeface="Arial"/>
            </a:endParaRPr>
          </a:p>
          <a:p>
            <a:pPr marL="343080" indent="-342720" algn="ctr">
              <a:lnSpc>
                <a:spcPct val="100000"/>
              </a:lnSpc>
              <a:buClr>
                <a:srgbClr val="000000"/>
              </a:buClr>
              <a:buFont typeface="Wingdings" charset="2"/>
              <a:buChar char=""/>
            </a:pPr>
            <a:r>
              <a:rPr b="0" lang="en-US" sz="1600" spc="-1" strike="noStrike">
                <a:solidFill>
                  <a:srgbClr val="000000"/>
                </a:solidFill>
                <a:latin typeface="Century Gothic"/>
              </a:rPr>
              <a:t>Example:  Roll_No will be unique for each student</a:t>
            </a:r>
            <a:endParaRPr b="0" lang="en-IN" sz="1600" spc="-1" strike="noStrike">
              <a:latin typeface="Arial"/>
            </a:endParaRPr>
          </a:p>
          <a:p>
            <a:pPr algn="ctr">
              <a:lnSpc>
                <a:spcPct val="100000"/>
              </a:lnSpc>
            </a:pPr>
            <a:endParaRPr b="0" lang="en-IN" sz="1600" spc="-1" strike="noStrike">
              <a:latin typeface="Arial"/>
            </a:endParaRPr>
          </a:p>
          <a:p>
            <a:pPr algn="ctr">
              <a:lnSpc>
                <a:spcPct val="100000"/>
              </a:lnSpc>
            </a:pPr>
            <a:endParaRPr b="0" lang="en-IN" sz="16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entury Gothic"/>
              </a:rPr>
              <a:t>In ER diagram, key attribute is represented by an oval with underlying lines.</a:t>
            </a:r>
            <a:endParaRPr b="0" lang="en-IN" sz="1800" spc="-1" strike="noStrike">
              <a:latin typeface="Arial"/>
            </a:endParaRPr>
          </a:p>
          <a:p>
            <a:pPr>
              <a:lnSpc>
                <a:spcPct val="100000"/>
              </a:lnSpc>
            </a:pPr>
            <a:endParaRPr b="0" lang="en-IN" sz="1800" spc="-1" strike="noStrike">
              <a:latin typeface="Arial"/>
            </a:endParaRPr>
          </a:p>
        </p:txBody>
      </p:sp>
      <p:pic>
        <p:nvPicPr>
          <p:cNvPr id="260" name="Picture 1" descr=""/>
          <p:cNvPicPr/>
          <p:nvPr/>
        </p:nvPicPr>
        <p:blipFill>
          <a:blip r:embed="rId1"/>
          <a:stretch/>
        </p:blipFill>
        <p:spPr>
          <a:xfrm>
            <a:off x="8719920" y="2562840"/>
            <a:ext cx="1550160" cy="121788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88" dur="indefinite" restart="never" nodeType="tmRoot">
          <p:childTnLst>
            <p:seq>
              <p:cTn id="89" dur="indefinite" nodeType="mainSeq">
                <p:childTnLst>
                  <p:par>
                    <p:cTn id="90" fill="hold">
                      <p:stCondLst>
                        <p:cond delay="indefinite"/>
                      </p:stCondLst>
                      <p:childTnLst>
                        <p:par>
                          <p:cTn id="91" fill="hold">
                            <p:stCondLst>
                              <p:cond delay="0"/>
                            </p:stCondLst>
                            <p:childTnLst>
                              <p:par>
                                <p:cTn id="92" nodeType="clickEffect" fill="hold" presetClass="entr" presetID="2" presetSubtype="4">
                                  <p:stCondLst>
                                    <p:cond delay="0"/>
                                  </p:stCondLst>
                                  <p:childTnLst>
                                    <p:set>
                                      <p:cBhvr>
                                        <p:cTn id="93" dur="1" fill="hold">
                                          <p:stCondLst>
                                            <p:cond delay="0"/>
                                          </p:stCondLst>
                                        </p:cTn>
                                        <p:tgtEl>
                                          <p:spTgt spid="259">
                                            <p:txEl>
                                              <p:pRg st="0" end="0"/>
                                            </p:txEl>
                                          </p:spTgt>
                                        </p:tgtEl>
                                        <p:attrNameLst>
                                          <p:attrName>style.visibility</p:attrName>
                                        </p:attrNameLst>
                                      </p:cBhvr>
                                      <p:to>
                                        <p:strVal val="visible"/>
                                      </p:to>
                                    </p:set>
                                    <p:anim calcmode="lin" valueType="num">
                                      <p:cBhvr additive="repl">
                                        <p:cTn id="94" dur="500" fill="hold"/>
                                        <p:tgtEl>
                                          <p:spTgt spid="259">
                                            <p:txEl>
                                              <p:pRg st="0" end="0"/>
                                            </p:txEl>
                                          </p:spTgt>
                                        </p:tgtEl>
                                        <p:attrNameLst>
                                          <p:attrName>ppt_x</p:attrName>
                                        </p:attrNameLst>
                                      </p:cBhvr>
                                      <p:tavLst>
                                        <p:tav tm="0">
                                          <p:val>
                                            <p:strVal val="#ppt_x"/>
                                          </p:val>
                                        </p:tav>
                                        <p:tav tm="100000">
                                          <p:val>
                                            <p:strVal val="#ppt_x"/>
                                          </p:val>
                                        </p:tav>
                                      </p:tavLst>
                                    </p:anim>
                                    <p:anim calcmode="lin" valueType="num">
                                      <p:cBhvr additive="repl">
                                        <p:cTn id="95" dur="500" fill="hold"/>
                                        <p:tgtEl>
                                          <p:spTgt spid="259">
                                            <p:txEl>
                                              <p:pRg st="0" end="0"/>
                                            </p:txEl>
                                          </p:spTgt>
                                        </p:tgtEl>
                                        <p:attrNameLst>
                                          <p:attrName>ppt_y</p:attrName>
                                        </p:attrNameLst>
                                      </p:cBhvr>
                                      <p:tavLst>
                                        <p:tav tm="0">
                                          <p:val>
                                            <p:strVal val="1+#ppt_h/2"/>
                                          </p:val>
                                        </p:tav>
                                        <p:tav tm="100000">
                                          <p:val>
                                            <p:strVal val="#ppt_y"/>
                                          </p:val>
                                        </p:tav>
                                      </p:tavLst>
                                    </p:anim>
                                  </p:childTnLst>
                                </p:cTn>
                              </p:par>
                              <p:par>
                                <p:cTn id="96" nodeType="withEffect" fill="hold" presetClass="entr" presetID="2" presetSubtype="4">
                                  <p:stCondLst>
                                    <p:cond delay="0"/>
                                  </p:stCondLst>
                                  <p:childTnLst>
                                    <p:set>
                                      <p:cBhvr>
                                        <p:cTn id="97" dur="1" fill="hold">
                                          <p:stCondLst>
                                            <p:cond delay="0"/>
                                          </p:stCondLst>
                                        </p:cTn>
                                        <p:tgtEl>
                                          <p:spTgt spid="259">
                                            <p:txEl>
                                              <p:pRg st="3" end="3"/>
                                            </p:txEl>
                                          </p:spTgt>
                                        </p:tgtEl>
                                        <p:attrNameLst>
                                          <p:attrName>style.visibility</p:attrName>
                                        </p:attrNameLst>
                                      </p:cBhvr>
                                      <p:to>
                                        <p:strVal val="visible"/>
                                      </p:to>
                                    </p:set>
                                    <p:anim calcmode="lin" valueType="num">
                                      <p:cBhvr additive="repl">
                                        <p:cTn id="98" dur="500" fill="hold"/>
                                        <p:tgtEl>
                                          <p:spTgt spid="259">
                                            <p:txEl>
                                              <p:pRg st="3" end="3"/>
                                            </p:txEl>
                                          </p:spTgt>
                                        </p:tgtEl>
                                        <p:attrNameLst>
                                          <p:attrName>ppt_x</p:attrName>
                                        </p:attrNameLst>
                                      </p:cBhvr>
                                      <p:tavLst>
                                        <p:tav tm="0">
                                          <p:val>
                                            <p:strVal val="#ppt_x"/>
                                          </p:val>
                                        </p:tav>
                                        <p:tav tm="100000">
                                          <p:val>
                                            <p:strVal val="#ppt_x"/>
                                          </p:val>
                                        </p:tav>
                                      </p:tavLst>
                                    </p:anim>
                                    <p:anim calcmode="lin" valueType="num">
                                      <p:cBhvr additive="repl">
                                        <p:cTn id="99" dur="500" fill="hold"/>
                                        <p:tgtEl>
                                          <p:spTgt spid="259">
                                            <p:txEl>
                                              <p:pRg st="3" end="3"/>
                                            </p:txEl>
                                          </p:spTgt>
                                        </p:tgtEl>
                                        <p:attrNameLst>
                                          <p:attrName>ppt_y</p:attrName>
                                        </p:attrNameLst>
                                      </p:cBhvr>
                                      <p:tavLst>
                                        <p:tav tm="0">
                                          <p:val>
                                            <p:strVal val="1+#ppt_h/2"/>
                                          </p:val>
                                        </p:tav>
                                        <p:tav tm="100000">
                                          <p:val>
                                            <p:strVal val="#ppt_y"/>
                                          </p:val>
                                        </p:tav>
                                      </p:tavLst>
                                    </p:anim>
                                  </p:childTnLst>
                                </p:cTn>
                              </p:par>
                              <p:par>
                                <p:cTn id="100" nodeType="withEffect" fill="hold" presetClass="entr" presetID="2" presetSubtype="4">
                                  <p:stCondLst>
                                    <p:cond delay="0"/>
                                  </p:stCondLst>
                                  <p:childTnLst>
                                    <p:set>
                                      <p:cBhvr>
                                        <p:cTn id="101" dur="1" fill="hold">
                                          <p:stCondLst>
                                            <p:cond delay="0"/>
                                          </p:stCondLst>
                                        </p:cTn>
                                        <p:tgtEl>
                                          <p:spTgt spid="260"/>
                                        </p:tgtEl>
                                        <p:attrNameLst>
                                          <p:attrName>style.visibility</p:attrName>
                                        </p:attrNameLst>
                                      </p:cBhvr>
                                      <p:to>
                                        <p:strVal val="visible"/>
                                      </p:to>
                                    </p:set>
                                    <p:anim calcmode="lin" valueType="num">
                                      <p:cBhvr additive="repl">
                                        <p:cTn id="102" dur="500" fill="hold"/>
                                        <p:tgtEl>
                                          <p:spTgt spid="260"/>
                                        </p:tgtEl>
                                        <p:attrNameLst>
                                          <p:attrName>ppt_x</p:attrName>
                                        </p:attrNameLst>
                                      </p:cBhvr>
                                      <p:tavLst>
                                        <p:tav tm="0">
                                          <p:val>
                                            <p:strVal val="#ppt_x"/>
                                          </p:val>
                                        </p:tav>
                                        <p:tav tm="100000">
                                          <p:val>
                                            <p:strVal val="#ppt_x"/>
                                          </p:val>
                                        </p:tav>
                                      </p:tavLst>
                                    </p:anim>
                                    <p:anim calcmode="lin" valueType="num">
                                      <p:cBhvr additive="repl">
                                        <p:cTn id="103" dur="500" fill="hold"/>
                                        <p:tgtEl>
                                          <p:spTgt spid="260"/>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2" presetSubtype="4">
                                  <p:stCondLst>
                                    <p:cond delay="0"/>
                                  </p:stCondLst>
                                  <p:childTnLst>
                                    <p:set>
                                      <p:cBhvr>
                                        <p:cTn id="107" dur="1" fill="hold">
                                          <p:stCondLst>
                                            <p:cond delay="0"/>
                                          </p:stCondLst>
                                        </p:cTn>
                                        <p:tgtEl>
                                          <p:spTgt spid="259">
                                            <p:txEl>
                                              <p:pRg st="6" end="6"/>
                                            </p:txEl>
                                          </p:spTgt>
                                        </p:tgtEl>
                                        <p:attrNameLst>
                                          <p:attrName>style.visibility</p:attrName>
                                        </p:attrNameLst>
                                      </p:cBhvr>
                                      <p:to>
                                        <p:strVal val="visible"/>
                                      </p:to>
                                    </p:set>
                                    <p:anim calcmode="lin" valueType="num">
                                      <p:cBhvr additive="repl">
                                        <p:cTn id="108" dur="500" fill="hold"/>
                                        <p:tgtEl>
                                          <p:spTgt spid="259">
                                            <p:txEl>
                                              <p:pRg st="6" end="6"/>
                                            </p:txEl>
                                          </p:spTgt>
                                        </p:tgtEl>
                                        <p:attrNameLst>
                                          <p:attrName>ppt_x</p:attrName>
                                        </p:attrNameLst>
                                      </p:cBhvr>
                                      <p:tavLst>
                                        <p:tav tm="0">
                                          <p:val>
                                            <p:strVal val="#ppt_x"/>
                                          </p:val>
                                        </p:tav>
                                        <p:tav tm="100000">
                                          <p:val>
                                            <p:strVal val="#ppt_x"/>
                                          </p:val>
                                        </p:tav>
                                      </p:tavLst>
                                    </p:anim>
                                    <p:anim calcmode="lin" valueType="num">
                                      <p:cBhvr additive="repl">
                                        <p:cTn id="109" dur="500" fill="hold"/>
                                        <p:tgtEl>
                                          <p:spTgt spid="2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1518840" y="680400"/>
            <a:ext cx="7044840" cy="556200"/>
          </a:xfrm>
          <a:prstGeom prst="rect">
            <a:avLst/>
          </a:prstGeom>
          <a:noFill/>
          <a:ln>
            <a:noFill/>
          </a:ln>
        </p:spPr>
        <p:txBody>
          <a:bodyPr>
            <a:normAutofit/>
          </a:bodyPr>
          <a:p>
            <a:pPr>
              <a:lnSpc>
                <a:spcPct val="100000"/>
              </a:lnSpc>
            </a:pPr>
            <a:r>
              <a:rPr b="0" lang="en-US" sz="2800" spc="-1" strike="noStrike">
                <a:solidFill>
                  <a:srgbClr val="4b866e"/>
                </a:solidFill>
                <a:latin typeface="Century Gothic"/>
              </a:rPr>
              <a:t>COMPOSITE ATTRIBUTE</a:t>
            </a:r>
            <a:endParaRPr b="0" lang="en-US" sz="2800" spc="-1" strike="noStrike">
              <a:solidFill>
                <a:srgbClr val="000000"/>
              </a:solidFill>
              <a:latin typeface="Century Gothic"/>
            </a:endParaRPr>
          </a:p>
        </p:txBody>
      </p:sp>
      <p:sp>
        <p:nvSpPr>
          <p:cNvPr id="262" name="TextShape 2"/>
          <p:cNvSpPr txBox="1"/>
          <p:nvPr/>
        </p:nvSpPr>
        <p:spPr>
          <a:xfrm>
            <a:off x="641160" y="1593720"/>
            <a:ext cx="5282280" cy="4228920"/>
          </a:xfrm>
          <a:prstGeom prst="rect">
            <a:avLst/>
          </a:prstGeom>
          <a:noFill/>
          <a:ln>
            <a:noFill/>
          </a:ln>
        </p:spPr>
        <p:txBody>
          <a:bodyPr>
            <a:normAutofit/>
          </a:bodyPr>
          <a:p>
            <a:pPr marL="343080" indent="-342720">
              <a:lnSpc>
                <a:spcPct val="100000"/>
              </a:lnSpc>
              <a:spcBef>
                <a:spcPts val="1001"/>
              </a:spcBef>
              <a:buClr>
                <a:srgbClr val="a53010"/>
              </a:buClr>
              <a:buFont typeface="Wingdings 3" charset="2"/>
              <a:buChar char=""/>
            </a:pPr>
            <a:r>
              <a:rPr b="0" lang="en-US" sz="1800" spc="-1" strike="noStrike">
                <a:solidFill>
                  <a:srgbClr val="404040"/>
                </a:solidFill>
                <a:latin typeface="Century Gothic"/>
              </a:rPr>
              <a:t>An attribute composed of many other attribute is called as composite attribute.</a:t>
            </a:r>
            <a:endParaRPr b="0" lang="en-US" sz="1800" spc="-1" strike="noStrike">
              <a:solidFill>
                <a:srgbClr val="404040"/>
              </a:solidFill>
              <a:latin typeface="Century Gothic"/>
            </a:endParaRPr>
          </a:p>
          <a:p>
            <a:pPr>
              <a:lnSpc>
                <a:spcPct val="100000"/>
              </a:lnSpc>
              <a:spcBef>
                <a:spcPts val="1001"/>
              </a:spcBef>
              <a:tabLst>
                <a:tab algn="l" pos="0"/>
              </a:tabLst>
            </a:pPr>
            <a:endParaRPr b="0" lang="en-US" sz="1800" spc="-1" strike="noStrike">
              <a:solidFill>
                <a:srgbClr val="404040"/>
              </a:solidFill>
              <a:latin typeface="Century Gothic"/>
            </a:endParaRPr>
          </a:p>
          <a:p>
            <a:pPr marL="343080" indent="-342720" algn="ctr">
              <a:lnSpc>
                <a:spcPct val="100000"/>
              </a:lnSpc>
              <a:spcBef>
                <a:spcPts val="1001"/>
              </a:spcBef>
              <a:buClr>
                <a:srgbClr val="a53010"/>
              </a:buClr>
              <a:buFont typeface="Wingdings" charset="2"/>
              <a:buChar char=""/>
              <a:tabLst>
                <a:tab algn="l" pos="0"/>
              </a:tabLst>
            </a:pPr>
            <a:r>
              <a:rPr b="0" lang="en-US" sz="1600" spc="-1" strike="noStrike">
                <a:solidFill>
                  <a:srgbClr val="404040"/>
                </a:solidFill>
                <a:latin typeface="Century Gothic"/>
              </a:rPr>
              <a:t>Example:  Address attribute of student Entity type consists of Street, City, State, and Country.</a:t>
            </a:r>
            <a:endParaRPr b="0" lang="en-US" sz="1600" spc="-1" strike="noStrike">
              <a:solidFill>
                <a:srgbClr val="404040"/>
              </a:solidFill>
              <a:latin typeface="Century Gothic"/>
            </a:endParaRPr>
          </a:p>
          <a:p>
            <a:pPr algn="ctr">
              <a:lnSpc>
                <a:spcPct val="100000"/>
              </a:lnSpc>
              <a:spcBef>
                <a:spcPts val="1001"/>
              </a:spcBef>
              <a:tabLst>
                <a:tab algn="l" pos="0"/>
              </a:tabLst>
            </a:pPr>
            <a:endParaRPr b="0" lang="en-US" sz="16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tabLst>
                <a:tab algn="l" pos="0"/>
              </a:tabLst>
            </a:pPr>
            <a:r>
              <a:rPr b="0" lang="en-US" sz="1800" spc="-1" strike="noStrike">
                <a:solidFill>
                  <a:srgbClr val="404040"/>
                </a:solidFill>
                <a:latin typeface="Century Gothic"/>
              </a:rPr>
              <a:t> </a:t>
            </a:r>
            <a:endParaRPr b="0" lang="en-US" sz="1800" spc="-1" strike="noStrike">
              <a:solidFill>
                <a:srgbClr val="404040"/>
              </a:solidFill>
              <a:latin typeface="Century Gothic"/>
            </a:endParaRPr>
          </a:p>
        </p:txBody>
      </p:sp>
      <p:pic>
        <p:nvPicPr>
          <p:cNvPr id="263" name="Picture 1" descr=""/>
          <p:cNvPicPr/>
          <p:nvPr/>
        </p:nvPicPr>
        <p:blipFill>
          <a:blip r:embed="rId1"/>
          <a:stretch/>
        </p:blipFill>
        <p:spPr>
          <a:xfrm>
            <a:off x="6603120" y="2418480"/>
            <a:ext cx="4795200" cy="230976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110" dur="indefinite" restart="never" nodeType="tmRoot">
          <p:childTnLst>
            <p:seq>
              <p:cTn id="111" dur="indefinite" nodeType="mainSeq">
                <p:childTnLst>
                  <p:par>
                    <p:cTn id="112" fill="hold">
                      <p:stCondLst>
                        <p:cond delay="indefinite"/>
                      </p:stCondLst>
                      <p:childTnLst>
                        <p:par>
                          <p:cTn id="113" fill="hold">
                            <p:stCondLst>
                              <p:cond delay="0"/>
                            </p:stCondLst>
                            <p:childTnLst>
                              <p:par>
                                <p:cTn id="114" nodeType="clickEffect" fill="hold" presetClass="entr" presetID="2" presetSubtype="4">
                                  <p:stCondLst>
                                    <p:cond delay="0"/>
                                  </p:stCondLst>
                                  <p:childTnLst>
                                    <p:set>
                                      <p:cBhvr>
                                        <p:cTn id="115" dur="1" fill="hold">
                                          <p:stCondLst>
                                            <p:cond delay="0"/>
                                          </p:stCondLst>
                                        </p:cTn>
                                        <p:tgtEl>
                                          <p:spTgt spid="262">
                                            <p:txEl>
                                              <p:pRg st="0" end="0"/>
                                            </p:txEl>
                                          </p:spTgt>
                                        </p:tgtEl>
                                        <p:attrNameLst>
                                          <p:attrName>style.visibility</p:attrName>
                                        </p:attrNameLst>
                                      </p:cBhvr>
                                      <p:to>
                                        <p:strVal val="visible"/>
                                      </p:to>
                                    </p:set>
                                    <p:anim calcmode="lin" valueType="num">
                                      <p:cBhvr additive="repl">
                                        <p:cTn id="116" dur="500" fill="hold"/>
                                        <p:tgtEl>
                                          <p:spTgt spid="262">
                                            <p:txEl>
                                              <p:pRg st="0" end="0"/>
                                            </p:txEl>
                                          </p:spTgt>
                                        </p:tgtEl>
                                        <p:attrNameLst>
                                          <p:attrName>ppt_x</p:attrName>
                                        </p:attrNameLst>
                                      </p:cBhvr>
                                      <p:tavLst>
                                        <p:tav tm="0">
                                          <p:val>
                                            <p:strVal val="#ppt_x"/>
                                          </p:val>
                                        </p:tav>
                                        <p:tav tm="100000">
                                          <p:val>
                                            <p:strVal val="#ppt_x"/>
                                          </p:val>
                                        </p:tav>
                                      </p:tavLst>
                                    </p:anim>
                                    <p:anim calcmode="lin" valueType="num">
                                      <p:cBhvr additive="repl">
                                        <p:cTn id="117" dur="500" fill="hold"/>
                                        <p:tgtEl>
                                          <p:spTgt spid="262">
                                            <p:txEl>
                                              <p:pRg st="0" end="0"/>
                                            </p:txEl>
                                          </p:spTgt>
                                        </p:tgtEl>
                                        <p:attrNameLst>
                                          <p:attrName>ppt_y</p:attrName>
                                        </p:attrNameLst>
                                      </p:cBhvr>
                                      <p:tavLst>
                                        <p:tav tm="0">
                                          <p:val>
                                            <p:strVal val="1+#ppt_h/2"/>
                                          </p:val>
                                        </p:tav>
                                        <p:tav tm="100000">
                                          <p:val>
                                            <p:strVal val="#ppt_y"/>
                                          </p:val>
                                        </p:tav>
                                      </p:tavLst>
                                    </p:anim>
                                  </p:childTnLst>
                                </p:cTn>
                              </p:par>
                              <p:par>
                                <p:cTn id="118" nodeType="withEffect" fill="hold" presetClass="entr" presetID="2" presetSubtype="4">
                                  <p:stCondLst>
                                    <p:cond delay="0"/>
                                  </p:stCondLst>
                                  <p:childTnLst>
                                    <p:set>
                                      <p:cBhvr>
                                        <p:cTn id="119" dur="1" fill="hold">
                                          <p:stCondLst>
                                            <p:cond delay="0"/>
                                          </p:stCondLst>
                                        </p:cTn>
                                        <p:tgtEl>
                                          <p:spTgt spid="263"/>
                                        </p:tgtEl>
                                        <p:attrNameLst>
                                          <p:attrName>style.visibility</p:attrName>
                                        </p:attrNameLst>
                                      </p:cBhvr>
                                      <p:to>
                                        <p:strVal val="visible"/>
                                      </p:to>
                                    </p:set>
                                    <p:anim calcmode="lin" valueType="num">
                                      <p:cBhvr additive="repl">
                                        <p:cTn id="120" dur="500" fill="hold"/>
                                        <p:tgtEl>
                                          <p:spTgt spid="263"/>
                                        </p:tgtEl>
                                        <p:attrNameLst>
                                          <p:attrName>ppt_x</p:attrName>
                                        </p:attrNameLst>
                                      </p:cBhvr>
                                      <p:tavLst>
                                        <p:tav tm="0">
                                          <p:val>
                                            <p:strVal val="#ppt_x"/>
                                          </p:val>
                                        </p:tav>
                                        <p:tav tm="100000">
                                          <p:val>
                                            <p:strVal val="#ppt_x"/>
                                          </p:val>
                                        </p:tav>
                                      </p:tavLst>
                                    </p:anim>
                                    <p:anim calcmode="lin" valueType="num">
                                      <p:cBhvr additive="repl">
                                        <p:cTn id="121" dur="500" fill="hold"/>
                                        <p:tgtEl>
                                          <p:spTgt spid="263"/>
                                        </p:tgtEl>
                                        <p:attrNameLst>
                                          <p:attrName>ppt_y</p:attrName>
                                        </p:attrNameLst>
                                      </p:cBhvr>
                                      <p:tavLst>
                                        <p:tav tm="0">
                                          <p:val>
                                            <p:strVal val="1+#ppt_h/2"/>
                                          </p:val>
                                        </p:tav>
                                        <p:tav tm="100000">
                                          <p:val>
                                            <p:strVal val="#ppt_y"/>
                                          </p:val>
                                        </p:tav>
                                      </p:tavLst>
                                    </p:anim>
                                  </p:childTnLst>
                                </p:cTn>
                              </p:par>
                              <p:par>
                                <p:cTn id="122" nodeType="withEffect" fill="hold" presetClass="entr" presetID="2" presetSubtype="4">
                                  <p:stCondLst>
                                    <p:cond delay="0"/>
                                  </p:stCondLst>
                                  <p:childTnLst>
                                    <p:set>
                                      <p:cBhvr>
                                        <p:cTn id="123" dur="1" fill="hold">
                                          <p:stCondLst>
                                            <p:cond delay="0"/>
                                          </p:stCondLst>
                                        </p:cTn>
                                        <p:tgtEl>
                                          <p:spTgt spid="262">
                                            <p:txEl>
                                              <p:pRg st="2" end="2"/>
                                            </p:txEl>
                                          </p:spTgt>
                                        </p:tgtEl>
                                        <p:attrNameLst>
                                          <p:attrName>style.visibility</p:attrName>
                                        </p:attrNameLst>
                                      </p:cBhvr>
                                      <p:to>
                                        <p:strVal val="visible"/>
                                      </p:to>
                                    </p:set>
                                    <p:anim calcmode="lin" valueType="num">
                                      <p:cBhvr additive="repl">
                                        <p:cTn id="124" dur="500" fill="hold"/>
                                        <p:tgtEl>
                                          <p:spTgt spid="262">
                                            <p:txEl>
                                              <p:pRg st="2" end="2"/>
                                            </p:txEl>
                                          </p:spTgt>
                                        </p:tgtEl>
                                        <p:attrNameLst>
                                          <p:attrName>ppt_x</p:attrName>
                                        </p:attrNameLst>
                                      </p:cBhvr>
                                      <p:tavLst>
                                        <p:tav tm="0">
                                          <p:val>
                                            <p:strVal val="#ppt_x"/>
                                          </p:val>
                                        </p:tav>
                                        <p:tav tm="100000">
                                          <p:val>
                                            <p:strVal val="#ppt_x"/>
                                          </p:val>
                                        </p:tav>
                                      </p:tavLst>
                                    </p:anim>
                                    <p:anim calcmode="lin" valueType="num">
                                      <p:cBhvr additive="repl">
                                        <p:cTn id="125" dur="500" fill="hold"/>
                                        <p:tgtEl>
                                          <p:spTgt spid="2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nodeType="clickEffect" fill="hold" presetClass="entr" presetID="2" presetSubtype="4">
                                  <p:stCondLst>
                                    <p:cond delay="0"/>
                                  </p:stCondLst>
                                  <p:childTnLst>
                                    <p:set>
                                      <p:cBhvr>
                                        <p:cTn id="129" dur="1" fill="hold">
                                          <p:stCondLst>
                                            <p:cond delay="0"/>
                                          </p:stCondLst>
                                        </p:cTn>
                                        <p:tgtEl>
                                          <p:spTgt spid="262">
                                            <p:txEl>
                                              <p:pRg st="4" end="4"/>
                                            </p:txEl>
                                          </p:spTgt>
                                        </p:tgtEl>
                                        <p:attrNameLst>
                                          <p:attrName>style.visibility</p:attrName>
                                        </p:attrNameLst>
                                      </p:cBhvr>
                                      <p:to>
                                        <p:strVal val="visible"/>
                                      </p:to>
                                    </p:set>
                                    <p:anim calcmode="lin" valueType="num">
                                      <p:cBhvr additive="repl">
                                        <p:cTn id="130" dur="500" fill="hold"/>
                                        <p:tgtEl>
                                          <p:spTgt spid="262">
                                            <p:txEl>
                                              <p:pRg st="4" end="4"/>
                                            </p:txEl>
                                          </p:spTgt>
                                        </p:tgtEl>
                                        <p:attrNameLst>
                                          <p:attrName>ppt_x</p:attrName>
                                        </p:attrNameLst>
                                      </p:cBhvr>
                                      <p:tavLst>
                                        <p:tav tm="0">
                                          <p:val>
                                            <p:strVal val="#ppt_x"/>
                                          </p:val>
                                        </p:tav>
                                        <p:tav tm="100000">
                                          <p:val>
                                            <p:strVal val="#ppt_x"/>
                                          </p:val>
                                        </p:tav>
                                      </p:tavLst>
                                    </p:anim>
                                    <p:anim calcmode="lin" valueType="num">
                                      <p:cBhvr additive="repl">
                                        <p:cTn id="131" dur="500" fill="hold"/>
                                        <p:tgtEl>
                                          <p:spTgt spid="26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Wisp</Template>
  <TotalTime>899</TotalTime>
  <Application>LibreOffice/6.4.6.2$Linux_X86_64 LibreOffice_project/40$Build-2</Application>
  <Words>1082</Words>
  <Paragraphs>131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2020-04-17T10:09:40Z</dcterms:created>
  <dc:creator>User</dc:creator>
  <dc:description/>
  <dc:language>en-IN</dc:language>
  <cp:lastModifiedBy/>
  <dcterms:modified xsi:type="dcterms:W3CDTF">2021-02-13T09:35:51Z</dcterms:modified>
  <cp:revision>148</cp:revision>
  <dc:subject/>
  <dc:title>Database Introduction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30</vt:i4>
  </property>
</Properties>
</file>