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4" r:id="rId8"/>
    <p:sldId id="265" r:id="rId9"/>
    <p:sldId id="263" r:id="rId10"/>
    <p:sldId id="268" r:id="rId11"/>
    <p:sldId id="269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7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1C31-8D40-4A38-9B30-523FFE12EF23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915F-2925-44C9-A0F7-8DA63EDD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Correlation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Akibul Islam Chowdhury</a:t>
            </a:r>
          </a:p>
          <a:p>
            <a:r>
              <a:rPr lang="en-US" dirty="0"/>
              <a:t>Lecturer</a:t>
            </a:r>
          </a:p>
          <a:p>
            <a:r>
              <a:rPr lang="en-US" dirty="0"/>
              <a:t>NFE, DIU</a:t>
            </a:r>
          </a:p>
        </p:txBody>
      </p:sp>
    </p:spTree>
    <p:extLst>
      <p:ext uri="{BB962C8B-B14F-4D97-AF65-F5344CB8AC3E}">
        <p14:creationId xmlns:p14="http://schemas.microsoft.com/office/powerpoint/2010/main" val="300679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22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calculate Pearson correlation coefficient in excel:</a:t>
            </a:r>
          </a:p>
        </p:txBody>
      </p:sp>
      <p:pic>
        <p:nvPicPr>
          <p:cNvPr id="2050" name="Picture 2" descr="How to Calculate Pearson Correlation Coefficient in Excel (4 Metho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38" y="1323110"/>
            <a:ext cx="7759989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calculate Pearson correlation coefficient in SPSS:</a:t>
            </a:r>
          </a:p>
        </p:txBody>
      </p:sp>
      <p:pic>
        <p:nvPicPr>
          <p:cNvPr id="3074" name="Picture 2" descr="SPSS Correlation Pulldown M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1551708"/>
            <a:ext cx="5572259" cy="50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PSS Correla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55" y="1551708"/>
            <a:ext cx="6233481" cy="50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3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SS Correlatio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" y="187947"/>
            <a:ext cx="4582680" cy="46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rrelatio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18" y="187948"/>
            <a:ext cx="7056583" cy="48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84" y="5073364"/>
            <a:ext cx="110388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E2F"/>
                </a:solidFill>
                <a:latin typeface="proxima nova"/>
              </a:rPr>
              <a:t>Your output will appear in a separate window. The output shows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E2F"/>
                </a:solidFill>
                <a:latin typeface="proxima nova"/>
              </a:rPr>
              <a:t>Pearson’s correlation coefficient (</a:t>
            </a:r>
            <a:r>
              <a:rPr lang="en-US" sz="2800" i="1" dirty="0">
                <a:solidFill>
                  <a:srgbClr val="000E2F"/>
                </a:solidFill>
                <a:latin typeface="proxima nova"/>
              </a:rPr>
              <a:t>r</a:t>
            </a:r>
            <a:r>
              <a:rPr lang="en-US" sz="2800" dirty="0">
                <a:solidFill>
                  <a:srgbClr val="000E2F"/>
                </a:solidFill>
                <a:latin typeface="proxima nova"/>
              </a:rPr>
              <a:t>=.988),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E2F"/>
                </a:solidFill>
                <a:latin typeface="proxima nova"/>
              </a:rPr>
              <a:t>the two-tailed statistical significance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E2F"/>
                </a:solidFill>
                <a:latin typeface="proxima nova"/>
              </a:rPr>
              <a:t>the number of pairs (</a:t>
            </a:r>
            <a:r>
              <a:rPr lang="en-US" sz="2800" i="1" dirty="0">
                <a:solidFill>
                  <a:srgbClr val="000E2F"/>
                </a:solidFill>
                <a:latin typeface="proxima nova"/>
              </a:rPr>
              <a:t>N</a:t>
            </a:r>
            <a:r>
              <a:rPr lang="en-US" sz="2800" dirty="0">
                <a:solidFill>
                  <a:srgbClr val="000E2F"/>
                </a:solidFill>
                <a:latin typeface="proxima nova"/>
              </a:rPr>
              <a:t>=9).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5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Interpretation of correlation</a:t>
            </a:r>
          </a:p>
        </p:txBody>
      </p:sp>
      <p:pic>
        <p:nvPicPr>
          <p:cNvPr id="1026" name="Picture 2" descr="Everything you need to know about interpreting correlations | by Zakaria  Jaadi |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47" y="1403928"/>
            <a:ext cx="6891753" cy="38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0572" y="1613118"/>
            <a:ext cx="4868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öhne"/>
              </a:rPr>
              <a:t>How to interpret correlation coefficients:</a:t>
            </a:r>
          </a:p>
          <a:p>
            <a:endParaRPr lang="en-US" sz="2800" dirty="0">
              <a:latin typeface="Söhn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Strength of the Relationship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Direction of the Relationship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Magnitude of the Correlation</a:t>
            </a:r>
          </a:p>
        </p:txBody>
      </p:sp>
    </p:spTree>
    <p:extLst>
      <p:ext uri="{BB962C8B-B14F-4D97-AF65-F5344CB8AC3E}">
        <p14:creationId xmlns:p14="http://schemas.microsoft.com/office/powerpoint/2010/main" val="161627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46" y="1145309"/>
            <a:ext cx="10663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öhne"/>
              </a:rPr>
              <a:t>Example interpretations</a:t>
            </a:r>
            <a:r>
              <a:rPr lang="en-US" sz="2800" dirty="0">
                <a:latin typeface="Söhne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Söhne"/>
              </a:rPr>
              <a:t>If the correlation coefficient is +0.85, it indicates a strong positive linear relationship between the two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Söhne"/>
              </a:rPr>
              <a:t>If the relationship is statistically significant (p &lt; 0.05), you can say that there is strong evidence to suggest that as one variable increases, the other variable tends to increase as well.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Söhne"/>
              </a:rPr>
              <a:t>Correlation does not indicate causation or capture non-linear associations. So, it should be mentioned.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42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8" y="884903"/>
            <a:ext cx="105795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>
                <a:effectLst/>
                <a:latin typeface="Söhne"/>
              </a:rPr>
              <a:t>Correlation</a:t>
            </a:r>
          </a:p>
          <a:p>
            <a:endParaRPr lang="en-US" sz="2800" dirty="0"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It is a statistical measure that describes the relationship between two or more variables.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It helps us understand how changes in one variable are associated with changes in another variable.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The key idea behind correlation is to determine the degree to which two variables tend to move together or apart.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51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relation - Introduction,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2" y="532836"/>
            <a:ext cx="10453433" cy="58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relation: Meaning, Types, Examples &amp; Coeffic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74" y="2627092"/>
            <a:ext cx="9551788" cy="48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1832" y="426372"/>
            <a:ext cx="10648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Söhne"/>
              </a:rPr>
              <a:t>Positive Correlation:</a:t>
            </a:r>
            <a:r>
              <a:rPr lang="en-US" sz="2800" b="0" i="0" dirty="0">
                <a:effectLst/>
                <a:latin typeface="Söhne"/>
              </a:rPr>
              <a:t> This implies that when one variable increases, the other one tends to increase as well, and when one variable decreases, the other one tends to decrease.</a:t>
            </a:r>
          </a:p>
          <a:p>
            <a:endParaRPr lang="en-US" sz="2800" dirty="0">
              <a:latin typeface="Söhne"/>
            </a:endParaRPr>
          </a:p>
          <a:p>
            <a:r>
              <a:rPr lang="en-US" sz="2800" b="1" i="0" dirty="0">
                <a:effectLst/>
                <a:latin typeface="Söhne"/>
              </a:rPr>
              <a:t>Negative Correlation:</a:t>
            </a:r>
            <a:r>
              <a:rPr lang="en-US" sz="2800" b="0" i="0" dirty="0">
                <a:effectLst/>
                <a:latin typeface="Söhne"/>
              </a:rPr>
              <a:t> On the other hand, when two variables have a negative correlation, they move in opposite directions.</a:t>
            </a:r>
          </a:p>
        </p:txBody>
      </p:sp>
    </p:spTree>
    <p:extLst>
      <p:ext uri="{BB962C8B-B14F-4D97-AF65-F5344CB8AC3E}">
        <p14:creationId xmlns:p14="http://schemas.microsoft.com/office/powerpoint/2010/main" val="410121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787" y="521109"/>
            <a:ext cx="112057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>
                <a:effectLst/>
                <a:latin typeface="Söhne"/>
              </a:rPr>
              <a:t>1. Simple Correlation or Bivariate</a:t>
            </a:r>
            <a:r>
              <a:rPr lang="en-US" sz="4000" b="0" i="0" dirty="0">
                <a:effectLst/>
                <a:latin typeface="Söhne"/>
              </a:rPr>
              <a:t> </a:t>
            </a:r>
            <a:r>
              <a:rPr lang="en-US" sz="4000" b="1" i="0" dirty="0">
                <a:effectLst/>
                <a:latin typeface="Söhne"/>
              </a:rPr>
              <a:t>correlation</a:t>
            </a:r>
            <a:r>
              <a:rPr lang="en-US" sz="4000" dirty="0">
                <a:latin typeface="Söhne"/>
              </a:rPr>
              <a:t>:</a:t>
            </a:r>
          </a:p>
          <a:p>
            <a:endParaRPr lang="en-US" sz="2800" b="0" i="0" dirty="0">
              <a:effectLst/>
              <a:latin typeface="Sö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refers to the statistical relationship between </a:t>
            </a:r>
            <a:r>
              <a:rPr lang="en-US" sz="2800" b="1" i="0" dirty="0">
                <a:effectLst/>
                <a:latin typeface="Söhne"/>
              </a:rPr>
              <a:t>two</a:t>
            </a:r>
            <a:r>
              <a:rPr lang="en-US" sz="2800" b="0" i="0" dirty="0">
                <a:effectLst/>
                <a:latin typeface="Söhne"/>
              </a:rPr>
              <a:t> variables only.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It measures the </a:t>
            </a:r>
            <a:r>
              <a:rPr lang="en-US" sz="2800" b="1" i="0" dirty="0">
                <a:effectLst/>
                <a:latin typeface="Söhne"/>
              </a:rPr>
              <a:t>strength</a:t>
            </a:r>
            <a:r>
              <a:rPr lang="en-US" sz="2800" b="0" i="0" dirty="0">
                <a:effectLst/>
                <a:latin typeface="Söhne"/>
              </a:rPr>
              <a:t> and </a:t>
            </a:r>
            <a:r>
              <a:rPr lang="en-US" sz="2800" b="1" i="0" dirty="0">
                <a:effectLst/>
                <a:latin typeface="Söhne"/>
              </a:rPr>
              <a:t>direction</a:t>
            </a:r>
            <a:r>
              <a:rPr lang="en-US" sz="2800" b="0" i="0" dirty="0">
                <a:effectLst/>
                <a:latin typeface="Söhne"/>
              </a:rPr>
              <a:t> of the linear association between two </a:t>
            </a:r>
            <a:r>
              <a:rPr lang="en-US" sz="2800" b="1" i="0" dirty="0">
                <a:effectLst/>
                <a:latin typeface="Söhne"/>
              </a:rPr>
              <a:t>quantitative</a:t>
            </a:r>
            <a:r>
              <a:rPr lang="en-US" sz="2800" b="0" i="0" dirty="0">
                <a:effectLst/>
                <a:latin typeface="Söhne"/>
              </a:rPr>
              <a:t> variables.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The most common method to quantify the simple correlation between two variables is by using the </a:t>
            </a:r>
            <a:r>
              <a:rPr lang="en-US" sz="2800" b="1" i="0" dirty="0">
                <a:effectLst/>
                <a:latin typeface="Söhne"/>
              </a:rPr>
              <a:t>Pearson correlation coefficient (denoted as "r").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Söhne"/>
              </a:rPr>
              <a:t>The Pearson correlation coefficient ranges from </a:t>
            </a:r>
            <a:r>
              <a:rPr lang="en-US" sz="2800" b="1" i="0" dirty="0">
                <a:effectLst/>
                <a:latin typeface="Söhne"/>
              </a:rPr>
              <a:t>-1 to +1</a:t>
            </a:r>
            <a:r>
              <a:rPr lang="en-US" sz="2800" b="0" i="0" dirty="0">
                <a:effectLst/>
                <a:latin typeface="Söhne"/>
              </a:rPr>
              <a:t>, where +1 indicates a perfect positive correlation, -1 indicates a perfect negative correlation, and 0 indicates no correlation.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19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arson's Correlation Coefficient - A Beginners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17" y="1057429"/>
            <a:ext cx="9812177" cy="50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613" y="442451"/>
            <a:ext cx="112087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öhne"/>
              </a:rPr>
              <a:t>Steps t</a:t>
            </a:r>
            <a:r>
              <a:rPr lang="en-US" sz="3200" b="1" i="0" dirty="0">
                <a:effectLst/>
                <a:latin typeface="Söhne"/>
              </a:rPr>
              <a:t>o calculate the Pearson correlation coefficient (r):</a:t>
            </a:r>
          </a:p>
          <a:p>
            <a:endParaRPr lang="en-US" sz="2800" b="0" i="0" dirty="0">
              <a:effectLst/>
              <a:latin typeface="Söhne"/>
            </a:endParaRP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Calculate the mean (</a:t>
            </a:r>
            <a:r>
              <a:rPr lang="en-US" sz="2800" b="0" i="0" dirty="0">
                <a:effectLst/>
                <a:latin typeface="KaTeX_Main"/>
              </a:rPr>
              <a:t>ˉ</a:t>
            </a:r>
            <a:r>
              <a:rPr lang="en-US" sz="2800" b="0" i="1" dirty="0">
                <a:effectLst/>
                <a:latin typeface="KaTeX_Math"/>
              </a:rPr>
              <a:t>x</a:t>
            </a:r>
            <a:r>
              <a:rPr lang="en-US" sz="2800" b="0" i="0" dirty="0">
                <a:effectLst/>
                <a:latin typeface="KaTeX_Main"/>
              </a:rPr>
              <a:t>ˉ</a:t>
            </a:r>
            <a:r>
              <a:rPr lang="en-US" sz="2800" b="0" i="0" dirty="0">
                <a:effectLst/>
                <a:latin typeface="Söhne"/>
              </a:rPr>
              <a:t>) of variable x and the mean (</a:t>
            </a:r>
            <a:r>
              <a:rPr lang="en-US" sz="2800" b="0" i="0" dirty="0">
                <a:effectLst/>
                <a:latin typeface="KaTeX_Main"/>
              </a:rPr>
              <a:t>ˉ</a:t>
            </a:r>
            <a:r>
              <a:rPr lang="en-US" sz="2800" b="0" i="1" dirty="0">
                <a:effectLst/>
                <a:latin typeface="KaTeX_Math"/>
              </a:rPr>
              <a:t>y</a:t>
            </a:r>
            <a:r>
              <a:rPr lang="en-US" sz="2800" b="0" i="0" dirty="0">
                <a:effectLst/>
                <a:latin typeface="KaTeX_Main"/>
              </a:rPr>
              <a:t>ˉ​</a:t>
            </a:r>
            <a:r>
              <a:rPr lang="en-US" sz="2800" b="0" i="0" dirty="0">
                <a:effectLst/>
                <a:latin typeface="Söhne"/>
              </a:rPr>
              <a:t>) of variable y.</a:t>
            </a: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For each data point, subtract the mean of the corresponding variable (x or y) from the data point.</a:t>
            </a: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Square each of the differences obtained in step 2.</a:t>
            </a: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Multiply the differences obtained for each data point (x and y) and sum up these products.</a:t>
            </a: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Take the square root of the sum of the squared differences for variable x and the square root of the sum of the squared differences for variable y.</a:t>
            </a:r>
          </a:p>
          <a:p>
            <a:pPr>
              <a:buFont typeface="+mj-lt"/>
              <a:buAutoNum type="arabicPeriod"/>
            </a:pPr>
            <a:r>
              <a:rPr lang="en-US" sz="2800" b="0" i="0" dirty="0">
                <a:effectLst/>
                <a:latin typeface="Söhne"/>
              </a:rPr>
              <a:t>Divide the sum of the products (from step 4) by the product of the square roots (from step 5).</a:t>
            </a:r>
          </a:p>
        </p:txBody>
      </p:sp>
    </p:spTree>
    <p:extLst>
      <p:ext uri="{BB962C8B-B14F-4D97-AF65-F5344CB8AC3E}">
        <p14:creationId xmlns:p14="http://schemas.microsoft.com/office/powerpoint/2010/main" val="39982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relation - M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98" y="138991"/>
            <a:ext cx="6294386" cy="67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ert Maths Tutoring in the UK - Boost Your Scores with Cue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9" y="2054942"/>
            <a:ext cx="9884173" cy="36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calculate Pearson Correlation Coefficient(r) from the following table:</a:t>
            </a:r>
          </a:p>
        </p:txBody>
      </p:sp>
    </p:spTree>
    <p:extLst>
      <p:ext uri="{BB962C8B-B14F-4D97-AF65-F5344CB8AC3E}">
        <p14:creationId xmlns:p14="http://schemas.microsoft.com/office/powerpoint/2010/main" val="1172150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509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KaTeX_Main</vt:lpstr>
      <vt:lpstr>KaTeX_Math</vt:lpstr>
      <vt:lpstr>proxima nova</vt:lpstr>
      <vt:lpstr>Söhne</vt:lpstr>
      <vt:lpstr>Office Theme</vt:lpstr>
      <vt:lpstr>Correlation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calculate Pearson Correlation Coefficient(r) from the following table:</vt:lpstr>
      <vt:lpstr>How to calculate Pearson correlation coefficient in excel:</vt:lpstr>
      <vt:lpstr>How to calculate Pearson correlation coefficient in SPSS:</vt:lpstr>
      <vt:lpstr>PowerPoint Presentation</vt:lpstr>
      <vt:lpstr>Interpretation of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Analysis</dc:title>
  <dc:creator>Windows User</dc:creator>
  <cp:lastModifiedBy>Fouzia Akter</cp:lastModifiedBy>
  <cp:revision>21</cp:revision>
  <dcterms:created xsi:type="dcterms:W3CDTF">2023-07-29T06:59:03Z</dcterms:created>
  <dcterms:modified xsi:type="dcterms:W3CDTF">2024-05-20T03:39:36Z</dcterms:modified>
</cp:coreProperties>
</file>