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82" r:id="rId19"/>
    <p:sldId id="283" r:id="rId20"/>
    <p:sldId id="284" r:id="rId21"/>
    <p:sldId id="278" r:id="rId22"/>
    <p:sldId id="273" r:id="rId23"/>
    <p:sldId id="274" r:id="rId24"/>
    <p:sldId id="279" r:id="rId25"/>
    <p:sldId id="280" r:id="rId26"/>
    <p:sldId id="281" r:id="rId27"/>
    <p:sldId id="276" r:id="rId28"/>
    <p:sldId id="277" r:id="rId29"/>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978" y="102"/>
      </p:cViewPr>
      <p:guideLst>
        <p:guide orient="horz" pos="2381"/>
        <p:guide pos="317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292480" y="1768680"/>
            <a:ext cx="5494680" cy="4384080"/>
          </a:xfrm>
          <a:prstGeom prst="rect">
            <a:avLst/>
          </a:prstGeom>
          <a:ln>
            <a:noFill/>
          </a:ln>
        </p:spPr>
      </p:pic>
      <p:pic>
        <p:nvPicPr>
          <p:cNvPr id="35" name="Picture 34"/>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70" name="Picture 69"/>
          <p:cNvPicPr/>
          <p:nvPr/>
        </p:nvPicPr>
        <p:blipFill>
          <a:blip r:embed="rId2"/>
          <a:stretch/>
        </p:blipFill>
        <p:spPr>
          <a:xfrm>
            <a:off x="2292480" y="1768680"/>
            <a:ext cx="5494680" cy="4384080"/>
          </a:xfrm>
          <a:prstGeom prst="rect">
            <a:avLst/>
          </a:prstGeom>
          <a:ln>
            <a:noFill/>
          </a:ln>
        </p:spPr>
      </p:pic>
      <p:pic>
        <p:nvPicPr>
          <p:cNvPr id="71" name="Picture 70"/>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5"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9"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0"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84"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5"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6"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88"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9"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0"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2"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3"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4"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6"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7"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9"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0"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1"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2"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04"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5"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106" name="Picture 105"/>
          <p:cNvPicPr/>
          <p:nvPr/>
        </p:nvPicPr>
        <p:blipFill>
          <a:blip r:embed="rId2"/>
          <a:stretch/>
        </p:blipFill>
        <p:spPr>
          <a:xfrm>
            <a:off x="2292480" y="1768680"/>
            <a:ext cx="5494680" cy="4384080"/>
          </a:xfrm>
          <a:prstGeom prst="rect">
            <a:avLst/>
          </a:prstGeom>
          <a:ln>
            <a:noFill/>
          </a:ln>
        </p:spPr>
      </p:pic>
      <p:pic>
        <p:nvPicPr>
          <p:cNvPr id="107" name="Picture 106"/>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r>
              <a:rPr lang="en-US" sz="18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tIns="0" rIns="0" bIns="0" anchor="ctr"/>
          <a:lstStyle/>
          <a:p>
            <a:r>
              <a:rPr lang="en-US" sz="1800" b="0" strike="noStrike" spc="-1">
                <a:solidFill>
                  <a:srgbClr val="000000"/>
                </a:solidFill>
                <a:uFill>
                  <a:solidFill>
                    <a:srgbClr val="FFFFFF"/>
                  </a:solidFill>
                </a:uFill>
                <a:latin typeface="Arial"/>
              </a:rPr>
              <a:t>Click to edit the title text format</a:t>
            </a:r>
          </a:p>
        </p:txBody>
      </p:sp>
      <p:sp>
        <p:nvSpPr>
          <p:cNvPr id="37"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1640" cy="126144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w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jpeg"/><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504000" y="128520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endParaRPr lang="en-US" sz="1800" b="0" strike="noStrike" spc="-1">
              <a:solidFill>
                <a:srgbClr val="000000"/>
              </a:solidFill>
              <a:uFill>
                <a:solidFill>
                  <a:srgbClr val="FFFFFF"/>
                </a:solidFill>
              </a:uFill>
              <a:latin typeface="Arial"/>
            </a:endParaRPr>
          </a:p>
          <a:p>
            <a:pPr algn="ctr">
              <a:lnSpc>
                <a:spcPct val="100000"/>
              </a:lnSpc>
            </a:pPr>
            <a:r>
              <a:rPr lang="en-US" sz="4800" b="1" strike="noStrike" cap="all" spc="-1">
                <a:solidFill>
                  <a:srgbClr val="00CC33"/>
                </a:solidFill>
                <a:uFill>
                  <a:solidFill>
                    <a:srgbClr val="FFFFFF"/>
                  </a:solidFill>
                </a:uFill>
                <a:latin typeface="Times New Roman"/>
                <a:ea typeface="DejaVu Sans"/>
              </a:rPr>
              <a:t>3D TRANSFORMATION </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X-axis rotation</a:t>
            </a:r>
            <a:endParaRPr lang="en-US" sz="1800" b="0" strike="noStrike" spc="-1">
              <a:solidFill>
                <a:srgbClr val="000000"/>
              </a:solidFill>
              <a:uFill>
                <a:solidFill>
                  <a:srgbClr val="FFFFFF"/>
                </a:solidFill>
              </a:uFill>
              <a:latin typeface="Arial"/>
            </a:endParaRPr>
          </a:p>
        </p:txBody>
      </p:sp>
      <p:sp>
        <p:nvSpPr>
          <p:cNvPr id="134" name="CustomShape 2"/>
          <p:cNvSpPr/>
          <p:nvPr/>
        </p:nvSpPr>
        <p:spPr>
          <a:xfrm>
            <a:off x="504000" y="1769040"/>
            <a:ext cx="9070560" cy="5087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74320" indent="-272880">
              <a:lnSpc>
                <a:spcPct val="100000"/>
              </a:lnSpc>
            </a:pPr>
            <a:r>
              <a:rPr lang="en-US" sz="2600" b="0" strike="noStrike" spc="-1">
                <a:solidFill>
                  <a:srgbClr val="000000"/>
                </a:solidFill>
                <a:uFill>
                  <a:solidFill>
                    <a:srgbClr val="FFFFFF"/>
                  </a:solidFill>
                </a:uFill>
                <a:latin typeface="Times New Roman"/>
                <a:ea typeface="DejaVu Sans"/>
              </a:rPr>
              <a:t>The equation for X-axis rotation</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0" strike="noStrike" spc="-1">
                <a:solidFill>
                  <a:srgbClr val="000000"/>
                </a:solidFill>
                <a:uFill>
                  <a:solidFill>
                    <a:srgbClr val="FFFFFF"/>
                  </a:solidFill>
                </a:uFill>
                <a:latin typeface="Times New Roman"/>
                <a:ea typeface="DejaVu Sans"/>
              </a:rPr>
              <a:t> </a:t>
            </a:r>
            <a:r>
              <a:rPr lang="en-US" sz="2600" b="1" strike="noStrike" spc="-1">
                <a:solidFill>
                  <a:srgbClr val="000000"/>
                </a:solidFill>
                <a:uFill>
                  <a:solidFill>
                    <a:srgbClr val="FFFFFF"/>
                  </a:solidFill>
                </a:uFill>
                <a:latin typeface="Times New Roman"/>
                <a:ea typeface="DejaVu Sans"/>
              </a:rPr>
              <a:t>x’ = x</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y’ = y cosθ – z sinθ</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z’ = y sinθ + z cosθ </a:t>
            </a:r>
            <a:endParaRPr lang="en-US" sz="1800" b="0" strike="noStrike" spc="-1">
              <a:solidFill>
                <a:srgbClr val="000000"/>
              </a:solidFill>
              <a:uFill>
                <a:solidFill>
                  <a:srgbClr val="FFFFFF"/>
                </a:solidFill>
              </a:uFill>
              <a:latin typeface="Arial"/>
            </a:endParaRPr>
          </a:p>
        </p:txBody>
      </p:sp>
      <p:pic>
        <p:nvPicPr>
          <p:cNvPr id="135" name="Picture 18"/>
          <p:cNvPicPr/>
          <p:nvPr/>
        </p:nvPicPr>
        <p:blipFill>
          <a:blip r:embed="rId2"/>
          <a:stretch/>
        </p:blipFill>
        <p:spPr>
          <a:xfrm>
            <a:off x="6035040" y="2103120"/>
            <a:ext cx="2806920" cy="2053440"/>
          </a:xfrm>
          <a:prstGeom prst="rect">
            <a:avLst/>
          </a:prstGeom>
          <a:ln w="57240">
            <a:solidFill>
              <a:srgbClr val="FFFFFF"/>
            </a:solidFill>
            <a:miter/>
          </a:ln>
        </p:spPr>
      </p:pic>
      <p:pic>
        <p:nvPicPr>
          <p:cNvPr id="136" name="Picture 105"/>
          <p:cNvPicPr/>
          <p:nvPr/>
        </p:nvPicPr>
        <p:blipFill>
          <a:blip r:embed="rId3"/>
          <a:stretch/>
        </p:blipFill>
        <p:spPr>
          <a:xfrm>
            <a:off x="548640" y="4449960"/>
            <a:ext cx="3948480" cy="1675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Y-axis rotation</a:t>
            </a:r>
            <a:endParaRPr lang="en-US" sz="1800" b="0" strike="noStrike" spc="-1">
              <a:solidFill>
                <a:srgbClr val="000000"/>
              </a:solidFill>
              <a:uFill>
                <a:solidFill>
                  <a:srgbClr val="FFFFFF"/>
                </a:solidFill>
              </a:uFill>
              <a:latin typeface="Arial"/>
            </a:endParaRPr>
          </a:p>
        </p:txBody>
      </p:sp>
      <p:sp>
        <p:nvSpPr>
          <p:cNvPr id="138"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74320" indent="-272880">
              <a:lnSpc>
                <a:spcPct val="100000"/>
              </a:lnSpc>
            </a:pPr>
            <a:r>
              <a:rPr lang="en-US" sz="2600" b="0" strike="noStrike" spc="-1" dirty="0">
                <a:solidFill>
                  <a:srgbClr val="000000"/>
                </a:solidFill>
                <a:uFill>
                  <a:solidFill>
                    <a:srgbClr val="FFFFFF"/>
                  </a:solidFill>
                </a:uFill>
                <a:latin typeface="Times New Roman"/>
                <a:ea typeface="DejaVu Sans"/>
              </a:rPr>
              <a:t>The equation for Y-axis </a:t>
            </a:r>
            <a:r>
              <a:rPr lang="en-US" sz="2600" b="0" strike="noStrike" spc="-1" dirty="0" err="1">
                <a:solidFill>
                  <a:srgbClr val="000000"/>
                </a:solidFill>
                <a:uFill>
                  <a:solidFill>
                    <a:srgbClr val="FFFFFF"/>
                  </a:solidFill>
                </a:uFill>
                <a:latin typeface="Times New Roman"/>
                <a:ea typeface="DejaVu Sans"/>
              </a:rPr>
              <a:t>rotaion</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0" strike="noStrike" spc="-1" dirty="0">
                <a:solidFill>
                  <a:srgbClr val="0000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x’ = x </a:t>
            </a:r>
            <a:r>
              <a:rPr lang="en-US" sz="2600" b="1" strike="noStrike" spc="-1" dirty="0" err="1">
                <a:solidFill>
                  <a:srgbClr val="000000"/>
                </a:solidFill>
                <a:uFill>
                  <a:solidFill>
                    <a:srgbClr val="FFFFFF"/>
                  </a:solidFill>
                </a:uFill>
                <a:latin typeface="Times New Roman"/>
                <a:ea typeface="DejaVu Sans"/>
              </a:rPr>
              <a:t>cosθ</a:t>
            </a:r>
            <a:r>
              <a:rPr lang="en-US" sz="2600" b="1" strike="noStrike" spc="-1" dirty="0">
                <a:solidFill>
                  <a:srgbClr val="000000"/>
                </a:solidFill>
                <a:uFill>
                  <a:solidFill>
                    <a:srgbClr val="FFFFFF"/>
                  </a:solidFill>
                </a:uFill>
                <a:latin typeface="Times New Roman"/>
                <a:ea typeface="DejaVu Sans"/>
              </a:rPr>
              <a:t> + z </a:t>
            </a:r>
            <a:r>
              <a:rPr lang="en-US" sz="2600" b="1" strike="noStrike" spc="-1" dirty="0" err="1">
                <a:solidFill>
                  <a:srgbClr val="000000"/>
                </a:solidFill>
                <a:uFill>
                  <a:solidFill>
                    <a:srgbClr val="FFFFFF"/>
                  </a:solidFill>
                </a:uFill>
                <a:latin typeface="Times New Roman"/>
                <a:ea typeface="DejaVu Sans"/>
              </a:rPr>
              <a:t>sinθ</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1" strike="noStrike" spc="-1" dirty="0">
                <a:solidFill>
                  <a:srgbClr val="000000"/>
                </a:solidFill>
                <a:uFill>
                  <a:solidFill>
                    <a:srgbClr val="FFFFFF"/>
                  </a:solidFill>
                </a:uFill>
                <a:latin typeface="Times New Roman"/>
                <a:ea typeface="DejaVu Sans"/>
              </a:rPr>
              <a:t> y’ = y</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1" strike="noStrike" spc="-1" dirty="0">
                <a:solidFill>
                  <a:srgbClr val="000000"/>
                </a:solidFill>
                <a:uFill>
                  <a:solidFill>
                    <a:srgbClr val="FFFFFF"/>
                  </a:solidFill>
                </a:uFill>
                <a:latin typeface="Times New Roman"/>
                <a:ea typeface="DejaVu Sans"/>
              </a:rPr>
              <a:t> z’ = z </a:t>
            </a:r>
            <a:r>
              <a:rPr lang="en-US" sz="2600" b="1" strike="noStrike" spc="-1" dirty="0" err="1">
                <a:solidFill>
                  <a:srgbClr val="000000"/>
                </a:solidFill>
                <a:uFill>
                  <a:solidFill>
                    <a:srgbClr val="FFFFFF"/>
                  </a:solidFill>
                </a:uFill>
                <a:latin typeface="Times New Roman"/>
                <a:ea typeface="DejaVu Sans"/>
              </a:rPr>
              <a:t>cosθ</a:t>
            </a:r>
            <a:r>
              <a:rPr lang="en-US" sz="2600" b="1" strike="noStrike" spc="-1" dirty="0">
                <a:solidFill>
                  <a:srgbClr val="000000"/>
                </a:solidFill>
                <a:uFill>
                  <a:solidFill>
                    <a:srgbClr val="FFFFFF"/>
                  </a:solidFill>
                </a:uFill>
                <a:latin typeface="Times New Roman"/>
                <a:ea typeface="DejaVu Sans"/>
              </a:rPr>
              <a:t> - x </a:t>
            </a:r>
            <a:r>
              <a:rPr lang="en-US" sz="2600" b="1" strike="noStrike" spc="-1" dirty="0" err="1">
                <a:solidFill>
                  <a:srgbClr val="000000"/>
                </a:solidFill>
                <a:uFill>
                  <a:solidFill>
                    <a:srgbClr val="FFFFFF"/>
                  </a:solidFill>
                </a:uFill>
                <a:latin typeface="Times New Roman"/>
                <a:ea typeface="DejaVu Sans"/>
              </a:rPr>
              <a:t>sinθ</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274320" indent="-272880">
              <a:lnSpc>
                <a:spcPct val="100000"/>
              </a:lnSpc>
            </a:pPr>
            <a:endParaRPr lang="en-US" sz="1800" b="0" strike="noStrike" spc="-1" dirty="0">
              <a:solidFill>
                <a:srgbClr val="000000"/>
              </a:solidFill>
              <a:uFill>
                <a:solidFill>
                  <a:srgbClr val="FFFFFF"/>
                </a:solidFill>
              </a:uFill>
              <a:latin typeface="Arial"/>
            </a:endParaRPr>
          </a:p>
        </p:txBody>
      </p:sp>
      <p:pic>
        <p:nvPicPr>
          <p:cNvPr id="139" name="Picture 108"/>
          <p:cNvPicPr/>
          <p:nvPr/>
        </p:nvPicPr>
        <p:blipFill>
          <a:blip r:embed="rId2"/>
          <a:stretch/>
        </p:blipFill>
        <p:spPr>
          <a:xfrm>
            <a:off x="504000" y="4327560"/>
            <a:ext cx="3885120" cy="1967400"/>
          </a:xfrm>
          <a:prstGeom prst="rect">
            <a:avLst/>
          </a:prstGeom>
          <a:ln>
            <a:noFill/>
          </a:ln>
        </p:spPr>
      </p:pic>
      <p:pic>
        <p:nvPicPr>
          <p:cNvPr id="140" name="Picture 15"/>
          <p:cNvPicPr/>
          <p:nvPr/>
        </p:nvPicPr>
        <p:blipFill>
          <a:blip r:embed="rId3"/>
          <a:stretch/>
        </p:blipFill>
        <p:spPr>
          <a:xfrm>
            <a:off x="5394960" y="3291840"/>
            <a:ext cx="3127320" cy="3382920"/>
          </a:xfrm>
          <a:prstGeom prst="rect">
            <a:avLst/>
          </a:prstGeom>
          <a:ln w="5724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392112" y="1646237"/>
            <a:ext cx="4430712" cy="2895600"/>
          </a:xfrm>
          <a:prstGeom prst="rect">
            <a:avLst/>
          </a:prstGeom>
          <a:noFill/>
          <a:ln>
            <a:noFill/>
          </a:ln>
        </p:spPr>
        <p:txBody>
          <a:bodyPr lIns="0" tIns="0" rIns="0" bIns="0" anchor="ctr"/>
          <a:lstStyle/>
          <a:p>
            <a:pPr marL="1080">
              <a:lnSpc>
                <a:spcPct val="100000"/>
              </a:lnSpc>
            </a:pPr>
            <a:r>
              <a:rPr lang="en-US" sz="2800" b="0" strike="noStrike" spc="-1" dirty="0">
                <a:solidFill>
                  <a:srgbClr val="000000"/>
                </a:solidFill>
                <a:uFill>
                  <a:solidFill>
                    <a:srgbClr val="FFFFFF"/>
                  </a:solidFill>
                </a:uFill>
                <a:latin typeface="Times New Roman"/>
                <a:ea typeface="DejaVu Sans"/>
              </a:rPr>
              <a:t>The equation for Z-axis rotation</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x’ = x </a:t>
            </a:r>
            <a:r>
              <a:rPr lang="en-US" sz="2800" b="0" strike="noStrike" spc="-1" dirty="0" err="1">
                <a:solidFill>
                  <a:srgbClr val="000000"/>
                </a:solidFill>
                <a:uFill>
                  <a:solidFill>
                    <a:srgbClr val="FFFFFF"/>
                  </a:solidFill>
                </a:uFill>
                <a:latin typeface="Times New Roman"/>
                <a:ea typeface="DejaVu Sans"/>
              </a:rPr>
              <a:t>cosθ</a:t>
            </a:r>
            <a:r>
              <a:rPr lang="en-US" sz="2800" b="0" strike="noStrike" spc="-1" dirty="0">
                <a:solidFill>
                  <a:srgbClr val="000000"/>
                </a:solidFill>
                <a:uFill>
                  <a:solidFill>
                    <a:srgbClr val="FFFFFF"/>
                  </a:solidFill>
                </a:uFill>
                <a:latin typeface="Times New Roman"/>
                <a:ea typeface="DejaVu Sans"/>
              </a:rPr>
              <a:t> – y </a:t>
            </a:r>
            <a:r>
              <a:rPr lang="en-US" sz="2800" b="0" strike="noStrike" spc="-1" dirty="0" err="1">
                <a:solidFill>
                  <a:srgbClr val="000000"/>
                </a:solidFill>
                <a:uFill>
                  <a:solidFill>
                    <a:srgbClr val="FFFFFF"/>
                  </a:solidFill>
                </a:uFill>
                <a:latin typeface="Times New Roman"/>
                <a:ea typeface="DejaVu Sans"/>
              </a:rPr>
              <a:t>sinθ</a:t>
            </a:r>
            <a:r>
              <a:rPr lang="en-US" sz="2800" b="0" strike="noStrike" spc="-1" dirty="0">
                <a:solidFill>
                  <a:srgbClr val="000000"/>
                </a:solidFill>
                <a:uFill>
                  <a:solidFill>
                    <a:srgbClr val="FFFFFF"/>
                  </a:solidFill>
                </a:uFill>
                <a:latin typeface="Times New Roman"/>
                <a:ea typeface="DejaVu Sans"/>
              </a:rPr>
              <a:t> </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y’ = x </a:t>
            </a:r>
            <a:r>
              <a:rPr lang="en-US" sz="2800" b="0" strike="noStrike" spc="-1" dirty="0" err="1">
                <a:solidFill>
                  <a:srgbClr val="000000"/>
                </a:solidFill>
                <a:uFill>
                  <a:solidFill>
                    <a:srgbClr val="FFFFFF"/>
                  </a:solidFill>
                </a:uFill>
                <a:latin typeface="Times New Roman"/>
                <a:ea typeface="DejaVu Sans"/>
              </a:rPr>
              <a:t>sinθ</a:t>
            </a:r>
            <a:r>
              <a:rPr lang="en-US" sz="2800" b="0" strike="noStrike" spc="-1" dirty="0">
                <a:solidFill>
                  <a:srgbClr val="000000"/>
                </a:solidFill>
                <a:uFill>
                  <a:solidFill>
                    <a:srgbClr val="FFFFFF"/>
                  </a:solidFill>
                </a:uFill>
                <a:latin typeface="Times New Roman"/>
                <a:ea typeface="DejaVu Sans"/>
              </a:rPr>
              <a:t> + y </a:t>
            </a:r>
            <a:r>
              <a:rPr lang="en-US" sz="2800" b="0" strike="noStrike" spc="-1" dirty="0" err="1">
                <a:solidFill>
                  <a:srgbClr val="000000"/>
                </a:solidFill>
                <a:uFill>
                  <a:solidFill>
                    <a:srgbClr val="FFFFFF"/>
                  </a:solidFill>
                </a:uFill>
                <a:latin typeface="Times New Roman"/>
                <a:ea typeface="DejaVu Sans"/>
              </a:rPr>
              <a:t>cosθ</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z’ = z</a:t>
            </a:r>
            <a:endParaRPr lang="en-US" sz="3200" b="0" strike="noStrike" spc="-1" dirty="0">
              <a:solidFill>
                <a:srgbClr val="000000"/>
              </a:solidFill>
              <a:uFill>
                <a:solidFill>
                  <a:srgbClr val="FFFFFF"/>
                </a:solidFill>
              </a:uFill>
              <a:latin typeface="Arial"/>
            </a:endParaRPr>
          </a:p>
          <a:p>
            <a:pPr>
              <a:lnSpc>
                <a:spcPct val="90000"/>
              </a:lnSpc>
            </a:pPr>
            <a:endParaRPr lang="en-US" sz="3200" b="0" strike="noStrike" spc="-1" dirty="0">
              <a:solidFill>
                <a:srgbClr val="000000"/>
              </a:solidFill>
              <a:uFill>
                <a:solidFill>
                  <a:srgbClr val="FFFFFF"/>
                </a:solidFill>
              </a:uFill>
              <a:latin typeface="Arial"/>
            </a:endParaRPr>
          </a:p>
          <a:p>
            <a:pPr>
              <a:lnSpc>
                <a:spcPct val="90000"/>
              </a:lnSpc>
            </a:pPr>
            <a:endParaRPr lang="en-US" sz="3200" b="0" strike="noStrike" spc="-1" dirty="0">
              <a:solidFill>
                <a:srgbClr val="000000"/>
              </a:solidFill>
              <a:uFill>
                <a:solidFill>
                  <a:srgbClr val="FFFFFF"/>
                </a:solidFill>
              </a:uFill>
              <a:latin typeface="Arial"/>
            </a:endParaRPr>
          </a:p>
        </p:txBody>
      </p:sp>
      <p:sp>
        <p:nvSpPr>
          <p:cNvPr id="142" name="TextShape 2"/>
          <p:cNvSpPr txBox="1"/>
          <p:nvPr/>
        </p:nvSpPr>
        <p:spPr>
          <a:xfrm>
            <a:off x="504000" y="301320"/>
            <a:ext cx="9071640" cy="1261440"/>
          </a:xfrm>
          <a:prstGeom prst="rect">
            <a:avLst/>
          </a:prstGeom>
          <a:noFill/>
          <a:ln>
            <a:noFill/>
          </a:ln>
        </p:spPr>
        <p:txBody>
          <a:bodyPr lIns="0" tIns="0" rIns="0" bIns="0" anchor="ctr"/>
          <a:lstStyle/>
          <a:p>
            <a:pPr algn="ctr">
              <a:lnSpc>
                <a:spcPct val="100000"/>
              </a:lnSpc>
            </a:pPr>
            <a:r>
              <a:rPr lang="en-US" sz="4400" b="1" strike="noStrike" cap="all" spc="-1">
                <a:solidFill>
                  <a:srgbClr val="00CC33"/>
                </a:solidFill>
                <a:uFill>
                  <a:solidFill>
                    <a:srgbClr val="FFFFFF"/>
                  </a:solidFill>
                </a:uFill>
                <a:latin typeface="Times New Roman"/>
                <a:ea typeface="DejaVu Sans"/>
              </a:rPr>
              <a:t>Z-axis rotation</a:t>
            </a:r>
            <a:endParaRPr lang="en-US" sz="1800" b="0" strike="noStrike" spc="-1">
              <a:solidFill>
                <a:srgbClr val="000000"/>
              </a:solidFill>
              <a:uFill>
                <a:solidFill>
                  <a:srgbClr val="FFFFFF"/>
                </a:solidFill>
              </a:uFill>
              <a:latin typeface="Arial"/>
            </a:endParaRPr>
          </a:p>
        </p:txBody>
      </p:sp>
      <p:pic>
        <p:nvPicPr>
          <p:cNvPr id="143" name="Picture 12"/>
          <p:cNvPicPr/>
          <p:nvPr/>
        </p:nvPicPr>
        <p:blipFill>
          <a:blip r:embed="rId2"/>
          <a:stretch/>
        </p:blipFill>
        <p:spPr>
          <a:xfrm>
            <a:off x="5613480" y="2670480"/>
            <a:ext cx="3799440" cy="1960920"/>
          </a:xfrm>
          <a:prstGeom prst="rect">
            <a:avLst/>
          </a:prstGeom>
          <a:ln w="57240">
            <a:solidFill>
              <a:srgbClr val="00FFFF"/>
            </a:solidFill>
            <a:miter/>
          </a:ln>
        </p:spPr>
      </p:pic>
      <p:pic>
        <p:nvPicPr>
          <p:cNvPr id="144" name="Picture 143"/>
          <p:cNvPicPr/>
          <p:nvPr/>
        </p:nvPicPr>
        <p:blipFill>
          <a:blip r:embed="rId3"/>
          <a:stretch/>
        </p:blipFill>
        <p:spPr>
          <a:xfrm>
            <a:off x="315912" y="4618037"/>
            <a:ext cx="4597560" cy="19558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p:txBody>
      </p:sp>
      <p:sp>
        <p:nvSpPr>
          <p:cNvPr id="146" name="CustomShape 2"/>
          <p:cNvSpPr/>
          <p:nvPr/>
        </p:nvSpPr>
        <p:spPr>
          <a:xfrm>
            <a:off x="504000" y="1769040"/>
            <a:ext cx="9070560" cy="49964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Changes the size of the object and repositions the object relative to the coordinate origin.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pic>
        <p:nvPicPr>
          <p:cNvPr id="147" name="Picture 112"/>
          <p:cNvPicPr/>
          <p:nvPr/>
        </p:nvPicPr>
        <p:blipFill>
          <a:blip r:embed="rId2"/>
          <a:stretch/>
        </p:blipFill>
        <p:spPr>
          <a:xfrm>
            <a:off x="1280160" y="3383280"/>
            <a:ext cx="3351600" cy="2119680"/>
          </a:xfrm>
          <a:prstGeom prst="rect">
            <a:avLst/>
          </a:prstGeom>
          <a:ln>
            <a:noFill/>
          </a:ln>
        </p:spPr>
      </p:pic>
      <p:pic>
        <p:nvPicPr>
          <p:cNvPr id="148" name="Picture 113"/>
          <p:cNvPicPr/>
          <p:nvPr/>
        </p:nvPicPr>
        <p:blipFill>
          <a:blip r:embed="rId3"/>
          <a:srcRect l="28037" t="8547" b="25311"/>
          <a:stretch/>
        </p:blipFill>
        <p:spPr>
          <a:xfrm>
            <a:off x="5943600" y="3017520"/>
            <a:ext cx="2703960" cy="28692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p:txBody>
      </p:sp>
      <p:sp>
        <p:nvSpPr>
          <p:cNvPr id="150" name="CustomShape 2"/>
          <p:cNvSpPr/>
          <p:nvPr/>
        </p:nvSpPr>
        <p:spPr>
          <a:xfrm>
            <a:off x="504000" y="1769040"/>
            <a:ext cx="9070560" cy="5179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 equations for scaling</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0" strike="noStrike" spc="-1">
                <a:solidFill>
                  <a:srgbClr val="000000"/>
                </a:solidFill>
                <a:uFill>
                  <a:solidFill>
                    <a:srgbClr val="FFFFFF"/>
                  </a:solidFill>
                </a:uFill>
                <a:latin typeface="Trebuchet MS"/>
                <a:ea typeface="DejaVu Sans"/>
              </a:rPr>
              <a:t>   </a:t>
            </a:r>
            <a:r>
              <a:rPr lang="en-US" sz="2600" b="1" strike="noStrike" spc="-1">
                <a:solidFill>
                  <a:srgbClr val="000000"/>
                </a:solidFill>
                <a:uFill>
                  <a:solidFill>
                    <a:srgbClr val="FFFFFF"/>
                  </a:solidFill>
                </a:uFill>
                <a:latin typeface="Times New Roman"/>
                <a:ea typeface="DejaVu Sans"/>
              </a:rPr>
              <a:t>              x’ = x . sx      </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S</a:t>
            </a:r>
            <a:r>
              <a:rPr lang="en-US" sz="2600" b="1" strike="noStrike" spc="-1" baseline="-25000">
                <a:solidFill>
                  <a:srgbClr val="000000"/>
                </a:solidFill>
                <a:uFill>
                  <a:solidFill>
                    <a:srgbClr val="FFFFFF"/>
                  </a:solidFill>
                </a:uFill>
                <a:latin typeface="Times New Roman"/>
                <a:ea typeface="DejaVu Sans"/>
              </a:rPr>
              <a:t>sx,sy,sz</a:t>
            </a:r>
            <a:r>
              <a:rPr lang="en-US" sz="2600" b="1" strike="noStrike" spc="-1">
                <a:solidFill>
                  <a:srgbClr val="000000"/>
                </a:solidFill>
                <a:uFill>
                  <a:solidFill>
                    <a:srgbClr val="FFFFFF"/>
                  </a:solidFill>
                </a:uFill>
                <a:latin typeface="Times New Roman"/>
                <a:ea typeface="DejaVu Sans"/>
              </a:rPr>
              <a:t>   y’ = y . sy </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z’ = z . sz</a:t>
            </a:r>
            <a:endParaRPr lang="en-US" sz="1800" b="0" strike="noStrike" spc="-1">
              <a:solidFill>
                <a:srgbClr val="000000"/>
              </a:solidFill>
              <a:uFill>
                <a:solidFill>
                  <a:srgbClr val="FFFFFF"/>
                </a:solidFill>
              </a:uFill>
              <a:latin typeface="Arial"/>
            </a:endParaRPr>
          </a:p>
          <a:p>
            <a:pPr marL="274320" indent="-272880">
              <a:lnSpc>
                <a:spcPct val="100000"/>
              </a:lnSpc>
            </a:pPr>
            <a:endParaRPr lang="en-US" sz="1800" b="0" strike="noStrike" spc="-1">
              <a:solidFill>
                <a:srgbClr val="000000"/>
              </a:solidFill>
              <a:uFill>
                <a:solidFill>
                  <a:srgbClr val="FFFFFF"/>
                </a:solidFill>
              </a:uFill>
              <a:latin typeface="Arial"/>
            </a:endParaRPr>
          </a:p>
        </p:txBody>
      </p:sp>
      <p:pic>
        <p:nvPicPr>
          <p:cNvPr id="151" name="Picture 3"/>
          <p:cNvPicPr/>
          <p:nvPr/>
        </p:nvPicPr>
        <p:blipFill>
          <a:blip r:embed="rId2"/>
          <a:stretch/>
        </p:blipFill>
        <p:spPr>
          <a:xfrm>
            <a:off x="5029200" y="2011680"/>
            <a:ext cx="3418920" cy="41605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 </a:t>
            </a:r>
            <a:endParaRPr lang="en-US" sz="1800" b="0" strike="noStrike" spc="-1">
              <a:solidFill>
                <a:srgbClr val="000000"/>
              </a:solidFill>
              <a:uFill>
                <a:solidFill>
                  <a:srgbClr val="FFFFFF"/>
                </a:solidFill>
              </a:uFill>
              <a:latin typeface="Arial"/>
            </a:endParaRPr>
          </a:p>
        </p:txBody>
      </p:sp>
      <p:sp>
        <p:nvSpPr>
          <p:cNvPr id="153" name="CustomShape 2"/>
          <p:cNvSpPr/>
          <p:nvPr/>
        </p:nvSpPr>
        <p:spPr>
          <a:xfrm>
            <a:off x="504000" y="1769040"/>
            <a:ext cx="9070560" cy="5179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Reflection in computer graphics is used to emulate reflective objects like mirrors and shiny surfaces</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Reflection may be an x-axis </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y-axis , z-axis. and also in</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the planes </a:t>
            </a:r>
            <a:r>
              <a:rPr lang="en-US" sz="2600" b="1" strike="noStrike" spc="-1" dirty="0" err="1">
                <a:solidFill>
                  <a:srgbClr val="000000"/>
                </a:solidFill>
                <a:uFill>
                  <a:solidFill>
                    <a:srgbClr val="FFFFFF"/>
                  </a:solidFill>
                </a:uFill>
                <a:latin typeface="Times New Roman"/>
                <a:ea typeface="DejaVu Sans"/>
              </a:rPr>
              <a:t>xy</a:t>
            </a:r>
            <a:r>
              <a:rPr lang="en-US" sz="2600" b="1" strike="noStrike" spc="-1" dirty="0">
                <a:solidFill>
                  <a:srgbClr val="000000"/>
                </a:solidFill>
                <a:uFill>
                  <a:solidFill>
                    <a:srgbClr val="FFFFFF"/>
                  </a:solidFill>
                </a:uFill>
                <a:latin typeface="Times New Roman"/>
                <a:ea typeface="DejaVu Sans"/>
              </a:rPr>
              <a:t>-</a:t>
            </a:r>
            <a:r>
              <a:rPr lang="en-US" sz="2600" b="1" strike="noStrike" spc="-1" dirty="0" err="1">
                <a:solidFill>
                  <a:srgbClr val="000000"/>
                </a:solidFill>
                <a:uFill>
                  <a:solidFill>
                    <a:srgbClr val="FFFFFF"/>
                  </a:solidFill>
                </a:uFill>
                <a:latin typeface="Times New Roman"/>
                <a:ea typeface="DejaVu Sans"/>
              </a:rPr>
              <a:t>plane,yz</a:t>
            </a:r>
            <a:r>
              <a:rPr lang="en-US" sz="2600" b="1" strike="noStrike" spc="-1" dirty="0">
                <a:solidFill>
                  <a:srgbClr val="000000"/>
                </a:solidFill>
                <a:uFill>
                  <a:solidFill>
                    <a:srgbClr val="FFFFFF"/>
                  </a:solidFill>
                </a:uFill>
                <a:latin typeface="Times New Roman"/>
                <a:ea typeface="DejaVu Sans"/>
              </a:rPr>
              <a:t>-plane , and</a:t>
            </a:r>
            <a:endParaRPr lang="en-US" sz="1800" b="1" strike="noStrike" spc="-1" dirty="0">
              <a:solidFill>
                <a:srgbClr val="000000"/>
              </a:solidFill>
              <a:uFill>
                <a:solidFill>
                  <a:srgbClr val="FFFFFF"/>
                </a:solidFill>
              </a:uFill>
              <a:latin typeface="Arial"/>
            </a:endParaRPr>
          </a:p>
          <a:p>
            <a:pPr>
              <a:lnSpc>
                <a:spcPct val="100000"/>
              </a:lnSpc>
            </a:pPr>
            <a:r>
              <a:rPr lang="en-US" sz="2600" b="1" strike="noStrike" spc="-1" dirty="0">
                <a:solidFill>
                  <a:srgbClr val="000000"/>
                </a:solidFill>
                <a:uFill>
                  <a:solidFill>
                    <a:srgbClr val="FFFFFF"/>
                  </a:solidFill>
                </a:uFill>
                <a:latin typeface="Times New Roman"/>
                <a:ea typeface="DejaVu Sans"/>
              </a:rPr>
              <a:t> </a:t>
            </a:r>
            <a:r>
              <a:rPr lang="en-US" sz="2600" b="1" strike="noStrike" spc="-1" dirty="0" err="1">
                <a:solidFill>
                  <a:srgbClr val="000000"/>
                </a:solidFill>
                <a:uFill>
                  <a:solidFill>
                    <a:srgbClr val="FFFFFF"/>
                  </a:solidFill>
                </a:uFill>
                <a:latin typeface="Times New Roman"/>
                <a:ea typeface="DejaVu Sans"/>
              </a:rPr>
              <a:t>zx</a:t>
            </a:r>
            <a:r>
              <a:rPr lang="en-US" sz="2600" b="1" strike="noStrike" spc="-1" dirty="0">
                <a:solidFill>
                  <a:srgbClr val="000000"/>
                </a:solidFill>
                <a:uFill>
                  <a:solidFill>
                    <a:srgbClr val="FFFFFF"/>
                  </a:solidFill>
                </a:uFill>
                <a:latin typeface="Times New Roman"/>
                <a:ea typeface="DejaVu Sans"/>
              </a:rPr>
              <a:t>-plane</a:t>
            </a:r>
            <a:r>
              <a:rPr lang="en-US" sz="2600" b="0" strike="noStrike" spc="-1" dirty="0">
                <a:solidFill>
                  <a:srgbClr val="000000"/>
                </a:solidFill>
                <a:uFill>
                  <a:solidFill>
                    <a:srgbClr val="FFFFFF"/>
                  </a:solidFill>
                </a:uFill>
                <a:latin typeface="Times New Roman"/>
                <a:ea typeface="DejaVu Sans"/>
              </a:rPr>
              <a:t>.</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Reflection relative to a given</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Axis are equivalent to 180 </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Degree rotations   </a:t>
            </a:r>
            <a:endParaRPr lang="en-US" sz="1800" b="0" strike="noStrike" spc="-1" dirty="0">
              <a:solidFill>
                <a:srgbClr val="000000"/>
              </a:solidFill>
              <a:uFill>
                <a:solidFill>
                  <a:srgbClr val="FFFFFF"/>
                </a:solidFill>
              </a:uFill>
              <a:latin typeface="Arial"/>
            </a:endParaRPr>
          </a:p>
        </p:txBody>
      </p:sp>
      <p:pic>
        <p:nvPicPr>
          <p:cNvPr id="154" name="Picture 2"/>
          <p:cNvPicPr/>
          <p:nvPr/>
        </p:nvPicPr>
        <p:blipFill>
          <a:blip r:embed="rId2"/>
          <a:stretch/>
        </p:blipFill>
        <p:spPr>
          <a:xfrm>
            <a:off x="6583680" y="3547440"/>
            <a:ext cx="2734920" cy="3218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712" y="1341437"/>
            <a:ext cx="3317112" cy="1261800"/>
          </a:xfrm>
        </p:spPr>
        <p:txBody>
          <a:bodyPr/>
          <a:lstStyle/>
          <a:p>
            <a:r>
              <a:rPr lang="en-US" sz="2400" b="1" dirty="0" smtClean="0"/>
              <a:t>X Axis (Y-Z Plane)</a:t>
            </a:r>
            <a:endParaRPr lang="en-US" sz="2400" b="1" dirty="0"/>
          </a:p>
        </p:txBody>
      </p:sp>
      <p:pic>
        <p:nvPicPr>
          <p:cNvPr id="1026" name="Picture 2" descr="https://media.geeksforgeeks.org/wp-content/uploads/20210208233612/alongyz-300x1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9312" y="652179"/>
            <a:ext cx="5126179" cy="2819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gatevidyalay.com/wp-content/uploads/2019/09/3D-Reflection-Matrix-in-Computer-Graphics-Reflection-Relative-to-YZ-Plan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5112" y="3932237"/>
            <a:ext cx="5353050" cy="2971801"/>
          </a:xfrm>
          <a:prstGeom prst="rect">
            <a:avLst/>
          </a:prstGeom>
          <a:noFill/>
          <a:extLst>
            <a:ext uri="{909E8E84-426E-40DD-AFC4-6F175D3DCCD1}">
              <a14:hiddenFill xmlns:a14="http://schemas.microsoft.com/office/drawing/2010/main">
                <a:solidFill>
                  <a:srgbClr val="FFFFFF"/>
                </a:solidFill>
              </a14:hiddenFill>
            </a:ext>
          </a:extLst>
        </p:spPr>
      </p:pic>
      <p:sp>
        <p:nvSpPr>
          <p:cNvPr id="8" name="CustomShape 1"/>
          <p:cNvSpPr/>
          <p:nvPr/>
        </p:nvSpPr>
        <p:spPr>
          <a:xfrm>
            <a:off x="4028424" y="15412"/>
            <a:ext cx="2021712"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2400" b="1" strike="noStrike" cap="all" spc="-1" dirty="0">
                <a:solidFill>
                  <a:srgbClr val="00CC33"/>
                </a:solidFill>
                <a:uFill>
                  <a:solidFill>
                    <a:srgbClr val="FFFFFF"/>
                  </a:solidFill>
                </a:uFill>
                <a:latin typeface="Times New Roman"/>
                <a:ea typeface="DejaVu Sans"/>
              </a:rPr>
              <a:t>3d reflection </a:t>
            </a:r>
            <a:endParaRPr lang="en-US" sz="9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720917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056" y="1417637"/>
            <a:ext cx="3088512" cy="1261800"/>
          </a:xfrm>
        </p:spPr>
        <p:txBody>
          <a:bodyPr/>
          <a:lstStyle/>
          <a:p>
            <a:r>
              <a:rPr lang="en-US" sz="2400" b="1" dirty="0"/>
              <a:t>Y</a:t>
            </a:r>
            <a:r>
              <a:rPr lang="en-US" sz="2400" b="1" dirty="0" smtClean="0"/>
              <a:t> Axis (X-Z Plane)</a:t>
            </a:r>
            <a:endParaRPr lang="en-US" sz="2400" b="1" dirty="0"/>
          </a:p>
        </p:txBody>
      </p:sp>
      <p:pic>
        <p:nvPicPr>
          <p:cNvPr id="2050" name="Picture 2" descr="https://media.geeksforgeeks.org/wp-content/uploads/20210208233802/alongxz-300x14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512" y="960437"/>
            <a:ext cx="5105400" cy="248463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www.gatevidyalay.com/wp-content/uploads/2019/09/3D-Reflection-Matrix-in-Computer-Graphics-Reflection-Relative-to-XZ-Plan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2312" y="4008437"/>
            <a:ext cx="5353050" cy="2971801"/>
          </a:xfrm>
          <a:prstGeom prst="rect">
            <a:avLst/>
          </a:prstGeom>
          <a:noFill/>
          <a:extLst>
            <a:ext uri="{909E8E84-426E-40DD-AFC4-6F175D3DCCD1}">
              <a14:hiddenFill xmlns:a14="http://schemas.microsoft.com/office/drawing/2010/main">
                <a:solidFill>
                  <a:srgbClr val="FFFFFF"/>
                </a:solidFill>
              </a14:hiddenFill>
            </a:ext>
          </a:extLst>
        </p:spPr>
      </p:pic>
      <p:sp>
        <p:nvSpPr>
          <p:cNvPr id="7" name="CustomShape 1"/>
          <p:cNvSpPr/>
          <p:nvPr/>
        </p:nvSpPr>
        <p:spPr>
          <a:xfrm>
            <a:off x="4028424" y="15412"/>
            <a:ext cx="2021712"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2400" b="1" strike="noStrike" cap="all" spc="-1" dirty="0">
                <a:solidFill>
                  <a:srgbClr val="00CC33"/>
                </a:solidFill>
                <a:uFill>
                  <a:solidFill>
                    <a:srgbClr val="FFFFFF"/>
                  </a:solidFill>
                </a:uFill>
                <a:latin typeface="Times New Roman"/>
                <a:ea typeface="DejaVu Sans"/>
              </a:rPr>
              <a:t>3d reflection </a:t>
            </a:r>
            <a:endParaRPr lang="en-US" sz="9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733962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00" y="1341437"/>
            <a:ext cx="2949854" cy="1261800"/>
          </a:xfrm>
        </p:spPr>
        <p:txBody>
          <a:bodyPr/>
          <a:lstStyle/>
          <a:p>
            <a:r>
              <a:rPr lang="en-US" sz="2400" b="1" dirty="0" smtClean="0"/>
              <a:t>Z Axis (X-Y Plane)</a:t>
            </a:r>
            <a:endParaRPr lang="en-US" sz="2400" b="1" dirty="0"/>
          </a:p>
        </p:txBody>
      </p:sp>
      <p:pic>
        <p:nvPicPr>
          <p:cNvPr id="3074" name="Picture 2" descr="https://media.geeksforgeeks.org/wp-content/uploads/20201027171913/Untitleda-660x24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3854" y="1036637"/>
            <a:ext cx="5977326" cy="22098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www.gatevidyalay.com/wp-content/uploads/2019/09/3D-Reflection-Matrix-in-Computer-Graphics-Reflection-Relative-to-XY-Plan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475" y="4084637"/>
            <a:ext cx="5353050" cy="2971801"/>
          </a:xfrm>
          <a:prstGeom prst="rect">
            <a:avLst/>
          </a:prstGeom>
          <a:noFill/>
          <a:extLst>
            <a:ext uri="{909E8E84-426E-40DD-AFC4-6F175D3DCCD1}">
              <a14:hiddenFill xmlns:a14="http://schemas.microsoft.com/office/drawing/2010/main">
                <a:solidFill>
                  <a:srgbClr val="FFFFFF"/>
                </a:solidFill>
              </a14:hiddenFill>
            </a:ext>
          </a:extLst>
        </p:spPr>
      </p:pic>
      <p:sp>
        <p:nvSpPr>
          <p:cNvPr id="7" name="CustomShape 1"/>
          <p:cNvSpPr/>
          <p:nvPr/>
        </p:nvSpPr>
        <p:spPr>
          <a:xfrm>
            <a:off x="4028424" y="15412"/>
            <a:ext cx="2021712"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2400" b="1" strike="noStrike" cap="all" spc="-1" dirty="0">
                <a:solidFill>
                  <a:srgbClr val="00CC33"/>
                </a:solidFill>
                <a:uFill>
                  <a:solidFill>
                    <a:srgbClr val="FFFFFF"/>
                  </a:solidFill>
                </a:uFill>
                <a:latin typeface="Times New Roman"/>
                <a:ea typeface="DejaVu Sans"/>
              </a:rPr>
              <a:t>3d reflection </a:t>
            </a:r>
            <a:endParaRPr lang="en-US" sz="9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844278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E294D7-9F83-4CAA-B63B-5D964529A8DD}"/>
              </a:ext>
            </a:extLst>
          </p:cNvPr>
          <p:cNvSpPr>
            <a:spLocks noGrp="1"/>
          </p:cNvSpPr>
          <p:nvPr>
            <p:ph type="subTitle"/>
          </p:nvPr>
        </p:nvSpPr>
        <p:spPr/>
        <p:txBody>
          <a:bodyPr/>
          <a:lstStyle/>
          <a:p>
            <a:endParaRPr lang="en-US" dirty="0"/>
          </a:p>
        </p:txBody>
      </p:sp>
      <p:pic>
        <p:nvPicPr>
          <p:cNvPr id="5" name="Picture 4">
            <a:extLst>
              <a:ext uri="{FF2B5EF4-FFF2-40B4-BE49-F238E27FC236}">
                <a16:creationId xmlns:a16="http://schemas.microsoft.com/office/drawing/2014/main" id="{73C604A9-E1BB-422C-B027-7F9B4E7ED5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00" y="1069375"/>
            <a:ext cx="8879712" cy="5420923"/>
          </a:xfrm>
          <a:prstGeom prst="rect">
            <a:avLst/>
          </a:prstGeom>
        </p:spPr>
      </p:pic>
    </p:spTree>
    <p:extLst>
      <p:ext uri="{BB962C8B-B14F-4D97-AF65-F5344CB8AC3E}">
        <p14:creationId xmlns:p14="http://schemas.microsoft.com/office/powerpoint/2010/main" val="309574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spc="-1">
                <a:solidFill>
                  <a:srgbClr val="00CC33"/>
                </a:solidFill>
                <a:uFill>
                  <a:solidFill>
                    <a:srgbClr val="FFFFFF"/>
                  </a:solidFill>
                </a:uFill>
                <a:latin typeface="Times New Roman"/>
                <a:ea typeface="DejaVu Sans"/>
              </a:rPr>
              <a:t>CONTENTS</a:t>
            </a:r>
            <a:endParaRPr lang="en-US" sz="1800" b="0" strike="noStrike" spc="-1">
              <a:solidFill>
                <a:srgbClr val="000000"/>
              </a:solidFill>
              <a:uFill>
                <a:solidFill>
                  <a:srgbClr val="FFFFFF"/>
                </a:solidFill>
              </a:uFill>
              <a:latin typeface="Arial"/>
            </a:endParaRPr>
          </a:p>
        </p:txBody>
      </p:sp>
      <p:sp>
        <p:nvSpPr>
          <p:cNvPr id="110" name="CustomShape 2"/>
          <p:cNvSpPr/>
          <p:nvPr/>
        </p:nvSpPr>
        <p:spPr>
          <a:xfrm>
            <a:off x="504000" y="1769040"/>
            <a:ext cx="9070560" cy="52758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Types of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Why we use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Rotation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Reflection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p:txBody>
      </p:sp>
      <p:sp>
        <p:nvSpPr>
          <p:cNvPr id="175"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1" strike="noStrike" spc="-1" dirty="0">
                <a:solidFill>
                  <a:srgbClr val="000000"/>
                </a:solidFill>
                <a:uFill>
                  <a:solidFill>
                    <a:srgbClr val="FFFFFF"/>
                  </a:solidFill>
                </a:uFill>
                <a:latin typeface="Times New Roman"/>
                <a:ea typeface="DejaVu Sans"/>
              </a:rPr>
              <a:t>Modify object shapes</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1" strike="noStrike" spc="-1" dirty="0">
                <a:solidFill>
                  <a:srgbClr val="000000"/>
                </a:solidFill>
                <a:uFill>
                  <a:solidFill>
                    <a:srgbClr val="FFFFFF"/>
                  </a:solidFill>
                </a:uFill>
                <a:latin typeface="Times New Roman"/>
                <a:ea typeface="DejaVu Sans"/>
              </a:rPr>
              <a:t>Useful for perspective </a:t>
            </a:r>
            <a:r>
              <a:rPr lang="en-US" sz="2600" b="1" strike="noStrike" spc="-1" dirty="0" smtClean="0">
                <a:solidFill>
                  <a:srgbClr val="000000"/>
                </a:solidFill>
                <a:uFill>
                  <a:solidFill>
                    <a:srgbClr val="FFFFFF"/>
                  </a:solidFill>
                </a:uFill>
                <a:latin typeface="Times New Roman"/>
                <a:ea typeface="DejaVu Sans"/>
              </a:rPr>
              <a:t>projections to produce images look natural</a:t>
            </a:r>
            <a:endParaRPr lang="en-US" sz="1800" b="0" strike="noStrike" spc="-1" dirty="0">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When an object is viewed from different directions and at different distances, the appearance of the object will be different. Such view is called perspective view.  Perspective projections mimic what the human eyes see.</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1"/>
          <p:cNvSpPr/>
          <p:nvPr/>
        </p:nvSpPr>
        <p:spPr>
          <a:xfrm>
            <a:off x="504000" y="731520"/>
            <a:ext cx="9070560" cy="2010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000" dirty="0"/>
              <a:t>We can denote shearing with </a:t>
            </a:r>
            <a:r>
              <a:rPr lang="en-US" sz="2000" b="1" dirty="0"/>
              <a:t>‘</a:t>
            </a:r>
            <a:r>
              <a:rPr lang="en-US" sz="2000" b="1" dirty="0" err="1"/>
              <a:t>SH</a:t>
            </a:r>
            <a:r>
              <a:rPr lang="en-US" sz="2000" b="1" baseline="-25000" dirty="0" err="1"/>
              <a:t>x</a:t>
            </a:r>
            <a:r>
              <a:rPr lang="en-US" sz="2000" b="1" baseline="-25000" dirty="0"/>
              <a:t>,</a:t>
            </a:r>
            <a:r>
              <a:rPr lang="en-US" sz="2000" b="1" dirty="0"/>
              <a:t>’ ‘</a:t>
            </a:r>
            <a:r>
              <a:rPr lang="en-US" sz="2000" b="1" dirty="0" err="1"/>
              <a:t>SH</a:t>
            </a:r>
            <a:r>
              <a:rPr lang="en-US" sz="2000" b="1" baseline="-25000" dirty="0" err="1"/>
              <a:t>y</a:t>
            </a:r>
            <a:r>
              <a:rPr lang="en-US" sz="2000" b="1" baseline="-25000" dirty="0"/>
              <a:t>,</a:t>
            </a:r>
            <a:r>
              <a:rPr lang="en-US" sz="2000" b="1" dirty="0"/>
              <a:t>’ and ‘</a:t>
            </a:r>
            <a:r>
              <a:rPr lang="en-US" sz="2000" b="1" dirty="0" err="1"/>
              <a:t>SH</a:t>
            </a:r>
            <a:r>
              <a:rPr lang="en-US" sz="2000" b="1" baseline="-25000" dirty="0" err="1"/>
              <a:t>z</a:t>
            </a:r>
            <a:r>
              <a:rPr lang="en-US" sz="2000" b="1" baseline="-25000" dirty="0"/>
              <a:t>.</a:t>
            </a:r>
            <a:r>
              <a:rPr lang="en-US" sz="2000" b="1" dirty="0"/>
              <a:t>’ </a:t>
            </a:r>
            <a:r>
              <a:rPr lang="en-US" sz="2000" dirty="0"/>
              <a:t>These ‘</a:t>
            </a:r>
            <a:r>
              <a:rPr lang="en-US" sz="2000" b="1" dirty="0" err="1"/>
              <a:t>SH</a:t>
            </a:r>
            <a:r>
              <a:rPr lang="en-US" sz="2000" b="1" baseline="-25000" dirty="0" err="1"/>
              <a:t>x</a:t>
            </a:r>
            <a:r>
              <a:rPr lang="en-US" sz="2000" b="1" baseline="-25000" dirty="0"/>
              <a:t>,</a:t>
            </a:r>
            <a:r>
              <a:rPr lang="en-US" sz="2000" b="1" dirty="0"/>
              <a:t>’ ‘</a:t>
            </a:r>
            <a:r>
              <a:rPr lang="en-US" sz="2000" b="1" dirty="0" err="1"/>
              <a:t>SH</a:t>
            </a:r>
            <a:r>
              <a:rPr lang="en-US" sz="2000" b="1" baseline="-25000" dirty="0" err="1"/>
              <a:t>y</a:t>
            </a:r>
            <a:r>
              <a:rPr lang="en-US" sz="2000" b="1" baseline="-25000" dirty="0"/>
              <a:t>,</a:t>
            </a:r>
            <a:r>
              <a:rPr lang="en-US" sz="2000" b="1" dirty="0"/>
              <a:t>’ ‘</a:t>
            </a:r>
            <a:r>
              <a:rPr lang="en-US" sz="2000" b="1" dirty="0" err="1"/>
              <a:t>SH</a:t>
            </a:r>
            <a:r>
              <a:rPr lang="en-US" sz="2000" b="1" baseline="-25000" dirty="0" err="1"/>
              <a:t>z</a:t>
            </a:r>
            <a:r>
              <a:rPr lang="en-US" sz="2000" b="1" dirty="0"/>
              <a:t>’ </a:t>
            </a:r>
            <a:r>
              <a:rPr lang="en-US" sz="2000" dirty="0"/>
              <a:t>are called</a:t>
            </a:r>
            <a:r>
              <a:rPr lang="en-US" sz="2000" b="1" dirty="0"/>
              <a:t> “Shearing factor.”</a:t>
            </a:r>
            <a:endParaRPr lang="en-US" sz="2000" b="0" strike="noStrike" spc="-1" dirty="0">
              <a:solidFill>
                <a:srgbClr val="000000"/>
              </a:solidFill>
              <a:uFill>
                <a:solidFill>
                  <a:srgbClr val="FFFFFF"/>
                </a:solidFill>
              </a:uFill>
              <a:latin typeface="Arial"/>
            </a:endParaRPr>
          </a:p>
          <a:p>
            <a:pPr>
              <a:lnSpc>
                <a:spcPct val="100000"/>
              </a:lnSpc>
            </a:pPr>
            <a:endParaRPr lang="en-US" sz="2000" b="0" strike="noStrike" spc="-1" dirty="0">
              <a:solidFill>
                <a:srgbClr val="000000"/>
              </a:solidFill>
              <a:uFill>
                <a:solidFill>
                  <a:srgbClr val="FFFFFF"/>
                </a:solidFill>
              </a:uFill>
              <a:latin typeface="Arial"/>
            </a:endParaRPr>
          </a:p>
        </p:txBody>
      </p:sp>
      <p:sp>
        <p:nvSpPr>
          <p:cNvPr id="177"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sp>
      <p:pic>
        <p:nvPicPr>
          <p:cNvPr id="178" name="Picture 143"/>
          <p:cNvPicPr/>
          <p:nvPr/>
        </p:nvPicPr>
        <p:blipFill>
          <a:blip r:embed="rId2"/>
          <a:stretch/>
        </p:blipFill>
        <p:spPr>
          <a:xfrm>
            <a:off x="2129760" y="3931920"/>
            <a:ext cx="6272640" cy="2737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p:nvPr>
        </p:nvSpPr>
        <p:spPr>
          <a:xfrm>
            <a:off x="504313" y="1951037"/>
            <a:ext cx="9072000" cy="4384080"/>
          </a:xfrm>
        </p:spPr>
        <p:txBody>
          <a:bodyPr/>
          <a:lstStyle/>
          <a:p>
            <a:r>
              <a:rPr lang="en-US" dirty="0"/>
              <a:t>We can perform shearing on the object by following three </a:t>
            </a:r>
            <a:r>
              <a:rPr lang="en-US" dirty="0" smtClean="0"/>
              <a:t>ways-</a:t>
            </a:r>
          </a:p>
          <a:p>
            <a:endParaRPr lang="en-US" dirty="0" smtClean="0"/>
          </a:p>
          <a:p>
            <a:pPr marL="342900" indent="-342900">
              <a:buAutoNum type="arabicPeriod"/>
            </a:pPr>
            <a:r>
              <a:rPr lang="en-US" b="1" dirty="0" smtClean="0"/>
              <a:t>Shearing </a:t>
            </a:r>
            <a:r>
              <a:rPr lang="en-US" b="1" dirty="0"/>
              <a:t>along the x-axis: </a:t>
            </a:r>
            <a:r>
              <a:rPr lang="en-US" dirty="0"/>
              <a:t>In this, </a:t>
            </a:r>
            <a:r>
              <a:rPr lang="en-US" dirty="0" smtClean="0"/>
              <a:t>we can </a:t>
            </a:r>
            <a:r>
              <a:rPr lang="en-US" dirty="0"/>
              <a:t>store the x coordinate and only change the y and z coordinate</a:t>
            </a:r>
            <a:r>
              <a:rPr lang="en-US" dirty="0" smtClean="0"/>
              <a:t>.</a:t>
            </a:r>
          </a:p>
          <a:p>
            <a:endParaRPr lang="en-US" dirty="0"/>
          </a:p>
          <a:p>
            <a:r>
              <a:rPr lang="en-US" dirty="0"/>
              <a:t>We can represent shearing along x-axis by the following </a:t>
            </a:r>
            <a:r>
              <a:rPr lang="en-US" dirty="0" smtClean="0"/>
              <a:t>equation-</a:t>
            </a:r>
          </a:p>
          <a:p>
            <a:r>
              <a:rPr lang="en-US" b="1" dirty="0" smtClean="0"/>
              <a:t>x</a:t>
            </a:r>
            <a:r>
              <a:rPr lang="en-US" b="1" baseline="-25000" dirty="0" smtClean="0"/>
              <a:t>1</a:t>
            </a:r>
            <a:r>
              <a:rPr lang="en-US" b="1" dirty="0"/>
              <a:t> = x</a:t>
            </a:r>
            <a:r>
              <a:rPr lang="en-US" b="1" baseline="-25000" dirty="0"/>
              <a:t>0</a:t>
            </a:r>
            <a:endParaRPr lang="en-US" dirty="0"/>
          </a:p>
          <a:p>
            <a:r>
              <a:rPr lang="en-US" b="1" dirty="0"/>
              <a:t>y</a:t>
            </a:r>
            <a:r>
              <a:rPr lang="en-US" b="1" baseline="-25000" dirty="0"/>
              <a:t>1</a:t>
            </a:r>
            <a:r>
              <a:rPr lang="en-US" b="1" dirty="0"/>
              <a:t> = y</a:t>
            </a:r>
            <a:r>
              <a:rPr lang="en-US" b="1" baseline="-25000" dirty="0"/>
              <a:t>0</a:t>
            </a:r>
            <a:r>
              <a:rPr lang="en-US" b="1" dirty="0"/>
              <a:t> + </a:t>
            </a:r>
            <a:r>
              <a:rPr lang="en-US" b="1" dirty="0" err="1"/>
              <a:t>SH</a:t>
            </a:r>
            <a:r>
              <a:rPr lang="en-US" b="1" baseline="-25000" dirty="0" err="1"/>
              <a:t>y</a:t>
            </a:r>
            <a:r>
              <a:rPr lang="en-US" b="1" dirty="0"/>
              <a:t>. x</a:t>
            </a:r>
            <a:r>
              <a:rPr lang="en-US" b="1" baseline="-25000" dirty="0"/>
              <a:t>0</a:t>
            </a:r>
            <a:endParaRPr lang="en-US" dirty="0"/>
          </a:p>
          <a:p>
            <a:r>
              <a:rPr lang="en-US" b="1" dirty="0"/>
              <a:t>z</a:t>
            </a:r>
            <a:r>
              <a:rPr lang="en-US" b="1" baseline="-25000" dirty="0"/>
              <a:t>1</a:t>
            </a:r>
            <a:r>
              <a:rPr lang="en-US" b="1" dirty="0"/>
              <a:t> = z</a:t>
            </a:r>
            <a:r>
              <a:rPr lang="en-US" b="1" baseline="-25000" dirty="0"/>
              <a:t>0</a:t>
            </a:r>
            <a:r>
              <a:rPr lang="en-US" b="1" dirty="0"/>
              <a:t> + </a:t>
            </a:r>
            <a:r>
              <a:rPr lang="en-US" b="1" dirty="0" err="1"/>
              <a:t>SH</a:t>
            </a:r>
            <a:r>
              <a:rPr lang="en-US" b="1" baseline="-25000" dirty="0" err="1"/>
              <a:t>z</a:t>
            </a:r>
            <a:r>
              <a:rPr lang="en-US" b="1" dirty="0"/>
              <a:t>. </a:t>
            </a:r>
            <a:r>
              <a:rPr lang="en-US" b="1" dirty="0" smtClean="0"/>
              <a:t>X</a:t>
            </a:r>
            <a:r>
              <a:rPr lang="en-US" b="1" baseline="-25000" dirty="0" smtClean="0"/>
              <a:t>0</a:t>
            </a:r>
          </a:p>
          <a:p>
            <a:endParaRPr lang="en-US" dirty="0"/>
          </a:p>
          <a:p>
            <a:r>
              <a:rPr lang="en-US" b="1" dirty="0"/>
              <a:t>3D Shearing Matrix</a:t>
            </a:r>
            <a:r>
              <a:rPr lang="en-US" b="1" dirty="0" smtClean="0"/>
              <a:t>: </a:t>
            </a:r>
            <a:r>
              <a:rPr lang="en-US" dirty="0"/>
              <a:t>In Matrix form, the above shearing equations may be represented </a:t>
            </a:r>
            <a:r>
              <a:rPr lang="en-US" dirty="0" smtClean="0"/>
              <a:t>as-      </a:t>
            </a:r>
          </a:p>
          <a:p>
            <a:r>
              <a:rPr lang="en-US" b="1" dirty="0"/>
              <a:t> </a:t>
            </a:r>
            <a:r>
              <a:rPr lang="en-US" b="1" dirty="0" smtClean="0"/>
              <a:t>                               </a:t>
            </a:r>
            <a:endParaRPr lang="en-US" b="1" dirty="0"/>
          </a:p>
          <a:p>
            <a:endParaRPr lang="en-US" dirty="0"/>
          </a:p>
        </p:txBody>
      </p:sp>
      <p:sp>
        <p:nvSpPr>
          <p:cNvPr id="8" name="CustomShape 1"/>
          <p:cNvSpPr txBox="1">
            <a:spLocks/>
          </p:cNvSpPr>
          <p:nvPr/>
        </p:nvSpPr>
        <p:spPr>
          <a:xfrm>
            <a:off x="656400" y="453720"/>
            <a:ext cx="9072000" cy="1261800"/>
          </a:xfrm>
          <a:prstGeom prst="rect">
            <a:avLst/>
          </a:prstGeom>
        </p:spPr>
        <p:style>
          <a:lnRef idx="0">
            <a:scrgbClr r="0" g="0" b="0"/>
          </a:lnRef>
          <a:fillRef idx="0">
            <a:scrgbClr r="0" g="0" b="0"/>
          </a:fillRef>
          <a:effectRef idx="0">
            <a:scrgbClr r="0" g="0" b="0"/>
          </a:effectRef>
          <a:fontRef idx="minor"/>
        </p:style>
        <p:txBody>
          <a:bodyPr lIns="0" tIns="0" rIns="0" bIns="0" anchor="ct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vl6pPr>
              <a:defRPr>
                <a:latin typeface="+mn-lt"/>
                <a:ea typeface="+mn-ea"/>
                <a:cs typeface="+mn-cs"/>
              </a:defRPr>
            </a:lvl6pPr>
            <a:lvl7pPr>
              <a:defRPr>
                <a:latin typeface="+mn-lt"/>
                <a:ea typeface="+mn-ea"/>
                <a:cs typeface="+mn-cs"/>
              </a:defRPr>
            </a:lvl7pPr>
            <a:lvl8pPr>
              <a:defRPr>
                <a:latin typeface="+mn-lt"/>
                <a:ea typeface="+mn-ea"/>
                <a:cs typeface="+mn-cs"/>
              </a:defRPr>
            </a:lvl8pPr>
            <a:lvl9pPr>
              <a:defRPr>
                <a:latin typeface="+mn-lt"/>
                <a:ea typeface="+mn-ea"/>
                <a:cs typeface="+mn-cs"/>
              </a:defRPr>
            </a:lvl9pPr>
          </a:lstStyle>
          <a:p>
            <a:pPr algn="ctr"/>
            <a:r>
              <a:rPr lang="en-US" sz="5400" b="1" kern="0" cap="all" spc="-1" smtClean="0">
                <a:solidFill>
                  <a:srgbClr val="00CC33"/>
                </a:solidFill>
                <a:uFill>
                  <a:solidFill>
                    <a:srgbClr val="FFFFFF"/>
                  </a:solidFill>
                </a:uFill>
                <a:latin typeface="Times New Roman"/>
                <a:ea typeface="DejaVu Sans"/>
              </a:rPr>
              <a:t>3d shearing</a:t>
            </a:r>
            <a:endParaRPr lang="en-US" kern="0" spc="-1" dirty="0">
              <a:solidFill>
                <a:srgbClr val="000000"/>
              </a:solidFill>
              <a:uFill>
                <a:solidFill>
                  <a:srgbClr val="FFFFFF"/>
                </a:solidFill>
              </a:uFill>
              <a:latin typeface="Arial"/>
            </a:endParaRPr>
          </a:p>
        </p:txBody>
      </p:sp>
      <p:pic>
        <p:nvPicPr>
          <p:cNvPr id="2051" name="Picture 3" descr="C:\Users\common user\Pictures\x-axi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7112" y="5107481"/>
            <a:ext cx="4657726" cy="232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454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p:nvPr>
        </p:nvSpPr>
        <p:spPr>
          <a:xfrm>
            <a:off x="468312" y="2103437"/>
            <a:ext cx="9072000" cy="4384080"/>
          </a:xfrm>
        </p:spPr>
        <p:txBody>
          <a:bodyPr/>
          <a:lstStyle/>
          <a:p>
            <a:r>
              <a:rPr lang="en-US" b="1" dirty="0"/>
              <a:t>2.</a:t>
            </a:r>
            <a:r>
              <a:rPr lang="en-US" dirty="0"/>
              <a:t> </a:t>
            </a:r>
            <a:r>
              <a:rPr lang="en-US" b="1" dirty="0"/>
              <a:t>Shearing along the y-axis: </a:t>
            </a:r>
            <a:r>
              <a:rPr lang="en-US" dirty="0"/>
              <a:t>In this, </a:t>
            </a:r>
            <a:r>
              <a:rPr lang="en-US" dirty="0" smtClean="0"/>
              <a:t>we can </a:t>
            </a:r>
            <a:r>
              <a:rPr lang="en-US" dirty="0"/>
              <a:t>store the y coordinate and only change the x and z coordinate</a:t>
            </a:r>
            <a:r>
              <a:rPr lang="en-US" dirty="0" smtClean="0"/>
              <a:t>.</a:t>
            </a:r>
          </a:p>
          <a:p>
            <a:endParaRPr lang="en-US" dirty="0"/>
          </a:p>
          <a:p>
            <a:r>
              <a:rPr lang="en-US" dirty="0"/>
              <a:t>We can represent shearing along with y-axis by the following </a:t>
            </a:r>
            <a:r>
              <a:rPr lang="en-US" dirty="0" smtClean="0"/>
              <a:t>equation-</a:t>
            </a:r>
          </a:p>
          <a:p>
            <a:endParaRPr lang="en-US" dirty="0"/>
          </a:p>
          <a:p>
            <a:r>
              <a:rPr lang="en-US" b="1" dirty="0"/>
              <a:t>x</a:t>
            </a:r>
            <a:r>
              <a:rPr lang="en-US" b="1" baseline="-25000" dirty="0"/>
              <a:t>1</a:t>
            </a:r>
            <a:r>
              <a:rPr lang="en-US" b="1" dirty="0"/>
              <a:t> = x</a:t>
            </a:r>
            <a:r>
              <a:rPr lang="en-US" b="1" baseline="-25000" dirty="0"/>
              <a:t>0</a:t>
            </a:r>
            <a:r>
              <a:rPr lang="en-US" b="1" dirty="0"/>
              <a:t> + </a:t>
            </a:r>
            <a:r>
              <a:rPr lang="en-US" b="1" dirty="0" err="1"/>
              <a:t>SH</a:t>
            </a:r>
            <a:r>
              <a:rPr lang="en-US" b="1" baseline="-25000" dirty="0" err="1"/>
              <a:t>x</a:t>
            </a:r>
            <a:r>
              <a:rPr lang="en-US" b="1" dirty="0"/>
              <a:t>. y</a:t>
            </a:r>
            <a:r>
              <a:rPr lang="en-US" b="1" baseline="-25000" dirty="0"/>
              <a:t>0</a:t>
            </a:r>
            <a:endParaRPr lang="en-US" dirty="0"/>
          </a:p>
          <a:p>
            <a:r>
              <a:rPr lang="en-US" b="1" dirty="0"/>
              <a:t>y</a:t>
            </a:r>
            <a:r>
              <a:rPr lang="en-US" b="1" baseline="-25000" dirty="0"/>
              <a:t>1</a:t>
            </a:r>
            <a:r>
              <a:rPr lang="en-US" b="1" dirty="0"/>
              <a:t> = y</a:t>
            </a:r>
            <a:r>
              <a:rPr lang="en-US" b="1" baseline="-25000" dirty="0"/>
              <a:t>0</a:t>
            </a:r>
            <a:endParaRPr lang="en-US" dirty="0"/>
          </a:p>
          <a:p>
            <a:r>
              <a:rPr lang="en-US" b="1" dirty="0"/>
              <a:t>z</a:t>
            </a:r>
            <a:r>
              <a:rPr lang="en-US" b="1" baseline="-25000" dirty="0"/>
              <a:t>1</a:t>
            </a:r>
            <a:r>
              <a:rPr lang="en-US" b="1" dirty="0"/>
              <a:t> = z</a:t>
            </a:r>
            <a:r>
              <a:rPr lang="en-US" b="1" baseline="-25000" dirty="0"/>
              <a:t>0</a:t>
            </a:r>
            <a:r>
              <a:rPr lang="en-US" b="1" dirty="0"/>
              <a:t> + </a:t>
            </a:r>
            <a:r>
              <a:rPr lang="en-US" b="1" dirty="0" err="1"/>
              <a:t>SH</a:t>
            </a:r>
            <a:r>
              <a:rPr lang="en-US" b="1" baseline="-25000" dirty="0" err="1"/>
              <a:t>z</a:t>
            </a:r>
            <a:r>
              <a:rPr lang="en-US" b="1" dirty="0"/>
              <a:t>. </a:t>
            </a:r>
            <a:r>
              <a:rPr lang="en-US" b="1" dirty="0" smtClean="0"/>
              <a:t>Y</a:t>
            </a:r>
            <a:r>
              <a:rPr lang="en-US" b="1" baseline="-25000" dirty="0" smtClean="0"/>
              <a:t>0</a:t>
            </a:r>
          </a:p>
          <a:p>
            <a:endParaRPr lang="en-US" dirty="0"/>
          </a:p>
          <a:p>
            <a:r>
              <a:rPr lang="en-US" b="1" dirty="0"/>
              <a:t>3D Shearing Matrix</a:t>
            </a:r>
            <a:r>
              <a:rPr lang="en-US" b="1" dirty="0" smtClean="0"/>
              <a:t>: </a:t>
            </a:r>
            <a:r>
              <a:rPr lang="en-US" dirty="0"/>
              <a:t>In Matrix form, the above shearing equations may be represented as-</a:t>
            </a:r>
            <a:endParaRPr lang="en-US" b="1" dirty="0"/>
          </a:p>
          <a:p>
            <a:endParaRPr lang="en-US" dirty="0"/>
          </a:p>
        </p:txBody>
      </p:sp>
      <p:sp>
        <p:nvSpPr>
          <p:cNvPr id="4" name="CustomShape 1"/>
          <p:cNvSpPr txBox="1">
            <a:spLocks/>
          </p:cNvSpPr>
          <p:nvPr/>
        </p:nvSpPr>
        <p:spPr>
          <a:xfrm>
            <a:off x="656400" y="453720"/>
            <a:ext cx="9072000" cy="1261800"/>
          </a:xfrm>
          <a:prstGeom prst="rect">
            <a:avLst/>
          </a:prstGeom>
        </p:spPr>
        <p:style>
          <a:lnRef idx="0">
            <a:scrgbClr r="0" g="0" b="0"/>
          </a:lnRef>
          <a:fillRef idx="0">
            <a:scrgbClr r="0" g="0" b="0"/>
          </a:fillRef>
          <a:effectRef idx="0">
            <a:scrgbClr r="0" g="0" b="0"/>
          </a:effectRef>
          <a:fontRef idx="minor"/>
        </p:style>
        <p:txBody>
          <a:bodyPr lIns="0" tIns="0" rIns="0" bIns="0" anchor="ct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vl6pPr>
              <a:defRPr>
                <a:latin typeface="+mn-lt"/>
                <a:ea typeface="+mn-ea"/>
                <a:cs typeface="+mn-cs"/>
              </a:defRPr>
            </a:lvl6pPr>
            <a:lvl7pPr>
              <a:defRPr>
                <a:latin typeface="+mn-lt"/>
                <a:ea typeface="+mn-ea"/>
                <a:cs typeface="+mn-cs"/>
              </a:defRPr>
            </a:lvl7pPr>
            <a:lvl8pPr>
              <a:defRPr>
                <a:latin typeface="+mn-lt"/>
                <a:ea typeface="+mn-ea"/>
                <a:cs typeface="+mn-cs"/>
              </a:defRPr>
            </a:lvl8pPr>
            <a:lvl9pPr>
              <a:defRPr>
                <a:latin typeface="+mn-lt"/>
                <a:ea typeface="+mn-ea"/>
                <a:cs typeface="+mn-cs"/>
              </a:defRPr>
            </a:lvl9pPr>
          </a:lstStyle>
          <a:p>
            <a:pPr algn="ctr"/>
            <a:r>
              <a:rPr lang="en-US" sz="5400" b="1" kern="0" cap="all" spc="-1" smtClean="0">
                <a:solidFill>
                  <a:srgbClr val="00CC33"/>
                </a:solidFill>
                <a:uFill>
                  <a:solidFill>
                    <a:srgbClr val="FFFFFF"/>
                  </a:solidFill>
                </a:uFill>
                <a:latin typeface="Times New Roman"/>
                <a:ea typeface="DejaVu Sans"/>
              </a:rPr>
              <a:t>3d shearing</a:t>
            </a:r>
            <a:endParaRPr lang="en-US" kern="0" spc="-1" dirty="0">
              <a:solidFill>
                <a:srgbClr val="000000"/>
              </a:solidFill>
              <a:uFill>
                <a:solidFill>
                  <a:srgbClr val="FFFFFF"/>
                </a:solidFill>
              </a:uFill>
              <a:latin typeface="Arial"/>
            </a:endParaRPr>
          </a:p>
        </p:txBody>
      </p:sp>
      <p:pic>
        <p:nvPicPr>
          <p:cNvPr id="5" name="Picture 2" descr="C:\Users\common user\Pictures\y-axi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7693" y="4999037"/>
            <a:ext cx="5139564" cy="2560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131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p:nvPr>
        </p:nvSpPr>
        <p:spPr>
          <a:xfrm>
            <a:off x="315912" y="1951037"/>
            <a:ext cx="9072000" cy="4384080"/>
          </a:xfrm>
        </p:spPr>
        <p:txBody>
          <a:bodyPr/>
          <a:lstStyle/>
          <a:p>
            <a:r>
              <a:rPr lang="en-US" b="1" dirty="0"/>
              <a:t>3. Shearing along with z-axis: </a:t>
            </a:r>
            <a:r>
              <a:rPr lang="en-US" dirty="0"/>
              <a:t>In this, </a:t>
            </a:r>
            <a:r>
              <a:rPr lang="en-US" dirty="0" smtClean="0"/>
              <a:t>we can </a:t>
            </a:r>
            <a:r>
              <a:rPr lang="en-US" dirty="0"/>
              <a:t>store the z coordinate and only change the x and y coordinate</a:t>
            </a:r>
            <a:r>
              <a:rPr lang="en-US" dirty="0" smtClean="0"/>
              <a:t>.</a:t>
            </a:r>
          </a:p>
          <a:p>
            <a:endParaRPr lang="en-US" dirty="0"/>
          </a:p>
          <a:p>
            <a:r>
              <a:rPr lang="en-US" dirty="0"/>
              <a:t>We can represent shearing along with z-axis by the following equation-</a:t>
            </a:r>
          </a:p>
          <a:p>
            <a:r>
              <a:rPr lang="en-US" b="1" dirty="0"/>
              <a:t>x</a:t>
            </a:r>
            <a:r>
              <a:rPr lang="en-US" b="1" baseline="-25000" dirty="0"/>
              <a:t>1</a:t>
            </a:r>
            <a:r>
              <a:rPr lang="en-US" b="1" dirty="0"/>
              <a:t> = x</a:t>
            </a:r>
            <a:r>
              <a:rPr lang="en-US" b="1" baseline="-25000" dirty="0"/>
              <a:t>0</a:t>
            </a:r>
            <a:r>
              <a:rPr lang="en-US" b="1" dirty="0"/>
              <a:t> + </a:t>
            </a:r>
            <a:r>
              <a:rPr lang="en-US" b="1" dirty="0" err="1"/>
              <a:t>SH</a:t>
            </a:r>
            <a:r>
              <a:rPr lang="en-US" b="1" baseline="-25000" dirty="0" err="1"/>
              <a:t>x</a:t>
            </a:r>
            <a:r>
              <a:rPr lang="en-US" b="1" dirty="0"/>
              <a:t>. z</a:t>
            </a:r>
            <a:r>
              <a:rPr lang="en-US" b="1" baseline="-25000" dirty="0"/>
              <a:t>0</a:t>
            </a:r>
            <a:endParaRPr lang="en-US" dirty="0"/>
          </a:p>
          <a:p>
            <a:r>
              <a:rPr lang="en-US" b="1" dirty="0"/>
              <a:t>y</a:t>
            </a:r>
            <a:r>
              <a:rPr lang="en-US" b="1" baseline="-25000" dirty="0"/>
              <a:t>1</a:t>
            </a:r>
            <a:r>
              <a:rPr lang="en-US" b="1" dirty="0"/>
              <a:t> = y</a:t>
            </a:r>
            <a:r>
              <a:rPr lang="en-US" b="1" baseline="-25000" dirty="0"/>
              <a:t>0</a:t>
            </a:r>
            <a:r>
              <a:rPr lang="en-US" b="1" dirty="0"/>
              <a:t> + </a:t>
            </a:r>
            <a:r>
              <a:rPr lang="en-US" b="1" dirty="0" err="1"/>
              <a:t>SH</a:t>
            </a:r>
            <a:r>
              <a:rPr lang="en-US" b="1" baseline="-25000" dirty="0" err="1"/>
              <a:t>y</a:t>
            </a:r>
            <a:r>
              <a:rPr lang="en-US" b="1" dirty="0"/>
              <a:t>. Z</a:t>
            </a:r>
            <a:r>
              <a:rPr lang="en-US" b="1" baseline="-25000" dirty="0"/>
              <a:t>­0</a:t>
            </a:r>
            <a:endParaRPr lang="en-US" dirty="0"/>
          </a:p>
          <a:p>
            <a:r>
              <a:rPr lang="en-US" b="1" dirty="0"/>
              <a:t>z</a:t>
            </a:r>
            <a:r>
              <a:rPr lang="en-US" b="1" baseline="-25000" dirty="0"/>
              <a:t>1</a:t>
            </a:r>
            <a:r>
              <a:rPr lang="en-US" b="1" dirty="0"/>
              <a:t> = </a:t>
            </a:r>
            <a:r>
              <a:rPr lang="en-US" b="1" dirty="0" smtClean="0"/>
              <a:t>z</a:t>
            </a:r>
            <a:r>
              <a:rPr lang="en-US" b="1" baseline="-25000" dirty="0" smtClean="0"/>
              <a:t>0</a:t>
            </a:r>
          </a:p>
          <a:p>
            <a:endParaRPr lang="en-US" dirty="0"/>
          </a:p>
          <a:p>
            <a:r>
              <a:rPr lang="en-US" b="1" dirty="0"/>
              <a:t>3D Shearing Matrix</a:t>
            </a:r>
            <a:r>
              <a:rPr lang="en-US" b="1" dirty="0" smtClean="0"/>
              <a:t>: </a:t>
            </a:r>
            <a:r>
              <a:rPr lang="en-US" dirty="0"/>
              <a:t>In Matrix form, the above shearing equations may be represented as-</a:t>
            </a:r>
            <a:r>
              <a:rPr lang="en-US" b="1" dirty="0" smtClean="0"/>
              <a:t>  </a:t>
            </a:r>
          </a:p>
          <a:p>
            <a:r>
              <a:rPr lang="en-US" b="1" dirty="0"/>
              <a:t> </a:t>
            </a:r>
            <a:r>
              <a:rPr lang="en-US" b="1" dirty="0" smtClean="0"/>
              <a:t>   </a:t>
            </a:r>
            <a:endParaRPr lang="en-US" b="1" dirty="0"/>
          </a:p>
          <a:p>
            <a:endParaRPr lang="en-US" dirty="0"/>
          </a:p>
        </p:txBody>
      </p:sp>
      <p:sp>
        <p:nvSpPr>
          <p:cNvPr id="4" name="CustomShape 1"/>
          <p:cNvSpPr txBox="1">
            <a:spLocks/>
          </p:cNvSpPr>
          <p:nvPr/>
        </p:nvSpPr>
        <p:spPr>
          <a:xfrm>
            <a:off x="656400" y="453720"/>
            <a:ext cx="9072000" cy="1261800"/>
          </a:xfrm>
          <a:prstGeom prst="rect">
            <a:avLst/>
          </a:prstGeom>
        </p:spPr>
        <p:style>
          <a:lnRef idx="0">
            <a:scrgbClr r="0" g="0" b="0"/>
          </a:lnRef>
          <a:fillRef idx="0">
            <a:scrgbClr r="0" g="0" b="0"/>
          </a:fillRef>
          <a:effectRef idx="0">
            <a:scrgbClr r="0" g="0" b="0"/>
          </a:effectRef>
          <a:fontRef idx="minor"/>
        </p:style>
        <p:txBody>
          <a:bodyPr lIns="0" tIns="0" rIns="0" bIns="0" anchor="ct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vl6pPr>
              <a:defRPr>
                <a:latin typeface="+mn-lt"/>
                <a:ea typeface="+mn-ea"/>
                <a:cs typeface="+mn-cs"/>
              </a:defRPr>
            </a:lvl6pPr>
            <a:lvl7pPr>
              <a:defRPr>
                <a:latin typeface="+mn-lt"/>
                <a:ea typeface="+mn-ea"/>
                <a:cs typeface="+mn-cs"/>
              </a:defRPr>
            </a:lvl7pPr>
            <a:lvl8pPr>
              <a:defRPr>
                <a:latin typeface="+mn-lt"/>
                <a:ea typeface="+mn-ea"/>
                <a:cs typeface="+mn-cs"/>
              </a:defRPr>
            </a:lvl8pPr>
            <a:lvl9pPr>
              <a:defRPr>
                <a:latin typeface="+mn-lt"/>
                <a:ea typeface="+mn-ea"/>
                <a:cs typeface="+mn-cs"/>
              </a:defRPr>
            </a:lvl9pPr>
          </a:lstStyle>
          <a:p>
            <a:pPr algn="ctr"/>
            <a:r>
              <a:rPr lang="en-US" sz="5400" b="1" kern="0" cap="all" spc="-1" smtClean="0">
                <a:solidFill>
                  <a:srgbClr val="00CC33"/>
                </a:solidFill>
                <a:uFill>
                  <a:solidFill>
                    <a:srgbClr val="FFFFFF"/>
                  </a:solidFill>
                </a:uFill>
                <a:latin typeface="Times New Roman"/>
                <a:ea typeface="DejaVu Sans"/>
              </a:rPr>
              <a:t>3d shearing</a:t>
            </a:r>
            <a:endParaRPr lang="en-US" kern="0" spc="-1" dirty="0">
              <a:solidFill>
                <a:srgbClr val="000000"/>
              </a:solidFill>
              <a:uFill>
                <a:solidFill>
                  <a:srgbClr val="FFFFFF"/>
                </a:solidFill>
              </a:uFill>
              <a:latin typeface="Arial"/>
            </a:endParaRPr>
          </a:p>
        </p:txBody>
      </p:sp>
      <p:pic>
        <p:nvPicPr>
          <p:cNvPr id="1026" name="Picture 2" descr="C:\Users\common user\Pictures\z-axi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288" y="4587874"/>
            <a:ext cx="535305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07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6965" y="1835595"/>
            <a:ext cx="6548947" cy="4397272"/>
          </a:xfrm>
          <a:prstGeom prst="rect">
            <a:avLst/>
          </a:prstGeom>
        </p:spPr>
      </p:pic>
      <p:sp>
        <p:nvSpPr>
          <p:cNvPr id="5" name="CustomShape 1"/>
          <p:cNvSpPr>
            <a:spLocks noGrp="1"/>
          </p:cNvSpPr>
          <p:nvPr>
            <p:ph type="title"/>
          </p:nvPr>
        </p:nvSpPr>
        <p:spPr>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246797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p:txBody>
          <a:bodyPr/>
          <a:lstStyle/>
          <a:p>
            <a:endParaRPr lang="en-US" dirty="0"/>
          </a:p>
        </p:txBody>
      </p:sp>
      <p:sp>
        <p:nvSpPr>
          <p:cNvPr id="5" name="CustomShape 1"/>
          <p:cNvSpPr>
            <a:spLocks noGrp="1"/>
          </p:cNvSpPr>
          <p:nvPr>
            <p:ph type="title"/>
          </p:nvPr>
        </p:nvSpPr>
        <p:spPr>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p:txBody>
      </p:sp>
      <p:pic>
        <p:nvPicPr>
          <p:cNvPr id="1026" name="Picture 2" descr="Image result for 3d shearing equation in computer graph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912" y="2255837"/>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690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Transformation</a:t>
            </a:r>
            <a:endParaRPr lang="en-US" sz="1800" b="0" strike="noStrike" spc="-1">
              <a:solidFill>
                <a:srgbClr val="000000"/>
              </a:solidFill>
              <a:uFill>
                <a:solidFill>
                  <a:srgbClr val="FFFFFF"/>
                </a:solidFill>
              </a:uFill>
              <a:latin typeface="Arial"/>
            </a:endParaRPr>
          </a:p>
        </p:txBody>
      </p:sp>
      <p:sp>
        <p:nvSpPr>
          <p:cNvPr id="112"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Transformations are a fundamental part of the computer graphics. Transformations are the movement of the object in Cartesian plane . </a:t>
            </a:r>
            <a:endParaRPr lang="en-US" sz="1800" b="0" strike="noStrike" spc="-1">
              <a:solidFill>
                <a:srgbClr val="000000"/>
              </a:solidFill>
              <a:uFill>
                <a:solidFill>
                  <a:srgbClr val="FFFFFF"/>
                </a:solidFill>
              </a:uFill>
              <a:latin typeface="Arial"/>
            </a:endParaRPr>
          </a:p>
        </p:txBody>
      </p:sp>
      <p:pic>
        <p:nvPicPr>
          <p:cNvPr id="113" name="Picture 2"/>
          <p:cNvPicPr/>
          <p:nvPr/>
        </p:nvPicPr>
        <p:blipFill>
          <a:blip r:embed="rId2"/>
          <a:stretch/>
        </p:blipFill>
        <p:spPr>
          <a:xfrm>
            <a:off x="2898360" y="2945880"/>
            <a:ext cx="4678920" cy="3472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182880" y="301320"/>
            <a:ext cx="97833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Types of transformation</a:t>
            </a:r>
            <a:endParaRPr lang="en-US" sz="1800" b="0" strike="noStrike" spc="-1">
              <a:solidFill>
                <a:srgbClr val="000000"/>
              </a:solidFill>
              <a:uFill>
                <a:solidFill>
                  <a:srgbClr val="FFFFFF"/>
                </a:solidFill>
              </a:uFill>
              <a:latin typeface="Arial"/>
            </a:endParaRPr>
          </a:p>
        </p:txBody>
      </p:sp>
      <p:sp>
        <p:nvSpPr>
          <p:cNvPr id="115" name="CustomShape 2"/>
          <p:cNvSpPr/>
          <p:nvPr/>
        </p:nvSpPr>
        <p:spPr>
          <a:xfrm>
            <a:off x="504000" y="238248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There are two types of transformation in computer graphics.</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2D transformation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3D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Types of 2D and 3D transformation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Translation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Rotation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3) Scaling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4) Shearing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5) Mirror reflection</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Why we use transformation</a:t>
            </a:r>
            <a:endParaRPr lang="en-US" sz="1800" b="0" strike="noStrike" spc="-1">
              <a:solidFill>
                <a:srgbClr val="000000"/>
              </a:solidFill>
              <a:uFill>
                <a:solidFill>
                  <a:srgbClr val="FFFFFF"/>
                </a:solidFill>
              </a:uFill>
              <a:latin typeface="Arial"/>
            </a:endParaRPr>
          </a:p>
        </p:txBody>
      </p:sp>
      <p:sp>
        <p:nvSpPr>
          <p:cNvPr id="117" name="CustomShape 2"/>
          <p:cNvSpPr/>
          <p:nvPr/>
        </p:nvSpPr>
        <p:spPr>
          <a:xfrm>
            <a:off x="504000" y="23774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 are used to position objects , to shape object , to change viewing positions , and even how something is viewed.</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In simple words transformation is used for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Modeling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viewing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transformation</a:t>
            </a:r>
            <a:endParaRPr lang="en-US" sz="1800" b="0" strike="noStrike" spc="-1">
              <a:solidFill>
                <a:srgbClr val="000000"/>
              </a:solidFill>
              <a:uFill>
                <a:solidFill>
                  <a:srgbClr val="FFFFFF"/>
                </a:solidFill>
              </a:uFill>
              <a:latin typeface="Arial"/>
            </a:endParaRPr>
          </a:p>
        </p:txBody>
      </p:sp>
      <p:sp>
        <p:nvSpPr>
          <p:cNvPr id="119"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When the transformation takes place on a 3D </a:t>
            </a:r>
            <a:r>
              <a:rPr lang="en-US" sz="2600" b="0" strike="noStrike" spc="-1" dirty="0" smtClean="0">
                <a:solidFill>
                  <a:srgbClr val="000000"/>
                </a:solidFill>
                <a:uFill>
                  <a:solidFill>
                    <a:srgbClr val="FFFFFF"/>
                  </a:solidFill>
                </a:uFill>
                <a:latin typeface="Times New Roman"/>
                <a:ea typeface="DejaVu Sans"/>
              </a:rPr>
              <a:t>plane, it </a:t>
            </a:r>
            <a:r>
              <a:rPr lang="en-US" sz="2600" b="0" strike="noStrike" spc="-1" dirty="0">
                <a:solidFill>
                  <a:srgbClr val="000000"/>
                </a:solidFill>
                <a:uFill>
                  <a:solidFill>
                    <a:srgbClr val="FFFFFF"/>
                  </a:solidFill>
                </a:uFill>
                <a:latin typeface="Times New Roman"/>
                <a:ea typeface="DejaVu Sans"/>
              </a:rPr>
              <a:t>is called 3D transformation.</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Generalize from 2D by including </a:t>
            </a:r>
            <a:r>
              <a:rPr lang="en-US" sz="2600" b="1" strike="noStrike" spc="-1" dirty="0">
                <a:solidFill>
                  <a:srgbClr val="000000"/>
                </a:solidFill>
                <a:uFill>
                  <a:solidFill>
                    <a:srgbClr val="FFFFFF"/>
                  </a:solidFill>
                </a:uFill>
                <a:latin typeface="Times New Roman"/>
                <a:ea typeface="DejaVu Sans"/>
              </a:rPr>
              <a:t>z</a:t>
            </a:r>
            <a:r>
              <a:rPr lang="en-US" sz="2600" b="0" strike="noStrike" spc="-1" dirty="0">
                <a:solidFill>
                  <a:srgbClr val="000000"/>
                </a:solidFill>
                <a:uFill>
                  <a:solidFill>
                    <a:srgbClr val="FFFFFF"/>
                  </a:solidFill>
                </a:uFill>
                <a:latin typeface="Times New Roman"/>
                <a:ea typeface="DejaVu Sans"/>
              </a:rPr>
              <a:t> coordinate</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Straight forward for translation and scale, rotation more difficult</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Homogeneous coordinates: 4 components   </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Transformation  matrices: 4×4 elements</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pic>
        <p:nvPicPr>
          <p:cNvPr id="120" name="Picture 85"/>
          <p:cNvPicPr/>
          <p:nvPr/>
        </p:nvPicPr>
        <p:blipFill>
          <a:blip r:embed="rId2"/>
          <a:stretch/>
        </p:blipFill>
        <p:spPr>
          <a:xfrm>
            <a:off x="6512400" y="4114800"/>
            <a:ext cx="2081880" cy="1904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p:txBody>
      </p:sp>
      <p:sp>
        <p:nvSpPr>
          <p:cNvPr id="122" name="CustomShape 2"/>
          <p:cNvSpPr/>
          <p:nvPr/>
        </p:nvSpPr>
        <p:spPr>
          <a:xfrm>
            <a:off x="504000" y="1737360"/>
            <a:ext cx="9070560" cy="5668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Moving of object is called translation.</a:t>
            </a:r>
            <a:endParaRPr lang="en-US" sz="1800" b="0" strike="noStrike" spc="-1">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In 3 dimensional homogeneous coordinate representation , a point is transformed from position P = ( x, y , z) to P’=( x’, y’, z’)</a:t>
            </a:r>
            <a:endParaRPr lang="en-US" sz="1800" b="0" strike="noStrike" spc="-1">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This can be written as:-</a:t>
            </a:r>
            <a:endParaRPr lang="en-US" sz="1800" b="0" strike="noStrike" spc="-1">
              <a:solidFill>
                <a:srgbClr val="000000"/>
              </a:solidFill>
              <a:uFill>
                <a:solidFill>
                  <a:srgbClr val="FFFFFF"/>
                </a:solidFill>
              </a:uFill>
              <a:latin typeface="Arial"/>
            </a:endParaRPr>
          </a:p>
          <a:p>
            <a:pPr algn="just">
              <a:lnSpc>
                <a:spcPct val="100000"/>
              </a:lnSpc>
            </a:pPr>
            <a:r>
              <a:rPr lang="en-US" sz="2600" b="0" strike="noStrike" spc="-1">
                <a:solidFill>
                  <a:srgbClr val="000000"/>
                </a:solidFill>
                <a:uFill>
                  <a:solidFill>
                    <a:srgbClr val="FFFFFF"/>
                  </a:solidFill>
                </a:uFill>
                <a:latin typeface="Times New Roman"/>
                <a:ea typeface="DejaVu Sans"/>
              </a:rPr>
              <a:t>Using    </a:t>
            </a:r>
            <a:r>
              <a:rPr lang="en-US" sz="2600" b="0" strike="noStrike" spc="-1">
                <a:solidFill>
                  <a:srgbClr val="FFFF00"/>
                </a:solidFill>
                <a:uFill>
                  <a:solidFill>
                    <a:srgbClr val="FFFFFF"/>
                  </a:solidFill>
                </a:uFill>
                <a:latin typeface="Times New Roman"/>
                <a:ea typeface="DejaVu Sans"/>
              </a:rPr>
              <a:t> </a:t>
            </a:r>
            <a:r>
              <a:rPr lang="en-US" sz="2600" b="1" strike="noStrike" spc="-1">
                <a:solidFill>
                  <a:srgbClr val="000000"/>
                </a:solidFill>
                <a:uFill>
                  <a:solidFill>
                    <a:srgbClr val="FFFFFF"/>
                  </a:solidFill>
                </a:uFill>
                <a:latin typeface="Times New Roman"/>
                <a:ea typeface="DejaVu Sans"/>
              </a:rPr>
              <a:t>P’ = T . P</a:t>
            </a:r>
            <a:r>
              <a:rPr lang="en-US" sz="2600" b="0" strike="noStrike" spc="-1">
                <a:solidFill>
                  <a:srgbClr val="FFFF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gn="just">
              <a:lnSpc>
                <a:spcPct val="100000"/>
              </a:lnSpc>
            </a:pPr>
            <a:endParaRPr lang="en-US" sz="1800" b="0" strike="noStrike" spc="-1">
              <a:solidFill>
                <a:srgbClr val="000000"/>
              </a:solidFill>
              <a:uFill>
                <a:solidFill>
                  <a:srgbClr val="FFFFFF"/>
                </a:solidFill>
              </a:uFill>
              <a:latin typeface="Arial"/>
            </a:endParaRPr>
          </a:p>
          <a:p>
            <a:pPr algn="just">
              <a:lnSpc>
                <a:spcPct val="100000"/>
              </a:lnSpc>
            </a:pPr>
            <a:endParaRPr lang="en-US" sz="1800" b="0" strike="noStrike" spc="-1">
              <a:solidFill>
                <a:srgbClr val="000000"/>
              </a:solidFill>
              <a:uFill>
                <a:solidFill>
                  <a:srgbClr val="FFFFFF"/>
                </a:solidFill>
              </a:uFill>
              <a:latin typeface="Arial"/>
            </a:endParaRPr>
          </a:p>
        </p:txBody>
      </p:sp>
      <p:pic>
        <p:nvPicPr>
          <p:cNvPr id="123" name="Picture 88"/>
          <p:cNvPicPr/>
          <p:nvPr/>
        </p:nvPicPr>
        <p:blipFill>
          <a:blip r:embed="rId2"/>
          <a:stretch/>
        </p:blipFill>
        <p:spPr>
          <a:xfrm>
            <a:off x="888840" y="4343760"/>
            <a:ext cx="2945160" cy="1675440"/>
          </a:xfrm>
          <a:prstGeom prst="rect">
            <a:avLst/>
          </a:prstGeom>
          <a:ln>
            <a:noFill/>
          </a:ln>
        </p:spPr>
      </p:pic>
      <p:pic>
        <p:nvPicPr>
          <p:cNvPr id="124" name="Picture 10"/>
          <p:cNvPicPr/>
          <p:nvPr/>
        </p:nvPicPr>
        <p:blipFill>
          <a:blip r:embed="rId3"/>
          <a:stretch/>
        </p:blipFill>
        <p:spPr>
          <a:xfrm>
            <a:off x="5441760" y="3931920"/>
            <a:ext cx="3243960" cy="2302560"/>
          </a:xfrm>
          <a:prstGeom prst="rect">
            <a:avLst/>
          </a:prstGeom>
          <a:ln w="57240">
            <a:solidFill>
              <a:srgbClr val="FFFFFF"/>
            </a:solidFill>
            <a:miter/>
          </a:ln>
        </p:spPr>
      </p:pic>
      <p:sp>
        <p:nvSpPr>
          <p:cNvPr id="125" name="CustomShape 3"/>
          <p:cNvSpPr/>
          <p:nvPr/>
        </p:nvSpPr>
        <p:spPr>
          <a:xfrm>
            <a:off x="8014680" y="4498920"/>
            <a:ext cx="184680" cy="187560"/>
          </a:xfrm>
          <a:prstGeom prst="ellipse">
            <a:avLst/>
          </a:prstGeom>
          <a:solidFill>
            <a:srgbClr val="FF6600"/>
          </a:solidFill>
          <a:ln w="9360">
            <a:solidFill>
              <a:srgbClr val="FFFFFF"/>
            </a:solidFill>
            <a:round/>
          </a:ln>
        </p:spPr>
        <p:style>
          <a:lnRef idx="0">
            <a:scrgbClr r="0" g="0" b="0"/>
          </a:lnRef>
          <a:fillRef idx="0">
            <a:scrgbClr r="0" g="0" b="0"/>
          </a:fillRef>
          <a:effectRef idx="0">
            <a:scrgbClr r="0" g="0" b="0"/>
          </a:effectRef>
          <a:fontRef idx="minor"/>
        </p:style>
      </p:sp>
      <p:sp>
        <p:nvSpPr>
          <p:cNvPr id="126" name="CustomShape 4"/>
          <p:cNvSpPr/>
          <p:nvPr/>
        </p:nvSpPr>
        <p:spPr>
          <a:xfrm>
            <a:off x="6421680" y="5192640"/>
            <a:ext cx="182160" cy="187560"/>
          </a:xfrm>
          <a:prstGeom prst="ellipse">
            <a:avLst/>
          </a:prstGeom>
          <a:solidFill>
            <a:srgbClr val="FF6600"/>
          </a:solidFill>
          <a:ln w="9360">
            <a:solidFill>
              <a:srgbClr val="FFFFFF"/>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p:txBody>
      </p:sp>
      <p:sp>
        <p:nvSpPr>
          <p:cNvPr id="128" name="CustomShape 2"/>
          <p:cNvSpPr/>
          <p:nvPr/>
        </p:nvSpPr>
        <p:spPr>
          <a:xfrm>
            <a:off x="504000" y="1559160"/>
            <a:ext cx="9070560" cy="5297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 matrix representation is equivalent to the three equation.</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a:t>
            </a:r>
            <a:r>
              <a:rPr lang="en-US" sz="2600" b="0" i="1" strike="noStrike" spc="-1">
                <a:solidFill>
                  <a:srgbClr val="000000"/>
                </a:solidFill>
                <a:uFill>
                  <a:solidFill>
                    <a:srgbClr val="FFFFFF"/>
                  </a:solidFill>
                </a:uFill>
                <a:latin typeface="Times New Roman"/>
                <a:ea typeface="DejaVu Sans"/>
              </a:rPr>
              <a:t> </a:t>
            </a:r>
            <a:r>
              <a:rPr lang="en-US" sz="2600" b="1" i="1" strike="noStrike" spc="-1">
                <a:solidFill>
                  <a:srgbClr val="000000"/>
                </a:solidFill>
                <a:uFill>
                  <a:solidFill>
                    <a:srgbClr val="FFFFFF"/>
                  </a:solidFill>
                </a:uFill>
                <a:latin typeface="Times New Roman"/>
                <a:ea typeface="DejaVu Sans"/>
              </a:rPr>
              <a:t>x’=x+ t</a:t>
            </a:r>
            <a:r>
              <a:rPr lang="en-US" sz="2600" b="1" i="1" strike="noStrike" spc="-1" baseline="-25000">
                <a:solidFill>
                  <a:srgbClr val="000000"/>
                </a:solidFill>
                <a:uFill>
                  <a:solidFill>
                    <a:srgbClr val="FFFFFF"/>
                  </a:solidFill>
                </a:uFill>
                <a:latin typeface="Times New Roman"/>
                <a:ea typeface="DejaVu Sans"/>
              </a:rPr>
              <a:t>x </a:t>
            </a:r>
            <a:r>
              <a:rPr lang="en-US" sz="2600" b="1" strike="noStrike" spc="-1">
                <a:solidFill>
                  <a:srgbClr val="000000"/>
                </a:solidFill>
                <a:uFill>
                  <a:solidFill>
                    <a:srgbClr val="FFFFFF"/>
                  </a:solidFill>
                </a:uFill>
                <a:latin typeface="Times New Roman"/>
                <a:ea typeface="DejaVu Sans"/>
              </a:rPr>
              <a:t>,  </a:t>
            </a:r>
            <a:r>
              <a:rPr lang="en-US" sz="2600" b="1" i="1" strike="noStrike" spc="-1">
                <a:solidFill>
                  <a:srgbClr val="000000"/>
                </a:solidFill>
                <a:uFill>
                  <a:solidFill>
                    <a:srgbClr val="FFFFFF"/>
                  </a:solidFill>
                </a:uFill>
                <a:latin typeface="Times New Roman"/>
                <a:ea typeface="DejaVu Sans"/>
              </a:rPr>
              <a:t>y’=y+ t</a:t>
            </a:r>
            <a:r>
              <a:rPr lang="en-US" sz="2600" b="1" i="1" strike="noStrike" spc="-1" baseline="-25000">
                <a:solidFill>
                  <a:srgbClr val="000000"/>
                </a:solidFill>
                <a:uFill>
                  <a:solidFill>
                    <a:srgbClr val="FFFFFF"/>
                  </a:solidFill>
                </a:uFill>
                <a:latin typeface="Times New Roman"/>
                <a:ea typeface="DejaVu Sans"/>
              </a:rPr>
              <a:t>y</a:t>
            </a:r>
            <a:r>
              <a:rPr lang="en-US" sz="2600" b="1" strike="noStrike" spc="-1">
                <a:solidFill>
                  <a:srgbClr val="000000"/>
                </a:solidFill>
                <a:uFill>
                  <a:solidFill>
                    <a:srgbClr val="FFFFFF"/>
                  </a:solidFill>
                </a:uFill>
                <a:latin typeface="Times New Roman"/>
                <a:ea typeface="DejaVu Sans"/>
              </a:rPr>
              <a:t> ,  </a:t>
            </a:r>
            <a:r>
              <a:rPr lang="en-US" sz="2600" b="1" i="1" strike="noStrike" spc="-1">
                <a:solidFill>
                  <a:srgbClr val="000000"/>
                </a:solidFill>
                <a:uFill>
                  <a:solidFill>
                    <a:srgbClr val="FFFFFF"/>
                  </a:solidFill>
                </a:uFill>
                <a:latin typeface="Times New Roman"/>
                <a:ea typeface="DejaVu Sans"/>
              </a:rPr>
              <a:t>z’=z+ t</a:t>
            </a:r>
            <a:r>
              <a:rPr lang="en-US" sz="2600" b="1" i="1" strike="noStrike" spc="-1" baseline="-25000">
                <a:solidFill>
                  <a:srgbClr val="000000"/>
                </a:solidFill>
                <a:uFill>
                  <a:solidFill>
                    <a:srgbClr val="FFFFFF"/>
                  </a:solidFill>
                </a:uFill>
                <a:latin typeface="Times New Roman"/>
                <a:ea typeface="DejaVu Sans"/>
              </a:rPr>
              <a:t>z</a:t>
            </a:r>
            <a:r>
              <a:rPr lang="en-US" sz="2600" b="1"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Where parameter </a:t>
            </a:r>
            <a:r>
              <a:rPr lang="en-US" sz="2600" b="0" i="1" strike="noStrike" spc="-1">
                <a:solidFill>
                  <a:srgbClr val="000000"/>
                </a:solidFill>
                <a:uFill>
                  <a:solidFill>
                    <a:srgbClr val="FFFFFF"/>
                  </a:solidFill>
                </a:uFill>
                <a:latin typeface="Times New Roman"/>
                <a:ea typeface="DejaVu Sans"/>
              </a:rPr>
              <a:t> t</a:t>
            </a:r>
            <a:r>
              <a:rPr lang="en-US" sz="2600" b="0" i="1" strike="noStrike" spc="-1" baseline="-25000">
                <a:solidFill>
                  <a:srgbClr val="000000"/>
                </a:solidFill>
                <a:uFill>
                  <a:solidFill>
                    <a:srgbClr val="FFFFFF"/>
                  </a:solidFill>
                </a:uFill>
                <a:latin typeface="Times New Roman"/>
                <a:ea typeface="DejaVu Sans"/>
              </a:rPr>
              <a:t>x , </a:t>
            </a:r>
            <a:r>
              <a:rPr lang="en-US" sz="2600" b="0" i="1" strike="noStrike" spc="-1">
                <a:solidFill>
                  <a:srgbClr val="000000"/>
                </a:solidFill>
                <a:uFill>
                  <a:solidFill>
                    <a:srgbClr val="FFFFFF"/>
                  </a:solidFill>
                </a:uFill>
                <a:latin typeface="Times New Roman"/>
                <a:ea typeface="DejaVu Sans"/>
              </a:rPr>
              <a:t>t</a:t>
            </a:r>
            <a:r>
              <a:rPr lang="en-US" sz="2600" b="0" i="1" strike="noStrike" spc="-1" baseline="-25000">
                <a:solidFill>
                  <a:srgbClr val="000000"/>
                </a:solidFill>
                <a:uFill>
                  <a:solidFill>
                    <a:srgbClr val="FFFFFF"/>
                  </a:solidFill>
                </a:uFill>
                <a:latin typeface="Times New Roman"/>
                <a:ea typeface="DejaVu Sans"/>
              </a:rPr>
              <a:t>y , </a:t>
            </a:r>
            <a:r>
              <a:rPr lang="en-US" sz="2600" b="0" i="1" strike="noStrike" spc="-1">
                <a:solidFill>
                  <a:srgbClr val="000000"/>
                </a:solidFill>
                <a:uFill>
                  <a:solidFill>
                    <a:srgbClr val="FFFFFF"/>
                  </a:solidFill>
                </a:uFill>
                <a:latin typeface="Times New Roman"/>
                <a:ea typeface="DejaVu Sans"/>
              </a:rPr>
              <a:t>t</a:t>
            </a:r>
            <a:r>
              <a:rPr lang="en-US" sz="2600" b="0" i="1" strike="noStrike" spc="-1" baseline="-25000">
                <a:solidFill>
                  <a:srgbClr val="000000"/>
                </a:solidFill>
                <a:uFill>
                  <a:solidFill>
                    <a:srgbClr val="FFFFFF"/>
                  </a:solidFill>
                </a:uFill>
                <a:latin typeface="Times New Roman"/>
                <a:ea typeface="DejaVu Sans"/>
              </a:rPr>
              <a:t>z </a:t>
            </a:r>
            <a:r>
              <a:rPr lang="en-US" sz="2600" b="0" i="1" strike="noStrike" spc="-1">
                <a:solidFill>
                  <a:srgbClr val="000000"/>
                </a:solidFill>
                <a:uFill>
                  <a:solidFill>
                    <a:srgbClr val="FFFFFF"/>
                  </a:solidFill>
                </a:uFill>
                <a:latin typeface="Times New Roman"/>
                <a:ea typeface="DejaVu Sans"/>
              </a:rPr>
              <a:t> </a:t>
            </a:r>
            <a:r>
              <a:rPr lang="en-US" sz="2600" b="0" strike="noStrike" spc="-1">
                <a:solidFill>
                  <a:srgbClr val="000000"/>
                </a:solidFill>
                <a:uFill>
                  <a:solidFill>
                    <a:srgbClr val="FFFFFF"/>
                  </a:solidFill>
                </a:uFill>
                <a:latin typeface="Times New Roman"/>
                <a:ea typeface="DejaVu Sans"/>
              </a:rPr>
              <a:t>are specifying translation  distance for the coordinate direction</a:t>
            </a:r>
            <a:r>
              <a:rPr lang="en-US" sz="2600" b="0" i="1" strike="noStrike" spc="-1">
                <a:solidFill>
                  <a:srgbClr val="000000"/>
                </a:solidFill>
                <a:uFill>
                  <a:solidFill>
                    <a:srgbClr val="FFFFFF"/>
                  </a:solidFill>
                </a:uFill>
                <a:latin typeface="Times New Roman"/>
                <a:ea typeface="DejaVu Sans"/>
              </a:rPr>
              <a:t> x , y , z </a:t>
            </a:r>
            <a:r>
              <a:rPr lang="en-US" sz="2600" b="0" strike="noStrike" spc="-1">
                <a:solidFill>
                  <a:srgbClr val="000000"/>
                </a:solidFill>
                <a:uFill>
                  <a:solidFill>
                    <a:srgbClr val="FFFFFF"/>
                  </a:solidFill>
                </a:uFill>
                <a:latin typeface="Times New Roman"/>
                <a:ea typeface="DejaVu Sans"/>
              </a:rPr>
              <a:t>are assigned any real value.</a:t>
            </a:r>
            <a:r>
              <a:rPr lang="en-US" sz="2600" b="0" i="1"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p:txBody>
      </p:sp>
      <p:pic>
        <p:nvPicPr>
          <p:cNvPr id="129" name="Picture 18"/>
          <p:cNvPicPr/>
          <p:nvPr/>
        </p:nvPicPr>
        <p:blipFill>
          <a:blip r:embed="rId2"/>
          <a:stretch/>
        </p:blipFill>
        <p:spPr>
          <a:xfrm>
            <a:off x="4206240" y="4023360"/>
            <a:ext cx="4314960" cy="2158920"/>
          </a:xfrm>
          <a:prstGeom prst="rect">
            <a:avLst/>
          </a:prstGeom>
          <a:ln w="5724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rotation</a:t>
            </a:r>
            <a:endParaRPr lang="en-US" sz="1800" b="0" strike="noStrike" spc="-1">
              <a:solidFill>
                <a:srgbClr val="000000"/>
              </a:solidFill>
              <a:uFill>
                <a:solidFill>
                  <a:srgbClr val="FFFFFF"/>
                </a:solidFill>
              </a:uFill>
              <a:latin typeface="Arial"/>
            </a:endParaRPr>
          </a:p>
        </p:txBody>
      </p:sp>
      <p:sp>
        <p:nvSpPr>
          <p:cNvPr id="131" name="CustomShape 2"/>
          <p:cNvSpPr/>
          <p:nvPr/>
        </p:nvSpPr>
        <p:spPr>
          <a:xfrm>
            <a:off x="504000" y="1769040"/>
            <a:ext cx="9070560" cy="5087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609480" indent="-608040" algn="just">
              <a:lnSpc>
                <a:spcPct val="90000"/>
              </a:lnSpc>
            </a:pPr>
            <a:r>
              <a:rPr lang="en-US" sz="2600" b="0" strike="noStrike" spc="-1" dirty="0">
                <a:solidFill>
                  <a:srgbClr val="000000"/>
                </a:solidFill>
                <a:uFill>
                  <a:solidFill>
                    <a:srgbClr val="FFFFFF"/>
                  </a:solidFill>
                </a:uFill>
                <a:latin typeface="Times New Roman"/>
                <a:ea typeface="DejaVu Sans"/>
              </a:rPr>
              <a:t>Where an object is to be rotated about an axis that is parallel to one of the coordinate axis, we can obtain the desired rotation with the following transformation sequence.</a:t>
            </a:r>
            <a:endParaRPr lang="en-US" sz="1800" b="0" strike="noStrike" spc="-1" dirty="0">
              <a:solidFill>
                <a:srgbClr val="000000"/>
              </a:solidFill>
              <a:uFill>
                <a:solidFill>
                  <a:srgbClr val="FFFFFF"/>
                </a:solidFill>
              </a:uFill>
              <a:latin typeface="Arial"/>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gn="just">
              <a:lnSpc>
                <a:spcPct val="90000"/>
              </a:lnSpc>
            </a:pPr>
            <a:r>
              <a:rPr lang="en-US" sz="2600" b="1" strike="noStrike" spc="-1" dirty="0">
                <a:solidFill>
                  <a:srgbClr val="000000"/>
                </a:solidFill>
                <a:uFill>
                  <a:solidFill>
                    <a:srgbClr val="FFFFFF"/>
                  </a:solidFill>
                </a:uFill>
                <a:latin typeface="Times New Roman"/>
                <a:ea typeface="DejaVu Sans"/>
              </a:rPr>
              <a:t>Coordinate axis rotation</a:t>
            </a:r>
            <a:endParaRPr lang="en-US" sz="1800" b="0" strike="noStrike" spc="-1" dirty="0">
              <a:solidFill>
                <a:srgbClr val="000000"/>
              </a:solidFill>
              <a:uFill>
                <a:solidFill>
                  <a:srgbClr val="FFFFFF"/>
                </a:solidFill>
              </a:uFill>
              <a:latin typeface="Arial"/>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Z- axis </a:t>
            </a:r>
            <a:r>
              <a:rPr lang="en-US" sz="2600" b="0" strike="noStrike" spc="-1" dirty="0" smtClean="0">
                <a:solidFill>
                  <a:srgbClr val="000000"/>
                </a:solidFill>
                <a:uFill>
                  <a:solidFill>
                    <a:srgbClr val="FFFFFF"/>
                  </a:solidFill>
                </a:uFill>
                <a:latin typeface="Times New Roman"/>
                <a:ea typeface="DejaVu Sans"/>
              </a:rPr>
              <a:t>Rotation </a:t>
            </a: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Y-axis </a:t>
            </a:r>
            <a:r>
              <a:rPr lang="en-US" sz="2600" b="0" strike="noStrike" spc="-1" dirty="0" smtClean="0">
                <a:solidFill>
                  <a:srgbClr val="000000"/>
                </a:solidFill>
                <a:uFill>
                  <a:solidFill>
                    <a:srgbClr val="FFFFFF"/>
                  </a:solidFill>
                </a:uFill>
                <a:latin typeface="Times New Roman"/>
                <a:ea typeface="DejaVu Sans"/>
              </a:rPr>
              <a:t>Rotation</a:t>
            </a: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a:solidFill>
                  <a:srgbClr val="000000"/>
                </a:solidFill>
                <a:uFill>
                  <a:solidFill>
                    <a:srgbClr val="FFFFFF"/>
                  </a:solidFill>
                </a:uFill>
                <a:latin typeface="Times New Roman"/>
                <a:ea typeface="DejaVu Sans"/>
              </a:rPr>
              <a:t>X-axis </a:t>
            </a:r>
            <a:r>
              <a:rPr lang="en-US" sz="2600" b="0" strike="noStrike" spc="-1" smtClean="0">
                <a:solidFill>
                  <a:srgbClr val="000000"/>
                </a:solidFill>
                <a:uFill>
                  <a:solidFill>
                    <a:srgbClr val="FFFFFF"/>
                  </a:solidFill>
                </a:uFill>
                <a:latin typeface="Times New Roman"/>
                <a:ea typeface="DejaVu Sans"/>
              </a:rPr>
              <a:t>Rotation</a:t>
            </a:r>
            <a:endParaRPr lang="en-US" sz="1800" b="0" strike="noStrike" spc="-1" dirty="0">
              <a:solidFill>
                <a:srgbClr val="000000"/>
              </a:solidFill>
              <a:uFill>
                <a:solidFill>
                  <a:srgbClr val="FFFFFF"/>
                </a:solidFill>
              </a:uFill>
              <a:latin typeface="Arial"/>
            </a:endParaRPr>
          </a:p>
        </p:txBody>
      </p:sp>
      <p:pic>
        <p:nvPicPr>
          <p:cNvPr id="132" name="Picture 10"/>
          <p:cNvPicPr/>
          <p:nvPr/>
        </p:nvPicPr>
        <p:blipFill>
          <a:blip r:embed="rId2"/>
          <a:srcRect t="22205" b="43360"/>
          <a:stretch/>
        </p:blipFill>
        <p:spPr>
          <a:xfrm>
            <a:off x="3863687" y="3551237"/>
            <a:ext cx="6216937" cy="3053880"/>
          </a:xfrm>
          <a:prstGeom prst="rect">
            <a:avLst/>
          </a:prstGeom>
          <a:ln w="10152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656</TotalTime>
  <Words>886</Words>
  <Application>Microsoft Office PowerPoint</Application>
  <PresentationFormat>Custom</PresentationFormat>
  <Paragraphs>137</Paragraphs>
  <Slides>26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26</vt:i4>
      </vt:variant>
    </vt:vector>
  </HeadingPairs>
  <TitlesOfParts>
    <vt:vector size="35" baseType="lpstr">
      <vt:lpstr>Arial</vt:lpstr>
      <vt:lpstr>DejaVu Sans</vt:lpstr>
      <vt:lpstr>Symbol</vt:lpstr>
      <vt:lpstr>Times New Roman</vt:lpstr>
      <vt:lpstr>Trebuchet MS</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 Axis (Y-Z Plane)</vt:lpstr>
      <vt:lpstr>Y Axis (X-Z Plane)</vt:lpstr>
      <vt:lpstr>Z Axis (X-Y Plane)</vt:lpstr>
      <vt:lpstr>PowerPoint Presentation</vt:lpstr>
      <vt:lpstr>PowerPoint Presentation</vt:lpstr>
      <vt:lpstr>PowerPoint Presentation</vt:lpstr>
      <vt:lpstr>PowerPoint Presentation</vt:lpstr>
      <vt:lpstr>PowerPoint Presentation</vt:lpstr>
      <vt:lpstr>PowerPoint Presentation</vt:lpstr>
      <vt:lpstr>3d shearing</vt:lpstr>
      <vt:lpstr>3d shearing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dc:creator>
  <dc:description/>
  <cp:lastModifiedBy>SAR</cp:lastModifiedBy>
  <cp:revision>43</cp:revision>
  <dcterms:created xsi:type="dcterms:W3CDTF">2016-07-28T08:33:49Z</dcterms:created>
  <dcterms:modified xsi:type="dcterms:W3CDTF">2021-07-27T05:15:21Z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