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8" r:id="rId2"/>
    <p:sldMasterId id="2147483698" r:id="rId3"/>
    <p:sldMasterId id="2147483710" r:id="rId4"/>
  </p:sldMasterIdLst>
  <p:notesMasterIdLst>
    <p:notesMasterId r:id="rId27"/>
  </p:notesMasterIdLst>
  <p:handoutMasterIdLst>
    <p:handoutMasterId r:id="rId28"/>
  </p:handoutMasterIdLst>
  <p:sldIdLst>
    <p:sldId id="360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55" r:id="rId15"/>
    <p:sldId id="259" r:id="rId16"/>
    <p:sldId id="263" r:id="rId17"/>
    <p:sldId id="264" r:id="rId18"/>
    <p:sldId id="265" r:id="rId19"/>
    <p:sldId id="276" r:id="rId20"/>
    <p:sldId id="277" r:id="rId21"/>
    <p:sldId id="356" r:id="rId22"/>
    <p:sldId id="357" r:id="rId23"/>
    <p:sldId id="358" r:id="rId24"/>
    <p:sldId id="359" r:id="rId25"/>
    <p:sldId id="332" r:id="rId26"/>
  </p:sldIdLst>
  <p:sldSz cx="9144000" cy="6858000" type="screen4x3"/>
  <p:notesSz cx="9309100" cy="7053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>
      <p:cViewPr varScale="1">
        <p:scale>
          <a:sx n="86" d="100"/>
          <a:sy n="86" d="100"/>
        </p:scale>
        <p:origin x="1157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3943" cy="354296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541" y="1"/>
            <a:ext cx="4033943" cy="354296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A86270B9-9853-4E5E-A38C-FCB0B57F08C3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8969"/>
            <a:ext cx="4033943" cy="35429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541" y="6698969"/>
            <a:ext cx="4033943" cy="35429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6FF9B34-36B0-4AE1-8575-D5C373CAA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8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541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F303F08D-B4B6-45C6-B858-0BA18DC2986B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8638"/>
            <a:ext cx="3527425" cy="2646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1" y="3350301"/>
            <a:ext cx="7447279" cy="3173968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8968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541" y="6698968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131CB6C5-1E07-495A-987E-214578833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6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967631638" y="-1987764313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43" tIns="42072" rIns="84143" bIns="42072"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476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162709251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31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216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162709251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1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162709251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8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162709251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75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162709251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37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162709251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16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162709251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2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162709251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80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162709251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7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50836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42925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39815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755123788"/>
      </p:ext>
    </p:extLst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200584379"/>
      </p:ext>
    </p:extLst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52450495"/>
      </p:ext>
    </p:extLst>
  </p:cSld>
  <p:clrMapOvr>
    <a:masterClrMapping/>
  </p:clrMapOvr>
  <p:transition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8863" y="1209675"/>
            <a:ext cx="3484562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209675"/>
            <a:ext cx="3484563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197093186"/>
      </p:ext>
    </p:extLst>
  </p:cSld>
  <p:clrMapOvr>
    <a:masterClrMapping/>
  </p:clrMapOvr>
  <p:transition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432598233"/>
      </p:ext>
    </p:extLst>
  </p:cSld>
  <p:clrMapOvr>
    <a:masterClrMapping/>
  </p:clrMapOvr>
  <p:transition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146890977"/>
      </p:ext>
    </p:extLst>
  </p:cSld>
  <p:clrMapOvr>
    <a:masterClrMapping/>
  </p:clrMapOvr>
  <p:transition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048932871"/>
      </p:ext>
    </p:extLst>
  </p:cSld>
  <p:clrMapOvr>
    <a:masterClrMapping/>
  </p:clrMapOvr>
  <p:transition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650475322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885336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665242497"/>
      </p:ext>
    </p:extLst>
  </p:cSld>
  <p:clrMapOvr>
    <a:masterClrMapping/>
  </p:clrMapOvr>
  <p:transition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354525720"/>
      </p:ext>
    </p:extLst>
  </p:cSld>
  <p:clrMapOvr>
    <a:masterClrMapping/>
  </p:clrMapOvr>
  <p:transition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0563" y="128588"/>
            <a:ext cx="1993900" cy="5635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8863" y="128588"/>
            <a:ext cx="5829300" cy="5635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14925084"/>
      </p:ext>
    </p:extLst>
  </p:cSld>
  <p:clrMapOvr>
    <a:masterClrMapping/>
  </p:clrMapOvr>
  <p:transition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054" y="609600"/>
            <a:ext cx="717682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85055" y="2209800"/>
            <a:ext cx="3518051" cy="26670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828" y="2209800"/>
            <a:ext cx="3518051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562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051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086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083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707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229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3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623611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301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709072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762178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606934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640941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858231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625601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419967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2933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897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98753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0206015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383019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409202431"/>
      </p:ext>
    </p:extLst>
  </p:cSld>
  <p:clrMapOvr>
    <a:masterClrMapping/>
  </p:clrMapOvr>
  <p:transition>
    <p:blinds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314308697"/>
      </p:ext>
    </p:extLst>
  </p:cSld>
  <p:clrMapOvr>
    <a:masterClrMapping/>
  </p:clrMapOvr>
  <p:transition>
    <p:blinds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464556312"/>
      </p:ext>
    </p:extLst>
  </p:cSld>
  <p:clrMapOvr>
    <a:masterClrMapping/>
  </p:clrMapOvr>
  <p:transition>
    <p:blinds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8863" y="1209675"/>
            <a:ext cx="3484562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209675"/>
            <a:ext cx="3484563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325726763"/>
      </p:ext>
    </p:extLst>
  </p:cSld>
  <p:clrMapOvr>
    <a:masterClrMapping/>
  </p:clrMapOvr>
  <p:transition>
    <p:blinds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817291341"/>
      </p:ext>
    </p:extLst>
  </p:cSld>
  <p:clrMapOvr>
    <a:masterClrMapping/>
  </p:clrMapOvr>
  <p:transition>
    <p:blinds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408330198"/>
      </p:ext>
    </p:extLst>
  </p:cSld>
  <p:clrMapOvr>
    <a:masterClrMapping/>
  </p:clrMapOvr>
  <p:transition>
    <p:blinds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411721237"/>
      </p:ext>
    </p:extLst>
  </p:cSld>
  <p:clrMapOvr>
    <a:masterClrMapping/>
  </p:clrMapOvr>
  <p:transition>
    <p:blinds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551159193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551318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383789231"/>
      </p:ext>
    </p:extLst>
  </p:cSld>
  <p:clrMapOvr>
    <a:masterClrMapping/>
  </p:clrMapOvr>
  <p:transition>
    <p:blinds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631883177"/>
      </p:ext>
    </p:extLst>
  </p:cSld>
  <p:clrMapOvr>
    <a:masterClrMapping/>
  </p:clrMapOvr>
  <p:transition>
    <p:blinds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0563" y="128588"/>
            <a:ext cx="1993900" cy="5635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8863" y="128588"/>
            <a:ext cx="5829300" cy="5635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158384117"/>
      </p:ext>
    </p:extLst>
  </p:cSld>
  <p:clrMapOvr>
    <a:masterClrMapping/>
  </p:clrMapOvr>
  <p:transition>
    <p:blinds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054" y="609600"/>
            <a:ext cx="717682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85055" y="2209800"/>
            <a:ext cx="3518051" cy="26670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828" y="2209800"/>
            <a:ext cx="3518051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47914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273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2827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551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130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7683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5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0435938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84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65165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22807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26625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05758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185863" y="128588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8863" y="1209675"/>
            <a:ext cx="7121525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410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7800" y="6365875"/>
            <a:ext cx="194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b="1">
                <a:effectLst/>
                <a:latin typeface="+mn-lt"/>
                <a:ea typeface="Gulim" pitchFamily="2" charset="-127"/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4468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transition>
    <p:blinds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10935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185863" y="128588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8863" y="1209675"/>
            <a:ext cx="7121525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410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7800" y="6365875"/>
            <a:ext cx="194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b="1">
                <a:effectLst/>
                <a:latin typeface="+mn-lt"/>
                <a:ea typeface="Gulim" pitchFamily="2" charset="-127"/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74217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</p:sldLayoutIdLst>
  <p:transition>
    <p:blinds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5532120" y="342900"/>
            <a:ext cx="3717607" cy="147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11000"/>
              </a:lnSpc>
            </a:pPr>
            <a:r>
              <a:rPr lang="en-US" altLang="en-US" sz="4000" b="1" dirty="0">
                <a:latin typeface="Arial" panose="020B0604020202020204" pitchFamily="34" charset="0"/>
              </a:rPr>
              <a:t> 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1000"/>
              </a:lnSpc>
            </a:pPr>
            <a:endParaRPr lang="en-US" altLang="en-US" sz="4320" b="1" dirty="0"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77195" y="4725144"/>
            <a:ext cx="4160520" cy="1714500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96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2520" b="1" dirty="0">
                <a:solidFill>
                  <a:sysClr val="windowText" lastClr="000000"/>
                </a:solidFill>
                <a:latin typeface="Calibri"/>
              </a:rPr>
              <a:t>Dr Sanjana Zaman, MBBS,  </a:t>
            </a:r>
            <a:r>
              <a:rPr lang="en-US" sz="2520" b="1" dirty="0" err="1">
                <a:solidFill>
                  <a:sysClr val="windowText" lastClr="000000"/>
                </a:solidFill>
                <a:latin typeface="Calibri"/>
              </a:rPr>
              <a:t>Ph.D</a:t>
            </a:r>
            <a:r>
              <a:rPr lang="en-US" sz="2520" b="1" dirty="0">
                <a:solidFill>
                  <a:sysClr val="windowText" lastClr="000000"/>
                </a:solidFill>
                <a:latin typeface="Calibri"/>
              </a:rPr>
              <a:t> (Japan)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B4714-A5DE-4B86-B14D-21DECD720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BD4CB6-9DBD-49C7-BAED-368FB7E601F3}"/>
              </a:ext>
            </a:extLst>
          </p:cNvPr>
          <p:cNvSpPr txBox="1"/>
          <p:nvPr/>
        </p:nvSpPr>
        <p:spPr>
          <a:xfrm>
            <a:off x="5273995" y="990600"/>
            <a:ext cx="37176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Preventing Diseases through Healthy Environment </a:t>
            </a:r>
          </a:p>
          <a:p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09538"/>
            <a:ext cx="8610600" cy="12434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lnSpc>
                <a:spcPct val="101000"/>
              </a:lnSpc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Currently,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environmental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preservation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has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become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virtually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mandatory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the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world,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because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of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the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serious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consequences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caused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by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environmental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degradation,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and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preserve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the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only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way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alleviate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even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stop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these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consequences.</a:t>
            </a:r>
          </a:p>
        </p:txBody>
      </p:sp>
      <p:sp>
        <p:nvSpPr>
          <p:cNvPr id="12291" name="object 3"/>
          <p:cNvSpPr>
            <a:spLocks noChangeArrowheads="1"/>
          </p:cNvSpPr>
          <p:nvPr/>
        </p:nvSpPr>
        <p:spPr bwMode="auto">
          <a:xfrm>
            <a:off x="0" y="1482725"/>
            <a:ext cx="9144000" cy="5375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800" y="2590800"/>
            <a:ext cx="6353810" cy="1333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190"/>
              </a:lnSpc>
            </a:pPr>
            <a:r>
              <a:rPr lang="en-US" sz="4400" b="1" i="1" spc="5" dirty="0">
                <a:solidFill>
                  <a:srgbClr val="FF0000"/>
                </a:solidFill>
                <a:latin typeface="Century Gothic"/>
                <a:cs typeface="Century Gothic"/>
              </a:rPr>
              <a:t>Concept of</a:t>
            </a:r>
            <a:r>
              <a:rPr lang="en-US" sz="4400" b="1" i="1" dirty="0">
                <a:solidFill>
                  <a:srgbClr val="FF0000"/>
                </a:solidFill>
                <a:latin typeface="Century Gothic"/>
                <a:cs typeface="Century Gothic"/>
              </a:rPr>
              <a:t> Health &amp; Disease</a:t>
            </a:r>
            <a:endParaRPr sz="4400" b="1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308813"/>
            <a:ext cx="87757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u="sng" spc="-30" dirty="0" err="1"/>
              <a:t>E</a:t>
            </a:r>
            <a:r>
              <a:rPr lang="en-US" b="1" u="sng" spc="-30" dirty="0" err="1"/>
              <a:t>environmental</a:t>
            </a:r>
            <a:r>
              <a:rPr lang="en-US" b="1" u="sng" spc="-30" dirty="0"/>
              <a:t> Concept of Health </a:t>
            </a:r>
            <a:endParaRPr b="1" u="sng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302765"/>
            <a:ext cx="8564245" cy="5143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18478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  <a:tab pos="5417185" algn="l"/>
              </a:tabLst>
            </a:pPr>
            <a:r>
              <a:rPr sz="3200" spc="-15" dirty="0">
                <a:latin typeface="Calibri"/>
                <a:cs typeface="Calibri"/>
              </a:rPr>
              <a:t>Form </a:t>
            </a:r>
            <a:r>
              <a:rPr sz="3200" spc="-10" dirty="0">
                <a:latin typeface="Calibri"/>
                <a:cs typeface="Calibri"/>
              </a:rPr>
              <a:t>ecological point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view;	health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viewed  as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5" dirty="0">
                <a:latin typeface="Calibri"/>
                <a:cs typeface="Calibri"/>
              </a:rPr>
              <a:t>dynamic equilibrium </a:t>
            </a:r>
            <a:r>
              <a:rPr sz="3200" spc="-10" dirty="0">
                <a:latin typeface="Calibri"/>
                <a:cs typeface="Calibri"/>
              </a:rPr>
              <a:t>between </a:t>
            </a:r>
            <a:r>
              <a:rPr sz="3200" spc="-5" dirty="0">
                <a:latin typeface="Calibri"/>
                <a:cs typeface="Calibri"/>
              </a:rPr>
              <a:t>human being  and </a:t>
            </a:r>
            <a:r>
              <a:rPr sz="3200" spc="-15" dirty="0">
                <a:latin typeface="Calibri"/>
                <a:cs typeface="Calibri"/>
              </a:rPr>
              <a:t>environment, </a:t>
            </a:r>
            <a:r>
              <a:rPr sz="3200" spc="-5" dirty="0">
                <a:latin typeface="Calibri"/>
                <a:cs typeface="Calibri"/>
              </a:rPr>
              <a:t>and disease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maladjustment 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human </a:t>
            </a:r>
            <a:r>
              <a:rPr sz="3200" spc="-20" dirty="0">
                <a:latin typeface="Calibri"/>
                <a:cs typeface="Calibri"/>
              </a:rPr>
              <a:t>organism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environment.</a:t>
            </a:r>
            <a:endParaRPr sz="3200" dirty="0">
              <a:latin typeface="Calibri"/>
              <a:cs typeface="Calibri"/>
            </a:endParaRPr>
          </a:p>
          <a:p>
            <a:pPr marL="287020" marR="508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10" dirty="0">
                <a:latin typeface="Calibri"/>
                <a:cs typeface="Calibri"/>
              </a:rPr>
              <a:t>According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lang="en-US" sz="3200" spc="-25" dirty="0">
                <a:latin typeface="Calibri"/>
                <a:cs typeface="Calibri"/>
              </a:rPr>
              <a:t>Rene </a:t>
            </a:r>
            <a:r>
              <a:rPr sz="3200" spc="-5" dirty="0">
                <a:latin typeface="Calibri"/>
                <a:cs typeface="Calibri"/>
              </a:rPr>
              <a:t>Dubos “Health implies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relative  </a:t>
            </a:r>
            <a:r>
              <a:rPr sz="3200" spc="-5" dirty="0">
                <a:latin typeface="Calibri"/>
                <a:cs typeface="Calibri"/>
              </a:rPr>
              <a:t>absence of pain and </a:t>
            </a:r>
            <a:r>
              <a:rPr sz="3200" spc="-20" dirty="0">
                <a:latin typeface="Calibri"/>
                <a:cs typeface="Calibri"/>
              </a:rPr>
              <a:t>discomfort </a:t>
            </a:r>
            <a:r>
              <a:rPr sz="3200" spc="-5" dirty="0">
                <a:latin typeface="Calibri"/>
                <a:cs typeface="Calibri"/>
              </a:rPr>
              <a:t>and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continuous  adaptation </a:t>
            </a:r>
            <a:r>
              <a:rPr sz="3200" spc="-5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adjustment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environment 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ensure </a:t>
            </a:r>
            <a:r>
              <a:rPr sz="3200" spc="-5" dirty="0">
                <a:latin typeface="Calibri"/>
                <a:cs typeface="Calibri"/>
              </a:rPr>
              <a:t>optimal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function.”</a:t>
            </a:r>
            <a:endParaRPr sz="3200" dirty="0">
              <a:latin typeface="Calibri"/>
              <a:cs typeface="Calibri"/>
            </a:endParaRPr>
          </a:p>
          <a:p>
            <a:pPr marL="287020" marR="78994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ecological concept </a:t>
            </a:r>
            <a:r>
              <a:rPr sz="3200" spc="-15" dirty="0">
                <a:latin typeface="Calibri"/>
                <a:cs typeface="Calibri"/>
              </a:rPr>
              <a:t>raises </a:t>
            </a:r>
            <a:r>
              <a:rPr sz="3200" spc="-10" dirty="0">
                <a:latin typeface="Calibri"/>
                <a:cs typeface="Calibri"/>
              </a:rPr>
              <a:t>two </a:t>
            </a:r>
            <a:r>
              <a:rPr sz="3200" spc="-5" dirty="0">
                <a:latin typeface="Calibri"/>
                <a:cs typeface="Calibri"/>
              </a:rPr>
              <a:t>issues</a:t>
            </a:r>
            <a:r>
              <a:rPr lang="en-US" sz="3200" spc="-5" dirty="0">
                <a:latin typeface="Calibri"/>
                <a:cs typeface="Calibri"/>
              </a:rPr>
              <a:t>--</a:t>
            </a:r>
            <a:r>
              <a:rPr sz="3200" dirty="0">
                <a:latin typeface="Calibri"/>
                <a:cs typeface="Calibri"/>
              </a:rPr>
              <a:t>  </a:t>
            </a:r>
            <a:r>
              <a:rPr sz="3200" spc="-10" dirty="0">
                <a:latin typeface="Calibri"/>
                <a:cs typeface="Calibri"/>
              </a:rPr>
              <a:t>imperfect </a:t>
            </a:r>
            <a:r>
              <a:rPr sz="3200" spc="-5" dirty="0">
                <a:latin typeface="Calibri"/>
                <a:cs typeface="Calibri"/>
              </a:rPr>
              <a:t>man and </a:t>
            </a:r>
            <a:r>
              <a:rPr sz="3200" spc="-10" dirty="0">
                <a:latin typeface="Calibri"/>
                <a:cs typeface="Calibri"/>
              </a:rPr>
              <a:t>imperfect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environment</a:t>
            </a:r>
            <a:r>
              <a:rPr sz="2800" spc="-1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331673"/>
            <a:ext cx="72517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5" dirty="0"/>
              <a:t>DEFINITIONS </a:t>
            </a:r>
            <a:r>
              <a:rPr sz="4500" b="1" spc="-10" dirty="0"/>
              <a:t>OF</a:t>
            </a:r>
            <a:r>
              <a:rPr sz="4500" b="1" spc="-100" dirty="0"/>
              <a:t> </a:t>
            </a:r>
            <a:r>
              <a:rPr sz="4500" b="1" spc="-65" dirty="0"/>
              <a:t>HEALTH</a:t>
            </a:r>
            <a:endParaRPr sz="4500" b="1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074165"/>
            <a:ext cx="8038465" cy="353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203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“Health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 a 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state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complete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physical,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mental, 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social well-being and not merely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absence 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disease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or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solidFill>
                  <a:srgbClr val="0000FF"/>
                </a:solidFill>
                <a:latin typeface="Calibri"/>
                <a:cs typeface="Calibri"/>
              </a:rPr>
              <a:t>infirmity.”</a:t>
            </a:r>
            <a:endParaRPr sz="3200">
              <a:latin typeface="Calibri"/>
              <a:cs typeface="Calibri"/>
            </a:endParaRPr>
          </a:p>
          <a:p>
            <a:pPr marL="2756535">
              <a:lnSpc>
                <a:spcPct val="100000"/>
              </a:lnSpc>
            </a:pP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- 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World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Health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Organization</a:t>
            </a:r>
            <a:endParaRPr sz="32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recent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years,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this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definition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has</a:t>
            </a:r>
            <a:r>
              <a:rPr sz="32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been</a:t>
            </a:r>
            <a:endParaRPr sz="3200">
              <a:latin typeface="Calibri"/>
              <a:cs typeface="Calibri"/>
            </a:endParaRPr>
          </a:p>
          <a:p>
            <a:pPr marL="286385" marR="5080">
              <a:lnSpc>
                <a:spcPct val="100000"/>
              </a:lnSpc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amplified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include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“the ability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lead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socially  and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economically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productive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65" dirty="0">
                <a:solidFill>
                  <a:srgbClr val="0000FF"/>
                </a:solidFill>
                <a:latin typeface="Calibri"/>
                <a:cs typeface="Calibri"/>
              </a:rPr>
              <a:t>life”.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25582" y="4970210"/>
            <a:ext cx="2116455" cy="494030"/>
          </a:xfrm>
          <a:custGeom>
            <a:avLst/>
            <a:gdLst/>
            <a:ahLst/>
            <a:cxnLst/>
            <a:rect l="l" t="t" r="r" b="b"/>
            <a:pathLst>
              <a:path w="2116454" h="494029">
                <a:moveTo>
                  <a:pt x="1147507" y="1076"/>
                </a:moveTo>
                <a:lnTo>
                  <a:pt x="666065" y="1076"/>
                </a:lnTo>
                <a:lnTo>
                  <a:pt x="630566" y="2062"/>
                </a:lnTo>
                <a:lnTo>
                  <a:pt x="607834" y="2062"/>
                </a:lnTo>
                <a:lnTo>
                  <a:pt x="600741" y="3138"/>
                </a:lnTo>
                <a:lnTo>
                  <a:pt x="143438" y="205467"/>
                </a:lnTo>
                <a:lnTo>
                  <a:pt x="0" y="493444"/>
                </a:lnTo>
                <a:lnTo>
                  <a:pt x="2116042" y="489229"/>
                </a:lnTo>
                <a:lnTo>
                  <a:pt x="1993977" y="231924"/>
                </a:lnTo>
                <a:lnTo>
                  <a:pt x="1991116" y="228695"/>
                </a:lnTo>
                <a:lnTo>
                  <a:pt x="1983964" y="222327"/>
                </a:lnTo>
                <a:lnTo>
                  <a:pt x="1974070" y="212821"/>
                </a:lnTo>
                <a:lnTo>
                  <a:pt x="1920070" y="169414"/>
                </a:lnTo>
                <a:lnTo>
                  <a:pt x="1867501" y="132374"/>
                </a:lnTo>
                <a:lnTo>
                  <a:pt x="1802177" y="94258"/>
                </a:lnTo>
                <a:lnTo>
                  <a:pt x="1766774" y="76231"/>
                </a:lnTo>
                <a:lnTo>
                  <a:pt x="1729820" y="59281"/>
                </a:lnTo>
                <a:lnTo>
                  <a:pt x="1690006" y="44483"/>
                </a:lnTo>
                <a:lnTo>
                  <a:pt x="1647450" y="31748"/>
                </a:lnTo>
                <a:lnTo>
                  <a:pt x="1603345" y="23317"/>
                </a:lnTo>
                <a:lnTo>
                  <a:pt x="1559358" y="16950"/>
                </a:lnTo>
                <a:lnTo>
                  <a:pt x="1508220" y="12645"/>
                </a:lnTo>
                <a:lnTo>
                  <a:pt x="1447187" y="8430"/>
                </a:lnTo>
                <a:lnTo>
                  <a:pt x="1228447" y="2062"/>
                </a:lnTo>
                <a:lnTo>
                  <a:pt x="1147507" y="1076"/>
                </a:lnTo>
                <a:close/>
              </a:path>
              <a:path w="2116454" h="494029">
                <a:moveTo>
                  <a:pt x="910339" y="0"/>
                </a:moveTo>
                <a:lnTo>
                  <a:pt x="837910" y="0"/>
                </a:lnTo>
                <a:lnTo>
                  <a:pt x="772586" y="1076"/>
                </a:lnTo>
                <a:lnTo>
                  <a:pt x="987035" y="1076"/>
                </a:lnTo>
                <a:lnTo>
                  <a:pt x="910339" y="0"/>
                </a:lnTo>
                <a:close/>
              </a:path>
            </a:pathLst>
          </a:custGeom>
          <a:solidFill>
            <a:srgbClr val="A0E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87233" y="5298455"/>
            <a:ext cx="2132330" cy="354965"/>
          </a:xfrm>
          <a:custGeom>
            <a:avLst/>
            <a:gdLst/>
            <a:ahLst/>
            <a:cxnLst/>
            <a:rect l="l" t="t" r="r" b="b"/>
            <a:pathLst>
              <a:path w="2132329" h="354964">
                <a:moveTo>
                  <a:pt x="573755" y="4215"/>
                </a:moveTo>
                <a:lnTo>
                  <a:pt x="507012" y="9596"/>
                </a:lnTo>
                <a:lnTo>
                  <a:pt x="430316" y="25470"/>
                </a:lnTo>
                <a:lnTo>
                  <a:pt x="389131" y="34976"/>
                </a:lnTo>
                <a:lnTo>
                  <a:pt x="346527" y="45559"/>
                </a:lnTo>
                <a:lnTo>
                  <a:pt x="306761" y="57218"/>
                </a:lnTo>
                <a:lnTo>
                  <a:pt x="266994" y="67801"/>
                </a:lnTo>
                <a:lnTo>
                  <a:pt x="228646" y="79460"/>
                </a:lnTo>
                <a:lnTo>
                  <a:pt x="194566" y="88967"/>
                </a:lnTo>
                <a:lnTo>
                  <a:pt x="166160" y="99549"/>
                </a:lnTo>
                <a:lnTo>
                  <a:pt x="122137" y="113361"/>
                </a:lnTo>
                <a:lnTo>
                  <a:pt x="0" y="231924"/>
                </a:lnTo>
                <a:lnTo>
                  <a:pt x="106510" y="354783"/>
                </a:lnTo>
                <a:lnTo>
                  <a:pt x="2131742" y="258381"/>
                </a:lnTo>
                <a:lnTo>
                  <a:pt x="2131742" y="121791"/>
                </a:lnTo>
                <a:lnTo>
                  <a:pt x="2130312" y="120715"/>
                </a:lnTo>
                <a:lnTo>
                  <a:pt x="2127451" y="118652"/>
                </a:lnTo>
                <a:lnTo>
                  <a:pt x="2121729" y="115424"/>
                </a:lnTo>
                <a:lnTo>
                  <a:pt x="1160347" y="115424"/>
                </a:lnTo>
                <a:lnTo>
                  <a:pt x="1120533" y="112285"/>
                </a:lnTo>
                <a:lnTo>
                  <a:pt x="1082185" y="108069"/>
                </a:lnTo>
                <a:lnTo>
                  <a:pt x="1005501" y="95334"/>
                </a:lnTo>
                <a:lnTo>
                  <a:pt x="965734" y="87890"/>
                </a:lnTo>
                <a:lnTo>
                  <a:pt x="889038" y="70940"/>
                </a:lnTo>
                <a:lnTo>
                  <a:pt x="815191" y="51927"/>
                </a:lnTo>
                <a:lnTo>
                  <a:pt x="779692" y="43407"/>
                </a:lnTo>
                <a:lnTo>
                  <a:pt x="681694" y="19102"/>
                </a:lnTo>
                <a:lnTo>
                  <a:pt x="626300" y="8520"/>
                </a:lnTo>
                <a:lnTo>
                  <a:pt x="602161" y="5291"/>
                </a:lnTo>
                <a:lnTo>
                  <a:pt x="573755" y="4215"/>
                </a:lnTo>
                <a:close/>
              </a:path>
              <a:path w="2132329" h="354964">
                <a:moveTo>
                  <a:pt x="1584953" y="0"/>
                </a:moveTo>
                <a:lnTo>
                  <a:pt x="1567906" y="0"/>
                </a:lnTo>
                <a:lnTo>
                  <a:pt x="1553721" y="1076"/>
                </a:lnTo>
                <a:lnTo>
                  <a:pt x="1504013" y="21165"/>
                </a:lnTo>
                <a:lnTo>
                  <a:pt x="1488397" y="30761"/>
                </a:lnTo>
                <a:lnTo>
                  <a:pt x="1469920" y="39192"/>
                </a:lnTo>
                <a:lnTo>
                  <a:pt x="1451444" y="48698"/>
                </a:lnTo>
                <a:lnTo>
                  <a:pt x="1428676" y="59371"/>
                </a:lnTo>
                <a:lnTo>
                  <a:pt x="1407457" y="69953"/>
                </a:lnTo>
                <a:lnTo>
                  <a:pt x="1356319" y="88967"/>
                </a:lnTo>
                <a:lnTo>
                  <a:pt x="1298028" y="103765"/>
                </a:lnTo>
                <a:lnTo>
                  <a:pt x="1232704" y="113361"/>
                </a:lnTo>
                <a:lnTo>
                  <a:pt x="1197181" y="115424"/>
                </a:lnTo>
                <a:lnTo>
                  <a:pt x="2121729" y="115424"/>
                </a:lnTo>
                <a:lnTo>
                  <a:pt x="2114696" y="111208"/>
                </a:lnTo>
                <a:lnTo>
                  <a:pt x="2106114" y="104841"/>
                </a:lnTo>
                <a:lnTo>
                  <a:pt x="2097650" y="99549"/>
                </a:lnTo>
                <a:lnTo>
                  <a:pt x="2074882" y="86904"/>
                </a:lnTo>
                <a:lnTo>
                  <a:pt x="2063558" y="78384"/>
                </a:lnTo>
                <a:lnTo>
                  <a:pt x="2050803" y="70940"/>
                </a:lnTo>
                <a:lnTo>
                  <a:pt x="2037929" y="64662"/>
                </a:lnTo>
                <a:lnTo>
                  <a:pt x="2026604" y="57218"/>
                </a:lnTo>
                <a:lnTo>
                  <a:pt x="2013849" y="49774"/>
                </a:lnTo>
                <a:lnTo>
                  <a:pt x="1995736" y="41344"/>
                </a:lnTo>
                <a:lnTo>
                  <a:pt x="1861864" y="41344"/>
                </a:lnTo>
                <a:lnTo>
                  <a:pt x="1829202" y="39192"/>
                </a:lnTo>
                <a:lnTo>
                  <a:pt x="1789388" y="32824"/>
                </a:lnTo>
                <a:lnTo>
                  <a:pt x="1765309" y="28609"/>
                </a:lnTo>
                <a:lnTo>
                  <a:pt x="1742541" y="25470"/>
                </a:lnTo>
                <a:lnTo>
                  <a:pt x="1718461" y="20179"/>
                </a:lnTo>
                <a:lnTo>
                  <a:pt x="1694263" y="15874"/>
                </a:lnTo>
                <a:lnTo>
                  <a:pt x="1670184" y="10582"/>
                </a:lnTo>
                <a:lnTo>
                  <a:pt x="1603429" y="1076"/>
                </a:lnTo>
                <a:lnTo>
                  <a:pt x="1584953" y="0"/>
                </a:lnTo>
                <a:close/>
              </a:path>
              <a:path w="2132329" h="354964">
                <a:moveTo>
                  <a:pt x="1942804" y="25470"/>
                </a:moveTo>
                <a:lnTo>
                  <a:pt x="1938512" y="26456"/>
                </a:lnTo>
                <a:lnTo>
                  <a:pt x="1932910" y="27533"/>
                </a:lnTo>
                <a:lnTo>
                  <a:pt x="1928618" y="28609"/>
                </a:lnTo>
                <a:lnTo>
                  <a:pt x="1921466" y="30761"/>
                </a:lnTo>
                <a:lnTo>
                  <a:pt x="1915864" y="31748"/>
                </a:lnTo>
                <a:lnTo>
                  <a:pt x="1908711" y="33900"/>
                </a:lnTo>
                <a:lnTo>
                  <a:pt x="1903109" y="36053"/>
                </a:lnTo>
                <a:lnTo>
                  <a:pt x="1884632" y="38115"/>
                </a:lnTo>
                <a:lnTo>
                  <a:pt x="1873188" y="39192"/>
                </a:lnTo>
                <a:lnTo>
                  <a:pt x="1861864" y="41344"/>
                </a:lnTo>
                <a:lnTo>
                  <a:pt x="1995736" y="41344"/>
                </a:lnTo>
                <a:lnTo>
                  <a:pt x="1991081" y="39192"/>
                </a:lnTo>
                <a:lnTo>
                  <a:pt x="1981187" y="36053"/>
                </a:lnTo>
                <a:lnTo>
                  <a:pt x="1971174" y="31748"/>
                </a:lnTo>
                <a:lnTo>
                  <a:pt x="1964141" y="28609"/>
                </a:lnTo>
                <a:lnTo>
                  <a:pt x="1955559" y="26456"/>
                </a:lnTo>
                <a:lnTo>
                  <a:pt x="1949956" y="26456"/>
                </a:lnTo>
                <a:lnTo>
                  <a:pt x="1942804" y="25470"/>
                </a:lnTo>
                <a:close/>
              </a:path>
            </a:pathLst>
          </a:custGeom>
          <a:solidFill>
            <a:srgbClr val="95B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86692" y="5446703"/>
            <a:ext cx="847090" cy="257810"/>
          </a:xfrm>
          <a:custGeom>
            <a:avLst/>
            <a:gdLst/>
            <a:ahLst/>
            <a:cxnLst/>
            <a:rect l="l" t="t" r="r" b="b"/>
            <a:pathLst>
              <a:path w="847090" h="257810">
                <a:moveTo>
                  <a:pt x="846469" y="0"/>
                </a:moveTo>
                <a:lnTo>
                  <a:pt x="600789" y="7443"/>
                </a:lnTo>
                <a:lnTo>
                  <a:pt x="539637" y="11658"/>
                </a:lnTo>
                <a:lnTo>
                  <a:pt x="480035" y="18026"/>
                </a:lnTo>
                <a:lnTo>
                  <a:pt x="423294" y="25470"/>
                </a:lnTo>
                <a:lnTo>
                  <a:pt x="316725" y="44483"/>
                </a:lnTo>
                <a:lnTo>
                  <a:pt x="220170" y="67801"/>
                </a:lnTo>
                <a:lnTo>
                  <a:pt x="178925" y="80536"/>
                </a:lnTo>
                <a:lnTo>
                  <a:pt x="137800" y="91119"/>
                </a:lnTo>
                <a:lnTo>
                  <a:pt x="103707" y="102778"/>
                </a:lnTo>
                <a:lnTo>
                  <a:pt x="73906" y="113361"/>
                </a:lnTo>
                <a:lnTo>
                  <a:pt x="48277" y="121791"/>
                </a:lnTo>
                <a:lnTo>
                  <a:pt x="11324" y="136643"/>
                </a:lnTo>
                <a:lnTo>
                  <a:pt x="2860" y="139818"/>
                </a:lnTo>
                <a:lnTo>
                  <a:pt x="0" y="141934"/>
                </a:lnTo>
                <a:lnTo>
                  <a:pt x="826562" y="257367"/>
                </a:lnTo>
                <a:lnTo>
                  <a:pt x="846469" y="0"/>
                </a:lnTo>
                <a:close/>
              </a:path>
            </a:pathLst>
          </a:custGeom>
          <a:solidFill>
            <a:srgbClr val="9CB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28075" y="5552621"/>
            <a:ext cx="1830705" cy="296545"/>
          </a:xfrm>
          <a:custGeom>
            <a:avLst/>
            <a:gdLst/>
            <a:ahLst/>
            <a:cxnLst/>
            <a:rect l="l" t="t" r="r" b="b"/>
            <a:pathLst>
              <a:path w="1830704" h="296545">
                <a:moveTo>
                  <a:pt x="1032523" y="0"/>
                </a:moveTo>
                <a:lnTo>
                  <a:pt x="842154" y="3228"/>
                </a:lnTo>
                <a:lnTo>
                  <a:pt x="738506" y="7443"/>
                </a:lnTo>
                <a:lnTo>
                  <a:pt x="633415" y="10582"/>
                </a:lnTo>
                <a:lnTo>
                  <a:pt x="326643" y="27551"/>
                </a:lnTo>
                <a:lnTo>
                  <a:pt x="92311" y="43434"/>
                </a:lnTo>
                <a:lnTo>
                  <a:pt x="42615" y="47667"/>
                </a:lnTo>
                <a:lnTo>
                  <a:pt x="11372" y="49792"/>
                </a:lnTo>
                <a:lnTo>
                  <a:pt x="0" y="50851"/>
                </a:lnTo>
                <a:lnTo>
                  <a:pt x="504174" y="296532"/>
                </a:lnTo>
                <a:lnTo>
                  <a:pt x="1799364" y="265824"/>
                </a:lnTo>
                <a:lnTo>
                  <a:pt x="1830596" y="139800"/>
                </a:lnTo>
                <a:lnTo>
                  <a:pt x="1824993" y="138741"/>
                </a:lnTo>
                <a:lnTo>
                  <a:pt x="1814980" y="136625"/>
                </a:lnTo>
                <a:lnTo>
                  <a:pt x="1770993" y="124975"/>
                </a:lnTo>
                <a:lnTo>
                  <a:pt x="1741192" y="116509"/>
                </a:lnTo>
                <a:lnTo>
                  <a:pt x="1707100" y="109092"/>
                </a:lnTo>
                <a:lnTo>
                  <a:pt x="1665855" y="98500"/>
                </a:lnTo>
                <a:lnTo>
                  <a:pt x="1579313" y="78384"/>
                </a:lnTo>
                <a:lnTo>
                  <a:pt x="1381911" y="36017"/>
                </a:lnTo>
                <a:lnTo>
                  <a:pt x="1332203" y="26456"/>
                </a:lnTo>
                <a:lnTo>
                  <a:pt x="1283806" y="18026"/>
                </a:lnTo>
                <a:lnTo>
                  <a:pt x="1236958" y="10582"/>
                </a:lnTo>
                <a:lnTo>
                  <a:pt x="1183078" y="4215"/>
                </a:lnTo>
                <a:lnTo>
                  <a:pt x="1113463" y="1076"/>
                </a:lnTo>
                <a:lnTo>
                  <a:pt x="1032523" y="0"/>
                </a:lnTo>
                <a:close/>
              </a:path>
            </a:pathLst>
          </a:custGeom>
          <a:solidFill>
            <a:srgbClr val="AFD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27001" y="5517734"/>
            <a:ext cx="1069975" cy="414020"/>
          </a:xfrm>
          <a:custGeom>
            <a:avLst/>
            <a:gdLst/>
            <a:ahLst/>
            <a:cxnLst/>
            <a:rect l="l" t="t" r="r" b="b"/>
            <a:pathLst>
              <a:path w="1069975" h="414020">
                <a:moveTo>
                  <a:pt x="0" y="0"/>
                </a:moveTo>
                <a:lnTo>
                  <a:pt x="31243" y="345186"/>
                </a:lnTo>
                <a:lnTo>
                  <a:pt x="840747" y="414019"/>
                </a:lnTo>
                <a:lnTo>
                  <a:pt x="1069441" y="400253"/>
                </a:lnTo>
                <a:lnTo>
                  <a:pt x="981349" y="353662"/>
                </a:lnTo>
                <a:lnTo>
                  <a:pt x="934489" y="330361"/>
                </a:lnTo>
                <a:lnTo>
                  <a:pt x="815190" y="275295"/>
                </a:lnTo>
                <a:lnTo>
                  <a:pt x="745598" y="245645"/>
                </a:lnTo>
                <a:lnTo>
                  <a:pt x="668914" y="211754"/>
                </a:lnTo>
                <a:lnTo>
                  <a:pt x="497069" y="145037"/>
                </a:lnTo>
                <a:lnTo>
                  <a:pt x="404758" y="112213"/>
                </a:lnTo>
                <a:lnTo>
                  <a:pt x="207343" y="50761"/>
                </a:lnTo>
                <a:lnTo>
                  <a:pt x="103671" y="23228"/>
                </a:lnTo>
                <a:lnTo>
                  <a:pt x="0" y="0"/>
                </a:lnTo>
                <a:close/>
              </a:path>
            </a:pathLst>
          </a:custGeom>
          <a:solidFill>
            <a:srgbClr val="9CB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13384" y="5704071"/>
            <a:ext cx="2262505" cy="416559"/>
          </a:xfrm>
          <a:custGeom>
            <a:avLst/>
            <a:gdLst/>
            <a:ahLst/>
            <a:cxnLst/>
            <a:rect l="l" t="t" r="r" b="b"/>
            <a:pathLst>
              <a:path w="2262504" h="416560">
                <a:moveTo>
                  <a:pt x="0" y="0"/>
                </a:moveTo>
                <a:lnTo>
                  <a:pt x="161906" y="284873"/>
                </a:lnTo>
                <a:lnTo>
                  <a:pt x="1310845" y="416190"/>
                </a:lnTo>
                <a:lnTo>
                  <a:pt x="2162917" y="318756"/>
                </a:lnTo>
                <a:lnTo>
                  <a:pt x="2230376" y="137674"/>
                </a:lnTo>
                <a:lnTo>
                  <a:pt x="751276" y="137674"/>
                </a:lnTo>
                <a:lnTo>
                  <a:pt x="685952" y="134490"/>
                </a:lnTo>
                <a:lnTo>
                  <a:pt x="624884" y="130257"/>
                </a:lnTo>
                <a:lnTo>
                  <a:pt x="566652" y="122840"/>
                </a:lnTo>
                <a:lnTo>
                  <a:pt x="511270" y="114374"/>
                </a:lnTo>
                <a:lnTo>
                  <a:pt x="458725" y="103782"/>
                </a:lnTo>
                <a:lnTo>
                  <a:pt x="409017" y="93191"/>
                </a:lnTo>
                <a:lnTo>
                  <a:pt x="316705" y="68832"/>
                </a:lnTo>
                <a:lnTo>
                  <a:pt x="271252" y="56124"/>
                </a:lnTo>
                <a:lnTo>
                  <a:pt x="230067" y="43416"/>
                </a:lnTo>
                <a:lnTo>
                  <a:pt x="149116" y="22241"/>
                </a:lnTo>
                <a:lnTo>
                  <a:pt x="109349" y="13766"/>
                </a:lnTo>
                <a:lnTo>
                  <a:pt x="73849" y="7416"/>
                </a:lnTo>
                <a:lnTo>
                  <a:pt x="35503" y="2116"/>
                </a:lnTo>
                <a:lnTo>
                  <a:pt x="0" y="0"/>
                </a:lnTo>
                <a:close/>
              </a:path>
              <a:path w="2262504" h="416560">
                <a:moveTo>
                  <a:pt x="1535187" y="42358"/>
                </a:moveTo>
                <a:lnTo>
                  <a:pt x="1484048" y="43416"/>
                </a:lnTo>
                <a:lnTo>
                  <a:pt x="1433029" y="47658"/>
                </a:lnTo>
                <a:lnTo>
                  <a:pt x="1334924" y="60366"/>
                </a:lnTo>
                <a:lnTo>
                  <a:pt x="1288077" y="68832"/>
                </a:lnTo>
                <a:lnTo>
                  <a:pt x="1092129" y="106957"/>
                </a:lnTo>
                <a:lnTo>
                  <a:pt x="1041002" y="115432"/>
                </a:lnTo>
                <a:lnTo>
                  <a:pt x="988457" y="122840"/>
                </a:lnTo>
                <a:lnTo>
                  <a:pt x="931644" y="129199"/>
                </a:lnTo>
                <a:lnTo>
                  <a:pt x="874843" y="134490"/>
                </a:lnTo>
                <a:lnTo>
                  <a:pt x="813775" y="136616"/>
                </a:lnTo>
                <a:lnTo>
                  <a:pt x="751276" y="137674"/>
                </a:lnTo>
                <a:lnTo>
                  <a:pt x="2230376" y="137674"/>
                </a:lnTo>
                <a:lnTo>
                  <a:pt x="2262333" y="51891"/>
                </a:lnTo>
                <a:lnTo>
                  <a:pt x="1982561" y="51891"/>
                </a:lnTo>
                <a:lnTo>
                  <a:pt x="1871820" y="49774"/>
                </a:lnTo>
                <a:lnTo>
                  <a:pt x="1816390" y="49774"/>
                </a:lnTo>
                <a:lnTo>
                  <a:pt x="1699927" y="47658"/>
                </a:lnTo>
                <a:lnTo>
                  <a:pt x="1589187" y="43416"/>
                </a:lnTo>
                <a:lnTo>
                  <a:pt x="1535187" y="42358"/>
                </a:lnTo>
                <a:close/>
              </a:path>
            </a:pathLst>
          </a:custGeom>
          <a:solidFill>
            <a:srgbClr val="85D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9240" y="4903382"/>
            <a:ext cx="2334755" cy="154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7800" y="4343400"/>
            <a:ext cx="1773301" cy="25145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36473"/>
            <a:ext cx="74803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5" dirty="0"/>
              <a:t>DEFINITIONS </a:t>
            </a:r>
            <a:r>
              <a:rPr sz="4500" b="1" spc="-10" dirty="0"/>
              <a:t>OF</a:t>
            </a:r>
            <a:r>
              <a:rPr sz="4500" b="1" spc="-100" dirty="0"/>
              <a:t> </a:t>
            </a:r>
            <a:r>
              <a:rPr sz="4500" b="1" spc="-65" dirty="0"/>
              <a:t>HEALTH</a:t>
            </a:r>
            <a:endParaRPr sz="4500" b="1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83766"/>
            <a:ext cx="7994015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WHO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definition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of health has been 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criticized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as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being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too broad.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Some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argue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that 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can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not be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defined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as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“state”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at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all, but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must 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be seen as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sz="3200" u="sng" spc="-10" dirty="0">
                <a:solidFill>
                  <a:srgbClr val="0000FF"/>
                </a:solidFill>
                <a:latin typeface="Calibri"/>
                <a:cs typeface="Calibri"/>
              </a:rPr>
              <a:t>process </a:t>
            </a:r>
            <a:r>
              <a:rPr sz="3200" u="sng" spc="-5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3200" u="sng" spc="-10" dirty="0">
                <a:solidFill>
                  <a:srgbClr val="0000FF"/>
                </a:solidFill>
                <a:latin typeface="Calibri"/>
                <a:cs typeface="Calibri"/>
              </a:rPr>
              <a:t>continuous adjustment 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changing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demands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living and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the 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changing meaning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we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give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life.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It is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dynamic 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concept.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It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helps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people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live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well,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work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well  and enjoy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themselves</a:t>
            </a:r>
            <a:r>
              <a:rPr sz="2600" spc="-5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33425"/>
            <a:ext cx="67183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/>
              <a:t>DEFINITIONS </a:t>
            </a:r>
            <a:r>
              <a:rPr b="1" dirty="0"/>
              <a:t>OF</a:t>
            </a:r>
            <a:r>
              <a:rPr b="1" spc="-45" dirty="0"/>
              <a:t> </a:t>
            </a:r>
            <a:r>
              <a:rPr b="1" spc="-65" dirty="0"/>
              <a:t>HEALTH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79907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It </a:t>
            </a:r>
            <a:r>
              <a:rPr sz="3200" spc="-40" dirty="0">
                <a:solidFill>
                  <a:srgbClr val="0000FF"/>
                </a:solidFill>
                <a:latin typeface="Calibri"/>
                <a:cs typeface="Calibri"/>
              </a:rPr>
              <a:t>refers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situation that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may exist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some  individuals but not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everyone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all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time,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it  is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not usually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observed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groups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of human  beings and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communities. Some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consider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it 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irrelevant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everyday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demands,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as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nobody  qualifies as </a:t>
            </a:r>
            <a:r>
              <a:rPr sz="3200" spc="-40" dirty="0">
                <a:solidFill>
                  <a:srgbClr val="0000FF"/>
                </a:solidFill>
                <a:latin typeface="Calibri"/>
                <a:cs typeface="Calibri"/>
              </a:rPr>
              <a:t>healthy,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i.e.,</a:t>
            </a:r>
            <a:r>
              <a:rPr sz="3200" spc="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perfect</a:t>
            </a:r>
            <a:endParaRPr sz="3200">
              <a:latin typeface="Calibri"/>
              <a:cs typeface="Calibri"/>
            </a:endParaRPr>
          </a:p>
          <a:p>
            <a:pPr marL="286385" marR="546100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biological,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psychological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and social  functioning. </a:t>
            </a:r>
            <a:r>
              <a:rPr sz="3200" u="sng" spc="-10" dirty="0">
                <a:solidFill>
                  <a:srgbClr val="0000FF"/>
                </a:solidFill>
                <a:latin typeface="Calibri"/>
                <a:cs typeface="Calibri"/>
              </a:rPr>
              <a:t>That </a:t>
            </a:r>
            <a:r>
              <a:rPr sz="3200" u="sng" spc="-5" dirty="0">
                <a:solidFill>
                  <a:srgbClr val="0000FF"/>
                </a:solidFill>
                <a:latin typeface="Calibri"/>
                <a:cs typeface="Calibri"/>
              </a:rPr>
              <a:t>is, </a:t>
            </a:r>
            <a:r>
              <a:rPr sz="3200" u="sng" dirty="0">
                <a:solidFill>
                  <a:srgbClr val="0000FF"/>
                </a:solidFill>
                <a:latin typeface="Calibri"/>
                <a:cs typeface="Calibri"/>
              </a:rPr>
              <a:t>if </a:t>
            </a:r>
            <a:r>
              <a:rPr sz="3200" u="sng" spc="-10" dirty="0">
                <a:solidFill>
                  <a:srgbClr val="0000FF"/>
                </a:solidFill>
                <a:latin typeface="Calibri"/>
                <a:cs typeface="Calibri"/>
              </a:rPr>
              <a:t>we </a:t>
            </a:r>
            <a:r>
              <a:rPr sz="3200" u="sng" spc="-5" dirty="0">
                <a:solidFill>
                  <a:srgbClr val="0000FF"/>
                </a:solidFill>
                <a:latin typeface="Calibri"/>
                <a:cs typeface="Calibri"/>
              </a:rPr>
              <a:t>accept </a:t>
            </a:r>
            <a:r>
              <a:rPr sz="3200" u="sng" dirty="0">
                <a:solidFill>
                  <a:srgbClr val="0000FF"/>
                </a:solidFill>
                <a:latin typeface="Calibri"/>
                <a:cs typeface="Calibri"/>
              </a:rPr>
              <a:t>the WHO  </a:t>
            </a:r>
            <a:r>
              <a:rPr sz="3200" u="sng" spc="-10" dirty="0">
                <a:solidFill>
                  <a:srgbClr val="0000FF"/>
                </a:solidFill>
                <a:latin typeface="Calibri"/>
                <a:cs typeface="Calibri"/>
              </a:rPr>
              <a:t>definition, </a:t>
            </a:r>
            <a:r>
              <a:rPr sz="3200" u="sng" spc="-15" dirty="0">
                <a:solidFill>
                  <a:srgbClr val="0000FF"/>
                </a:solidFill>
                <a:latin typeface="Calibri"/>
                <a:cs typeface="Calibri"/>
              </a:rPr>
              <a:t>we are </a:t>
            </a:r>
            <a:r>
              <a:rPr sz="3200" u="sng" spc="-5" dirty="0">
                <a:solidFill>
                  <a:srgbClr val="0000FF"/>
                </a:solidFill>
                <a:latin typeface="Calibri"/>
                <a:cs typeface="Calibri"/>
              </a:rPr>
              <a:t>all</a:t>
            </a:r>
            <a:r>
              <a:rPr sz="3200" u="sng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u="sng" spc="-5" dirty="0">
                <a:solidFill>
                  <a:srgbClr val="0000FF"/>
                </a:solidFill>
                <a:latin typeface="Calibri"/>
                <a:cs typeface="Calibri"/>
              </a:rPr>
              <a:t>sick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2100" y="557225"/>
            <a:ext cx="54229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/>
              <a:t>CONCEPT </a:t>
            </a:r>
            <a:r>
              <a:rPr b="1" dirty="0"/>
              <a:t>OF</a:t>
            </a:r>
            <a:r>
              <a:rPr b="1" spc="-75" dirty="0"/>
              <a:t> </a:t>
            </a:r>
            <a:r>
              <a:rPr b="1" spc="-10" dirty="0"/>
              <a:t>DISEASE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16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535940" y="2446147"/>
            <a:ext cx="7868284" cy="353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154305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Ecological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point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of view disease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is defined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as  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sz="3200" u="sng" spc="-35" dirty="0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sz="3200" u="sng" spc="-10" dirty="0">
                <a:solidFill>
                  <a:srgbClr val="0000FF"/>
                </a:solidFill>
                <a:latin typeface="Calibri"/>
                <a:cs typeface="Calibri"/>
              </a:rPr>
              <a:t>maladjustment </a:t>
            </a:r>
            <a:r>
              <a:rPr sz="3200" u="sng" spc="-5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3200" u="sng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u="sng" spc="-5" dirty="0">
                <a:solidFill>
                  <a:srgbClr val="0000FF"/>
                </a:solidFill>
                <a:latin typeface="Calibri"/>
                <a:cs typeface="Calibri"/>
              </a:rPr>
              <a:t>human </a:t>
            </a:r>
            <a:r>
              <a:rPr sz="3200" u="sng" spc="-20" dirty="0">
                <a:solidFill>
                  <a:srgbClr val="0000FF"/>
                </a:solidFill>
                <a:latin typeface="Calibri"/>
                <a:cs typeface="Calibri"/>
              </a:rPr>
              <a:t>organism </a:t>
            </a:r>
            <a:r>
              <a:rPr sz="3200" u="sng" spc="-25" dirty="0">
                <a:solidFill>
                  <a:srgbClr val="0000FF"/>
                </a:solidFill>
                <a:latin typeface="Calibri"/>
                <a:cs typeface="Calibri"/>
              </a:rPr>
              <a:t>to  </a:t>
            </a:r>
            <a:r>
              <a:rPr sz="3200" u="sng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u="sng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u="sng" spc="-30" dirty="0">
                <a:solidFill>
                  <a:srgbClr val="0000FF"/>
                </a:solidFill>
                <a:latin typeface="Calibri"/>
                <a:cs typeface="Calibri"/>
              </a:rPr>
              <a:t>environment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.”</a:t>
            </a:r>
            <a:endParaRPr sz="3200">
              <a:latin typeface="Calibri"/>
              <a:cs typeface="Calibri"/>
            </a:endParaRPr>
          </a:p>
          <a:p>
            <a:pPr marL="287020" marR="508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simplest definition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that disease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just 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u="sng" spc="-10" dirty="0">
                <a:solidFill>
                  <a:srgbClr val="0000FF"/>
                </a:solidFill>
                <a:latin typeface="Calibri"/>
                <a:cs typeface="Calibri"/>
              </a:rPr>
              <a:t>opposite </a:t>
            </a:r>
            <a:r>
              <a:rPr sz="3200" u="sng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3200" u="sng" spc="-5" dirty="0">
                <a:solidFill>
                  <a:srgbClr val="0000FF"/>
                </a:solidFill>
                <a:latin typeface="Calibri"/>
                <a:cs typeface="Calibri"/>
              </a:rPr>
              <a:t>health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: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i.e.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any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deviation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from 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normal functioning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or 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state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complete 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physical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or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mental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well-being.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77384" y="24383"/>
            <a:ext cx="4166616" cy="2289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72706" y="17829"/>
            <a:ext cx="4151629" cy="2260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27433" y="2121838"/>
            <a:ext cx="3777615" cy="117475"/>
          </a:xfrm>
          <a:custGeom>
            <a:avLst/>
            <a:gdLst/>
            <a:ahLst/>
            <a:cxnLst/>
            <a:rect l="l" t="t" r="r" b="b"/>
            <a:pathLst>
              <a:path w="3777615" h="117475">
                <a:moveTo>
                  <a:pt x="3777200" y="0"/>
                </a:moveTo>
                <a:lnTo>
                  <a:pt x="0" y="0"/>
                </a:lnTo>
                <a:lnTo>
                  <a:pt x="0" y="93954"/>
                </a:lnTo>
                <a:lnTo>
                  <a:pt x="6570" y="101784"/>
                </a:lnTo>
                <a:lnTo>
                  <a:pt x="6570" y="117443"/>
                </a:lnTo>
                <a:lnTo>
                  <a:pt x="3777200" y="117443"/>
                </a:lnTo>
                <a:lnTo>
                  <a:pt x="3777200" y="0"/>
                </a:lnTo>
                <a:close/>
              </a:path>
            </a:pathLst>
          </a:custGeom>
          <a:solidFill>
            <a:srgbClr val="9F3E3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5800" y="902015"/>
            <a:ext cx="79248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5044" marR="5080" indent="-982980">
              <a:lnSpc>
                <a:spcPct val="100000"/>
              </a:lnSpc>
              <a:spcBef>
                <a:spcPts val="95"/>
              </a:spcBef>
            </a:pPr>
            <a:r>
              <a:rPr sz="4000" b="1" u="sng" spc="-10" dirty="0"/>
              <a:t>Distinction </a:t>
            </a:r>
            <a:r>
              <a:rPr sz="4000" b="1" u="sng" spc="-15" dirty="0"/>
              <a:t>between </a:t>
            </a:r>
            <a:r>
              <a:rPr sz="4000" b="1" u="sng" spc="-10" dirty="0"/>
              <a:t>Disease,  Illness</a:t>
            </a:r>
            <a:r>
              <a:rPr sz="4000" b="1" spc="-10" dirty="0"/>
              <a:t> and</a:t>
            </a:r>
            <a:r>
              <a:rPr sz="4000" b="1" spc="-30" dirty="0"/>
              <a:t> </a:t>
            </a:r>
            <a:r>
              <a:rPr sz="4000" b="1" spc="-10" dirty="0"/>
              <a:t>Sickness</a:t>
            </a:r>
            <a:endParaRPr sz="4000" b="1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17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612394" y="2290115"/>
            <a:ext cx="8205470" cy="42214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87020" marR="5080" indent="-274320">
              <a:lnSpc>
                <a:spcPct val="90000"/>
              </a:lnSpc>
              <a:spcBef>
                <a:spcPts val="484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term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disease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literally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means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sz="3200" u="sng" spc="-5" dirty="0">
                <a:solidFill>
                  <a:srgbClr val="0000FF"/>
                </a:solidFill>
                <a:latin typeface="Calibri"/>
                <a:cs typeface="Calibri"/>
              </a:rPr>
              <a:t>without </a:t>
            </a:r>
            <a:r>
              <a:rPr sz="3200" u="sng" dirty="0">
                <a:solidFill>
                  <a:srgbClr val="0000FF"/>
                </a:solidFill>
                <a:latin typeface="Calibri"/>
                <a:cs typeface="Calibri"/>
              </a:rPr>
              <a:t>ease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” 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sz="3200" u="sng" spc="-5" dirty="0">
                <a:solidFill>
                  <a:srgbClr val="0000FF"/>
                </a:solidFill>
                <a:latin typeface="Calibri"/>
                <a:cs typeface="Calibri"/>
              </a:rPr>
              <a:t>uneasiness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),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when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something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wrong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with  bodily function.</a:t>
            </a:r>
            <a:endParaRPr sz="3200" dirty="0">
              <a:latin typeface="Calibri"/>
              <a:cs typeface="Calibri"/>
            </a:endParaRPr>
          </a:p>
          <a:p>
            <a:pPr marL="287020" indent="-274320">
              <a:lnSpc>
                <a:spcPts val="3650"/>
              </a:lnSpc>
              <a:spcBef>
                <a:spcPts val="3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Illness 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refers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presence of 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specific</a:t>
            </a:r>
            <a:endParaRPr sz="3200" b="1" dirty="0">
              <a:latin typeface="Calibri"/>
              <a:cs typeface="Calibri"/>
            </a:endParaRPr>
          </a:p>
          <a:p>
            <a:pPr marL="286385" marR="31115">
              <a:lnSpc>
                <a:spcPct val="90000"/>
              </a:lnSpc>
              <a:spcBef>
                <a:spcPts val="195"/>
              </a:spcBef>
            </a:pP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disease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, and also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u="sng" spc="-20" dirty="0">
                <a:solidFill>
                  <a:srgbClr val="0000FF"/>
                </a:solidFill>
                <a:latin typeface="Calibri"/>
                <a:cs typeface="Calibri"/>
              </a:rPr>
              <a:t>individual’s </a:t>
            </a:r>
            <a:r>
              <a:rPr sz="3200" u="sng" spc="-10" dirty="0">
                <a:solidFill>
                  <a:srgbClr val="0000FF"/>
                </a:solidFill>
                <a:latin typeface="Calibri"/>
                <a:cs typeface="Calibri"/>
              </a:rPr>
              <a:t>perceptions  </a:t>
            </a:r>
            <a:r>
              <a:rPr sz="3200" u="sng" spc="-5" dirty="0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sz="3200" u="sng" spc="-10" dirty="0">
                <a:solidFill>
                  <a:srgbClr val="0000FF"/>
                </a:solidFill>
                <a:latin typeface="Calibri"/>
                <a:cs typeface="Calibri"/>
              </a:rPr>
              <a:t>behavior </a:t>
            </a:r>
            <a:r>
              <a:rPr sz="3200" u="sng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3200" u="sng" spc="-5" dirty="0">
                <a:solidFill>
                  <a:srgbClr val="0000FF"/>
                </a:solidFill>
                <a:latin typeface="Calibri"/>
                <a:cs typeface="Calibri"/>
              </a:rPr>
              <a:t>response </a:t>
            </a:r>
            <a:r>
              <a:rPr sz="3200" u="sng" spc="-25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3200" u="sng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3200" u="sng" spc="-5" dirty="0">
                <a:solidFill>
                  <a:srgbClr val="0000FF"/>
                </a:solidFill>
                <a:latin typeface="Calibri"/>
                <a:cs typeface="Calibri"/>
              </a:rPr>
              <a:t>disease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, as well  as the </a:t>
            </a:r>
            <a:r>
              <a:rPr sz="3200" u="sng" dirty="0">
                <a:solidFill>
                  <a:srgbClr val="0000FF"/>
                </a:solidFill>
                <a:latin typeface="Calibri"/>
                <a:cs typeface="Calibri"/>
              </a:rPr>
              <a:t>impact </a:t>
            </a:r>
            <a:r>
              <a:rPr sz="3200" u="sng" spc="-5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3200" u="sng" spc="-10" dirty="0">
                <a:solidFill>
                  <a:srgbClr val="0000FF"/>
                </a:solidFill>
                <a:latin typeface="Calibri"/>
                <a:cs typeface="Calibri"/>
              </a:rPr>
              <a:t>that </a:t>
            </a:r>
            <a:r>
              <a:rPr sz="3200" u="sng" spc="-5" dirty="0">
                <a:solidFill>
                  <a:srgbClr val="0000FF"/>
                </a:solidFill>
                <a:latin typeface="Calibri"/>
                <a:cs typeface="Calibri"/>
              </a:rPr>
              <a:t>disease on </a:t>
            </a:r>
            <a:r>
              <a:rPr sz="3200" u="sng" dirty="0">
                <a:solidFill>
                  <a:srgbClr val="0000FF"/>
                </a:solidFill>
                <a:latin typeface="Calibri"/>
                <a:cs typeface="Calibri"/>
              </a:rPr>
              <a:t>the  </a:t>
            </a:r>
            <a:r>
              <a:rPr sz="3200" u="sng" spc="-10" dirty="0">
                <a:solidFill>
                  <a:srgbClr val="0000FF"/>
                </a:solidFill>
                <a:latin typeface="Calibri"/>
                <a:cs typeface="Calibri"/>
              </a:rPr>
              <a:t>psychosocial</a:t>
            </a:r>
            <a:r>
              <a:rPr sz="3200" u="sng" spc="-15" dirty="0">
                <a:solidFill>
                  <a:srgbClr val="0000FF"/>
                </a:solidFill>
                <a:latin typeface="Calibri"/>
                <a:cs typeface="Calibri"/>
              </a:rPr>
              <a:t> environment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3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Sickness 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refers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 </a:t>
            </a:r>
            <a:r>
              <a:rPr sz="3200" spc="-30" dirty="0">
                <a:solidFill>
                  <a:srgbClr val="0000FF"/>
                </a:solidFill>
                <a:latin typeface="Calibri"/>
                <a:cs typeface="Calibri"/>
              </a:rPr>
              <a:t>state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social</a:t>
            </a:r>
            <a:r>
              <a:rPr sz="3200" spc="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dysfunction.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935" y="796896"/>
            <a:ext cx="86868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en-US" sz="3600" b="1" dirty="0"/>
              <a:t>How Much Disease can be Prevented through Healthier Environment?</a:t>
            </a:r>
            <a:endParaRPr sz="3600" b="1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18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609600" y="2361824"/>
            <a:ext cx="8205470" cy="412484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r>
              <a:rPr lang="en-US" sz="2400" dirty="0"/>
              <a:t>This question lies at the heart of our global efforts to address the root causes of ill health through improved </a:t>
            </a:r>
            <a:r>
              <a:rPr lang="en-US" sz="2400" b="1" dirty="0"/>
              <a:t>preventive health strategies </a:t>
            </a:r>
            <a:r>
              <a:rPr lang="en-US" sz="2400" dirty="0"/>
              <a:t>-using the full range of policies, interventions and technologies in our arsenal of knowledge.</a:t>
            </a:r>
          </a:p>
          <a:p>
            <a:endParaRPr lang="en-US" sz="2400" dirty="0"/>
          </a:p>
          <a:p>
            <a:r>
              <a:rPr lang="en-US" sz="2400" dirty="0"/>
              <a:t>Previous World Health Organization studies have examined the aggregate disease burden attributed to </a:t>
            </a:r>
            <a:r>
              <a:rPr lang="en-US" sz="2400" b="1" dirty="0"/>
              <a:t>key environmental risks </a:t>
            </a:r>
            <a:r>
              <a:rPr lang="en-US" sz="2400" dirty="0"/>
              <a:t>globally and regionally, quantifying the amount of death and disease caused by factors such as unsafe drinking-water and sanitation, and indoor and outdoor air</a:t>
            </a:r>
          </a:p>
          <a:p>
            <a:r>
              <a:rPr lang="en-US" sz="2400" dirty="0"/>
              <a:t>pollution.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092" y="510730"/>
            <a:ext cx="86868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en-US" sz="3200" b="1" dirty="0"/>
              <a:t>How Much Disease can be Prevented through Healthier Environment?</a:t>
            </a:r>
            <a:endParaRPr sz="3200" b="1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19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505772" y="1751144"/>
            <a:ext cx="8205470" cy="48635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r>
              <a:rPr lang="en-US" sz="2400" dirty="0"/>
              <a:t>WHO Report 2016 confirms that approximately </a:t>
            </a:r>
            <a:r>
              <a:rPr lang="en-US" sz="2400" b="1" dirty="0"/>
              <a:t>one-quarter of the global disease burden</a:t>
            </a:r>
            <a:r>
              <a:rPr lang="en-US" sz="2400" dirty="0"/>
              <a:t>, and more than </a:t>
            </a:r>
            <a:r>
              <a:rPr lang="en-US" sz="2400" b="1" dirty="0"/>
              <a:t>one-third of the burden among children</a:t>
            </a:r>
            <a:r>
              <a:rPr lang="en-US" sz="2400" dirty="0"/>
              <a:t>, is due to modifiable environmental factors. The analysis here also goes a step further how different diseases are impacted by environmental risks… and by 'how much.' Heading that list are </a:t>
            </a:r>
            <a:r>
              <a:rPr lang="en-US" sz="2400" u="sng" dirty="0"/>
              <a:t>diarrhoea</a:t>
            </a:r>
            <a:r>
              <a:rPr lang="en-US" sz="2400" dirty="0"/>
              <a:t>, </a:t>
            </a:r>
            <a:r>
              <a:rPr lang="en-US" sz="2400" u="sng" dirty="0"/>
              <a:t>lower respiratory infections</a:t>
            </a:r>
            <a:r>
              <a:rPr lang="en-US" sz="2400" dirty="0"/>
              <a:t>,. </a:t>
            </a:r>
            <a:r>
              <a:rPr lang="en-US" sz="2400" u="sng" dirty="0"/>
              <a:t>various forms of unintentional injuries, and</a:t>
            </a:r>
          </a:p>
          <a:p>
            <a:r>
              <a:rPr lang="en-US" sz="2400" u="sng" dirty="0"/>
              <a:t>malaria</a:t>
            </a:r>
            <a:endParaRPr lang="en-US" sz="2400" dirty="0"/>
          </a:p>
          <a:p>
            <a:r>
              <a:rPr lang="en-US" sz="2400" dirty="0"/>
              <a:t>This 'environmentally-mediated' disease burden is much higher in the </a:t>
            </a:r>
            <a:r>
              <a:rPr lang="en-US" sz="2400" b="1" dirty="0"/>
              <a:t>developing world </a:t>
            </a:r>
            <a:r>
              <a:rPr lang="en-US" sz="2400" dirty="0"/>
              <a:t>than in developed countries - although in the case of certain non-communicable diseases, such as cardiovascular diseases and cancers, the per capita disease burden is larger in developed countries.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457200"/>
            <a:ext cx="79930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en-US" sz="3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shall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take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the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goal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life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processes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be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the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achievement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stability.</a:t>
            </a:r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1773238"/>
            <a:ext cx="9144000" cy="50847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" y="580220"/>
            <a:ext cx="86868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en-US" sz="3200" b="1" dirty="0"/>
              <a:t>How Much Disease can be Prevented through Healthier Environment?</a:t>
            </a:r>
            <a:endParaRPr sz="3200" b="1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20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340743" y="1675402"/>
            <a:ext cx="8534400" cy="48635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Children bear the highest death toll </a:t>
            </a:r>
            <a:r>
              <a:rPr lang="en-US" sz="2400" dirty="0"/>
              <a:t>with more than </a:t>
            </a:r>
            <a:r>
              <a:rPr lang="en-US" sz="2400" u="sng" dirty="0"/>
              <a:t>4 million environmentally-caused deaths yearly</a:t>
            </a:r>
            <a:r>
              <a:rPr lang="en-US" sz="2400" dirty="0"/>
              <a:t>, mostly in developing countries. The </a:t>
            </a:r>
            <a:r>
              <a:rPr lang="en-US" sz="2400" dirty="0">
                <a:solidFill>
                  <a:srgbClr val="00B050"/>
                </a:solidFill>
              </a:rPr>
              <a:t>infant death rate from environmental causes is 12 times higher in developing</a:t>
            </a:r>
            <a:r>
              <a:rPr lang="en-US" sz="2400" dirty="0"/>
              <a:t> than in developed countries, reflecting the human health gain that could be achieved by supporting healthy environments. The health impacts of environmental risks across more than </a:t>
            </a:r>
            <a:r>
              <a:rPr lang="en-US" sz="2400" dirty="0">
                <a:solidFill>
                  <a:srgbClr val="7030A0"/>
                </a:solidFill>
              </a:rPr>
              <a:t>80 diseases and injuries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WHO 2016 Repot also shows that many </a:t>
            </a:r>
            <a:r>
              <a:rPr lang="en-US" sz="2400" b="1" dirty="0"/>
              <a:t>measures</a:t>
            </a:r>
            <a:r>
              <a:rPr lang="en-US" sz="2400" dirty="0"/>
              <a:t> can indeed be taken almost immediately to reduce this environmental disease burden. Just a few examples include the promotion of </a:t>
            </a:r>
            <a:r>
              <a:rPr lang="en-US" sz="2400" u="sng" dirty="0"/>
              <a:t>safe household water storage and better hygiene measures, the use of cleaner fuels and safer, more judicious use and management of toxic substances</a:t>
            </a:r>
            <a:r>
              <a:rPr lang="en-US" sz="2400" dirty="0"/>
              <a:t> in the home and workplace. 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" y="903816"/>
            <a:ext cx="86868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en-US" sz="3200" b="1" dirty="0"/>
              <a:t>How Much Disease can be Prevented through Healthier Environment?</a:t>
            </a:r>
            <a:endParaRPr sz="3200" b="1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21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381000" y="2235817"/>
            <a:ext cx="8534400" cy="412484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 the same time, </a:t>
            </a:r>
            <a:r>
              <a:rPr lang="en-US" sz="2400" b="1" dirty="0"/>
              <a:t>actions by sectors </a:t>
            </a:r>
            <a:r>
              <a:rPr lang="en-US" sz="2400" dirty="0"/>
              <a:t>such as energy, transport, agriculture, and industry are urgently required, in cooperation with the health sector, to address the root environmental causes of ill health.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Acting together on the basis of coordinated health, environment and development policies, we can strengthen this platform, and make a real difference in human well-being and quality of life.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Coordinated investments can promote more </a:t>
            </a:r>
            <a:r>
              <a:rPr lang="en-US" sz="2400" b="1" dirty="0"/>
              <a:t>cost-effective development strategies</a:t>
            </a:r>
            <a:r>
              <a:rPr lang="en-US" sz="2400" dirty="0"/>
              <a:t> with multiple social and economic co-benefits, in addition to global health gains, both immediate and long term. 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7381" y="6549652"/>
            <a:ext cx="17081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045C75"/>
                </a:solidFill>
                <a:latin typeface="Arial"/>
                <a:cs typeface="Arial"/>
              </a:rPr>
              <a:t>77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52600" y="2514600"/>
            <a:ext cx="56388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84192" y="6577393"/>
            <a:ext cx="122682" cy="127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9194" y="6533857"/>
            <a:ext cx="131952" cy="108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42513" y="6395821"/>
            <a:ext cx="175133" cy="2376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80333" y="6334201"/>
            <a:ext cx="316865" cy="368300"/>
          </a:xfrm>
          <a:custGeom>
            <a:avLst/>
            <a:gdLst/>
            <a:ahLst/>
            <a:cxnLst/>
            <a:rect l="l" t="t" r="r" b="b"/>
            <a:pathLst>
              <a:path w="316864" h="368300">
                <a:moveTo>
                  <a:pt x="46608" y="0"/>
                </a:moveTo>
                <a:lnTo>
                  <a:pt x="55752" y="0"/>
                </a:lnTo>
                <a:lnTo>
                  <a:pt x="63372" y="304"/>
                </a:lnTo>
                <a:lnTo>
                  <a:pt x="69214" y="927"/>
                </a:lnTo>
                <a:lnTo>
                  <a:pt x="75183" y="1549"/>
                </a:lnTo>
                <a:lnTo>
                  <a:pt x="80009" y="2476"/>
                </a:lnTo>
                <a:lnTo>
                  <a:pt x="83565" y="3721"/>
                </a:lnTo>
                <a:lnTo>
                  <a:pt x="87249" y="4965"/>
                </a:lnTo>
                <a:lnTo>
                  <a:pt x="89788" y="6515"/>
                </a:lnTo>
                <a:lnTo>
                  <a:pt x="91186" y="8369"/>
                </a:lnTo>
                <a:lnTo>
                  <a:pt x="92709" y="10236"/>
                </a:lnTo>
                <a:lnTo>
                  <a:pt x="93471" y="12407"/>
                </a:lnTo>
                <a:lnTo>
                  <a:pt x="93471" y="14884"/>
                </a:lnTo>
                <a:lnTo>
                  <a:pt x="93471" y="202412"/>
                </a:lnTo>
                <a:lnTo>
                  <a:pt x="96774" y="242214"/>
                </a:lnTo>
                <a:lnTo>
                  <a:pt x="117475" y="277507"/>
                </a:lnTo>
                <a:lnTo>
                  <a:pt x="139826" y="286499"/>
                </a:lnTo>
                <a:lnTo>
                  <a:pt x="149225" y="286499"/>
                </a:lnTo>
                <a:lnTo>
                  <a:pt x="185165" y="273469"/>
                </a:lnTo>
                <a:lnTo>
                  <a:pt x="213598" y="247244"/>
                </a:lnTo>
                <a:lnTo>
                  <a:pt x="223646" y="235521"/>
                </a:lnTo>
                <a:lnTo>
                  <a:pt x="223646" y="14884"/>
                </a:lnTo>
                <a:lnTo>
                  <a:pt x="223646" y="12407"/>
                </a:lnTo>
                <a:lnTo>
                  <a:pt x="260984" y="0"/>
                </a:lnTo>
                <a:lnTo>
                  <a:pt x="270128" y="0"/>
                </a:lnTo>
                <a:lnTo>
                  <a:pt x="279400" y="0"/>
                </a:lnTo>
                <a:lnTo>
                  <a:pt x="306958" y="3721"/>
                </a:lnTo>
                <a:lnTo>
                  <a:pt x="310514" y="4965"/>
                </a:lnTo>
                <a:lnTo>
                  <a:pt x="312927" y="6515"/>
                </a:lnTo>
                <a:lnTo>
                  <a:pt x="314451" y="8369"/>
                </a:lnTo>
                <a:lnTo>
                  <a:pt x="315975" y="10236"/>
                </a:lnTo>
                <a:lnTo>
                  <a:pt x="316738" y="12407"/>
                </a:lnTo>
                <a:lnTo>
                  <a:pt x="316738" y="14884"/>
                </a:lnTo>
                <a:lnTo>
                  <a:pt x="316738" y="346773"/>
                </a:lnTo>
                <a:lnTo>
                  <a:pt x="316738" y="349250"/>
                </a:lnTo>
                <a:lnTo>
                  <a:pt x="316102" y="351421"/>
                </a:lnTo>
                <a:lnTo>
                  <a:pt x="314832" y="353275"/>
                </a:lnTo>
                <a:lnTo>
                  <a:pt x="313563" y="355142"/>
                </a:lnTo>
                <a:lnTo>
                  <a:pt x="296037" y="360718"/>
                </a:lnTo>
                <a:lnTo>
                  <a:pt x="290956" y="361340"/>
                </a:lnTo>
                <a:lnTo>
                  <a:pt x="284606" y="361657"/>
                </a:lnTo>
                <a:lnTo>
                  <a:pt x="276859" y="361657"/>
                </a:lnTo>
                <a:lnTo>
                  <a:pt x="268731" y="361657"/>
                </a:lnTo>
                <a:lnTo>
                  <a:pt x="262000" y="361340"/>
                </a:lnTo>
                <a:lnTo>
                  <a:pt x="256920" y="360718"/>
                </a:lnTo>
                <a:lnTo>
                  <a:pt x="251840" y="360108"/>
                </a:lnTo>
                <a:lnTo>
                  <a:pt x="236727" y="349250"/>
                </a:lnTo>
                <a:lnTo>
                  <a:pt x="236727" y="346773"/>
                </a:lnTo>
                <a:lnTo>
                  <a:pt x="236727" y="308444"/>
                </a:lnTo>
                <a:lnTo>
                  <a:pt x="208914" y="334495"/>
                </a:lnTo>
                <a:lnTo>
                  <a:pt x="166334" y="359608"/>
                </a:lnTo>
                <a:lnTo>
                  <a:pt x="121792" y="367982"/>
                </a:lnTo>
                <a:lnTo>
                  <a:pt x="105338" y="367284"/>
                </a:lnTo>
                <a:lnTo>
                  <a:pt x="64262" y="356819"/>
                </a:lnTo>
                <a:lnTo>
                  <a:pt x="26669" y="326301"/>
                </a:lnTo>
                <a:lnTo>
                  <a:pt x="6222" y="281470"/>
                </a:lnTo>
                <a:lnTo>
                  <a:pt x="400" y="236228"/>
                </a:lnTo>
                <a:lnTo>
                  <a:pt x="0" y="218033"/>
                </a:lnTo>
                <a:lnTo>
                  <a:pt x="0" y="14884"/>
                </a:lnTo>
                <a:lnTo>
                  <a:pt x="0" y="12407"/>
                </a:lnTo>
                <a:lnTo>
                  <a:pt x="762" y="10236"/>
                </a:lnTo>
                <a:lnTo>
                  <a:pt x="2158" y="8369"/>
                </a:lnTo>
                <a:lnTo>
                  <a:pt x="3428" y="6515"/>
                </a:lnTo>
                <a:lnTo>
                  <a:pt x="37591" y="0"/>
                </a:lnTo>
                <a:lnTo>
                  <a:pt x="46608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52215" y="6327876"/>
            <a:ext cx="356235" cy="374650"/>
          </a:xfrm>
          <a:custGeom>
            <a:avLst/>
            <a:gdLst/>
            <a:ahLst/>
            <a:cxnLst/>
            <a:rect l="l" t="t" r="r" b="b"/>
            <a:pathLst>
              <a:path w="356235" h="374650">
                <a:moveTo>
                  <a:pt x="181991" y="0"/>
                </a:moveTo>
                <a:lnTo>
                  <a:pt x="223615" y="3021"/>
                </a:lnTo>
                <a:lnTo>
                  <a:pt x="275002" y="18848"/>
                </a:lnTo>
                <a:lnTo>
                  <a:pt x="313436" y="47625"/>
                </a:lnTo>
                <a:lnTo>
                  <a:pt x="339403" y="88853"/>
                </a:lnTo>
                <a:lnTo>
                  <a:pt x="353091" y="142036"/>
                </a:lnTo>
                <a:lnTo>
                  <a:pt x="355726" y="183807"/>
                </a:lnTo>
                <a:lnTo>
                  <a:pt x="355016" y="204545"/>
                </a:lnTo>
                <a:lnTo>
                  <a:pt x="349404" y="243235"/>
                </a:lnTo>
                <a:lnTo>
                  <a:pt x="330454" y="293744"/>
                </a:lnTo>
                <a:lnTo>
                  <a:pt x="298590" y="333397"/>
                </a:lnTo>
                <a:lnTo>
                  <a:pt x="253746" y="360540"/>
                </a:lnTo>
                <a:lnTo>
                  <a:pt x="216598" y="370862"/>
                </a:lnTo>
                <a:lnTo>
                  <a:pt x="173736" y="374307"/>
                </a:lnTo>
                <a:lnTo>
                  <a:pt x="152352" y="373538"/>
                </a:lnTo>
                <a:lnTo>
                  <a:pt x="113871" y="367395"/>
                </a:lnTo>
                <a:lnTo>
                  <a:pt x="66786" y="346954"/>
                </a:lnTo>
                <a:lnTo>
                  <a:pt x="32345" y="313909"/>
                </a:lnTo>
                <a:lnTo>
                  <a:pt x="10413" y="268630"/>
                </a:lnTo>
                <a:lnTo>
                  <a:pt x="644" y="211848"/>
                </a:lnTo>
                <a:lnTo>
                  <a:pt x="0" y="190500"/>
                </a:lnTo>
                <a:lnTo>
                  <a:pt x="712" y="169742"/>
                </a:lnTo>
                <a:lnTo>
                  <a:pt x="6375" y="130956"/>
                </a:lnTo>
                <a:lnTo>
                  <a:pt x="25511" y="80276"/>
                </a:lnTo>
                <a:lnTo>
                  <a:pt x="57441" y="40802"/>
                </a:lnTo>
                <a:lnTo>
                  <a:pt x="102108" y="13766"/>
                </a:lnTo>
                <a:lnTo>
                  <a:pt x="139096" y="3440"/>
                </a:lnTo>
                <a:lnTo>
                  <a:pt x="181991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90598" y="6327876"/>
            <a:ext cx="317500" cy="368300"/>
          </a:xfrm>
          <a:custGeom>
            <a:avLst/>
            <a:gdLst/>
            <a:ahLst/>
            <a:cxnLst/>
            <a:rect l="l" t="t" r="r" b="b"/>
            <a:pathLst>
              <a:path w="317500" h="368300">
                <a:moveTo>
                  <a:pt x="195325" y="0"/>
                </a:moveTo>
                <a:lnTo>
                  <a:pt x="240188" y="6279"/>
                </a:lnTo>
                <a:lnTo>
                  <a:pt x="282354" y="32408"/>
                </a:lnTo>
                <a:lnTo>
                  <a:pt x="306998" y="73889"/>
                </a:lnTo>
                <a:lnTo>
                  <a:pt x="315436" y="114601"/>
                </a:lnTo>
                <a:lnTo>
                  <a:pt x="316991" y="148082"/>
                </a:lnTo>
                <a:lnTo>
                  <a:pt x="316991" y="353098"/>
                </a:lnTo>
                <a:lnTo>
                  <a:pt x="316991" y="355574"/>
                </a:lnTo>
                <a:lnTo>
                  <a:pt x="292988" y="367042"/>
                </a:lnTo>
                <a:lnTo>
                  <a:pt x="286893" y="367665"/>
                </a:lnTo>
                <a:lnTo>
                  <a:pt x="279400" y="367982"/>
                </a:lnTo>
                <a:lnTo>
                  <a:pt x="270509" y="367982"/>
                </a:lnTo>
                <a:lnTo>
                  <a:pt x="261365" y="367982"/>
                </a:lnTo>
                <a:lnTo>
                  <a:pt x="253745" y="367665"/>
                </a:lnTo>
                <a:lnTo>
                  <a:pt x="247650" y="367042"/>
                </a:lnTo>
                <a:lnTo>
                  <a:pt x="241553" y="366433"/>
                </a:lnTo>
                <a:lnTo>
                  <a:pt x="223646" y="355574"/>
                </a:lnTo>
                <a:lnTo>
                  <a:pt x="223646" y="353098"/>
                </a:lnTo>
                <a:lnTo>
                  <a:pt x="223646" y="163715"/>
                </a:lnTo>
                <a:lnTo>
                  <a:pt x="220090" y="125755"/>
                </a:lnTo>
                <a:lnTo>
                  <a:pt x="199644" y="90474"/>
                </a:lnTo>
                <a:lnTo>
                  <a:pt x="192531" y="86880"/>
                </a:lnTo>
                <a:lnTo>
                  <a:pt x="185546" y="83286"/>
                </a:lnTo>
                <a:lnTo>
                  <a:pt x="177291" y="81483"/>
                </a:lnTo>
                <a:lnTo>
                  <a:pt x="167766" y="81483"/>
                </a:lnTo>
                <a:lnTo>
                  <a:pt x="131699" y="94500"/>
                </a:lnTo>
                <a:lnTo>
                  <a:pt x="103534" y="120737"/>
                </a:lnTo>
                <a:lnTo>
                  <a:pt x="93725" y="132461"/>
                </a:lnTo>
                <a:lnTo>
                  <a:pt x="93725" y="353098"/>
                </a:lnTo>
                <a:lnTo>
                  <a:pt x="93725" y="355574"/>
                </a:lnTo>
                <a:lnTo>
                  <a:pt x="93090" y="357746"/>
                </a:lnTo>
                <a:lnTo>
                  <a:pt x="91566" y="359600"/>
                </a:lnTo>
                <a:lnTo>
                  <a:pt x="90043" y="361467"/>
                </a:lnTo>
                <a:lnTo>
                  <a:pt x="69595" y="367042"/>
                </a:lnTo>
                <a:lnTo>
                  <a:pt x="63626" y="367665"/>
                </a:lnTo>
                <a:lnTo>
                  <a:pt x="56133" y="367982"/>
                </a:lnTo>
                <a:lnTo>
                  <a:pt x="46862" y="367982"/>
                </a:lnTo>
                <a:lnTo>
                  <a:pt x="37718" y="367982"/>
                </a:lnTo>
                <a:lnTo>
                  <a:pt x="30099" y="367665"/>
                </a:lnTo>
                <a:lnTo>
                  <a:pt x="24256" y="367042"/>
                </a:lnTo>
                <a:lnTo>
                  <a:pt x="18287" y="366433"/>
                </a:lnTo>
                <a:lnTo>
                  <a:pt x="13462" y="365493"/>
                </a:lnTo>
                <a:lnTo>
                  <a:pt x="9906" y="364261"/>
                </a:lnTo>
                <a:lnTo>
                  <a:pt x="6222" y="363016"/>
                </a:lnTo>
                <a:lnTo>
                  <a:pt x="3682" y="361467"/>
                </a:lnTo>
                <a:lnTo>
                  <a:pt x="2285" y="359600"/>
                </a:lnTo>
                <a:lnTo>
                  <a:pt x="762" y="357746"/>
                </a:lnTo>
                <a:lnTo>
                  <a:pt x="0" y="355574"/>
                </a:lnTo>
                <a:lnTo>
                  <a:pt x="0" y="353098"/>
                </a:lnTo>
                <a:lnTo>
                  <a:pt x="0" y="21209"/>
                </a:lnTo>
                <a:lnTo>
                  <a:pt x="0" y="18732"/>
                </a:lnTo>
                <a:lnTo>
                  <a:pt x="634" y="16560"/>
                </a:lnTo>
                <a:lnTo>
                  <a:pt x="1904" y="14693"/>
                </a:lnTo>
                <a:lnTo>
                  <a:pt x="3175" y="12839"/>
                </a:lnTo>
                <a:lnTo>
                  <a:pt x="5333" y="11290"/>
                </a:lnTo>
                <a:lnTo>
                  <a:pt x="8635" y="10045"/>
                </a:lnTo>
                <a:lnTo>
                  <a:pt x="11810" y="8801"/>
                </a:lnTo>
                <a:lnTo>
                  <a:pt x="16001" y="7874"/>
                </a:lnTo>
                <a:lnTo>
                  <a:pt x="21081" y="7251"/>
                </a:lnTo>
                <a:lnTo>
                  <a:pt x="26162" y="6629"/>
                </a:lnTo>
                <a:lnTo>
                  <a:pt x="32512" y="6324"/>
                </a:lnTo>
                <a:lnTo>
                  <a:pt x="40258" y="6324"/>
                </a:lnTo>
                <a:lnTo>
                  <a:pt x="48132" y="6324"/>
                </a:lnTo>
                <a:lnTo>
                  <a:pt x="54737" y="6629"/>
                </a:lnTo>
                <a:lnTo>
                  <a:pt x="59943" y="7251"/>
                </a:lnTo>
                <a:lnTo>
                  <a:pt x="65150" y="7874"/>
                </a:lnTo>
                <a:lnTo>
                  <a:pt x="69214" y="8801"/>
                </a:lnTo>
                <a:lnTo>
                  <a:pt x="72008" y="10045"/>
                </a:lnTo>
                <a:lnTo>
                  <a:pt x="74802" y="11290"/>
                </a:lnTo>
                <a:lnTo>
                  <a:pt x="76962" y="12839"/>
                </a:lnTo>
                <a:lnTo>
                  <a:pt x="78104" y="14693"/>
                </a:lnTo>
                <a:lnTo>
                  <a:pt x="79375" y="16560"/>
                </a:lnTo>
                <a:lnTo>
                  <a:pt x="80009" y="18732"/>
                </a:lnTo>
                <a:lnTo>
                  <a:pt x="80009" y="21209"/>
                </a:lnTo>
                <a:lnTo>
                  <a:pt x="80009" y="59524"/>
                </a:lnTo>
                <a:lnTo>
                  <a:pt x="107822" y="33485"/>
                </a:lnTo>
                <a:lnTo>
                  <a:pt x="150373" y="8374"/>
                </a:lnTo>
                <a:lnTo>
                  <a:pt x="180040" y="930"/>
                </a:lnTo>
                <a:lnTo>
                  <a:pt x="195325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93722" y="6327876"/>
            <a:ext cx="303530" cy="374650"/>
          </a:xfrm>
          <a:custGeom>
            <a:avLst/>
            <a:gdLst/>
            <a:ahLst/>
            <a:cxnLst/>
            <a:rect l="l" t="t" r="r" b="b"/>
            <a:pathLst>
              <a:path w="303530" h="374650">
                <a:moveTo>
                  <a:pt x="156590" y="0"/>
                </a:moveTo>
                <a:lnTo>
                  <a:pt x="208847" y="4291"/>
                </a:lnTo>
                <a:lnTo>
                  <a:pt x="248665" y="17300"/>
                </a:lnTo>
                <a:lnTo>
                  <a:pt x="284432" y="49158"/>
                </a:lnTo>
                <a:lnTo>
                  <a:pt x="298614" y="84854"/>
                </a:lnTo>
                <a:lnTo>
                  <a:pt x="303276" y="130962"/>
                </a:lnTo>
                <a:lnTo>
                  <a:pt x="303276" y="354215"/>
                </a:lnTo>
                <a:lnTo>
                  <a:pt x="303276" y="357682"/>
                </a:lnTo>
                <a:lnTo>
                  <a:pt x="302006" y="360413"/>
                </a:lnTo>
                <a:lnTo>
                  <a:pt x="299466" y="362394"/>
                </a:lnTo>
                <a:lnTo>
                  <a:pt x="297053" y="364375"/>
                </a:lnTo>
                <a:lnTo>
                  <a:pt x="293116" y="365810"/>
                </a:lnTo>
                <a:lnTo>
                  <a:pt x="287782" y="366674"/>
                </a:lnTo>
                <a:lnTo>
                  <a:pt x="282447" y="367538"/>
                </a:lnTo>
                <a:lnTo>
                  <a:pt x="274574" y="367982"/>
                </a:lnTo>
                <a:lnTo>
                  <a:pt x="264159" y="367982"/>
                </a:lnTo>
                <a:lnTo>
                  <a:pt x="252984" y="367982"/>
                </a:lnTo>
                <a:lnTo>
                  <a:pt x="225806" y="357682"/>
                </a:lnTo>
                <a:lnTo>
                  <a:pt x="225806" y="354215"/>
                </a:lnTo>
                <a:lnTo>
                  <a:pt x="225806" y="327799"/>
                </a:lnTo>
                <a:lnTo>
                  <a:pt x="191908" y="355279"/>
                </a:lnTo>
                <a:lnTo>
                  <a:pt x="151479" y="371233"/>
                </a:lnTo>
                <a:lnTo>
                  <a:pt x="120903" y="374307"/>
                </a:lnTo>
                <a:lnTo>
                  <a:pt x="107948" y="373876"/>
                </a:lnTo>
                <a:lnTo>
                  <a:pt x="61700" y="363558"/>
                </a:lnTo>
                <a:lnTo>
                  <a:pt x="26392" y="339754"/>
                </a:lnTo>
                <a:lnTo>
                  <a:pt x="4982" y="302817"/>
                </a:lnTo>
                <a:lnTo>
                  <a:pt x="0" y="266407"/>
                </a:lnTo>
                <a:lnTo>
                  <a:pt x="712" y="252370"/>
                </a:lnTo>
                <a:lnTo>
                  <a:pt x="17708" y="205756"/>
                </a:lnTo>
                <a:lnTo>
                  <a:pt x="57142" y="174117"/>
                </a:lnTo>
                <a:lnTo>
                  <a:pt x="101219" y="159994"/>
                </a:lnTo>
                <a:lnTo>
                  <a:pt x="157511" y="153708"/>
                </a:lnTo>
                <a:lnTo>
                  <a:pt x="178943" y="153289"/>
                </a:lnTo>
                <a:lnTo>
                  <a:pt x="211328" y="153289"/>
                </a:lnTo>
                <a:lnTo>
                  <a:pt x="211328" y="133197"/>
                </a:lnTo>
                <a:lnTo>
                  <a:pt x="202565" y="91528"/>
                </a:lnTo>
                <a:lnTo>
                  <a:pt x="164877" y="71996"/>
                </a:lnTo>
                <a:lnTo>
                  <a:pt x="148463" y="71069"/>
                </a:lnTo>
                <a:lnTo>
                  <a:pt x="137056" y="71393"/>
                </a:lnTo>
                <a:lnTo>
                  <a:pt x="97651" y="78947"/>
                </a:lnTo>
                <a:lnTo>
                  <a:pt x="61087" y="93854"/>
                </a:lnTo>
                <a:lnTo>
                  <a:pt x="44069" y="102819"/>
                </a:lnTo>
                <a:lnTo>
                  <a:pt x="38989" y="104546"/>
                </a:lnTo>
                <a:lnTo>
                  <a:pt x="34925" y="104546"/>
                </a:lnTo>
                <a:lnTo>
                  <a:pt x="32258" y="104546"/>
                </a:lnTo>
                <a:lnTo>
                  <a:pt x="29845" y="103682"/>
                </a:lnTo>
                <a:lnTo>
                  <a:pt x="19304" y="82600"/>
                </a:lnTo>
                <a:lnTo>
                  <a:pt x="18542" y="77889"/>
                </a:lnTo>
                <a:lnTo>
                  <a:pt x="18288" y="72682"/>
                </a:lnTo>
                <a:lnTo>
                  <a:pt x="18288" y="66967"/>
                </a:lnTo>
                <a:lnTo>
                  <a:pt x="18288" y="59283"/>
                </a:lnTo>
                <a:lnTo>
                  <a:pt x="18796" y="53200"/>
                </a:lnTo>
                <a:lnTo>
                  <a:pt x="20065" y="48742"/>
                </a:lnTo>
                <a:lnTo>
                  <a:pt x="21336" y="44272"/>
                </a:lnTo>
                <a:lnTo>
                  <a:pt x="52175" y="21541"/>
                </a:lnTo>
                <a:lnTo>
                  <a:pt x="94186" y="7580"/>
                </a:lnTo>
                <a:lnTo>
                  <a:pt x="134985" y="884"/>
                </a:lnTo>
                <a:lnTo>
                  <a:pt x="145710" y="221"/>
                </a:lnTo>
                <a:lnTo>
                  <a:pt x="156590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5393" y="6212166"/>
            <a:ext cx="368935" cy="483870"/>
          </a:xfrm>
          <a:custGeom>
            <a:avLst/>
            <a:gdLst/>
            <a:ahLst/>
            <a:cxnLst/>
            <a:rect l="l" t="t" r="r" b="b"/>
            <a:pathLst>
              <a:path w="368934" h="483870">
                <a:moveTo>
                  <a:pt x="14503" y="0"/>
                </a:moveTo>
                <a:lnTo>
                  <a:pt x="353834" y="0"/>
                </a:lnTo>
                <a:lnTo>
                  <a:pt x="356069" y="0"/>
                </a:lnTo>
                <a:lnTo>
                  <a:pt x="358114" y="673"/>
                </a:lnTo>
                <a:lnTo>
                  <a:pt x="359968" y="2044"/>
                </a:lnTo>
                <a:lnTo>
                  <a:pt x="361835" y="3403"/>
                </a:lnTo>
                <a:lnTo>
                  <a:pt x="363385" y="5638"/>
                </a:lnTo>
                <a:lnTo>
                  <a:pt x="364629" y="8737"/>
                </a:lnTo>
                <a:lnTo>
                  <a:pt x="365861" y="11836"/>
                </a:lnTo>
                <a:lnTo>
                  <a:pt x="366788" y="15989"/>
                </a:lnTo>
                <a:lnTo>
                  <a:pt x="367411" y="21209"/>
                </a:lnTo>
                <a:lnTo>
                  <a:pt x="368033" y="26416"/>
                </a:lnTo>
                <a:lnTo>
                  <a:pt x="368338" y="32740"/>
                </a:lnTo>
                <a:lnTo>
                  <a:pt x="368338" y="40182"/>
                </a:lnTo>
                <a:lnTo>
                  <a:pt x="368338" y="47371"/>
                </a:lnTo>
                <a:lnTo>
                  <a:pt x="359968" y="77762"/>
                </a:lnTo>
                <a:lnTo>
                  <a:pt x="358114" y="79248"/>
                </a:lnTo>
                <a:lnTo>
                  <a:pt x="356069" y="79984"/>
                </a:lnTo>
                <a:lnTo>
                  <a:pt x="353834" y="79984"/>
                </a:lnTo>
                <a:lnTo>
                  <a:pt x="233286" y="79984"/>
                </a:lnTo>
                <a:lnTo>
                  <a:pt x="233286" y="468058"/>
                </a:lnTo>
                <a:lnTo>
                  <a:pt x="233286" y="470535"/>
                </a:lnTo>
                <a:lnTo>
                  <a:pt x="232473" y="472770"/>
                </a:lnTo>
                <a:lnTo>
                  <a:pt x="230860" y="474751"/>
                </a:lnTo>
                <a:lnTo>
                  <a:pt x="229247" y="476745"/>
                </a:lnTo>
                <a:lnTo>
                  <a:pt x="226580" y="478358"/>
                </a:lnTo>
                <a:lnTo>
                  <a:pt x="222859" y="479590"/>
                </a:lnTo>
                <a:lnTo>
                  <a:pt x="219138" y="480834"/>
                </a:lnTo>
                <a:lnTo>
                  <a:pt x="214122" y="481825"/>
                </a:lnTo>
                <a:lnTo>
                  <a:pt x="207797" y="482574"/>
                </a:lnTo>
                <a:lnTo>
                  <a:pt x="201472" y="483311"/>
                </a:lnTo>
                <a:lnTo>
                  <a:pt x="193598" y="483692"/>
                </a:lnTo>
                <a:lnTo>
                  <a:pt x="184175" y="483692"/>
                </a:lnTo>
                <a:lnTo>
                  <a:pt x="174739" y="483692"/>
                </a:lnTo>
                <a:lnTo>
                  <a:pt x="145478" y="479590"/>
                </a:lnTo>
                <a:lnTo>
                  <a:pt x="141757" y="478358"/>
                </a:lnTo>
                <a:lnTo>
                  <a:pt x="139090" y="476745"/>
                </a:lnTo>
                <a:lnTo>
                  <a:pt x="137477" y="474751"/>
                </a:lnTo>
                <a:lnTo>
                  <a:pt x="135864" y="472770"/>
                </a:lnTo>
                <a:lnTo>
                  <a:pt x="135051" y="470535"/>
                </a:lnTo>
                <a:lnTo>
                  <a:pt x="135051" y="468058"/>
                </a:lnTo>
                <a:lnTo>
                  <a:pt x="135051" y="79984"/>
                </a:lnTo>
                <a:lnTo>
                  <a:pt x="14503" y="79984"/>
                </a:lnTo>
                <a:lnTo>
                  <a:pt x="12026" y="79984"/>
                </a:lnTo>
                <a:lnTo>
                  <a:pt x="9918" y="79248"/>
                </a:lnTo>
                <a:lnTo>
                  <a:pt x="8178" y="77762"/>
                </a:lnTo>
                <a:lnTo>
                  <a:pt x="6438" y="76276"/>
                </a:lnTo>
                <a:lnTo>
                  <a:pt x="4953" y="73977"/>
                </a:lnTo>
                <a:lnTo>
                  <a:pt x="3721" y="70878"/>
                </a:lnTo>
                <a:lnTo>
                  <a:pt x="2476" y="67779"/>
                </a:lnTo>
                <a:lnTo>
                  <a:pt x="1549" y="63677"/>
                </a:lnTo>
                <a:lnTo>
                  <a:pt x="927" y="58597"/>
                </a:lnTo>
                <a:lnTo>
                  <a:pt x="304" y="53517"/>
                </a:lnTo>
                <a:lnTo>
                  <a:pt x="0" y="47371"/>
                </a:lnTo>
                <a:lnTo>
                  <a:pt x="0" y="40182"/>
                </a:lnTo>
                <a:lnTo>
                  <a:pt x="0" y="32740"/>
                </a:lnTo>
                <a:lnTo>
                  <a:pt x="304" y="26416"/>
                </a:lnTo>
                <a:lnTo>
                  <a:pt x="927" y="21209"/>
                </a:lnTo>
                <a:lnTo>
                  <a:pt x="1549" y="15989"/>
                </a:lnTo>
                <a:lnTo>
                  <a:pt x="2476" y="11836"/>
                </a:lnTo>
                <a:lnTo>
                  <a:pt x="3721" y="8737"/>
                </a:lnTo>
                <a:lnTo>
                  <a:pt x="4953" y="5638"/>
                </a:lnTo>
                <a:lnTo>
                  <a:pt x="6438" y="3403"/>
                </a:lnTo>
                <a:lnTo>
                  <a:pt x="8178" y="2044"/>
                </a:lnTo>
                <a:lnTo>
                  <a:pt x="9918" y="673"/>
                </a:lnTo>
                <a:lnTo>
                  <a:pt x="12026" y="0"/>
                </a:lnTo>
                <a:lnTo>
                  <a:pt x="14503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6742" y="6209931"/>
            <a:ext cx="382905" cy="486409"/>
          </a:xfrm>
          <a:custGeom>
            <a:avLst/>
            <a:gdLst/>
            <a:ahLst/>
            <a:cxnLst/>
            <a:rect l="l" t="t" r="r" b="b"/>
            <a:pathLst>
              <a:path w="382904" h="486409">
                <a:moveTo>
                  <a:pt x="51434" y="0"/>
                </a:moveTo>
                <a:lnTo>
                  <a:pt x="91058" y="2171"/>
                </a:lnTo>
                <a:lnTo>
                  <a:pt x="162687" y="135801"/>
                </a:lnTo>
                <a:lnTo>
                  <a:pt x="178181" y="171894"/>
                </a:lnTo>
                <a:lnTo>
                  <a:pt x="193548" y="211708"/>
                </a:lnTo>
                <a:lnTo>
                  <a:pt x="194309" y="211708"/>
                </a:lnTo>
                <a:lnTo>
                  <a:pt x="208787" y="172643"/>
                </a:lnTo>
                <a:lnTo>
                  <a:pt x="223393" y="136550"/>
                </a:lnTo>
                <a:lnTo>
                  <a:pt x="276225" y="18973"/>
                </a:lnTo>
                <a:lnTo>
                  <a:pt x="277368" y="15011"/>
                </a:lnTo>
                <a:lnTo>
                  <a:pt x="289179" y="3721"/>
                </a:lnTo>
                <a:lnTo>
                  <a:pt x="292862" y="2235"/>
                </a:lnTo>
                <a:lnTo>
                  <a:pt x="330073" y="0"/>
                </a:lnTo>
                <a:lnTo>
                  <a:pt x="340125" y="57"/>
                </a:lnTo>
                <a:lnTo>
                  <a:pt x="379094" y="5765"/>
                </a:lnTo>
                <a:lnTo>
                  <a:pt x="382523" y="12280"/>
                </a:lnTo>
                <a:lnTo>
                  <a:pt x="381127" y="17487"/>
                </a:lnTo>
                <a:lnTo>
                  <a:pt x="379603" y="22694"/>
                </a:lnTo>
                <a:lnTo>
                  <a:pt x="376681" y="29768"/>
                </a:lnTo>
                <a:lnTo>
                  <a:pt x="372109" y="38696"/>
                </a:lnTo>
                <a:lnTo>
                  <a:pt x="240411" y="301002"/>
                </a:lnTo>
                <a:lnTo>
                  <a:pt x="240411" y="470293"/>
                </a:lnTo>
                <a:lnTo>
                  <a:pt x="240411" y="472770"/>
                </a:lnTo>
                <a:lnTo>
                  <a:pt x="239649" y="475005"/>
                </a:lnTo>
                <a:lnTo>
                  <a:pt x="237998" y="476986"/>
                </a:lnTo>
                <a:lnTo>
                  <a:pt x="236474" y="478980"/>
                </a:lnTo>
                <a:lnTo>
                  <a:pt x="233806" y="480593"/>
                </a:lnTo>
                <a:lnTo>
                  <a:pt x="229996" y="481825"/>
                </a:lnTo>
                <a:lnTo>
                  <a:pt x="226313" y="483069"/>
                </a:lnTo>
                <a:lnTo>
                  <a:pt x="221233" y="484060"/>
                </a:lnTo>
                <a:lnTo>
                  <a:pt x="215011" y="484809"/>
                </a:lnTo>
                <a:lnTo>
                  <a:pt x="208661" y="485546"/>
                </a:lnTo>
                <a:lnTo>
                  <a:pt x="200787" y="485927"/>
                </a:lnTo>
                <a:lnTo>
                  <a:pt x="191388" y="485927"/>
                </a:lnTo>
                <a:lnTo>
                  <a:pt x="181609" y="485927"/>
                </a:lnTo>
                <a:lnTo>
                  <a:pt x="144399" y="476986"/>
                </a:lnTo>
                <a:lnTo>
                  <a:pt x="142239" y="472770"/>
                </a:lnTo>
                <a:lnTo>
                  <a:pt x="142239" y="470293"/>
                </a:lnTo>
                <a:lnTo>
                  <a:pt x="142239" y="301002"/>
                </a:lnTo>
                <a:lnTo>
                  <a:pt x="10540" y="38696"/>
                </a:lnTo>
                <a:lnTo>
                  <a:pt x="5842" y="29514"/>
                </a:lnTo>
                <a:lnTo>
                  <a:pt x="2793" y="22390"/>
                </a:lnTo>
                <a:lnTo>
                  <a:pt x="1396" y="17297"/>
                </a:lnTo>
                <a:lnTo>
                  <a:pt x="0" y="12217"/>
                </a:lnTo>
                <a:lnTo>
                  <a:pt x="762" y="8369"/>
                </a:lnTo>
                <a:lnTo>
                  <a:pt x="3682" y="5765"/>
                </a:lnTo>
                <a:lnTo>
                  <a:pt x="6476" y="3162"/>
                </a:lnTo>
                <a:lnTo>
                  <a:pt x="11811" y="1549"/>
                </a:lnTo>
                <a:lnTo>
                  <a:pt x="19431" y="927"/>
                </a:lnTo>
                <a:lnTo>
                  <a:pt x="25788" y="519"/>
                </a:lnTo>
                <a:lnTo>
                  <a:pt x="33242" y="230"/>
                </a:lnTo>
                <a:lnTo>
                  <a:pt x="41790" y="57"/>
                </a:lnTo>
                <a:lnTo>
                  <a:pt x="51434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99029" y="6175705"/>
            <a:ext cx="308610" cy="520700"/>
          </a:xfrm>
          <a:custGeom>
            <a:avLst/>
            <a:gdLst/>
            <a:ahLst/>
            <a:cxnLst/>
            <a:rect l="l" t="t" r="r" b="b"/>
            <a:pathLst>
              <a:path w="308610" h="520700">
                <a:moveTo>
                  <a:pt x="46862" y="0"/>
                </a:moveTo>
                <a:lnTo>
                  <a:pt x="56133" y="0"/>
                </a:lnTo>
                <a:lnTo>
                  <a:pt x="63626" y="368"/>
                </a:lnTo>
                <a:lnTo>
                  <a:pt x="93725" y="13512"/>
                </a:lnTo>
                <a:lnTo>
                  <a:pt x="93725" y="15989"/>
                </a:lnTo>
                <a:lnTo>
                  <a:pt x="93725" y="307327"/>
                </a:lnTo>
                <a:lnTo>
                  <a:pt x="192024" y="175234"/>
                </a:lnTo>
                <a:lnTo>
                  <a:pt x="193928" y="172262"/>
                </a:lnTo>
                <a:lnTo>
                  <a:pt x="196214" y="169659"/>
                </a:lnTo>
                <a:lnTo>
                  <a:pt x="198755" y="167424"/>
                </a:lnTo>
                <a:lnTo>
                  <a:pt x="201168" y="165188"/>
                </a:lnTo>
                <a:lnTo>
                  <a:pt x="204469" y="163461"/>
                </a:lnTo>
                <a:lnTo>
                  <a:pt x="208533" y="162217"/>
                </a:lnTo>
                <a:lnTo>
                  <a:pt x="212597" y="160972"/>
                </a:lnTo>
                <a:lnTo>
                  <a:pt x="217677" y="160045"/>
                </a:lnTo>
                <a:lnTo>
                  <a:pt x="223774" y="159423"/>
                </a:lnTo>
                <a:lnTo>
                  <a:pt x="229869" y="158800"/>
                </a:lnTo>
                <a:lnTo>
                  <a:pt x="237617" y="158495"/>
                </a:lnTo>
                <a:lnTo>
                  <a:pt x="247014" y="158495"/>
                </a:lnTo>
                <a:lnTo>
                  <a:pt x="256286" y="158495"/>
                </a:lnTo>
                <a:lnTo>
                  <a:pt x="264032" y="158800"/>
                </a:lnTo>
                <a:lnTo>
                  <a:pt x="295782" y="171018"/>
                </a:lnTo>
                <a:lnTo>
                  <a:pt x="295782" y="173748"/>
                </a:lnTo>
                <a:lnTo>
                  <a:pt x="295782" y="177469"/>
                </a:lnTo>
                <a:lnTo>
                  <a:pt x="294894" y="181444"/>
                </a:lnTo>
                <a:lnTo>
                  <a:pt x="292988" y="185661"/>
                </a:lnTo>
                <a:lnTo>
                  <a:pt x="291211" y="189877"/>
                </a:lnTo>
                <a:lnTo>
                  <a:pt x="288417" y="194335"/>
                </a:lnTo>
                <a:lnTo>
                  <a:pt x="284606" y="199047"/>
                </a:lnTo>
                <a:lnTo>
                  <a:pt x="187578" y="309181"/>
                </a:lnTo>
                <a:lnTo>
                  <a:pt x="299846" y="482942"/>
                </a:lnTo>
                <a:lnTo>
                  <a:pt x="308482" y="502665"/>
                </a:lnTo>
                <a:lnTo>
                  <a:pt x="308482" y="505637"/>
                </a:lnTo>
                <a:lnTo>
                  <a:pt x="308482" y="508114"/>
                </a:lnTo>
                <a:lnTo>
                  <a:pt x="298957" y="516610"/>
                </a:lnTo>
                <a:lnTo>
                  <a:pt x="295401" y="517728"/>
                </a:lnTo>
                <a:lnTo>
                  <a:pt x="290449" y="518604"/>
                </a:lnTo>
                <a:lnTo>
                  <a:pt x="284225" y="519214"/>
                </a:lnTo>
                <a:lnTo>
                  <a:pt x="278130" y="519836"/>
                </a:lnTo>
                <a:lnTo>
                  <a:pt x="270001" y="520153"/>
                </a:lnTo>
                <a:lnTo>
                  <a:pt x="260095" y="520153"/>
                </a:lnTo>
                <a:lnTo>
                  <a:pt x="249936" y="520153"/>
                </a:lnTo>
                <a:lnTo>
                  <a:pt x="241681" y="519899"/>
                </a:lnTo>
                <a:lnTo>
                  <a:pt x="235331" y="519404"/>
                </a:lnTo>
                <a:lnTo>
                  <a:pt x="228981" y="518909"/>
                </a:lnTo>
                <a:lnTo>
                  <a:pt x="204343" y="504520"/>
                </a:lnTo>
                <a:lnTo>
                  <a:pt x="93725" y="329653"/>
                </a:lnTo>
                <a:lnTo>
                  <a:pt x="93725" y="505269"/>
                </a:lnTo>
                <a:lnTo>
                  <a:pt x="93725" y="507745"/>
                </a:lnTo>
                <a:lnTo>
                  <a:pt x="93090" y="509917"/>
                </a:lnTo>
                <a:lnTo>
                  <a:pt x="91567" y="511771"/>
                </a:lnTo>
                <a:lnTo>
                  <a:pt x="90043" y="513638"/>
                </a:lnTo>
                <a:lnTo>
                  <a:pt x="87502" y="515188"/>
                </a:lnTo>
                <a:lnTo>
                  <a:pt x="83946" y="516432"/>
                </a:lnTo>
                <a:lnTo>
                  <a:pt x="80263" y="517664"/>
                </a:lnTo>
                <a:lnTo>
                  <a:pt x="75564" y="518604"/>
                </a:lnTo>
                <a:lnTo>
                  <a:pt x="69595" y="519214"/>
                </a:lnTo>
                <a:lnTo>
                  <a:pt x="63626" y="519836"/>
                </a:lnTo>
                <a:lnTo>
                  <a:pt x="56133" y="520153"/>
                </a:lnTo>
                <a:lnTo>
                  <a:pt x="46862" y="520153"/>
                </a:lnTo>
                <a:lnTo>
                  <a:pt x="37718" y="520153"/>
                </a:lnTo>
                <a:lnTo>
                  <a:pt x="30099" y="519836"/>
                </a:lnTo>
                <a:lnTo>
                  <a:pt x="24256" y="519214"/>
                </a:lnTo>
                <a:lnTo>
                  <a:pt x="18287" y="518604"/>
                </a:lnTo>
                <a:lnTo>
                  <a:pt x="13462" y="517664"/>
                </a:lnTo>
                <a:lnTo>
                  <a:pt x="9906" y="516432"/>
                </a:lnTo>
                <a:lnTo>
                  <a:pt x="6222" y="515188"/>
                </a:lnTo>
                <a:lnTo>
                  <a:pt x="3682" y="513638"/>
                </a:lnTo>
                <a:lnTo>
                  <a:pt x="2286" y="511771"/>
                </a:lnTo>
                <a:lnTo>
                  <a:pt x="762" y="509917"/>
                </a:lnTo>
                <a:lnTo>
                  <a:pt x="0" y="507745"/>
                </a:lnTo>
                <a:lnTo>
                  <a:pt x="0" y="505269"/>
                </a:lnTo>
                <a:lnTo>
                  <a:pt x="0" y="15989"/>
                </a:lnTo>
                <a:lnTo>
                  <a:pt x="0" y="13512"/>
                </a:lnTo>
                <a:lnTo>
                  <a:pt x="762" y="11277"/>
                </a:lnTo>
                <a:lnTo>
                  <a:pt x="2286" y="9296"/>
                </a:lnTo>
                <a:lnTo>
                  <a:pt x="3682" y="7315"/>
                </a:lnTo>
                <a:lnTo>
                  <a:pt x="6222" y="5638"/>
                </a:lnTo>
                <a:lnTo>
                  <a:pt x="9906" y="4267"/>
                </a:lnTo>
                <a:lnTo>
                  <a:pt x="13462" y="2908"/>
                </a:lnTo>
                <a:lnTo>
                  <a:pt x="18287" y="1854"/>
                </a:lnTo>
                <a:lnTo>
                  <a:pt x="24256" y="1104"/>
                </a:lnTo>
                <a:lnTo>
                  <a:pt x="30099" y="368"/>
                </a:lnTo>
                <a:lnTo>
                  <a:pt x="37718" y="0"/>
                </a:lnTo>
                <a:lnTo>
                  <a:pt x="46862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5750" y="6175705"/>
            <a:ext cx="317500" cy="520700"/>
          </a:xfrm>
          <a:custGeom>
            <a:avLst/>
            <a:gdLst/>
            <a:ahLst/>
            <a:cxnLst/>
            <a:rect l="l" t="t" r="r" b="b"/>
            <a:pathLst>
              <a:path w="317500" h="520700">
                <a:moveTo>
                  <a:pt x="46888" y="0"/>
                </a:moveTo>
                <a:lnTo>
                  <a:pt x="56057" y="0"/>
                </a:lnTo>
                <a:lnTo>
                  <a:pt x="63626" y="368"/>
                </a:lnTo>
                <a:lnTo>
                  <a:pt x="93713" y="13512"/>
                </a:lnTo>
                <a:lnTo>
                  <a:pt x="93713" y="15989"/>
                </a:lnTo>
                <a:lnTo>
                  <a:pt x="93713" y="199428"/>
                </a:lnTo>
                <a:lnTo>
                  <a:pt x="130592" y="170508"/>
                </a:lnTo>
                <a:lnTo>
                  <a:pt x="168690" y="155103"/>
                </a:lnTo>
                <a:lnTo>
                  <a:pt x="195313" y="152171"/>
                </a:lnTo>
                <a:lnTo>
                  <a:pt x="211601" y="152869"/>
                </a:lnTo>
                <a:lnTo>
                  <a:pt x="252463" y="163334"/>
                </a:lnTo>
                <a:lnTo>
                  <a:pt x="290055" y="193840"/>
                </a:lnTo>
                <a:lnTo>
                  <a:pt x="310629" y="239052"/>
                </a:lnTo>
                <a:lnTo>
                  <a:pt x="316594" y="284011"/>
                </a:lnTo>
                <a:lnTo>
                  <a:pt x="316979" y="301739"/>
                </a:lnTo>
                <a:lnTo>
                  <a:pt x="316979" y="505269"/>
                </a:lnTo>
                <a:lnTo>
                  <a:pt x="316979" y="507745"/>
                </a:lnTo>
                <a:lnTo>
                  <a:pt x="292976" y="519214"/>
                </a:lnTo>
                <a:lnTo>
                  <a:pt x="286880" y="519836"/>
                </a:lnTo>
                <a:lnTo>
                  <a:pt x="279387" y="520153"/>
                </a:lnTo>
                <a:lnTo>
                  <a:pt x="270497" y="520153"/>
                </a:lnTo>
                <a:lnTo>
                  <a:pt x="261353" y="520153"/>
                </a:lnTo>
                <a:lnTo>
                  <a:pt x="253733" y="519836"/>
                </a:lnTo>
                <a:lnTo>
                  <a:pt x="247637" y="519214"/>
                </a:lnTo>
                <a:lnTo>
                  <a:pt x="241541" y="518604"/>
                </a:lnTo>
                <a:lnTo>
                  <a:pt x="223634" y="507745"/>
                </a:lnTo>
                <a:lnTo>
                  <a:pt x="223634" y="505269"/>
                </a:lnTo>
                <a:lnTo>
                  <a:pt x="223634" y="315887"/>
                </a:lnTo>
                <a:lnTo>
                  <a:pt x="220078" y="277926"/>
                </a:lnTo>
                <a:lnTo>
                  <a:pt x="199631" y="242646"/>
                </a:lnTo>
                <a:lnTo>
                  <a:pt x="192519" y="239052"/>
                </a:lnTo>
                <a:lnTo>
                  <a:pt x="185534" y="235457"/>
                </a:lnTo>
                <a:lnTo>
                  <a:pt x="177279" y="233654"/>
                </a:lnTo>
                <a:lnTo>
                  <a:pt x="167754" y="233654"/>
                </a:lnTo>
                <a:lnTo>
                  <a:pt x="131686" y="246672"/>
                </a:lnTo>
                <a:lnTo>
                  <a:pt x="103522" y="272909"/>
                </a:lnTo>
                <a:lnTo>
                  <a:pt x="93713" y="284632"/>
                </a:lnTo>
                <a:lnTo>
                  <a:pt x="93713" y="505269"/>
                </a:lnTo>
                <a:lnTo>
                  <a:pt x="93713" y="507745"/>
                </a:lnTo>
                <a:lnTo>
                  <a:pt x="93078" y="509917"/>
                </a:lnTo>
                <a:lnTo>
                  <a:pt x="91554" y="511771"/>
                </a:lnTo>
                <a:lnTo>
                  <a:pt x="90030" y="513638"/>
                </a:lnTo>
                <a:lnTo>
                  <a:pt x="69583" y="519214"/>
                </a:lnTo>
                <a:lnTo>
                  <a:pt x="63626" y="519836"/>
                </a:lnTo>
                <a:lnTo>
                  <a:pt x="56057" y="520153"/>
                </a:lnTo>
                <a:lnTo>
                  <a:pt x="46888" y="520153"/>
                </a:lnTo>
                <a:lnTo>
                  <a:pt x="37706" y="520153"/>
                </a:lnTo>
                <a:lnTo>
                  <a:pt x="30137" y="519836"/>
                </a:lnTo>
                <a:lnTo>
                  <a:pt x="24193" y="519214"/>
                </a:lnTo>
                <a:lnTo>
                  <a:pt x="18237" y="518604"/>
                </a:lnTo>
                <a:lnTo>
                  <a:pt x="2235" y="511771"/>
                </a:lnTo>
                <a:lnTo>
                  <a:pt x="749" y="509917"/>
                </a:lnTo>
                <a:lnTo>
                  <a:pt x="0" y="507745"/>
                </a:lnTo>
                <a:lnTo>
                  <a:pt x="0" y="505269"/>
                </a:lnTo>
                <a:lnTo>
                  <a:pt x="0" y="15989"/>
                </a:lnTo>
                <a:lnTo>
                  <a:pt x="0" y="13512"/>
                </a:lnTo>
                <a:lnTo>
                  <a:pt x="749" y="11277"/>
                </a:lnTo>
                <a:lnTo>
                  <a:pt x="2235" y="9296"/>
                </a:lnTo>
                <a:lnTo>
                  <a:pt x="3721" y="7315"/>
                </a:lnTo>
                <a:lnTo>
                  <a:pt x="37706" y="0"/>
                </a:lnTo>
                <a:lnTo>
                  <a:pt x="46888" y="0"/>
                </a:lnTo>
                <a:close/>
              </a:path>
            </a:pathLst>
          </a:custGeom>
          <a:ln w="12192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5553075"/>
            <a:ext cx="8686800" cy="130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algn="just">
              <a:lnSpc>
                <a:spcPct val="101000"/>
              </a:lnSpc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If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one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looks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into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the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question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little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more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deeply,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becomes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apparent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that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the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problem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not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how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our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health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services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should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be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administered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but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what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sort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of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services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should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be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provided</a:t>
            </a:r>
            <a:r>
              <a:rPr lang="en-US" sz="44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0" y="0"/>
            <a:ext cx="9144000" cy="53736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17601"/>
            <a:ext cx="6794500" cy="697230"/>
          </a:xfrm>
        </p:spPr>
        <p:txBody>
          <a:bodyPr rtlCol="0"/>
          <a:lstStyle/>
          <a:p>
            <a:pPr marL="12700" eaLnBrk="1" fontAlgn="auto" hangingPunct="1">
              <a:lnSpc>
                <a:spcPts val="52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5" dirty="0">
                <a:latin typeface="Tahoma"/>
                <a:cs typeface="Tahoma"/>
              </a:rPr>
              <a:t>T</a:t>
            </a:r>
            <a:r>
              <a:rPr spc="-20">
                <a:latin typeface="Tahoma"/>
                <a:cs typeface="Tahoma"/>
              </a:rPr>
              <a:t>h</a:t>
            </a:r>
            <a:r>
              <a:rPr>
                <a:latin typeface="Tahoma"/>
                <a:cs typeface="Tahoma"/>
              </a:rPr>
              <a:t>e</a:t>
            </a:r>
            <a:r>
              <a:rPr spc="275">
                <a:latin typeface="Times New Roman"/>
                <a:cs typeface="Times New Roman"/>
              </a:rPr>
              <a:t> </a:t>
            </a:r>
            <a:r>
              <a:rPr dirty="0">
                <a:latin typeface="Tahoma"/>
                <a:cs typeface="Tahoma"/>
              </a:rPr>
              <a:t>w</a:t>
            </a:r>
            <a:r>
              <a:rPr spc="-35" dirty="0">
                <a:latin typeface="Tahoma"/>
                <a:cs typeface="Tahoma"/>
              </a:rPr>
              <a:t>o</a:t>
            </a:r>
            <a:r>
              <a:rPr dirty="0">
                <a:latin typeface="Tahoma"/>
                <a:cs typeface="Tahoma"/>
              </a:rPr>
              <a:t>r</a:t>
            </a:r>
            <a:r>
              <a:rPr spc="-5" dirty="0">
                <a:latin typeface="Tahoma"/>
                <a:cs typeface="Tahoma"/>
              </a:rPr>
              <a:t>l</a:t>
            </a:r>
            <a:r>
              <a:rPr spc="-25" dirty="0">
                <a:latin typeface="Tahoma"/>
                <a:cs typeface="Tahoma"/>
              </a:rPr>
              <a:t>d</a:t>
            </a:r>
            <a:r>
              <a:rPr spc="27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ahoma"/>
                <a:cs typeface="Tahoma"/>
              </a:rPr>
              <a:t>i</a:t>
            </a:r>
            <a:r>
              <a:rPr dirty="0">
                <a:latin typeface="Tahoma"/>
                <a:cs typeface="Tahoma"/>
              </a:rPr>
              <a:t>s</a:t>
            </a:r>
            <a:r>
              <a:rPr spc="28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ahoma"/>
                <a:cs typeface="Tahoma"/>
              </a:rPr>
              <a:t>i</a:t>
            </a:r>
            <a:r>
              <a:rPr spc="-25" dirty="0">
                <a:latin typeface="Tahoma"/>
                <a:cs typeface="Tahoma"/>
              </a:rPr>
              <a:t>n</a:t>
            </a:r>
            <a:r>
              <a:rPr spc="295" dirty="0">
                <a:latin typeface="Times New Roman"/>
                <a:cs typeface="Times New Roman"/>
              </a:rPr>
              <a:t> </a:t>
            </a:r>
            <a:r>
              <a:rPr spc="-35" dirty="0">
                <a:latin typeface="Tahoma"/>
                <a:cs typeface="Tahoma"/>
              </a:rPr>
              <a:t>o</a:t>
            </a:r>
            <a:r>
              <a:rPr spc="-20" dirty="0">
                <a:latin typeface="Tahoma"/>
                <a:cs typeface="Tahoma"/>
              </a:rPr>
              <a:t>u</a:t>
            </a:r>
            <a:r>
              <a:rPr dirty="0">
                <a:latin typeface="Tahoma"/>
                <a:cs typeface="Tahoma"/>
              </a:rPr>
              <a:t>r</a:t>
            </a:r>
            <a:r>
              <a:rPr spc="28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ahoma"/>
                <a:cs typeface="Tahoma"/>
              </a:rPr>
              <a:t>h</a:t>
            </a:r>
            <a:r>
              <a:rPr spc="-25" dirty="0">
                <a:latin typeface="Tahoma"/>
                <a:cs typeface="Tahoma"/>
              </a:rPr>
              <a:t>a</a:t>
            </a:r>
            <a:r>
              <a:rPr spc="-20" dirty="0">
                <a:latin typeface="Tahoma"/>
                <a:cs typeface="Tahoma"/>
              </a:rPr>
              <a:t>n</a:t>
            </a:r>
            <a:r>
              <a:rPr spc="-15" dirty="0">
                <a:latin typeface="Tahoma"/>
                <a:cs typeface="Tahoma"/>
              </a:rPr>
              <a:t>d</a:t>
            </a:r>
            <a:r>
              <a:rPr spc="5" dirty="0">
                <a:latin typeface="Tahoma"/>
                <a:cs typeface="Tahoma"/>
              </a:rPr>
              <a:t>s</a:t>
            </a:r>
            <a:r>
              <a:rPr spc="-15" dirty="0">
                <a:latin typeface="Tahoma"/>
                <a:cs typeface="Tahoma"/>
              </a:rPr>
              <a:t>.</a:t>
            </a:r>
          </a:p>
        </p:txBody>
      </p:sp>
      <p:sp>
        <p:nvSpPr>
          <p:cNvPr id="6147" name="object 3"/>
          <p:cNvSpPr>
            <a:spLocks noChangeArrowheads="1"/>
          </p:cNvSpPr>
          <p:nvPr/>
        </p:nvSpPr>
        <p:spPr bwMode="auto">
          <a:xfrm>
            <a:off x="0" y="1628775"/>
            <a:ext cx="9144000" cy="5229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152400"/>
            <a:ext cx="6181725" cy="123110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The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man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is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destroyed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and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demolishes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the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same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time.</a:t>
            </a:r>
          </a:p>
        </p:txBody>
      </p:sp>
      <p:sp>
        <p:nvSpPr>
          <p:cNvPr id="7171" name="object 3"/>
          <p:cNvSpPr>
            <a:spLocks noChangeArrowheads="1"/>
          </p:cNvSpPr>
          <p:nvPr/>
        </p:nvSpPr>
        <p:spPr bwMode="auto">
          <a:xfrm>
            <a:off x="0" y="1482725"/>
            <a:ext cx="9144000" cy="5375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180975"/>
            <a:ext cx="83693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algn="just"/>
            <a:r>
              <a:rPr lang="en-US" sz="2400" dirty="0">
                <a:latin typeface="Tahoma" pitchFamily="34" charset="0"/>
                <a:cs typeface="Tahoma" pitchFamily="34" charset="0"/>
              </a:rPr>
              <a:t>Caring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for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the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city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also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the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responsibility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of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citizens,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and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simple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measures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can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help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prevent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situations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of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risk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our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health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the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event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of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floods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flooding.</a:t>
            </a:r>
          </a:p>
        </p:txBody>
      </p:sp>
      <p:sp>
        <p:nvSpPr>
          <p:cNvPr id="8195" name="object 3"/>
          <p:cNvSpPr>
            <a:spLocks noChangeArrowheads="1"/>
          </p:cNvSpPr>
          <p:nvPr/>
        </p:nvSpPr>
        <p:spPr bwMode="auto">
          <a:xfrm>
            <a:off x="0" y="1482725"/>
            <a:ext cx="9144000" cy="5375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52400"/>
            <a:ext cx="8394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/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We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have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preserve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what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is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ours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consequences.</a:t>
            </a:r>
          </a:p>
        </p:txBody>
      </p:sp>
      <p:sp>
        <p:nvSpPr>
          <p:cNvPr id="9219" name="object 3"/>
          <p:cNvSpPr>
            <a:spLocks noChangeArrowheads="1"/>
          </p:cNvSpPr>
          <p:nvPr/>
        </p:nvSpPr>
        <p:spPr bwMode="auto">
          <a:xfrm>
            <a:off x="0" y="1557338"/>
            <a:ext cx="9144000" cy="53006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152400"/>
            <a:ext cx="8016875" cy="123110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We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will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leave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one from any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major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interference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such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as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felling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forests</a:t>
            </a:r>
          </a:p>
        </p:txBody>
      </p:sp>
      <p:sp>
        <p:nvSpPr>
          <p:cNvPr id="10243" name="object 3"/>
          <p:cNvSpPr>
            <a:spLocks noChangeArrowheads="1"/>
          </p:cNvSpPr>
          <p:nvPr/>
        </p:nvSpPr>
        <p:spPr bwMode="auto">
          <a:xfrm>
            <a:off x="0" y="1482725"/>
            <a:ext cx="9144000" cy="5375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3075" y="152400"/>
            <a:ext cx="7580313" cy="123110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Not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all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change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is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direct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result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human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intervention</a:t>
            </a:r>
          </a:p>
        </p:txBody>
      </p:sp>
      <p:sp>
        <p:nvSpPr>
          <p:cNvPr id="11267" name="object 3"/>
          <p:cNvSpPr>
            <a:spLocks noChangeArrowheads="1"/>
          </p:cNvSpPr>
          <p:nvPr/>
        </p:nvSpPr>
        <p:spPr bwMode="auto">
          <a:xfrm>
            <a:off x="0" y="1628775"/>
            <a:ext cx="9144000" cy="5229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 lecture 2 _A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ference_4">
  <a:themeElements>
    <a:clrScheme name="Conference_4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Conference_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2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2" charset="-127"/>
          </a:defRPr>
        </a:defPPr>
      </a:lstStyle>
    </a:lnDef>
  </a:objectDefaults>
  <a:extraClrSchemeLst>
    <a:extraClrScheme>
      <a:clrScheme name="Conference_4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4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4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HE lecture 2 _A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ference_4">
  <a:themeElements>
    <a:clrScheme name="Conference_4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Conference_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2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2" charset="-127"/>
          </a:defRPr>
        </a:defPPr>
      </a:lstStyle>
    </a:lnDef>
  </a:objectDefaults>
  <a:extraClrSchemeLst>
    <a:extraClrScheme>
      <a:clrScheme name="Conference_4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4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4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 lecture 2 _AZ</Template>
  <TotalTime>1661</TotalTime>
  <Words>1076</Words>
  <Application>Microsoft Office PowerPoint</Application>
  <PresentationFormat>On-screen Show (4:3)</PresentationFormat>
  <Paragraphs>62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Century Gothic</vt:lpstr>
      <vt:lpstr>Palatino Linotype</vt:lpstr>
      <vt:lpstr>Tahoma</vt:lpstr>
      <vt:lpstr>Times New Roman</vt:lpstr>
      <vt:lpstr>Verdana</vt:lpstr>
      <vt:lpstr>Wingdings</vt:lpstr>
      <vt:lpstr>Wingdings 2</vt:lpstr>
      <vt:lpstr>HE lecture 2 _AZ</vt:lpstr>
      <vt:lpstr>Conference_4</vt:lpstr>
      <vt:lpstr>1_HE lecture 2 _AZ</vt:lpstr>
      <vt:lpstr>1_Conference_4</vt:lpstr>
      <vt:lpstr>PowerPoint Presentation</vt:lpstr>
      <vt:lpstr>PowerPoint Presentation</vt:lpstr>
      <vt:lpstr>PowerPoint Presentation</vt:lpstr>
      <vt:lpstr>The world is in our hands.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Eenvironmental Concept of Health </vt:lpstr>
      <vt:lpstr>DEFINITIONS OF HEALTH</vt:lpstr>
      <vt:lpstr>DEFINITIONS OF HEALTH</vt:lpstr>
      <vt:lpstr>DEFINITIONS OF HEALTH</vt:lpstr>
      <vt:lpstr>CONCEPT OF DISEASE</vt:lpstr>
      <vt:lpstr>Distinction between Disease,  Illness and Sickness</vt:lpstr>
      <vt:lpstr>How Much Disease can be Prevented through Healthier Environment?</vt:lpstr>
      <vt:lpstr>How Much Disease can be Prevented through Healthier Environment?</vt:lpstr>
      <vt:lpstr>How Much Disease can be Prevented through Healthier Environment?</vt:lpstr>
      <vt:lpstr>How Much Disease can be Prevented through Healthier Environment?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sanjana zaman</cp:lastModifiedBy>
  <cp:revision>118</cp:revision>
  <cp:lastPrinted>2019-08-01T11:38:00Z</cp:lastPrinted>
  <dcterms:created xsi:type="dcterms:W3CDTF">2017-10-05T12:29:42Z</dcterms:created>
  <dcterms:modified xsi:type="dcterms:W3CDTF">2021-02-25T01:12:06Z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2013-07-02T00:00:00Z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2017-10-05T00:00:00Z</vt:filetime>
  </property>
</Properties>
</file>