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74" r:id="rId4"/>
    <p:sldId id="271" r:id="rId5"/>
    <p:sldId id="273" r:id="rId6"/>
    <p:sldId id="272" r:id="rId7"/>
    <p:sldId id="267" r:id="rId8"/>
    <p:sldId id="268" r:id="rId9"/>
    <p:sldId id="269" r:id="rId10"/>
    <p:sldId id="270" r:id="rId11"/>
    <p:sldId id="259" r:id="rId12"/>
    <p:sldId id="257" r:id="rId13"/>
    <p:sldId id="258" r:id="rId14"/>
    <p:sldId id="260" r:id="rId15"/>
    <p:sldId id="261" r:id="rId16"/>
    <p:sldId id="262" r:id="rId17"/>
    <p:sldId id="263" r:id="rId18"/>
    <p:sldId id="264" r:id="rId19"/>
    <p:sldId id="265"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21255-E314-4399-95C0-5FE90441EF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D97B05C-7887-4728-AA48-CDD75361AC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85A0BB0-F5B0-4C10-ABEF-19E5201DB95D}"/>
              </a:ext>
            </a:extLst>
          </p:cNvPr>
          <p:cNvSpPr>
            <a:spLocks noGrp="1"/>
          </p:cNvSpPr>
          <p:nvPr>
            <p:ph type="dt" sz="half" idx="10"/>
          </p:nvPr>
        </p:nvSpPr>
        <p:spPr/>
        <p:txBody>
          <a:bodyPr/>
          <a:lstStyle/>
          <a:p>
            <a:fld id="{9B548AE4-0B27-4F6F-99E4-72279DCEE0E9}" type="datetimeFigureOut">
              <a:rPr lang="en-US" smtClean="0"/>
              <a:t>24-Mar-20</a:t>
            </a:fld>
            <a:endParaRPr lang="en-US"/>
          </a:p>
        </p:txBody>
      </p:sp>
      <p:sp>
        <p:nvSpPr>
          <p:cNvPr id="5" name="Footer Placeholder 4">
            <a:extLst>
              <a:ext uri="{FF2B5EF4-FFF2-40B4-BE49-F238E27FC236}">
                <a16:creationId xmlns:a16="http://schemas.microsoft.com/office/drawing/2014/main" id="{205AE141-DD66-492A-A450-8F41C97605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A6848E-A440-451C-B412-A056AE4FBCA4}"/>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3449416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58796-42D7-415C-8113-39CBF6FFDF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FAE8F8B-401F-4429-A0C7-6FFF995C49C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70FC8E-ECF5-4D6D-A380-D8A8CEE7DB27}"/>
              </a:ext>
            </a:extLst>
          </p:cNvPr>
          <p:cNvSpPr>
            <a:spLocks noGrp="1"/>
          </p:cNvSpPr>
          <p:nvPr>
            <p:ph type="dt" sz="half" idx="10"/>
          </p:nvPr>
        </p:nvSpPr>
        <p:spPr/>
        <p:txBody>
          <a:bodyPr/>
          <a:lstStyle/>
          <a:p>
            <a:fld id="{9B548AE4-0B27-4F6F-99E4-72279DCEE0E9}" type="datetimeFigureOut">
              <a:rPr lang="en-US" smtClean="0"/>
              <a:t>24-Mar-20</a:t>
            </a:fld>
            <a:endParaRPr lang="en-US"/>
          </a:p>
        </p:txBody>
      </p:sp>
      <p:sp>
        <p:nvSpPr>
          <p:cNvPr id="5" name="Footer Placeholder 4">
            <a:extLst>
              <a:ext uri="{FF2B5EF4-FFF2-40B4-BE49-F238E27FC236}">
                <a16:creationId xmlns:a16="http://schemas.microsoft.com/office/drawing/2014/main" id="{09FFD27B-7ED9-4602-812A-85CC162799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4AA4A9-6EB6-44A4-BAE2-1C98978F6430}"/>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1584052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3D3ADD-2B4B-4CB8-AA26-B75A2BDAF04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59983E-6C72-4C70-BDBA-63E94915E0E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C15CC5-DE04-425D-B1F5-556B0B6F5F00}"/>
              </a:ext>
            </a:extLst>
          </p:cNvPr>
          <p:cNvSpPr>
            <a:spLocks noGrp="1"/>
          </p:cNvSpPr>
          <p:nvPr>
            <p:ph type="dt" sz="half" idx="10"/>
          </p:nvPr>
        </p:nvSpPr>
        <p:spPr/>
        <p:txBody>
          <a:bodyPr/>
          <a:lstStyle/>
          <a:p>
            <a:fld id="{9B548AE4-0B27-4F6F-99E4-72279DCEE0E9}" type="datetimeFigureOut">
              <a:rPr lang="en-US" smtClean="0"/>
              <a:t>24-Mar-20</a:t>
            </a:fld>
            <a:endParaRPr lang="en-US"/>
          </a:p>
        </p:txBody>
      </p:sp>
      <p:sp>
        <p:nvSpPr>
          <p:cNvPr id="5" name="Footer Placeholder 4">
            <a:extLst>
              <a:ext uri="{FF2B5EF4-FFF2-40B4-BE49-F238E27FC236}">
                <a16:creationId xmlns:a16="http://schemas.microsoft.com/office/drawing/2014/main" id="{AE7B61A7-00F4-4215-AB72-A865E23CCD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8D6269-217C-4FB2-838E-C7F3EDF0F7AD}"/>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645585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5F55D-2712-4B6B-8315-E468655E91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AB5E83-E587-494C-AEB4-F731CE0C3E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1F5433-0DC8-402B-9DBE-2614EBE66188}"/>
              </a:ext>
            </a:extLst>
          </p:cNvPr>
          <p:cNvSpPr>
            <a:spLocks noGrp="1"/>
          </p:cNvSpPr>
          <p:nvPr>
            <p:ph type="dt" sz="half" idx="10"/>
          </p:nvPr>
        </p:nvSpPr>
        <p:spPr/>
        <p:txBody>
          <a:bodyPr/>
          <a:lstStyle/>
          <a:p>
            <a:fld id="{9B548AE4-0B27-4F6F-99E4-72279DCEE0E9}" type="datetimeFigureOut">
              <a:rPr lang="en-US" smtClean="0"/>
              <a:t>24-Mar-20</a:t>
            </a:fld>
            <a:endParaRPr lang="en-US"/>
          </a:p>
        </p:txBody>
      </p:sp>
      <p:sp>
        <p:nvSpPr>
          <p:cNvPr id="5" name="Footer Placeholder 4">
            <a:extLst>
              <a:ext uri="{FF2B5EF4-FFF2-40B4-BE49-F238E27FC236}">
                <a16:creationId xmlns:a16="http://schemas.microsoft.com/office/drawing/2014/main" id="{5A857E8A-02AC-4E9F-A7F6-8AD85EEC23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1B6402-FD0F-453B-8F91-E3AA0320A93A}"/>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1811613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BBEC4-0006-4EED-B276-B632436296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BA763DB-5DAD-484B-9ABF-38C13D7FE7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25FEB8-66A5-44EC-93C0-8FA86F0CEA0B}"/>
              </a:ext>
            </a:extLst>
          </p:cNvPr>
          <p:cNvSpPr>
            <a:spLocks noGrp="1"/>
          </p:cNvSpPr>
          <p:nvPr>
            <p:ph type="dt" sz="half" idx="10"/>
          </p:nvPr>
        </p:nvSpPr>
        <p:spPr/>
        <p:txBody>
          <a:bodyPr/>
          <a:lstStyle/>
          <a:p>
            <a:fld id="{9B548AE4-0B27-4F6F-99E4-72279DCEE0E9}" type="datetimeFigureOut">
              <a:rPr lang="en-US" smtClean="0"/>
              <a:t>24-Mar-20</a:t>
            </a:fld>
            <a:endParaRPr lang="en-US"/>
          </a:p>
        </p:txBody>
      </p:sp>
      <p:sp>
        <p:nvSpPr>
          <p:cNvPr id="5" name="Footer Placeholder 4">
            <a:extLst>
              <a:ext uri="{FF2B5EF4-FFF2-40B4-BE49-F238E27FC236}">
                <a16:creationId xmlns:a16="http://schemas.microsoft.com/office/drawing/2014/main" id="{E9D786FE-D899-4036-91E0-D709A02803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2265B7-8246-4E72-BD0F-D02A04972FD1}"/>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3297246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75E00-71E8-4C09-8568-395FB05D12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CE2638-EEA7-4287-BF3F-3AF0AD79270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6B9F29-FF6B-40C9-8209-AAE1C8CA89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A05012E-120E-45A4-B9AE-0FBA0C37F599}"/>
              </a:ext>
            </a:extLst>
          </p:cNvPr>
          <p:cNvSpPr>
            <a:spLocks noGrp="1"/>
          </p:cNvSpPr>
          <p:nvPr>
            <p:ph type="dt" sz="half" idx="10"/>
          </p:nvPr>
        </p:nvSpPr>
        <p:spPr/>
        <p:txBody>
          <a:bodyPr/>
          <a:lstStyle/>
          <a:p>
            <a:fld id="{9B548AE4-0B27-4F6F-99E4-72279DCEE0E9}" type="datetimeFigureOut">
              <a:rPr lang="en-US" smtClean="0"/>
              <a:t>24-Mar-20</a:t>
            </a:fld>
            <a:endParaRPr lang="en-US"/>
          </a:p>
        </p:txBody>
      </p:sp>
      <p:sp>
        <p:nvSpPr>
          <p:cNvPr id="6" name="Footer Placeholder 5">
            <a:extLst>
              <a:ext uri="{FF2B5EF4-FFF2-40B4-BE49-F238E27FC236}">
                <a16:creationId xmlns:a16="http://schemas.microsoft.com/office/drawing/2014/main" id="{FAA28BAC-7EFE-42A7-A8CF-F7B932EACD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9613B0-CE46-4B2C-85A5-013428ADFF36}"/>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79670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7DD6F-0F66-4B1E-8279-7DF52E67D52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5BB501-F21E-4ED0-8F92-1B50902985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0E2846-E1EC-448D-9E1A-9702765C3B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97D1D76-C487-4164-9F80-92889F8247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414EF2-0099-4FBD-ABAF-3A0BA730A6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B43DD3-997E-46FD-A788-2DF616E67F18}"/>
              </a:ext>
            </a:extLst>
          </p:cNvPr>
          <p:cNvSpPr>
            <a:spLocks noGrp="1"/>
          </p:cNvSpPr>
          <p:nvPr>
            <p:ph type="dt" sz="half" idx="10"/>
          </p:nvPr>
        </p:nvSpPr>
        <p:spPr/>
        <p:txBody>
          <a:bodyPr/>
          <a:lstStyle/>
          <a:p>
            <a:fld id="{9B548AE4-0B27-4F6F-99E4-72279DCEE0E9}" type="datetimeFigureOut">
              <a:rPr lang="en-US" smtClean="0"/>
              <a:t>24-Mar-20</a:t>
            </a:fld>
            <a:endParaRPr lang="en-US"/>
          </a:p>
        </p:txBody>
      </p:sp>
      <p:sp>
        <p:nvSpPr>
          <p:cNvPr id="8" name="Footer Placeholder 7">
            <a:extLst>
              <a:ext uri="{FF2B5EF4-FFF2-40B4-BE49-F238E27FC236}">
                <a16:creationId xmlns:a16="http://schemas.microsoft.com/office/drawing/2014/main" id="{CE56E86E-6DA5-4C7A-A5F2-075C1DE4D88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93FCE6E-E775-435A-B104-5FEFD8A427DA}"/>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3949150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D849E-4465-4825-8277-C9D2EC5EF32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CF3A91C-E303-4F4A-AC87-31F0B63C5F3D}"/>
              </a:ext>
            </a:extLst>
          </p:cNvPr>
          <p:cNvSpPr>
            <a:spLocks noGrp="1"/>
          </p:cNvSpPr>
          <p:nvPr>
            <p:ph type="dt" sz="half" idx="10"/>
          </p:nvPr>
        </p:nvSpPr>
        <p:spPr/>
        <p:txBody>
          <a:bodyPr/>
          <a:lstStyle/>
          <a:p>
            <a:fld id="{9B548AE4-0B27-4F6F-99E4-72279DCEE0E9}" type="datetimeFigureOut">
              <a:rPr lang="en-US" smtClean="0"/>
              <a:t>24-Mar-20</a:t>
            </a:fld>
            <a:endParaRPr lang="en-US"/>
          </a:p>
        </p:txBody>
      </p:sp>
      <p:sp>
        <p:nvSpPr>
          <p:cNvPr id="4" name="Footer Placeholder 3">
            <a:extLst>
              <a:ext uri="{FF2B5EF4-FFF2-40B4-BE49-F238E27FC236}">
                <a16:creationId xmlns:a16="http://schemas.microsoft.com/office/drawing/2014/main" id="{B3B6339E-C2B4-4394-960D-3AA40494F3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0290CF4-AC1A-4792-B70E-E0698126FF4F}"/>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2056333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1CE113-32AB-4F19-8029-65A66E7585A7}"/>
              </a:ext>
            </a:extLst>
          </p:cNvPr>
          <p:cNvSpPr>
            <a:spLocks noGrp="1"/>
          </p:cNvSpPr>
          <p:nvPr>
            <p:ph type="dt" sz="half" idx="10"/>
          </p:nvPr>
        </p:nvSpPr>
        <p:spPr/>
        <p:txBody>
          <a:bodyPr/>
          <a:lstStyle/>
          <a:p>
            <a:fld id="{9B548AE4-0B27-4F6F-99E4-72279DCEE0E9}" type="datetimeFigureOut">
              <a:rPr lang="en-US" smtClean="0"/>
              <a:t>24-Mar-20</a:t>
            </a:fld>
            <a:endParaRPr lang="en-US"/>
          </a:p>
        </p:txBody>
      </p:sp>
      <p:sp>
        <p:nvSpPr>
          <p:cNvPr id="3" name="Footer Placeholder 2">
            <a:extLst>
              <a:ext uri="{FF2B5EF4-FFF2-40B4-BE49-F238E27FC236}">
                <a16:creationId xmlns:a16="http://schemas.microsoft.com/office/drawing/2014/main" id="{12106CF2-FEE3-47FB-A2B5-0B25FEC088B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8F3BDD-DDBD-4AF7-A2FC-9583D6AF14F8}"/>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354826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54E18-557A-470F-9B2C-5B9F940808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B9C540-1F9E-45BE-88BE-BDC56E0972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EF9143-5C6B-4318-B9D2-10B6F984BB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01B62B-685A-45ED-AD69-782A99A86C8C}"/>
              </a:ext>
            </a:extLst>
          </p:cNvPr>
          <p:cNvSpPr>
            <a:spLocks noGrp="1"/>
          </p:cNvSpPr>
          <p:nvPr>
            <p:ph type="dt" sz="half" idx="10"/>
          </p:nvPr>
        </p:nvSpPr>
        <p:spPr/>
        <p:txBody>
          <a:bodyPr/>
          <a:lstStyle/>
          <a:p>
            <a:fld id="{9B548AE4-0B27-4F6F-99E4-72279DCEE0E9}" type="datetimeFigureOut">
              <a:rPr lang="en-US" smtClean="0"/>
              <a:t>24-Mar-20</a:t>
            </a:fld>
            <a:endParaRPr lang="en-US"/>
          </a:p>
        </p:txBody>
      </p:sp>
      <p:sp>
        <p:nvSpPr>
          <p:cNvPr id="6" name="Footer Placeholder 5">
            <a:extLst>
              <a:ext uri="{FF2B5EF4-FFF2-40B4-BE49-F238E27FC236}">
                <a16:creationId xmlns:a16="http://schemas.microsoft.com/office/drawing/2014/main" id="{A712664E-BAAD-45BD-8D67-347308FF61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4806E1-E129-44DC-81B0-2AE4165C7CA3}"/>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1051163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10C17-C7D3-4EF1-A675-5B6FD62110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146B8F2-AE8D-4B45-B87B-28B1AF2871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638152-1A64-479F-ACC7-796C9877D9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431AD7-C61F-4A38-8B82-B75464339C99}"/>
              </a:ext>
            </a:extLst>
          </p:cNvPr>
          <p:cNvSpPr>
            <a:spLocks noGrp="1"/>
          </p:cNvSpPr>
          <p:nvPr>
            <p:ph type="dt" sz="half" idx="10"/>
          </p:nvPr>
        </p:nvSpPr>
        <p:spPr/>
        <p:txBody>
          <a:bodyPr/>
          <a:lstStyle/>
          <a:p>
            <a:fld id="{9B548AE4-0B27-4F6F-99E4-72279DCEE0E9}" type="datetimeFigureOut">
              <a:rPr lang="en-US" smtClean="0"/>
              <a:t>24-Mar-20</a:t>
            </a:fld>
            <a:endParaRPr lang="en-US"/>
          </a:p>
        </p:txBody>
      </p:sp>
      <p:sp>
        <p:nvSpPr>
          <p:cNvPr id="6" name="Footer Placeholder 5">
            <a:extLst>
              <a:ext uri="{FF2B5EF4-FFF2-40B4-BE49-F238E27FC236}">
                <a16:creationId xmlns:a16="http://schemas.microsoft.com/office/drawing/2014/main" id="{404B0DAD-03CB-4547-BF15-C175476429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4A0A8E-6AF7-4CF8-88FE-0828B39D786E}"/>
              </a:ext>
            </a:extLst>
          </p:cNvPr>
          <p:cNvSpPr>
            <a:spLocks noGrp="1"/>
          </p:cNvSpPr>
          <p:nvPr>
            <p:ph type="sldNum" sz="quarter" idx="12"/>
          </p:nvPr>
        </p:nvSpPr>
        <p:spPr/>
        <p:txBody>
          <a:bodyPr/>
          <a:lstStyle/>
          <a:p>
            <a:fld id="{84BC8705-4270-4861-B3E4-30FA09B39820}" type="slidenum">
              <a:rPr lang="en-US" smtClean="0"/>
              <a:t>‹#›</a:t>
            </a:fld>
            <a:endParaRPr lang="en-US"/>
          </a:p>
        </p:txBody>
      </p:sp>
    </p:spTree>
    <p:extLst>
      <p:ext uri="{BB962C8B-B14F-4D97-AF65-F5344CB8AC3E}">
        <p14:creationId xmlns:p14="http://schemas.microsoft.com/office/powerpoint/2010/main" val="3395403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9CBA14-160F-4076-93F1-4A2A26E66D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C64CA9F-3C6F-469D-95D9-0977FF4809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1F702F-1A98-4D06-B7B8-57C697FE7F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548AE4-0B27-4F6F-99E4-72279DCEE0E9}" type="datetimeFigureOut">
              <a:rPr lang="en-US" smtClean="0"/>
              <a:t>24-Mar-20</a:t>
            </a:fld>
            <a:endParaRPr lang="en-US"/>
          </a:p>
        </p:txBody>
      </p:sp>
      <p:sp>
        <p:nvSpPr>
          <p:cNvPr id="5" name="Footer Placeholder 4">
            <a:extLst>
              <a:ext uri="{FF2B5EF4-FFF2-40B4-BE49-F238E27FC236}">
                <a16:creationId xmlns:a16="http://schemas.microsoft.com/office/drawing/2014/main" id="{9EF0998D-D8CD-4970-92F5-5201FCA285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0BD1EA3-525A-41B3-A642-1D41E72684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C8705-4270-4861-B3E4-30FA09B39820}" type="slidenum">
              <a:rPr lang="en-US" smtClean="0"/>
              <a:t>‹#›</a:t>
            </a:fld>
            <a:endParaRPr lang="en-US"/>
          </a:p>
        </p:txBody>
      </p:sp>
    </p:spTree>
    <p:extLst>
      <p:ext uri="{BB962C8B-B14F-4D97-AF65-F5344CB8AC3E}">
        <p14:creationId xmlns:p14="http://schemas.microsoft.com/office/powerpoint/2010/main" val="3242906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94243-0B4B-41BC-B556-CF20F8B119AC}"/>
              </a:ext>
            </a:extLst>
          </p:cNvPr>
          <p:cNvSpPr>
            <a:spLocks noGrp="1"/>
          </p:cNvSpPr>
          <p:nvPr>
            <p:ph type="ctrTitle"/>
          </p:nvPr>
        </p:nvSpPr>
        <p:spPr/>
        <p:txBody>
          <a:bodyPr/>
          <a:lstStyle/>
          <a:p>
            <a:r>
              <a:rPr lang="en-US" dirty="0"/>
              <a:t>Normalization</a:t>
            </a:r>
          </a:p>
        </p:txBody>
      </p:sp>
      <p:sp>
        <p:nvSpPr>
          <p:cNvPr id="3" name="Subtitle 2">
            <a:extLst>
              <a:ext uri="{FF2B5EF4-FFF2-40B4-BE49-F238E27FC236}">
                <a16:creationId xmlns:a16="http://schemas.microsoft.com/office/drawing/2014/main" id="{4312909C-A67F-4DE5-97CA-422944781CEF}"/>
              </a:ext>
            </a:extLst>
          </p:cNvPr>
          <p:cNvSpPr>
            <a:spLocks noGrp="1"/>
          </p:cNvSpPr>
          <p:nvPr>
            <p:ph type="subTitle" idx="1"/>
          </p:nvPr>
        </p:nvSpPr>
        <p:spPr/>
        <p:txBody>
          <a:bodyPr/>
          <a:lstStyle/>
          <a:p>
            <a:r>
              <a:rPr lang="en-US" dirty="0"/>
              <a:t>Rubaiya Hafiz</a:t>
            </a:r>
          </a:p>
          <a:p>
            <a:r>
              <a:rPr lang="en-US" dirty="0"/>
              <a:t>Senior Lecturer</a:t>
            </a:r>
          </a:p>
          <a:p>
            <a:r>
              <a:rPr lang="en-US" dirty="0"/>
              <a:t>Daffodil International University</a:t>
            </a:r>
          </a:p>
        </p:txBody>
      </p:sp>
    </p:spTree>
    <p:extLst>
      <p:ext uri="{BB962C8B-B14F-4D97-AF65-F5344CB8AC3E}">
        <p14:creationId xmlns:p14="http://schemas.microsoft.com/office/powerpoint/2010/main" val="1340252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DCE8C-32EB-4975-8B17-BC4EEB4F0D1C}"/>
              </a:ext>
            </a:extLst>
          </p:cNvPr>
          <p:cNvSpPr>
            <a:spLocks noGrp="1"/>
          </p:cNvSpPr>
          <p:nvPr>
            <p:ph type="title"/>
          </p:nvPr>
        </p:nvSpPr>
        <p:spPr>
          <a:xfrm>
            <a:off x="838200" y="365125"/>
            <a:ext cx="10515600" cy="606425"/>
          </a:xfrm>
        </p:spPr>
        <p:txBody>
          <a:bodyPr>
            <a:normAutofit fontScale="90000"/>
          </a:bodyPr>
          <a:lstStyle/>
          <a:p>
            <a:r>
              <a:rPr lang="en-US" dirty="0"/>
              <a:t>3 NF</a:t>
            </a:r>
          </a:p>
        </p:txBody>
      </p:sp>
      <p:sp>
        <p:nvSpPr>
          <p:cNvPr id="3" name="Content Placeholder 2">
            <a:extLst>
              <a:ext uri="{FF2B5EF4-FFF2-40B4-BE49-F238E27FC236}">
                <a16:creationId xmlns:a16="http://schemas.microsoft.com/office/drawing/2014/main" id="{F6BE30FB-58B9-45A6-BF7E-D65AEB5361D4}"/>
              </a:ext>
            </a:extLst>
          </p:cNvPr>
          <p:cNvSpPr>
            <a:spLocks noGrp="1"/>
          </p:cNvSpPr>
          <p:nvPr>
            <p:ph idx="1"/>
          </p:nvPr>
        </p:nvSpPr>
        <p:spPr>
          <a:xfrm>
            <a:off x="838200" y="971550"/>
            <a:ext cx="10515600" cy="5205413"/>
          </a:xfrm>
        </p:spPr>
        <p:txBody>
          <a:bodyPr>
            <a:normAutofit/>
          </a:bodyPr>
          <a:lstStyle/>
          <a:p>
            <a:r>
              <a:rPr lang="en-US" sz="1800" dirty="0"/>
              <a:t>Table must be in 2NF</a:t>
            </a:r>
          </a:p>
          <a:p>
            <a:r>
              <a:rPr lang="en-US" sz="1800" b="1" dirty="0"/>
              <a:t>Transitive functional dependency</a:t>
            </a:r>
            <a:r>
              <a:rPr lang="en-US" sz="1800" dirty="0"/>
              <a:t> of non-prime attribute on any super key should be removed.</a:t>
            </a:r>
          </a:p>
          <a:p>
            <a:endParaRPr lang="en-US" sz="2000" dirty="0"/>
          </a:p>
        </p:txBody>
      </p:sp>
      <p:pic>
        <p:nvPicPr>
          <p:cNvPr id="4" name="Picture 3">
            <a:extLst>
              <a:ext uri="{FF2B5EF4-FFF2-40B4-BE49-F238E27FC236}">
                <a16:creationId xmlns:a16="http://schemas.microsoft.com/office/drawing/2014/main" id="{2AFD2078-6AD2-4867-9E4D-2A99FC482C72}"/>
              </a:ext>
            </a:extLst>
          </p:cNvPr>
          <p:cNvPicPr>
            <a:picLocks noChangeAspect="1"/>
          </p:cNvPicPr>
          <p:nvPr/>
        </p:nvPicPr>
        <p:blipFill>
          <a:blip r:embed="rId2"/>
          <a:stretch>
            <a:fillRect/>
          </a:stretch>
        </p:blipFill>
        <p:spPr>
          <a:xfrm>
            <a:off x="504825" y="1828702"/>
            <a:ext cx="7753350" cy="1276350"/>
          </a:xfrm>
          <a:prstGeom prst="rect">
            <a:avLst/>
          </a:prstGeom>
        </p:spPr>
      </p:pic>
      <p:pic>
        <p:nvPicPr>
          <p:cNvPr id="5" name="Picture 4">
            <a:extLst>
              <a:ext uri="{FF2B5EF4-FFF2-40B4-BE49-F238E27FC236}">
                <a16:creationId xmlns:a16="http://schemas.microsoft.com/office/drawing/2014/main" id="{20E4A9B7-7494-4F81-A84C-285135A0657D}"/>
              </a:ext>
            </a:extLst>
          </p:cNvPr>
          <p:cNvPicPr>
            <a:picLocks noChangeAspect="1"/>
          </p:cNvPicPr>
          <p:nvPr/>
        </p:nvPicPr>
        <p:blipFill>
          <a:blip r:embed="rId3"/>
          <a:stretch>
            <a:fillRect/>
          </a:stretch>
        </p:blipFill>
        <p:spPr>
          <a:xfrm>
            <a:off x="3314013" y="3587043"/>
            <a:ext cx="8229600" cy="3190875"/>
          </a:xfrm>
          <a:prstGeom prst="rect">
            <a:avLst/>
          </a:prstGeom>
        </p:spPr>
      </p:pic>
      <p:sp>
        <p:nvSpPr>
          <p:cNvPr id="6" name="Arrow: Down 5">
            <a:extLst>
              <a:ext uri="{FF2B5EF4-FFF2-40B4-BE49-F238E27FC236}">
                <a16:creationId xmlns:a16="http://schemas.microsoft.com/office/drawing/2014/main" id="{3F619892-61C3-4CE7-9D32-488DE1905F78}"/>
              </a:ext>
            </a:extLst>
          </p:cNvPr>
          <p:cNvSpPr/>
          <p:nvPr/>
        </p:nvSpPr>
        <p:spPr>
          <a:xfrm>
            <a:off x="4667254" y="3223093"/>
            <a:ext cx="190496" cy="4118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5823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E60F-8FA1-4A20-A610-E47E004ACAC1}"/>
              </a:ext>
            </a:extLst>
          </p:cNvPr>
          <p:cNvSpPr>
            <a:spLocks noGrp="1"/>
          </p:cNvSpPr>
          <p:nvPr>
            <p:ph type="title"/>
          </p:nvPr>
        </p:nvSpPr>
        <p:spPr>
          <a:xfrm>
            <a:off x="838200" y="365125"/>
            <a:ext cx="10515600" cy="461665"/>
          </a:xfrm>
        </p:spPr>
        <p:txBody>
          <a:bodyPr>
            <a:normAutofit fontScale="90000"/>
          </a:bodyPr>
          <a:lstStyle/>
          <a:p>
            <a:r>
              <a:rPr lang="en-US" dirty="0"/>
              <a:t>Example</a:t>
            </a:r>
          </a:p>
        </p:txBody>
      </p:sp>
      <p:graphicFrame>
        <p:nvGraphicFramePr>
          <p:cNvPr id="4" name="Table 4">
            <a:extLst>
              <a:ext uri="{FF2B5EF4-FFF2-40B4-BE49-F238E27FC236}">
                <a16:creationId xmlns:a16="http://schemas.microsoft.com/office/drawing/2014/main" id="{A962535E-8754-4AD4-ACE0-917287E67B97}"/>
              </a:ext>
            </a:extLst>
          </p:cNvPr>
          <p:cNvGraphicFramePr>
            <a:graphicFrameLocks noGrp="1"/>
          </p:cNvGraphicFramePr>
          <p:nvPr>
            <p:ph idx="1"/>
            <p:extLst>
              <p:ext uri="{D42A27DB-BD31-4B8C-83A1-F6EECF244321}">
                <p14:modId xmlns:p14="http://schemas.microsoft.com/office/powerpoint/2010/main" val="3375024280"/>
              </p:ext>
            </p:extLst>
          </p:nvPr>
        </p:nvGraphicFramePr>
        <p:xfrm>
          <a:off x="838199" y="2085766"/>
          <a:ext cx="10515601" cy="3852240"/>
        </p:xfrm>
        <a:graphic>
          <a:graphicData uri="http://schemas.openxmlformats.org/drawingml/2006/table">
            <a:tbl>
              <a:tblPr firstRow="1" bandRow="1">
                <a:tableStyleId>{5C22544A-7EE6-4342-B048-85BDC9FD1C3A}</a:tableStyleId>
              </a:tblPr>
              <a:tblGrid>
                <a:gridCol w="909129">
                  <a:extLst>
                    <a:ext uri="{9D8B030D-6E8A-4147-A177-3AD203B41FA5}">
                      <a16:colId xmlns:a16="http://schemas.microsoft.com/office/drawing/2014/main" val="102052363"/>
                    </a:ext>
                  </a:extLst>
                </a:gridCol>
                <a:gridCol w="1368932">
                  <a:extLst>
                    <a:ext uri="{9D8B030D-6E8A-4147-A177-3AD203B41FA5}">
                      <a16:colId xmlns:a16="http://schemas.microsoft.com/office/drawing/2014/main" val="2269897944"/>
                    </a:ext>
                  </a:extLst>
                </a:gridCol>
                <a:gridCol w="1396869">
                  <a:extLst>
                    <a:ext uri="{9D8B030D-6E8A-4147-A177-3AD203B41FA5}">
                      <a16:colId xmlns:a16="http://schemas.microsoft.com/office/drawing/2014/main" val="3909384877"/>
                    </a:ext>
                  </a:extLst>
                </a:gridCol>
                <a:gridCol w="1299089">
                  <a:extLst>
                    <a:ext uri="{9D8B030D-6E8A-4147-A177-3AD203B41FA5}">
                      <a16:colId xmlns:a16="http://schemas.microsoft.com/office/drawing/2014/main" val="2224024927"/>
                    </a:ext>
                  </a:extLst>
                </a:gridCol>
                <a:gridCol w="1267311">
                  <a:extLst>
                    <a:ext uri="{9D8B030D-6E8A-4147-A177-3AD203B41FA5}">
                      <a16:colId xmlns:a16="http://schemas.microsoft.com/office/drawing/2014/main" val="3802635682"/>
                    </a:ext>
                  </a:extLst>
                </a:gridCol>
                <a:gridCol w="2046984">
                  <a:extLst>
                    <a:ext uri="{9D8B030D-6E8A-4147-A177-3AD203B41FA5}">
                      <a16:colId xmlns:a16="http://schemas.microsoft.com/office/drawing/2014/main" val="2962982809"/>
                    </a:ext>
                  </a:extLst>
                </a:gridCol>
                <a:gridCol w="2227287">
                  <a:extLst>
                    <a:ext uri="{9D8B030D-6E8A-4147-A177-3AD203B41FA5}">
                      <a16:colId xmlns:a16="http://schemas.microsoft.com/office/drawing/2014/main" val="968384897"/>
                    </a:ext>
                  </a:extLst>
                </a:gridCol>
              </a:tblGrid>
              <a:tr h="360660">
                <a:tc>
                  <a:txBody>
                    <a:bodyPr/>
                    <a:lstStyle/>
                    <a:p>
                      <a:r>
                        <a:rPr lang="en-US" u="sng" dirty="0" err="1"/>
                        <a:t>DNo</a:t>
                      </a:r>
                      <a:endParaRPr lang="en-US" u="sng" dirty="0"/>
                    </a:p>
                  </a:txBody>
                  <a:tcPr>
                    <a:solidFill>
                      <a:schemeClr val="accent1">
                        <a:lumMod val="60000"/>
                        <a:lumOff val="40000"/>
                      </a:schemeClr>
                    </a:solidFill>
                  </a:tcPr>
                </a:tc>
                <a:tc>
                  <a:txBody>
                    <a:bodyPr/>
                    <a:lstStyle/>
                    <a:p>
                      <a:r>
                        <a:rPr lang="en-US" dirty="0" err="1"/>
                        <a:t>DName</a:t>
                      </a:r>
                      <a:endParaRPr lang="en-US" dirty="0"/>
                    </a:p>
                  </a:txBody>
                  <a:tcPr>
                    <a:solidFill>
                      <a:schemeClr val="accent1">
                        <a:lumMod val="60000"/>
                        <a:lumOff val="40000"/>
                      </a:schemeClr>
                    </a:solidFill>
                  </a:tcPr>
                </a:tc>
                <a:tc>
                  <a:txBody>
                    <a:bodyPr/>
                    <a:lstStyle/>
                    <a:p>
                      <a:r>
                        <a:rPr lang="en-US" dirty="0"/>
                        <a:t>Address</a:t>
                      </a:r>
                    </a:p>
                  </a:txBody>
                  <a:tcPr>
                    <a:solidFill>
                      <a:schemeClr val="accent1">
                        <a:lumMod val="60000"/>
                        <a:lumOff val="40000"/>
                      </a:schemeClr>
                    </a:solidFill>
                  </a:tcPr>
                </a:tc>
                <a:tc>
                  <a:txBody>
                    <a:bodyPr/>
                    <a:lstStyle/>
                    <a:p>
                      <a:r>
                        <a:rPr lang="en-US" dirty="0" err="1"/>
                        <a:t>PhnNo</a:t>
                      </a:r>
                      <a:endParaRPr lang="en-US" dirty="0"/>
                    </a:p>
                  </a:txBody>
                  <a:tcPr>
                    <a:solidFill>
                      <a:schemeClr val="accent1">
                        <a:lumMod val="60000"/>
                        <a:lumOff val="40000"/>
                      </a:schemeClr>
                    </a:solidFill>
                  </a:tcPr>
                </a:tc>
                <a:tc>
                  <a:txBody>
                    <a:bodyPr/>
                    <a:lstStyle/>
                    <a:p>
                      <a:r>
                        <a:rPr lang="en-US" dirty="0" err="1"/>
                        <a:t>DeptHead</a:t>
                      </a:r>
                      <a:endParaRPr lang="en-US" dirty="0"/>
                    </a:p>
                  </a:txBody>
                  <a:tcPr>
                    <a:solidFill>
                      <a:schemeClr val="accent1">
                        <a:lumMod val="60000"/>
                        <a:lumOff val="40000"/>
                      </a:schemeClr>
                    </a:solidFill>
                  </a:tcPr>
                </a:tc>
                <a:tc>
                  <a:txBody>
                    <a:bodyPr/>
                    <a:lstStyle/>
                    <a:p>
                      <a:r>
                        <a:rPr lang="en-US" dirty="0" err="1"/>
                        <a:t>DHemail</a:t>
                      </a:r>
                      <a:endParaRPr lang="en-US" dirty="0"/>
                    </a:p>
                  </a:txBody>
                  <a:tcPr>
                    <a:solidFill>
                      <a:schemeClr val="accent1">
                        <a:lumMod val="60000"/>
                        <a:lumOff val="40000"/>
                      </a:schemeClr>
                    </a:solidFill>
                  </a:tcPr>
                </a:tc>
                <a:tc>
                  <a:txBody>
                    <a:bodyPr/>
                    <a:lstStyle/>
                    <a:p>
                      <a:r>
                        <a:rPr lang="en-US" dirty="0"/>
                        <a:t>Student</a:t>
                      </a:r>
                    </a:p>
                  </a:txBody>
                  <a:tcPr>
                    <a:solidFill>
                      <a:schemeClr val="accent1">
                        <a:lumMod val="60000"/>
                        <a:lumOff val="40000"/>
                      </a:schemeClr>
                    </a:solidFill>
                  </a:tcPr>
                </a:tc>
                <a:extLst>
                  <a:ext uri="{0D108BD9-81ED-4DB2-BD59-A6C34878D82A}">
                    <a16:rowId xmlns:a16="http://schemas.microsoft.com/office/drawing/2014/main" val="1408244517"/>
                  </a:ext>
                </a:extLst>
              </a:tr>
              <a:tr h="360660">
                <a:tc>
                  <a:txBody>
                    <a:bodyPr/>
                    <a:lstStyle/>
                    <a:p>
                      <a:r>
                        <a:rPr lang="en-US" dirty="0"/>
                        <a:t>D1</a:t>
                      </a:r>
                    </a:p>
                  </a:txBody>
                  <a:tcPr/>
                </a:tc>
                <a:tc>
                  <a:txBody>
                    <a:bodyPr/>
                    <a:lstStyle/>
                    <a:p>
                      <a:r>
                        <a:rPr lang="en-US" dirty="0"/>
                        <a:t>CSE</a:t>
                      </a:r>
                    </a:p>
                  </a:txBody>
                  <a:tcPr/>
                </a:tc>
                <a:tc>
                  <a:txBody>
                    <a:bodyPr/>
                    <a:lstStyle/>
                    <a:p>
                      <a:r>
                        <a:rPr lang="en-US" dirty="0"/>
                        <a:t>Add1</a:t>
                      </a:r>
                    </a:p>
                  </a:txBody>
                  <a:tcPr/>
                </a:tc>
                <a:tc>
                  <a:txBody>
                    <a:bodyPr/>
                    <a:lstStyle/>
                    <a:p>
                      <a:r>
                        <a:rPr lang="en-US" dirty="0"/>
                        <a:t>012</a:t>
                      </a:r>
                    </a:p>
                  </a:txBody>
                  <a:tcPr/>
                </a:tc>
                <a:tc>
                  <a:txBody>
                    <a:bodyPr/>
                    <a:lstStyle/>
                    <a:p>
                      <a:r>
                        <a:rPr lang="en-US"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Head1@gmail.com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Anik</a:t>
                      </a:r>
                      <a:r>
                        <a:rPr lang="en-US" dirty="0"/>
                        <a:t>, Anu</a:t>
                      </a:r>
                    </a:p>
                  </a:txBody>
                  <a:tcPr/>
                </a:tc>
                <a:extLst>
                  <a:ext uri="{0D108BD9-81ED-4DB2-BD59-A6C34878D82A}">
                    <a16:rowId xmlns:a16="http://schemas.microsoft.com/office/drawing/2014/main" val="4130501963"/>
                  </a:ext>
                </a:extLst>
              </a:tr>
              <a:tr h="600835">
                <a:tc>
                  <a:txBody>
                    <a:bodyPr/>
                    <a:lstStyle/>
                    <a:p>
                      <a:r>
                        <a:rPr lang="en-US" dirty="0"/>
                        <a:t>D2</a:t>
                      </a:r>
                    </a:p>
                  </a:txBody>
                  <a:tcPr/>
                </a:tc>
                <a:tc>
                  <a:txBody>
                    <a:bodyPr/>
                    <a:lstStyle/>
                    <a:p>
                      <a:r>
                        <a:rPr lang="en-US" dirty="0"/>
                        <a:t>EEE</a:t>
                      </a:r>
                    </a:p>
                  </a:txBody>
                  <a:tcPr/>
                </a:tc>
                <a:tc>
                  <a:txBody>
                    <a:bodyPr/>
                    <a:lstStyle/>
                    <a:p>
                      <a:r>
                        <a:rPr lang="en-US" dirty="0"/>
                        <a:t>Add2</a:t>
                      </a:r>
                    </a:p>
                  </a:txBody>
                  <a:tcPr/>
                </a:tc>
                <a:tc>
                  <a:txBody>
                    <a:bodyPr/>
                    <a:lstStyle/>
                    <a:p>
                      <a:r>
                        <a:rPr lang="en-US" dirty="0"/>
                        <a:t>013</a:t>
                      </a:r>
                    </a:p>
                  </a:txBody>
                  <a:tcPr/>
                </a:tc>
                <a:tc>
                  <a:txBody>
                    <a:bodyPr/>
                    <a:lstStyle/>
                    <a:p>
                      <a:r>
                        <a:rPr lang="en-US"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Head2@gmail.com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Antora</a:t>
                      </a:r>
                      <a:r>
                        <a:rPr lang="en-US" dirty="0"/>
                        <a:t>, Aditi, Raju</a:t>
                      </a:r>
                    </a:p>
                  </a:txBody>
                  <a:tcPr/>
                </a:tc>
                <a:extLst>
                  <a:ext uri="{0D108BD9-81ED-4DB2-BD59-A6C34878D82A}">
                    <a16:rowId xmlns:a16="http://schemas.microsoft.com/office/drawing/2014/main" val="2100342242"/>
                  </a:ext>
                </a:extLst>
              </a:tr>
              <a:tr h="355720">
                <a:tc>
                  <a:txBody>
                    <a:bodyPr/>
                    <a:lstStyle/>
                    <a:p>
                      <a:r>
                        <a:rPr lang="en-US" dirty="0"/>
                        <a:t>D3</a:t>
                      </a:r>
                    </a:p>
                  </a:txBody>
                  <a:tcPr/>
                </a:tc>
                <a:tc>
                  <a:txBody>
                    <a:bodyPr/>
                    <a:lstStyle/>
                    <a:p>
                      <a:r>
                        <a:rPr lang="en-US" dirty="0"/>
                        <a:t>ETE</a:t>
                      </a:r>
                    </a:p>
                  </a:txBody>
                  <a:tcPr/>
                </a:tc>
                <a:tc>
                  <a:txBody>
                    <a:bodyPr/>
                    <a:lstStyle/>
                    <a:p>
                      <a:r>
                        <a:rPr lang="en-US" dirty="0"/>
                        <a:t>Add3</a:t>
                      </a:r>
                    </a:p>
                  </a:txBody>
                  <a:tcPr/>
                </a:tc>
                <a:tc>
                  <a:txBody>
                    <a:bodyPr/>
                    <a:lstStyle/>
                    <a:p>
                      <a:r>
                        <a:rPr lang="en-US" dirty="0"/>
                        <a:t>014</a:t>
                      </a:r>
                    </a:p>
                  </a:txBody>
                  <a:tcPr/>
                </a:tc>
                <a:tc>
                  <a:txBody>
                    <a:bodyPr/>
                    <a:lstStyle/>
                    <a:p>
                      <a:r>
                        <a:rPr lang="en-US"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Head3@gmail.com</a:t>
                      </a:r>
                    </a:p>
                  </a:txBody>
                  <a:tcPr/>
                </a:tc>
                <a:tc>
                  <a:txBody>
                    <a:bodyPr/>
                    <a:lstStyle/>
                    <a:p>
                      <a:r>
                        <a:rPr lang="en-US" dirty="0"/>
                        <a:t>Meena</a:t>
                      </a:r>
                    </a:p>
                  </a:txBody>
                  <a:tcPr/>
                </a:tc>
                <a:extLst>
                  <a:ext uri="{0D108BD9-81ED-4DB2-BD59-A6C34878D82A}">
                    <a16:rowId xmlns:a16="http://schemas.microsoft.com/office/drawing/2014/main" val="2504721692"/>
                  </a:ext>
                </a:extLst>
              </a:tr>
              <a:tr h="462261">
                <a:tc>
                  <a:txBody>
                    <a:bodyPr/>
                    <a:lstStyle/>
                    <a:p>
                      <a:r>
                        <a:rPr lang="en-US" dirty="0"/>
                        <a:t>D4</a:t>
                      </a:r>
                    </a:p>
                  </a:txBody>
                  <a:tcPr/>
                </a:tc>
                <a:tc>
                  <a:txBody>
                    <a:bodyPr/>
                    <a:lstStyle/>
                    <a:p>
                      <a:r>
                        <a:rPr lang="en-US" dirty="0"/>
                        <a:t>NFE</a:t>
                      </a:r>
                    </a:p>
                  </a:txBody>
                  <a:tcPr/>
                </a:tc>
                <a:tc>
                  <a:txBody>
                    <a:bodyPr/>
                    <a:lstStyle/>
                    <a:p>
                      <a:r>
                        <a:rPr lang="en-US" dirty="0"/>
                        <a:t>Add4</a:t>
                      </a:r>
                    </a:p>
                  </a:txBody>
                  <a:tcPr/>
                </a:tc>
                <a:tc>
                  <a:txBody>
                    <a:bodyPr/>
                    <a:lstStyle/>
                    <a:p>
                      <a:r>
                        <a:rPr lang="en-US" dirty="0"/>
                        <a:t>015</a:t>
                      </a:r>
                    </a:p>
                  </a:txBody>
                  <a:tcPr/>
                </a:tc>
                <a:tc>
                  <a:txBody>
                    <a:bodyPr/>
                    <a:lstStyle/>
                    <a:p>
                      <a:r>
                        <a:rPr lang="en-US"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Head4@gmail.com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Deepa, </a:t>
                      </a:r>
                      <a:r>
                        <a:rPr lang="en-US" dirty="0" err="1"/>
                        <a:t>Mithu</a:t>
                      </a:r>
                      <a:r>
                        <a:rPr lang="en-US" dirty="0"/>
                        <a:t>, Ani</a:t>
                      </a:r>
                    </a:p>
                  </a:txBody>
                  <a:tcPr/>
                </a:tc>
                <a:extLst>
                  <a:ext uri="{0D108BD9-81ED-4DB2-BD59-A6C34878D82A}">
                    <a16:rowId xmlns:a16="http://schemas.microsoft.com/office/drawing/2014/main" val="2824712195"/>
                  </a:ext>
                </a:extLst>
              </a:tr>
              <a:tr h="622509">
                <a:tc>
                  <a:txBody>
                    <a:bodyPr/>
                    <a:lstStyle/>
                    <a:p>
                      <a:r>
                        <a:rPr lang="en-US" dirty="0"/>
                        <a:t>D5</a:t>
                      </a:r>
                    </a:p>
                  </a:txBody>
                  <a:tcPr/>
                </a:tc>
                <a:tc>
                  <a:txBody>
                    <a:bodyPr/>
                    <a:lstStyle/>
                    <a:p>
                      <a:r>
                        <a:rPr lang="en-US" dirty="0"/>
                        <a:t>MCT</a:t>
                      </a:r>
                    </a:p>
                  </a:txBody>
                  <a:tcPr/>
                </a:tc>
                <a:tc>
                  <a:txBody>
                    <a:bodyPr/>
                    <a:lstStyle/>
                    <a:p>
                      <a:r>
                        <a:rPr lang="en-US" dirty="0"/>
                        <a:t>Add5</a:t>
                      </a:r>
                    </a:p>
                  </a:txBody>
                  <a:tcPr/>
                </a:tc>
                <a:tc>
                  <a:txBody>
                    <a:bodyPr/>
                    <a:lstStyle/>
                    <a:p>
                      <a:r>
                        <a:rPr lang="en-US" dirty="0"/>
                        <a:t>016</a:t>
                      </a:r>
                    </a:p>
                  </a:txBody>
                  <a:tcPr/>
                </a:tc>
                <a:tc>
                  <a:txBody>
                    <a:bodyPr/>
                    <a:lstStyle/>
                    <a:p>
                      <a:r>
                        <a:rPr lang="en-US"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Head5@gmail.com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Kakon</a:t>
                      </a:r>
                      <a:r>
                        <a:rPr lang="en-US" dirty="0"/>
                        <a:t>, </a:t>
                      </a:r>
                      <a:r>
                        <a:rPr lang="en-US" dirty="0" err="1"/>
                        <a:t>Apurbo</a:t>
                      </a:r>
                      <a:endParaRPr lang="en-US" dirty="0"/>
                    </a:p>
                  </a:txBody>
                  <a:tcPr/>
                </a:tc>
                <a:extLst>
                  <a:ext uri="{0D108BD9-81ED-4DB2-BD59-A6C34878D82A}">
                    <a16:rowId xmlns:a16="http://schemas.microsoft.com/office/drawing/2014/main" val="2516417457"/>
                  </a:ext>
                </a:extLst>
              </a:tr>
              <a:tr h="435866">
                <a:tc>
                  <a:txBody>
                    <a:bodyPr/>
                    <a:lstStyle/>
                    <a:p>
                      <a:r>
                        <a:rPr lang="en-US" dirty="0"/>
                        <a:t>D6</a:t>
                      </a:r>
                    </a:p>
                  </a:txBody>
                  <a:tcPr/>
                </a:tc>
                <a:tc>
                  <a:txBody>
                    <a:bodyPr/>
                    <a:lstStyle/>
                    <a:p>
                      <a:r>
                        <a:rPr lang="en-US" dirty="0"/>
                        <a:t>SWE</a:t>
                      </a:r>
                    </a:p>
                  </a:txBody>
                  <a:tcPr/>
                </a:tc>
                <a:tc>
                  <a:txBody>
                    <a:bodyPr/>
                    <a:lstStyle/>
                    <a:p>
                      <a:r>
                        <a:rPr lang="en-US" dirty="0"/>
                        <a:t>Add6</a:t>
                      </a:r>
                    </a:p>
                  </a:txBody>
                  <a:tcPr/>
                </a:tc>
                <a:tc>
                  <a:txBody>
                    <a:bodyPr/>
                    <a:lstStyle/>
                    <a:p>
                      <a:r>
                        <a:rPr lang="en-US" dirty="0"/>
                        <a:t>017</a:t>
                      </a:r>
                    </a:p>
                  </a:txBody>
                  <a:tcPr/>
                </a:tc>
                <a:tc>
                  <a:txBody>
                    <a:bodyPr/>
                    <a:lstStyle/>
                    <a:p>
                      <a:r>
                        <a:rPr lang="en-US"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Head6@gmail.com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Koli</a:t>
                      </a:r>
                      <a:r>
                        <a:rPr lang="en-US" dirty="0"/>
                        <a:t>, Hasan</a:t>
                      </a:r>
                    </a:p>
                  </a:txBody>
                  <a:tcPr/>
                </a:tc>
                <a:extLst>
                  <a:ext uri="{0D108BD9-81ED-4DB2-BD59-A6C34878D82A}">
                    <a16:rowId xmlns:a16="http://schemas.microsoft.com/office/drawing/2014/main" val="2340231273"/>
                  </a:ext>
                </a:extLst>
              </a:tr>
              <a:tr h="633489">
                <a:tc>
                  <a:txBody>
                    <a:bodyPr/>
                    <a:lstStyle/>
                    <a:p>
                      <a:r>
                        <a:rPr lang="en-US" dirty="0"/>
                        <a:t>D7</a:t>
                      </a:r>
                    </a:p>
                  </a:txBody>
                  <a:tcPr/>
                </a:tc>
                <a:tc>
                  <a:txBody>
                    <a:bodyPr/>
                    <a:lstStyle/>
                    <a:p>
                      <a:r>
                        <a:rPr lang="en-US" dirty="0"/>
                        <a:t>Civil</a:t>
                      </a:r>
                    </a:p>
                  </a:txBody>
                  <a:tcPr/>
                </a:tc>
                <a:tc>
                  <a:txBody>
                    <a:bodyPr/>
                    <a:lstStyle/>
                    <a:p>
                      <a:r>
                        <a:rPr lang="en-US" dirty="0"/>
                        <a:t>Add7</a:t>
                      </a:r>
                    </a:p>
                  </a:txBody>
                  <a:tcPr/>
                </a:tc>
                <a:tc>
                  <a:txBody>
                    <a:bodyPr/>
                    <a:lstStyle/>
                    <a:p>
                      <a:r>
                        <a:rPr lang="en-US" dirty="0"/>
                        <a:t>018</a:t>
                      </a:r>
                    </a:p>
                  </a:txBody>
                  <a:tcPr/>
                </a:tc>
                <a:tc>
                  <a:txBody>
                    <a:bodyPr/>
                    <a:lstStyle/>
                    <a:p>
                      <a:r>
                        <a:rPr lang="en-US"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Head7@gmail.com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Helal</a:t>
                      </a:r>
                      <a:r>
                        <a:rPr lang="en-US" dirty="0"/>
                        <a:t>, Hamid, Sumi</a:t>
                      </a:r>
                    </a:p>
                  </a:txBody>
                  <a:tcPr/>
                </a:tc>
                <a:extLst>
                  <a:ext uri="{0D108BD9-81ED-4DB2-BD59-A6C34878D82A}">
                    <a16:rowId xmlns:a16="http://schemas.microsoft.com/office/drawing/2014/main" val="3218360298"/>
                  </a:ext>
                </a:extLst>
              </a:tr>
            </a:tbl>
          </a:graphicData>
        </a:graphic>
      </p:graphicFrame>
      <p:sp>
        <p:nvSpPr>
          <p:cNvPr id="7" name="Rectangle 6">
            <a:extLst>
              <a:ext uri="{FF2B5EF4-FFF2-40B4-BE49-F238E27FC236}">
                <a16:creationId xmlns:a16="http://schemas.microsoft.com/office/drawing/2014/main" id="{0609798B-9DEE-4869-AAAB-6F83A3C523AD}"/>
              </a:ext>
            </a:extLst>
          </p:cNvPr>
          <p:cNvSpPr/>
          <p:nvPr/>
        </p:nvSpPr>
        <p:spPr>
          <a:xfrm>
            <a:off x="838200" y="919994"/>
            <a:ext cx="3323539" cy="1200329"/>
          </a:xfrm>
          <a:prstGeom prst="rect">
            <a:avLst/>
          </a:prstGeom>
        </p:spPr>
        <p:txBody>
          <a:bodyPr wrap="none">
            <a:spAutoFit/>
          </a:bodyPr>
          <a:lstStyle/>
          <a:p>
            <a:r>
              <a:rPr lang="en-US" sz="2400" dirty="0"/>
              <a:t>Consider This given Table</a:t>
            </a:r>
          </a:p>
          <a:p>
            <a:endParaRPr lang="en-US" sz="2400" dirty="0"/>
          </a:p>
          <a:p>
            <a:r>
              <a:rPr lang="en-US" sz="2400" b="1" dirty="0" err="1"/>
              <a:t>DepartmentStudent</a:t>
            </a:r>
            <a:endParaRPr lang="en-US" sz="2400" b="1" dirty="0"/>
          </a:p>
        </p:txBody>
      </p:sp>
    </p:spTree>
    <p:extLst>
      <p:ext uri="{BB962C8B-B14F-4D97-AF65-F5344CB8AC3E}">
        <p14:creationId xmlns:p14="http://schemas.microsoft.com/office/powerpoint/2010/main" val="33405149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E60F-8FA1-4A20-A610-E47E004ACAC1}"/>
              </a:ext>
            </a:extLst>
          </p:cNvPr>
          <p:cNvSpPr>
            <a:spLocks noGrp="1"/>
          </p:cNvSpPr>
          <p:nvPr>
            <p:ph type="title"/>
          </p:nvPr>
        </p:nvSpPr>
        <p:spPr>
          <a:xfrm>
            <a:off x="838200" y="365125"/>
            <a:ext cx="10515600" cy="461665"/>
          </a:xfrm>
        </p:spPr>
        <p:txBody>
          <a:bodyPr>
            <a:normAutofit fontScale="90000"/>
          </a:bodyPr>
          <a:lstStyle/>
          <a:p>
            <a:r>
              <a:rPr lang="en-US" dirty="0"/>
              <a:t>Now we will try to normalize this table:</a:t>
            </a:r>
          </a:p>
        </p:txBody>
      </p:sp>
      <p:graphicFrame>
        <p:nvGraphicFramePr>
          <p:cNvPr id="4" name="Table 4">
            <a:extLst>
              <a:ext uri="{FF2B5EF4-FFF2-40B4-BE49-F238E27FC236}">
                <a16:creationId xmlns:a16="http://schemas.microsoft.com/office/drawing/2014/main" id="{A962535E-8754-4AD4-ACE0-917287E67B97}"/>
              </a:ext>
            </a:extLst>
          </p:cNvPr>
          <p:cNvGraphicFramePr>
            <a:graphicFrameLocks noGrp="1"/>
          </p:cNvGraphicFramePr>
          <p:nvPr>
            <p:ph idx="1"/>
            <p:extLst>
              <p:ext uri="{D42A27DB-BD31-4B8C-83A1-F6EECF244321}">
                <p14:modId xmlns:p14="http://schemas.microsoft.com/office/powerpoint/2010/main" val="3294158579"/>
              </p:ext>
            </p:extLst>
          </p:nvPr>
        </p:nvGraphicFramePr>
        <p:xfrm>
          <a:off x="761417" y="1474863"/>
          <a:ext cx="10515601" cy="3852240"/>
        </p:xfrm>
        <a:graphic>
          <a:graphicData uri="http://schemas.openxmlformats.org/drawingml/2006/table">
            <a:tbl>
              <a:tblPr firstRow="1" bandRow="1">
                <a:tableStyleId>{5C22544A-7EE6-4342-B048-85BDC9FD1C3A}</a:tableStyleId>
              </a:tblPr>
              <a:tblGrid>
                <a:gridCol w="909129">
                  <a:extLst>
                    <a:ext uri="{9D8B030D-6E8A-4147-A177-3AD203B41FA5}">
                      <a16:colId xmlns:a16="http://schemas.microsoft.com/office/drawing/2014/main" val="102052363"/>
                    </a:ext>
                  </a:extLst>
                </a:gridCol>
                <a:gridCol w="1368932">
                  <a:extLst>
                    <a:ext uri="{9D8B030D-6E8A-4147-A177-3AD203B41FA5}">
                      <a16:colId xmlns:a16="http://schemas.microsoft.com/office/drawing/2014/main" val="2269897944"/>
                    </a:ext>
                  </a:extLst>
                </a:gridCol>
                <a:gridCol w="1396869">
                  <a:extLst>
                    <a:ext uri="{9D8B030D-6E8A-4147-A177-3AD203B41FA5}">
                      <a16:colId xmlns:a16="http://schemas.microsoft.com/office/drawing/2014/main" val="3909384877"/>
                    </a:ext>
                  </a:extLst>
                </a:gridCol>
                <a:gridCol w="1299089">
                  <a:extLst>
                    <a:ext uri="{9D8B030D-6E8A-4147-A177-3AD203B41FA5}">
                      <a16:colId xmlns:a16="http://schemas.microsoft.com/office/drawing/2014/main" val="2224024927"/>
                    </a:ext>
                  </a:extLst>
                </a:gridCol>
                <a:gridCol w="1267311">
                  <a:extLst>
                    <a:ext uri="{9D8B030D-6E8A-4147-A177-3AD203B41FA5}">
                      <a16:colId xmlns:a16="http://schemas.microsoft.com/office/drawing/2014/main" val="3802635682"/>
                    </a:ext>
                  </a:extLst>
                </a:gridCol>
                <a:gridCol w="2046984">
                  <a:extLst>
                    <a:ext uri="{9D8B030D-6E8A-4147-A177-3AD203B41FA5}">
                      <a16:colId xmlns:a16="http://schemas.microsoft.com/office/drawing/2014/main" val="2962982809"/>
                    </a:ext>
                  </a:extLst>
                </a:gridCol>
                <a:gridCol w="2227287">
                  <a:extLst>
                    <a:ext uri="{9D8B030D-6E8A-4147-A177-3AD203B41FA5}">
                      <a16:colId xmlns:a16="http://schemas.microsoft.com/office/drawing/2014/main" val="968384897"/>
                    </a:ext>
                  </a:extLst>
                </a:gridCol>
              </a:tblGrid>
              <a:tr h="360660">
                <a:tc>
                  <a:txBody>
                    <a:bodyPr/>
                    <a:lstStyle/>
                    <a:p>
                      <a:r>
                        <a:rPr lang="en-US" u="sng" dirty="0" err="1"/>
                        <a:t>DNo</a:t>
                      </a:r>
                      <a:endParaRPr lang="en-US" u="sng" dirty="0"/>
                    </a:p>
                  </a:txBody>
                  <a:tcPr>
                    <a:solidFill>
                      <a:schemeClr val="accent1">
                        <a:lumMod val="60000"/>
                        <a:lumOff val="40000"/>
                      </a:schemeClr>
                    </a:solidFill>
                  </a:tcPr>
                </a:tc>
                <a:tc>
                  <a:txBody>
                    <a:bodyPr/>
                    <a:lstStyle/>
                    <a:p>
                      <a:r>
                        <a:rPr lang="en-US" dirty="0" err="1"/>
                        <a:t>DName</a:t>
                      </a:r>
                      <a:endParaRPr lang="en-US" dirty="0"/>
                    </a:p>
                  </a:txBody>
                  <a:tcPr>
                    <a:solidFill>
                      <a:schemeClr val="accent1">
                        <a:lumMod val="60000"/>
                        <a:lumOff val="40000"/>
                      </a:schemeClr>
                    </a:solidFill>
                  </a:tcPr>
                </a:tc>
                <a:tc>
                  <a:txBody>
                    <a:bodyPr/>
                    <a:lstStyle/>
                    <a:p>
                      <a:r>
                        <a:rPr lang="en-US" dirty="0"/>
                        <a:t>Address</a:t>
                      </a:r>
                    </a:p>
                  </a:txBody>
                  <a:tcPr>
                    <a:solidFill>
                      <a:schemeClr val="accent1">
                        <a:lumMod val="60000"/>
                        <a:lumOff val="40000"/>
                      </a:schemeClr>
                    </a:solidFill>
                  </a:tcPr>
                </a:tc>
                <a:tc>
                  <a:txBody>
                    <a:bodyPr/>
                    <a:lstStyle/>
                    <a:p>
                      <a:r>
                        <a:rPr lang="en-US" dirty="0" err="1"/>
                        <a:t>PhnNo</a:t>
                      </a:r>
                      <a:endParaRPr lang="en-US" dirty="0"/>
                    </a:p>
                  </a:txBody>
                  <a:tcPr>
                    <a:solidFill>
                      <a:schemeClr val="accent1">
                        <a:lumMod val="60000"/>
                        <a:lumOff val="40000"/>
                      </a:schemeClr>
                    </a:solidFill>
                  </a:tcPr>
                </a:tc>
                <a:tc>
                  <a:txBody>
                    <a:bodyPr/>
                    <a:lstStyle/>
                    <a:p>
                      <a:r>
                        <a:rPr lang="en-US" dirty="0" err="1"/>
                        <a:t>DeptHead</a:t>
                      </a:r>
                      <a:endParaRPr lang="en-US" dirty="0"/>
                    </a:p>
                  </a:txBody>
                  <a:tcPr>
                    <a:solidFill>
                      <a:schemeClr val="accent1">
                        <a:lumMod val="60000"/>
                        <a:lumOff val="40000"/>
                      </a:schemeClr>
                    </a:solidFill>
                  </a:tcPr>
                </a:tc>
                <a:tc>
                  <a:txBody>
                    <a:bodyPr/>
                    <a:lstStyle/>
                    <a:p>
                      <a:r>
                        <a:rPr lang="en-US" dirty="0" err="1"/>
                        <a:t>DHemail</a:t>
                      </a:r>
                      <a:endParaRPr lang="en-US" dirty="0"/>
                    </a:p>
                  </a:txBody>
                  <a:tcPr>
                    <a:solidFill>
                      <a:schemeClr val="accent1">
                        <a:lumMod val="60000"/>
                        <a:lumOff val="40000"/>
                      </a:schemeClr>
                    </a:solidFill>
                  </a:tcPr>
                </a:tc>
                <a:tc>
                  <a:txBody>
                    <a:bodyPr/>
                    <a:lstStyle/>
                    <a:p>
                      <a:r>
                        <a:rPr lang="en-US" dirty="0"/>
                        <a:t>Student</a:t>
                      </a:r>
                    </a:p>
                  </a:txBody>
                  <a:tcPr>
                    <a:solidFill>
                      <a:schemeClr val="accent1">
                        <a:lumMod val="60000"/>
                        <a:lumOff val="40000"/>
                      </a:schemeClr>
                    </a:solidFill>
                  </a:tcPr>
                </a:tc>
                <a:extLst>
                  <a:ext uri="{0D108BD9-81ED-4DB2-BD59-A6C34878D82A}">
                    <a16:rowId xmlns:a16="http://schemas.microsoft.com/office/drawing/2014/main" val="1408244517"/>
                  </a:ext>
                </a:extLst>
              </a:tr>
              <a:tr h="360660">
                <a:tc>
                  <a:txBody>
                    <a:bodyPr/>
                    <a:lstStyle/>
                    <a:p>
                      <a:r>
                        <a:rPr lang="en-US" dirty="0"/>
                        <a:t>D1</a:t>
                      </a:r>
                    </a:p>
                  </a:txBody>
                  <a:tcPr/>
                </a:tc>
                <a:tc>
                  <a:txBody>
                    <a:bodyPr/>
                    <a:lstStyle/>
                    <a:p>
                      <a:r>
                        <a:rPr lang="en-US" dirty="0"/>
                        <a:t>CSE</a:t>
                      </a:r>
                    </a:p>
                  </a:txBody>
                  <a:tcPr/>
                </a:tc>
                <a:tc>
                  <a:txBody>
                    <a:bodyPr/>
                    <a:lstStyle/>
                    <a:p>
                      <a:r>
                        <a:rPr lang="en-US" dirty="0"/>
                        <a:t>Add1</a:t>
                      </a:r>
                    </a:p>
                  </a:txBody>
                  <a:tcPr/>
                </a:tc>
                <a:tc>
                  <a:txBody>
                    <a:bodyPr/>
                    <a:lstStyle/>
                    <a:p>
                      <a:r>
                        <a:rPr lang="en-US" dirty="0"/>
                        <a:t>012</a:t>
                      </a:r>
                    </a:p>
                  </a:txBody>
                  <a:tcPr/>
                </a:tc>
                <a:tc>
                  <a:txBody>
                    <a:bodyPr/>
                    <a:lstStyle/>
                    <a:p>
                      <a:r>
                        <a:rPr lang="en-US"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Head1@gmail.com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Anik</a:t>
                      </a:r>
                      <a:r>
                        <a:rPr lang="en-US" dirty="0"/>
                        <a:t>, Anu</a:t>
                      </a:r>
                    </a:p>
                  </a:txBody>
                  <a:tcPr/>
                </a:tc>
                <a:extLst>
                  <a:ext uri="{0D108BD9-81ED-4DB2-BD59-A6C34878D82A}">
                    <a16:rowId xmlns:a16="http://schemas.microsoft.com/office/drawing/2014/main" val="4130501963"/>
                  </a:ext>
                </a:extLst>
              </a:tr>
              <a:tr h="600835">
                <a:tc>
                  <a:txBody>
                    <a:bodyPr/>
                    <a:lstStyle/>
                    <a:p>
                      <a:r>
                        <a:rPr lang="en-US" dirty="0"/>
                        <a:t>D2</a:t>
                      </a:r>
                    </a:p>
                  </a:txBody>
                  <a:tcPr/>
                </a:tc>
                <a:tc>
                  <a:txBody>
                    <a:bodyPr/>
                    <a:lstStyle/>
                    <a:p>
                      <a:r>
                        <a:rPr lang="en-US" dirty="0"/>
                        <a:t>EEE</a:t>
                      </a:r>
                    </a:p>
                  </a:txBody>
                  <a:tcPr/>
                </a:tc>
                <a:tc>
                  <a:txBody>
                    <a:bodyPr/>
                    <a:lstStyle/>
                    <a:p>
                      <a:r>
                        <a:rPr lang="en-US" dirty="0"/>
                        <a:t>Add2</a:t>
                      </a:r>
                    </a:p>
                  </a:txBody>
                  <a:tcPr/>
                </a:tc>
                <a:tc>
                  <a:txBody>
                    <a:bodyPr/>
                    <a:lstStyle/>
                    <a:p>
                      <a:r>
                        <a:rPr lang="en-US" dirty="0"/>
                        <a:t>013</a:t>
                      </a:r>
                    </a:p>
                  </a:txBody>
                  <a:tcPr/>
                </a:tc>
                <a:tc>
                  <a:txBody>
                    <a:bodyPr/>
                    <a:lstStyle/>
                    <a:p>
                      <a:r>
                        <a:rPr lang="en-US"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Head2@gmail.com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Antora</a:t>
                      </a:r>
                      <a:r>
                        <a:rPr lang="en-US" dirty="0"/>
                        <a:t>, Aditi, Raju</a:t>
                      </a:r>
                    </a:p>
                  </a:txBody>
                  <a:tcPr/>
                </a:tc>
                <a:extLst>
                  <a:ext uri="{0D108BD9-81ED-4DB2-BD59-A6C34878D82A}">
                    <a16:rowId xmlns:a16="http://schemas.microsoft.com/office/drawing/2014/main" val="2100342242"/>
                  </a:ext>
                </a:extLst>
              </a:tr>
              <a:tr h="355720">
                <a:tc>
                  <a:txBody>
                    <a:bodyPr/>
                    <a:lstStyle/>
                    <a:p>
                      <a:r>
                        <a:rPr lang="en-US" dirty="0"/>
                        <a:t>D3</a:t>
                      </a:r>
                    </a:p>
                  </a:txBody>
                  <a:tcPr/>
                </a:tc>
                <a:tc>
                  <a:txBody>
                    <a:bodyPr/>
                    <a:lstStyle/>
                    <a:p>
                      <a:r>
                        <a:rPr lang="en-US" dirty="0"/>
                        <a:t>ETE</a:t>
                      </a:r>
                    </a:p>
                  </a:txBody>
                  <a:tcPr/>
                </a:tc>
                <a:tc>
                  <a:txBody>
                    <a:bodyPr/>
                    <a:lstStyle/>
                    <a:p>
                      <a:r>
                        <a:rPr lang="en-US" dirty="0"/>
                        <a:t>Add3</a:t>
                      </a:r>
                    </a:p>
                  </a:txBody>
                  <a:tcPr/>
                </a:tc>
                <a:tc>
                  <a:txBody>
                    <a:bodyPr/>
                    <a:lstStyle/>
                    <a:p>
                      <a:r>
                        <a:rPr lang="en-US" dirty="0"/>
                        <a:t>014</a:t>
                      </a:r>
                    </a:p>
                  </a:txBody>
                  <a:tcPr/>
                </a:tc>
                <a:tc>
                  <a:txBody>
                    <a:bodyPr/>
                    <a:lstStyle/>
                    <a:p>
                      <a:r>
                        <a:rPr lang="en-US"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Head3@gmail.com</a:t>
                      </a:r>
                    </a:p>
                  </a:txBody>
                  <a:tcPr/>
                </a:tc>
                <a:tc>
                  <a:txBody>
                    <a:bodyPr/>
                    <a:lstStyle/>
                    <a:p>
                      <a:r>
                        <a:rPr lang="en-US" dirty="0"/>
                        <a:t>Meena</a:t>
                      </a:r>
                    </a:p>
                  </a:txBody>
                  <a:tcPr/>
                </a:tc>
                <a:extLst>
                  <a:ext uri="{0D108BD9-81ED-4DB2-BD59-A6C34878D82A}">
                    <a16:rowId xmlns:a16="http://schemas.microsoft.com/office/drawing/2014/main" val="2504721692"/>
                  </a:ext>
                </a:extLst>
              </a:tr>
              <a:tr h="462261">
                <a:tc>
                  <a:txBody>
                    <a:bodyPr/>
                    <a:lstStyle/>
                    <a:p>
                      <a:r>
                        <a:rPr lang="en-US" dirty="0"/>
                        <a:t>D4</a:t>
                      </a:r>
                    </a:p>
                  </a:txBody>
                  <a:tcPr/>
                </a:tc>
                <a:tc>
                  <a:txBody>
                    <a:bodyPr/>
                    <a:lstStyle/>
                    <a:p>
                      <a:r>
                        <a:rPr lang="en-US" dirty="0"/>
                        <a:t>NFE</a:t>
                      </a:r>
                    </a:p>
                  </a:txBody>
                  <a:tcPr/>
                </a:tc>
                <a:tc>
                  <a:txBody>
                    <a:bodyPr/>
                    <a:lstStyle/>
                    <a:p>
                      <a:r>
                        <a:rPr lang="en-US" dirty="0"/>
                        <a:t>Add4</a:t>
                      </a:r>
                    </a:p>
                  </a:txBody>
                  <a:tcPr/>
                </a:tc>
                <a:tc>
                  <a:txBody>
                    <a:bodyPr/>
                    <a:lstStyle/>
                    <a:p>
                      <a:r>
                        <a:rPr lang="en-US" dirty="0"/>
                        <a:t>015</a:t>
                      </a:r>
                    </a:p>
                  </a:txBody>
                  <a:tcPr/>
                </a:tc>
                <a:tc>
                  <a:txBody>
                    <a:bodyPr/>
                    <a:lstStyle/>
                    <a:p>
                      <a:r>
                        <a:rPr lang="en-US"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Head4@gmail.com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Deepa, </a:t>
                      </a:r>
                      <a:r>
                        <a:rPr lang="en-US" dirty="0" err="1"/>
                        <a:t>Mithu</a:t>
                      </a:r>
                      <a:r>
                        <a:rPr lang="en-US" dirty="0"/>
                        <a:t>, Ani</a:t>
                      </a:r>
                    </a:p>
                  </a:txBody>
                  <a:tcPr/>
                </a:tc>
                <a:extLst>
                  <a:ext uri="{0D108BD9-81ED-4DB2-BD59-A6C34878D82A}">
                    <a16:rowId xmlns:a16="http://schemas.microsoft.com/office/drawing/2014/main" val="2824712195"/>
                  </a:ext>
                </a:extLst>
              </a:tr>
              <a:tr h="622509">
                <a:tc>
                  <a:txBody>
                    <a:bodyPr/>
                    <a:lstStyle/>
                    <a:p>
                      <a:r>
                        <a:rPr lang="en-US" dirty="0"/>
                        <a:t>D5</a:t>
                      </a:r>
                    </a:p>
                  </a:txBody>
                  <a:tcPr/>
                </a:tc>
                <a:tc>
                  <a:txBody>
                    <a:bodyPr/>
                    <a:lstStyle/>
                    <a:p>
                      <a:r>
                        <a:rPr lang="en-US" dirty="0"/>
                        <a:t>MCT</a:t>
                      </a:r>
                    </a:p>
                  </a:txBody>
                  <a:tcPr/>
                </a:tc>
                <a:tc>
                  <a:txBody>
                    <a:bodyPr/>
                    <a:lstStyle/>
                    <a:p>
                      <a:r>
                        <a:rPr lang="en-US" dirty="0"/>
                        <a:t>Add5</a:t>
                      </a:r>
                    </a:p>
                  </a:txBody>
                  <a:tcPr/>
                </a:tc>
                <a:tc>
                  <a:txBody>
                    <a:bodyPr/>
                    <a:lstStyle/>
                    <a:p>
                      <a:r>
                        <a:rPr lang="en-US" dirty="0"/>
                        <a:t>016</a:t>
                      </a:r>
                    </a:p>
                  </a:txBody>
                  <a:tcPr/>
                </a:tc>
                <a:tc>
                  <a:txBody>
                    <a:bodyPr/>
                    <a:lstStyle/>
                    <a:p>
                      <a:r>
                        <a:rPr lang="en-US"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Head5@gmail.com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Kakon</a:t>
                      </a:r>
                      <a:r>
                        <a:rPr lang="en-US" dirty="0"/>
                        <a:t>, </a:t>
                      </a:r>
                      <a:r>
                        <a:rPr lang="en-US" dirty="0" err="1"/>
                        <a:t>Apurbo</a:t>
                      </a:r>
                      <a:endParaRPr lang="en-US" dirty="0"/>
                    </a:p>
                  </a:txBody>
                  <a:tcPr/>
                </a:tc>
                <a:extLst>
                  <a:ext uri="{0D108BD9-81ED-4DB2-BD59-A6C34878D82A}">
                    <a16:rowId xmlns:a16="http://schemas.microsoft.com/office/drawing/2014/main" val="2516417457"/>
                  </a:ext>
                </a:extLst>
              </a:tr>
              <a:tr h="435866">
                <a:tc>
                  <a:txBody>
                    <a:bodyPr/>
                    <a:lstStyle/>
                    <a:p>
                      <a:r>
                        <a:rPr lang="en-US" dirty="0"/>
                        <a:t>D6</a:t>
                      </a:r>
                    </a:p>
                  </a:txBody>
                  <a:tcPr/>
                </a:tc>
                <a:tc>
                  <a:txBody>
                    <a:bodyPr/>
                    <a:lstStyle/>
                    <a:p>
                      <a:r>
                        <a:rPr lang="en-US" dirty="0"/>
                        <a:t>SWE</a:t>
                      </a:r>
                    </a:p>
                  </a:txBody>
                  <a:tcPr/>
                </a:tc>
                <a:tc>
                  <a:txBody>
                    <a:bodyPr/>
                    <a:lstStyle/>
                    <a:p>
                      <a:r>
                        <a:rPr lang="en-US" dirty="0"/>
                        <a:t>Add6</a:t>
                      </a:r>
                    </a:p>
                  </a:txBody>
                  <a:tcPr/>
                </a:tc>
                <a:tc>
                  <a:txBody>
                    <a:bodyPr/>
                    <a:lstStyle/>
                    <a:p>
                      <a:r>
                        <a:rPr lang="en-US" dirty="0"/>
                        <a:t>017</a:t>
                      </a:r>
                    </a:p>
                  </a:txBody>
                  <a:tcPr/>
                </a:tc>
                <a:tc>
                  <a:txBody>
                    <a:bodyPr/>
                    <a:lstStyle/>
                    <a:p>
                      <a:r>
                        <a:rPr lang="en-US"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Head6@gmail.com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Koli</a:t>
                      </a:r>
                      <a:r>
                        <a:rPr lang="en-US" dirty="0"/>
                        <a:t>, Hasan</a:t>
                      </a:r>
                    </a:p>
                  </a:txBody>
                  <a:tcPr/>
                </a:tc>
                <a:extLst>
                  <a:ext uri="{0D108BD9-81ED-4DB2-BD59-A6C34878D82A}">
                    <a16:rowId xmlns:a16="http://schemas.microsoft.com/office/drawing/2014/main" val="2340231273"/>
                  </a:ext>
                </a:extLst>
              </a:tr>
              <a:tr h="633489">
                <a:tc>
                  <a:txBody>
                    <a:bodyPr/>
                    <a:lstStyle/>
                    <a:p>
                      <a:r>
                        <a:rPr lang="en-US" dirty="0"/>
                        <a:t>D7</a:t>
                      </a:r>
                    </a:p>
                  </a:txBody>
                  <a:tcPr/>
                </a:tc>
                <a:tc>
                  <a:txBody>
                    <a:bodyPr/>
                    <a:lstStyle/>
                    <a:p>
                      <a:r>
                        <a:rPr lang="en-US" dirty="0"/>
                        <a:t>Civil</a:t>
                      </a:r>
                    </a:p>
                  </a:txBody>
                  <a:tcPr/>
                </a:tc>
                <a:tc>
                  <a:txBody>
                    <a:bodyPr/>
                    <a:lstStyle/>
                    <a:p>
                      <a:r>
                        <a:rPr lang="en-US" dirty="0"/>
                        <a:t>Add7</a:t>
                      </a:r>
                    </a:p>
                  </a:txBody>
                  <a:tcPr/>
                </a:tc>
                <a:tc>
                  <a:txBody>
                    <a:bodyPr/>
                    <a:lstStyle/>
                    <a:p>
                      <a:r>
                        <a:rPr lang="en-US" dirty="0"/>
                        <a:t>018</a:t>
                      </a:r>
                    </a:p>
                  </a:txBody>
                  <a:tcPr/>
                </a:tc>
                <a:tc>
                  <a:txBody>
                    <a:bodyPr/>
                    <a:lstStyle/>
                    <a:p>
                      <a:r>
                        <a:rPr lang="en-US"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Head7@gmail.com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Helal</a:t>
                      </a:r>
                      <a:r>
                        <a:rPr lang="en-US" dirty="0"/>
                        <a:t>, Hamid, Sumi</a:t>
                      </a:r>
                    </a:p>
                  </a:txBody>
                  <a:tcPr/>
                </a:tc>
                <a:extLst>
                  <a:ext uri="{0D108BD9-81ED-4DB2-BD59-A6C34878D82A}">
                    <a16:rowId xmlns:a16="http://schemas.microsoft.com/office/drawing/2014/main" val="3218360298"/>
                  </a:ext>
                </a:extLst>
              </a:tr>
            </a:tbl>
          </a:graphicData>
        </a:graphic>
      </p:graphicFrame>
      <p:sp>
        <p:nvSpPr>
          <p:cNvPr id="8" name="Rectangle 7">
            <a:extLst>
              <a:ext uri="{FF2B5EF4-FFF2-40B4-BE49-F238E27FC236}">
                <a16:creationId xmlns:a16="http://schemas.microsoft.com/office/drawing/2014/main" id="{7BDB411B-C706-4255-9DB2-8445C4BAB8C9}"/>
              </a:ext>
            </a:extLst>
          </p:cNvPr>
          <p:cNvSpPr/>
          <p:nvPr/>
        </p:nvSpPr>
        <p:spPr>
          <a:xfrm>
            <a:off x="761417" y="5448244"/>
            <a:ext cx="9443932" cy="1200329"/>
          </a:xfrm>
          <a:prstGeom prst="rect">
            <a:avLst/>
          </a:prstGeom>
        </p:spPr>
        <p:txBody>
          <a:bodyPr wrap="none">
            <a:spAutoFit/>
          </a:bodyPr>
          <a:lstStyle/>
          <a:p>
            <a:r>
              <a:rPr lang="en-US" sz="2400" dirty="0"/>
              <a:t>Single valued Attribute: </a:t>
            </a:r>
            <a:r>
              <a:rPr lang="en-US" sz="2400" dirty="0" err="1"/>
              <a:t>Dno</a:t>
            </a:r>
            <a:r>
              <a:rPr lang="en-US" sz="2400" dirty="0"/>
              <a:t>, </a:t>
            </a:r>
            <a:r>
              <a:rPr lang="en-US" sz="2400" dirty="0" err="1"/>
              <a:t>Dname</a:t>
            </a:r>
            <a:r>
              <a:rPr lang="en-US" sz="2400" dirty="0"/>
              <a:t>, Address, </a:t>
            </a:r>
            <a:r>
              <a:rPr lang="en-US" sz="2400" dirty="0" err="1"/>
              <a:t>PhnNo</a:t>
            </a:r>
            <a:r>
              <a:rPr lang="en-US" sz="2400" dirty="0"/>
              <a:t>, </a:t>
            </a:r>
            <a:r>
              <a:rPr lang="en-US" sz="2400" dirty="0" err="1"/>
              <a:t>DeptHead</a:t>
            </a:r>
            <a:r>
              <a:rPr lang="en-US" sz="2400" dirty="0"/>
              <a:t>, </a:t>
            </a:r>
            <a:r>
              <a:rPr lang="en-US" sz="2400" dirty="0" err="1"/>
              <a:t>DHemail</a:t>
            </a:r>
            <a:endParaRPr lang="en-US" sz="2400" dirty="0"/>
          </a:p>
          <a:p>
            <a:r>
              <a:rPr lang="en-US" sz="2400" dirty="0"/>
              <a:t>Multivalued Attribute: Student</a:t>
            </a:r>
          </a:p>
          <a:p>
            <a:r>
              <a:rPr lang="en-US" sz="2400" dirty="0" err="1"/>
              <a:t>PrimaryKey</a:t>
            </a:r>
            <a:r>
              <a:rPr lang="en-US" sz="2400" dirty="0"/>
              <a:t>: </a:t>
            </a:r>
            <a:r>
              <a:rPr lang="en-US" sz="2400" dirty="0" err="1"/>
              <a:t>DNo</a:t>
            </a:r>
            <a:endParaRPr lang="en-US" sz="2400" dirty="0"/>
          </a:p>
        </p:txBody>
      </p:sp>
      <p:sp>
        <p:nvSpPr>
          <p:cNvPr id="9" name="Rectangle 8">
            <a:extLst>
              <a:ext uri="{FF2B5EF4-FFF2-40B4-BE49-F238E27FC236}">
                <a16:creationId xmlns:a16="http://schemas.microsoft.com/office/drawing/2014/main" id="{4C569820-E0CB-4390-A094-60F2CA453472}"/>
              </a:ext>
            </a:extLst>
          </p:cNvPr>
          <p:cNvSpPr/>
          <p:nvPr/>
        </p:nvSpPr>
        <p:spPr>
          <a:xfrm>
            <a:off x="761417" y="1161565"/>
            <a:ext cx="2475078" cy="400110"/>
          </a:xfrm>
          <a:prstGeom prst="rect">
            <a:avLst/>
          </a:prstGeom>
        </p:spPr>
        <p:txBody>
          <a:bodyPr wrap="square">
            <a:spAutoFit/>
          </a:bodyPr>
          <a:lstStyle/>
          <a:p>
            <a:r>
              <a:rPr lang="en-US" sz="2000" b="1" dirty="0" err="1"/>
              <a:t>DepartmentStudent</a:t>
            </a:r>
            <a:endParaRPr lang="en-US" sz="2000" b="1" dirty="0"/>
          </a:p>
        </p:txBody>
      </p:sp>
    </p:spTree>
    <p:extLst>
      <p:ext uri="{BB962C8B-B14F-4D97-AF65-F5344CB8AC3E}">
        <p14:creationId xmlns:p14="http://schemas.microsoft.com/office/powerpoint/2010/main" val="1750617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E60F-8FA1-4A20-A610-E47E004ACAC1}"/>
              </a:ext>
            </a:extLst>
          </p:cNvPr>
          <p:cNvSpPr>
            <a:spLocks noGrp="1"/>
          </p:cNvSpPr>
          <p:nvPr>
            <p:ph type="title"/>
          </p:nvPr>
        </p:nvSpPr>
        <p:spPr>
          <a:xfrm>
            <a:off x="838200" y="365125"/>
            <a:ext cx="10515600" cy="671823"/>
          </a:xfrm>
        </p:spPr>
        <p:txBody>
          <a:bodyPr>
            <a:normAutofit fontScale="90000"/>
          </a:bodyPr>
          <a:lstStyle/>
          <a:p>
            <a:r>
              <a:rPr lang="en-US" dirty="0"/>
              <a:t>1 NF</a:t>
            </a:r>
          </a:p>
        </p:txBody>
      </p:sp>
      <p:graphicFrame>
        <p:nvGraphicFramePr>
          <p:cNvPr id="4" name="Table 4">
            <a:extLst>
              <a:ext uri="{FF2B5EF4-FFF2-40B4-BE49-F238E27FC236}">
                <a16:creationId xmlns:a16="http://schemas.microsoft.com/office/drawing/2014/main" id="{A962535E-8754-4AD4-ACE0-917287E67B97}"/>
              </a:ext>
            </a:extLst>
          </p:cNvPr>
          <p:cNvGraphicFramePr>
            <a:graphicFrameLocks noGrp="1"/>
          </p:cNvGraphicFramePr>
          <p:nvPr>
            <p:ph idx="1"/>
            <p:extLst>
              <p:ext uri="{D42A27DB-BD31-4B8C-83A1-F6EECF244321}">
                <p14:modId xmlns:p14="http://schemas.microsoft.com/office/powerpoint/2010/main" val="207929917"/>
              </p:ext>
            </p:extLst>
          </p:nvPr>
        </p:nvGraphicFramePr>
        <p:xfrm>
          <a:off x="838200" y="3239645"/>
          <a:ext cx="10515600" cy="2961640"/>
        </p:xfrm>
        <a:graphic>
          <a:graphicData uri="http://schemas.openxmlformats.org/drawingml/2006/table">
            <a:tbl>
              <a:tblPr firstRow="1" bandRow="1">
                <a:tableStyleId>{5C22544A-7EE6-4342-B048-85BDC9FD1C3A}</a:tableStyleId>
              </a:tblPr>
              <a:tblGrid>
                <a:gridCol w="718080">
                  <a:extLst>
                    <a:ext uri="{9D8B030D-6E8A-4147-A177-3AD203B41FA5}">
                      <a16:colId xmlns:a16="http://schemas.microsoft.com/office/drawing/2014/main" val="102052363"/>
                    </a:ext>
                  </a:extLst>
                </a:gridCol>
                <a:gridCol w="1081258">
                  <a:extLst>
                    <a:ext uri="{9D8B030D-6E8A-4147-A177-3AD203B41FA5}">
                      <a16:colId xmlns:a16="http://schemas.microsoft.com/office/drawing/2014/main" val="2269897944"/>
                    </a:ext>
                  </a:extLst>
                </a:gridCol>
                <a:gridCol w="1103324">
                  <a:extLst>
                    <a:ext uri="{9D8B030D-6E8A-4147-A177-3AD203B41FA5}">
                      <a16:colId xmlns:a16="http://schemas.microsoft.com/office/drawing/2014/main" val="3909384877"/>
                    </a:ext>
                  </a:extLst>
                </a:gridCol>
                <a:gridCol w="1026092">
                  <a:extLst>
                    <a:ext uri="{9D8B030D-6E8A-4147-A177-3AD203B41FA5}">
                      <a16:colId xmlns:a16="http://schemas.microsoft.com/office/drawing/2014/main" val="2224024927"/>
                    </a:ext>
                  </a:extLst>
                </a:gridCol>
                <a:gridCol w="1200214">
                  <a:extLst>
                    <a:ext uri="{9D8B030D-6E8A-4147-A177-3AD203B41FA5}">
                      <a16:colId xmlns:a16="http://schemas.microsoft.com/office/drawing/2014/main" val="3802635682"/>
                    </a:ext>
                  </a:extLst>
                </a:gridCol>
                <a:gridCol w="2073897">
                  <a:extLst>
                    <a:ext uri="{9D8B030D-6E8A-4147-A177-3AD203B41FA5}">
                      <a16:colId xmlns:a16="http://schemas.microsoft.com/office/drawing/2014/main" val="2962982809"/>
                    </a:ext>
                  </a:extLst>
                </a:gridCol>
                <a:gridCol w="1102936">
                  <a:extLst>
                    <a:ext uri="{9D8B030D-6E8A-4147-A177-3AD203B41FA5}">
                      <a16:colId xmlns:a16="http://schemas.microsoft.com/office/drawing/2014/main" val="968384897"/>
                    </a:ext>
                  </a:extLst>
                </a:gridCol>
                <a:gridCol w="1112363">
                  <a:extLst>
                    <a:ext uri="{9D8B030D-6E8A-4147-A177-3AD203B41FA5}">
                      <a16:colId xmlns:a16="http://schemas.microsoft.com/office/drawing/2014/main" val="4033179854"/>
                    </a:ext>
                  </a:extLst>
                </a:gridCol>
                <a:gridCol w="1097436">
                  <a:extLst>
                    <a:ext uri="{9D8B030D-6E8A-4147-A177-3AD203B41FA5}">
                      <a16:colId xmlns:a16="http://schemas.microsoft.com/office/drawing/2014/main" val="3711337217"/>
                    </a:ext>
                  </a:extLst>
                </a:gridCol>
              </a:tblGrid>
              <a:tr h="370840">
                <a:tc>
                  <a:txBody>
                    <a:bodyPr/>
                    <a:lstStyle/>
                    <a:p>
                      <a:r>
                        <a:rPr lang="en-US" u="sng" dirty="0" err="1"/>
                        <a:t>DNo</a:t>
                      </a:r>
                      <a:endParaRPr lang="en-US" u="sng" dirty="0"/>
                    </a:p>
                  </a:txBody>
                  <a:tcPr>
                    <a:solidFill>
                      <a:schemeClr val="accent1">
                        <a:lumMod val="60000"/>
                        <a:lumOff val="40000"/>
                      </a:schemeClr>
                    </a:solidFill>
                  </a:tcPr>
                </a:tc>
                <a:tc>
                  <a:txBody>
                    <a:bodyPr/>
                    <a:lstStyle/>
                    <a:p>
                      <a:r>
                        <a:rPr lang="en-US" dirty="0" err="1"/>
                        <a:t>DName</a:t>
                      </a:r>
                      <a:endParaRPr lang="en-US" dirty="0"/>
                    </a:p>
                  </a:txBody>
                  <a:tcPr>
                    <a:solidFill>
                      <a:schemeClr val="accent1">
                        <a:lumMod val="60000"/>
                        <a:lumOff val="40000"/>
                      </a:schemeClr>
                    </a:solidFill>
                  </a:tcPr>
                </a:tc>
                <a:tc>
                  <a:txBody>
                    <a:bodyPr/>
                    <a:lstStyle/>
                    <a:p>
                      <a:r>
                        <a:rPr lang="en-US" dirty="0"/>
                        <a:t>Address</a:t>
                      </a:r>
                    </a:p>
                  </a:txBody>
                  <a:tcPr>
                    <a:solidFill>
                      <a:schemeClr val="accent1">
                        <a:lumMod val="60000"/>
                        <a:lumOff val="40000"/>
                      </a:schemeClr>
                    </a:solidFill>
                  </a:tcPr>
                </a:tc>
                <a:tc>
                  <a:txBody>
                    <a:bodyPr/>
                    <a:lstStyle/>
                    <a:p>
                      <a:r>
                        <a:rPr lang="en-US" dirty="0" err="1"/>
                        <a:t>PhnNo</a:t>
                      </a:r>
                      <a:endParaRPr lang="en-US" dirty="0"/>
                    </a:p>
                  </a:txBody>
                  <a:tcPr>
                    <a:solidFill>
                      <a:schemeClr val="accent1">
                        <a:lumMod val="60000"/>
                        <a:lumOff val="40000"/>
                      </a:schemeClr>
                    </a:solidFill>
                  </a:tcPr>
                </a:tc>
                <a:tc>
                  <a:txBody>
                    <a:bodyPr/>
                    <a:lstStyle/>
                    <a:p>
                      <a:r>
                        <a:rPr lang="en-US" dirty="0" err="1"/>
                        <a:t>DeptHead</a:t>
                      </a:r>
                      <a:endParaRPr lang="en-US" dirty="0"/>
                    </a:p>
                  </a:txBody>
                  <a:tcPr>
                    <a:solidFill>
                      <a:schemeClr val="accent1">
                        <a:lumMod val="60000"/>
                        <a:lumOff val="40000"/>
                      </a:schemeClr>
                    </a:solidFill>
                  </a:tcPr>
                </a:tc>
                <a:tc>
                  <a:txBody>
                    <a:bodyPr/>
                    <a:lstStyle/>
                    <a:p>
                      <a:r>
                        <a:rPr lang="en-US" dirty="0" err="1"/>
                        <a:t>DHemail</a:t>
                      </a:r>
                      <a:endParaRPr lang="en-US" dirty="0"/>
                    </a:p>
                  </a:txBody>
                  <a:tcPr>
                    <a:solidFill>
                      <a:schemeClr val="accent1">
                        <a:lumMod val="60000"/>
                        <a:lumOff val="40000"/>
                      </a:schemeClr>
                    </a:solidFill>
                  </a:tcPr>
                </a:tc>
                <a:tc>
                  <a:txBody>
                    <a:bodyPr/>
                    <a:lstStyle/>
                    <a:p>
                      <a:r>
                        <a:rPr lang="en-US" dirty="0"/>
                        <a:t>Student1</a:t>
                      </a:r>
                    </a:p>
                  </a:txBody>
                  <a:tcPr>
                    <a:solidFill>
                      <a:schemeClr val="accent1">
                        <a:lumMod val="60000"/>
                        <a:lumOff val="40000"/>
                      </a:schemeClr>
                    </a:solidFill>
                  </a:tcPr>
                </a:tc>
                <a:tc>
                  <a:txBody>
                    <a:bodyPr/>
                    <a:lstStyle/>
                    <a:p>
                      <a:r>
                        <a:rPr lang="en-US" dirty="0"/>
                        <a:t>Student2</a:t>
                      </a:r>
                    </a:p>
                  </a:txBody>
                  <a:tcPr>
                    <a:solidFill>
                      <a:schemeClr val="accent1">
                        <a:lumMod val="60000"/>
                        <a:lumOff val="40000"/>
                      </a:schemeClr>
                    </a:solidFill>
                  </a:tcPr>
                </a:tc>
                <a:tc>
                  <a:txBody>
                    <a:bodyPr/>
                    <a:lstStyle/>
                    <a:p>
                      <a:r>
                        <a:rPr lang="en-US" dirty="0"/>
                        <a:t>Student3</a:t>
                      </a:r>
                    </a:p>
                  </a:txBody>
                  <a:tcPr>
                    <a:solidFill>
                      <a:schemeClr val="accent1">
                        <a:lumMod val="60000"/>
                        <a:lumOff val="40000"/>
                      </a:schemeClr>
                    </a:solidFill>
                  </a:tcPr>
                </a:tc>
                <a:extLst>
                  <a:ext uri="{0D108BD9-81ED-4DB2-BD59-A6C34878D82A}">
                    <a16:rowId xmlns:a16="http://schemas.microsoft.com/office/drawing/2014/main" val="1408244517"/>
                  </a:ext>
                </a:extLst>
              </a:tr>
              <a:tr h="370840">
                <a:tc>
                  <a:txBody>
                    <a:bodyPr/>
                    <a:lstStyle/>
                    <a:p>
                      <a:r>
                        <a:rPr lang="en-US" dirty="0"/>
                        <a:t>D1</a:t>
                      </a:r>
                    </a:p>
                  </a:txBody>
                  <a:tcPr/>
                </a:tc>
                <a:tc>
                  <a:txBody>
                    <a:bodyPr/>
                    <a:lstStyle/>
                    <a:p>
                      <a:r>
                        <a:rPr lang="en-US" dirty="0"/>
                        <a:t>CSE</a:t>
                      </a:r>
                    </a:p>
                  </a:txBody>
                  <a:tcPr/>
                </a:tc>
                <a:tc>
                  <a:txBody>
                    <a:bodyPr/>
                    <a:lstStyle/>
                    <a:p>
                      <a:r>
                        <a:rPr lang="en-US" dirty="0"/>
                        <a:t>Add1</a:t>
                      </a:r>
                    </a:p>
                  </a:txBody>
                  <a:tcPr/>
                </a:tc>
                <a:tc>
                  <a:txBody>
                    <a:bodyPr/>
                    <a:lstStyle/>
                    <a:p>
                      <a:r>
                        <a:rPr lang="en-US" dirty="0"/>
                        <a:t>012</a:t>
                      </a:r>
                    </a:p>
                  </a:txBody>
                  <a:tcPr/>
                </a:tc>
                <a:tc>
                  <a:txBody>
                    <a:bodyPr/>
                    <a:lstStyle/>
                    <a:p>
                      <a:r>
                        <a:rPr lang="en-US"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Head1@gmail.com</a:t>
                      </a:r>
                    </a:p>
                  </a:txBody>
                  <a:tcPr/>
                </a:tc>
                <a:tc>
                  <a:txBody>
                    <a:bodyPr/>
                    <a:lstStyle/>
                    <a:p>
                      <a:r>
                        <a:rPr lang="en-US" dirty="0" err="1"/>
                        <a:t>Anik</a:t>
                      </a:r>
                      <a:endParaRPr lang="en-US" dirty="0"/>
                    </a:p>
                  </a:txBody>
                  <a:tcPr/>
                </a:tc>
                <a:tc>
                  <a:txBody>
                    <a:bodyPr/>
                    <a:lstStyle/>
                    <a:p>
                      <a:r>
                        <a:rPr lang="en-US" dirty="0"/>
                        <a:t>Anu</a:t>
                      </a:r>
                    </a:p>
                  </a:txBody>
                  <a:tcPr/>
                </a:tc>
                <a:tc>
                  <a:txBody>
                    <a:bodyPr/>
                    <a:lstStyle/>
                    <a:p>
                      <a:endParaRPr lang="en-US"/>
                    </a:p>
                  </a:txBody>
                  <a:tcPr/>
                </a:tc>
                <a:extLst>
                  <a:ext uri="{0D108BD9-81ED-4DB2-BD59-A6C34878D82A}">
                    <a16:rowId xmlns:a16="http://schemas.microsoft.com/office/drawing/2014/main" val="4130501963"/>
                  </a:ext>
                </a:extLst>
              </a:tr>
              <a:tr h="370840">
                <a:tc>
                  <a:txBody>
                    <a:bodyPr/>
                    <a:lstStyle/>
                    <a:p>
                      <a:r>
                        <a:rPr lang="en-US" dirty="0"/>
                        <a:t>D2</a:t>
                      </a:r>
                    </a:p>
                  </a:txBody>
                  <a:tcPr/>
                </a:tc>
                <a:tc>
                  <a:txBody>
                    <a:bodyPr/>
                    <a:lstStyle/>
                    <a:p>
                      <a:r>
                        <a:rPr lang="en-US" dirty="0"/>
                        <a:t>EEE</a:t>
                      </a:r>
                    </a:p>
                  </a:txBody>
                  <a:tcPr/>
                </a:tc>
                <a:tc>
                  <a:txBody>
                    <a:bodyPr/>
                    <a:lstStyle/>
                    <a:p>
                      <a:r>
                        <a:rPr lang="en-US" dirty="0"/>
                        <a:t>Add2</a:t>
                      </a:r>
                    </a:p>
                  </a:txBody>
                  <a:tcPr/>
                </a:tc>
                <a:tc>
                  <a:txBody>
                    <a:bodyPr/>
                    <a:lstStyle/>
                    <a:p>
                      <a:r>
                        <a:rPr lang="en-US" dirty="0"/>
                        <a:t>013</a:t>
                      </a:r>
                    </a:p>
                  </a:txBody>
                  <a:tcPr/>
                </a:tc>
                <a:tc>
                  <a:txBody>
                    <a:bodyPr/>
                    <a:lstStyle/>
                    <a:p>
                      <a:r>
                        <a:rPr lang="en-US"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Head2@gmail.com</a:t>
                      </a:r>
                    </a:p>
                  </a:txBody>
                  <a:tcPr/>
                </a:tc>
                <a:tc>
                  <a:txBody>
                    <a:bodyPr/>
                    <a:lstStyle/>
                    <a:p>
                      <a:r>
                        <a:rPr lang="en-US" dirty="0" err="1"/>
                        <a:t>Antora</a:t>
                      </a:r>
                      <a:endParaRPr lang="en-US" dirty="0"/>
                    </a:p>
                  </a:txBody>
                  <a:tcPr/>
                </a:tc>
                <a:tc>
                  <a:txBody>
                    <a:bodyPr/>
                    <a:lstStyle/>
                    <a:p>
                      <a:r>
                        <a:rPr lang="en-US" dirty="0"/>
                        <a:t>Aditi</a:t>
                      </a:r>
                    </a:p>
                  </a:txBody>
                  <a:tcPr/>
                </a:tc>
                <a:tc>
                  <a:txBody>
                    <a:bodyPr/>
                    <a:lstStyle/>
                    <a:p>
                      <a:r>
                        <a:rPr lang="en-US" dirty="0"/>
                        <a:t>Raju</a:t>
                      </a:r>
                    </a:p>
                  </a:txBody>
                  <a:tcPr/>
                </a:tc>
                <a:extLst>
                  <a:ext uri="{0D108BD9-81ED-4DB2-BD59-A6C34878D82A}">
                    <a16:rowId xmlns:a16="http://schemas.microsoft.com/office/drawing/2014/main" val="2100342242"/>
                  </a:ext>
                </a:extLst>
              </a:tr>
              <a:tr h="0">
                <a:tc>
                  <a:txBody>
                    <a:bodyPr/>
                    <a:lstStyle/>
                    <a:p>
                      <a:r>
                        <a:rPr lang="en-US" dirty="0"/>
                        <a:t>D3</a:t>
                      </a:r>
                    </a:p>
                  </a:txBody>
                  <a:tcPr/>
                </a:tc>
                <a:tc>
                  <a:txBody>
                    <a:bodyPr/>
                    <a:lstStyle/>
                    <a:p>
                      <a:r>
                        <a:rPr lang="en-US" dirty="0"/>
                        <a:t>ETE</a:t>
                      </a:r>
                    </a:p>
                  </a:txBody>
                  <a:tcPr/>
                </a:tc>
                <a:tc>
                  <a:txBody>
                    <a:bodyPr/>
                    <a:lstStyle/>
                    <a:p>
                      <a:r>
                        <a:rPr lang="en-US" dirty="0"/>
                        <a:t>Add3</a:t>
                      </a:r>
                    </a:p>
                  </a:txBody>
                  <a:tcPr/>
                </a:tc>
                <a:tc>
                  <a:txBody>
                    <a:bodyPr/>
                    <a:lstStyle/>
                    <a:p>
                      <a:r>
                        <a:rPr lang="en-US" dirty="0"/>
                        <a:t>014</a:t>
                      </a:r>
                    </a:p>
                  </a:txBody>
                  <a:tcPr/>
                </a:tc>
                <a:tc>
                  <a:txBody>
                    <a:bodyPr/>
                    <a:lstStyle/>
                    <a:p>
                      <a:r>
                        <a:rPr lang="en-US"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Head3@gmail.com</a:t>
                      </a:r>
                    </a:p>
                  </a:txBody>
                  <a:tcPr/>
                </a:tc>
                <a:tc>
                  <a:txBody>
                    <a:bodyPr/>
                    <a:lstStyle/>
                    <a:p>
                      <a:r>
                        <a:rPr lang="en-US" dirty="0"/>
                        <a:t>Meena</a:t>
                      </a:r>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504721692"/>
                  </a:ext>
                </a:extLst>
              </a:tr>
              <a:tr h="370840">
                <a:tc>
                  <a:txBody>
                    <a:bodyPr/>
                    <a:lstStyle/>
                    <a:p>
                      <a:r>
                        <a:rPr lang="en-US" dirty="0"/>
                        <a:t>D4</a:t>
                      </a:r>
                    </a:p>
                  </a:txBody>
                  <a:tcPr/>
                </a:tc>
                <a:tc>
                  <a:txBody>
                    <a:bodyPr/>
                    <a:lstStyle/>
                    <a:p>
                      <a:r>
                        <a:rPr lang="en-US" dirty="0"/>
                        <a:t>NFE</a:t>
                      </a:r>
                    </a:p>
                  </a:txBody>
                  <a:tcPr/>
                </a:tc>
                <a:tc>
                  <a:txBody>
                    <a:bodyPr/>
                    <a:lstStyle/>
                    <a:p>
                      <a:r>
                        <a:rPr lang="en-US" dirty="0"/>
                        <a:t>Add4</a:t>
                      </a:r>
                    </a:p>
                  </a:txBody>
                  <a:tcPr/>
                </a:tc>
                <a:tc>
                  <a:txBody>
                    <a:bodyPr/>
                    <a:lstStyle/>
                    <a:p>
                      <a:r>
                        <a:rPr lang="en-US" dirty="0"/>
                        <a:t>015</a:t>
                      </a:r>
                    </a:p>
                  </a:txBody>
                  <a:tcPr/>
                </a:tc>
                <a:tc>
                  <a:txBody>
                    <a:bodyPr/>
                    <a:lstStyle/>
                    <a:p>
                      <a:r>
                        <a:rPr lang="en-US"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Head4@gmail.com</a:t>
                      </a:r>
                    </a:p>
                  </a:txBody>
                  <a:tcPr/>
                </a:tc>
                <a:tc>
                  <a:txBody>
                    <a:bodyPr/>
                    <a:lstStyle/>
                    <a:p>
                      <a:r>
                        <a:rPr lang="en-US" dirty="0"/>
                        <a:t>Deepa</a:t>
                      </a:r>
                    </a:p>
                  </a:txBody>
                  <a:tcPr/>
                </a:tc>
                <a:tc>
                  <a:txBody>
                    <a:bodyPr/>
                    <a:lstStyle/>
                    <a:p>
                      <a:r>
                        <a:rPr lang="en-US" dirty="0" err="1"/>
                        <a:t>Mithu</a:t>
                      </a:r>
                      <a:endParaRPr lang="en-US" dirty="0"/>
                    </a:p>
                  </a:txBody>
                  <a:tcPr/>
                </a:tc>
                <a:tc>
                  <a:txBody>
                    <a:bodyPr/>
                    <a:lstStyle/>
                    <a:p>
                      <a:r>
                        <a:rPr lang="en-US" dirty="0"/>
                        <a:t>Ani</a:t>
                      </a:r>
                    </a:p>
                  </a:txBody>
                  <a:tcPr/>
                </a:tc>
                <a:extLst>
                  <a:ext uri="{0D108BD9-81ED-4DB2-BD59-A6C34878D82A}">
                    <a16:rowId xmlns:a16="http://schemas.microsoft.com/office/drawing/2014/main" val="2824712195"/>
                  </a:ext>
                </a:extLst>
              </a:tr>
              <a:tr h="370840">
                <a:tc>
                  <a:txBody>
                    <a:bodyPr/>
                    <a:lstStyle/>
                    <a:p>
                      <a:r>
                        <a:rPr lang="en-US" dirty="0"/>
                        <a:t>D5</a:t>
                      </a:r>
                    </a:p>
                  </a:txBody>
                  <a:tcPr/>
                </a:tc>
                <a:tc>
                  <a:txBody>
                    <a:bodyPr/>
                    <a:lstStyle/>
                    <a:p>
                      <a:r>
                        <a:rPr lang="en-US" dirty="0"/>
                        <a:t>MCT</a:t>
                      </a:r>
                    </a:p>
                  </a:txBody>
                  <a:tcPr/>
                </a:tc>
                <a:tc>
                  <a:txBody>
                    <a:bodyPr/>
                    <a:lstStyle/>
                    <a:p>
                      <a:r>
                        <a:rPr lang="en-US" dirty="0"/>
                        <a:t>Add5</a:t>
                      </a:r>
                    </a:p>
                  </a:txBody>
                  <a:tcPr/>
                </a:tc>
                <a:tc>
                  <a:txBody>
                    <a:bodyPr/>
                    <a:lstStyle/>
                    <a:p>
                      <a:r>
                        <a:rPr lang="en-US" dirty="0"/>
                        <a:t>016</a:t>
                      </a:r>
                    </a:p>
                  </a:txBody>
                  <a:tcPr/>
                </a:tc>
                <a:tc>
                  <a:txBody>
                    <a:bodyPr/>
                    <a:lstStyle/>
                    <a:p>
                      <a:r>
                        <a:rPr lang="en-US"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Head5@gmail.com</a:t>
                      </a:r>
                    </a:p>
                  </a:txBody>
                  <a:tcPr/>
                </a:tc>
                <a:tc>
                  <a:txBody>
                    <a:bodyPr/>
                    <a:lstStyle/>
                    <a:p>
                      <a:r>
                        <a:rPr lang="en-US" dirty="0" err="1"/>
                        <a:t>Kakon</a:t>
                      </a:r>
                      <a:endParaRPr lang="en-US" dirty="0"/>
                    </a:p>
                  </a:txBody>
                  <a:tcPr/>
                </a:tc>
                <a:tc>
                  <a:txBody>
                    <a:bodyPr/>
                    <a:lstStyle/>
                    <a:p>
                      <a:r>
                        <a:rPr lang="en-US" dirty="0" err="1"/>
                        <a:t>Apurbo</a:t>
                      </a:r>
                      <a:endParaRPr lang="en-US" dirty="0"/>
                    </a:p>
                  </a:txBody>
                  <a:tcPr/>
                </a:tc>
                <a:tc>
                  <a:txBody>
                    <a:bodyPr/>
                    <a:lstStyle/>
                    <a:p>
                      <a:endParaRPr lang="en-US" dirty="0"/>
                    </a:p>
                  </a:txBody>
                  <a:tcPr/>
                </a:tc>
                <a:extLst>
                  <a:ext uri="{0D108BD9-81ED-4DB2-BD59-A6C34878D82A}">
                    <a16:rowId xmlns:a16="http://schemas.microsoft.com/office/drawing/2014/main" val="2516417457"/>
                  </a:ext>
                </a:extLst>
              </a:tr>
              <a:tr h="370840">
                <a:tc>
                  <a:txBody>
                    <a:bodyPr/>
                    <a:lstStyle/>
                    <a:p>
                      <a:r>
                        <a:rPr lang="en-US" dirty="0"/>
                        <a:t>D6</a:t>
                      </a:r>
                    </a:p>
                  </a:txBody>
                  <a:tcPr/>
                </a:tc>
                <a:tc>
                  <a:txBody>
                    <a:bodyPr/>
                    <a:lstStyle/>
                    <a:p>
                      <a:r>
                        <a:rPr lang="en-US" dirty="0"/>
                        <a:t>SWE</a:t>
                      </a:r>
                    </a:p>
                  </a:txBody>
                  <a:tcPr/>
                </a:tc>
                <a:tc>
                  <a:txBody>
                    <a:bodyPr/>
                    <a:lstStyle/>
                    <a:p>
                      <a:r>
                        <a:rPr lang="en-US" dirty="0"/>
                        <a:t>Add6</a:t>
                      </a:r>
                    </a:p>
                  </a:txBody>
                  <a:tcPr/>
                </a:tc>
                <a:tc>
                  <a:txBody>
                    <a:bodyPr/>
                    <a:lstStyle/>
                    <a:p>
                      <a:r>
                        <a:rPr lang="en-US" dirty="0"/>
                        <a:t>017</a:t>
                      </a:r>
                    </a:p>
                  </a:txBody>
                  <a:tcPr/>
                </a:tc>
                <a:tc>
                  <a:txBody>
                    <a:bodyPr/>
                    <a:lstStyle/>
                    <a:p>
                      <a:r>
                        <a:rPr lang="en-US"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Head6@gmail.com</a:t>
                      </a:r>
                    </a:p>
                  </a:txBody>
                  <a:tcPr/>
                </a:tc>
                <a:tc>
                  <a:txBody>
                    <a:bodyPr/>
                    <a:lstStyle/>
                    <a:p>
                      <a:r>
                        <a:rPr lang="en-US" dirty="0" err="1"/>
                        <a:t>Koli</a:t>
                      </a:r>
                      <a:endParaRPr lang="en-US" dirty="0"/>
                    </a:p>
                  </a:txBody>
                  <a:tcPr/>
                </a:tc>
                <a:tc>
                  <a:txBody>
                    <a:bodyPr/>
                    <a:lstStyle/>
                    <a:p>
                      <a:r>
                        <a:rPr lang="en-US" dirty="0"/>
                        <a:t>Hasan</a:t>
                      </a:r>
                    </a:p>
                  </a:txBody>
                  <a:tcPr/>
                </a:tc>
                <a:tc>
                  <a:txBody>
                    <a:bodyPr/>
                    <a:lstStyle/>
                    <a:p>
                      <a:endParaRPr lang="en-US"/>
                    </a:p>
                  </a:txBody>
                  <a:tcPr/>
                </a:tc>
                <a:extLst>
                  <a:ext uri="{0D108BD9-81ED-4DB2-BD59-A6C34878D82A}">
                    <a16:rowId xmlns:a16="http://schemas.microsoft.com/office/drawing/2014/main" val="2340231273"/>
                  </a:ext>
                </a:extLst>
              </a:tr>
              <a:tr h="370840">
                <a:tc>
                  <a:txBody>
                    <a:bodyPr/>
                    <a:lstStyle/>
                    <a:p>
                      <a:r>
                        <a:rPr lang="en-US" dirty="0"/>
                        <a:t>D7</a:t>
                      </a:r>
                    </a:p>
                  </a:txBody>
                  <a:tcPr/>
                </a:tc>
                <a:tc>
                  <a:txBody>
                    <a:bodyPr/>
                    <a:lstStyle/>
                    <a:p>
                      <a:r>
                        <a:rPr lang="en-US" dirty="0"/>
                        <a:t>Civil</a:t>
                      </a:r>
                    </a:p>
                  </a:txBody>
                  <a:tcPr/>
                </a:tc>
                <a:tc>
                  <a:txBody>
                    <a:bodyPr/>
                    <a:lstStyle/>
                    <a:p>
                      <a:r>
                        <a:rPr lang="en-US" dirty="0"/>
                        <a:t>Add7</a:t>
                      </a:r>
                    </a:p>
                  </a:txBody>
                  <a:tcPr/>
                </a:tc>
                <a:tc>
                  <a:txBody>
                    <a:bodyPr/>
                    <a:lstStyle/>
                    <a:p>
                      <a:r>
                        <a:rPr lang="en-US" dirty="0"/>
                        <a:t>018</a:t>
                      </a:r>
                    </a:p>
                  </a:txBody>
                  <a:tcPr/>
                </a:tc>
                <a:tc>
                  <a:txBody>
                    <a:bodyPr/>
                    <a:lstStyle/>
                    <a:p>
                      <a:r>
                        <a:rPr lang="en-US"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Head7@gmail.com</a:t>
                      </a:r>
                    </a:p>
                  </a:txBody>
                  <a:tcPr/>
                </a:tc>
                <a:tc>
                  <a:txBody>
                    <a:bodyPr/>
                    <a:lstStyle/>
                    <a:p>
                      <a:r>
                        <a:rPr lang="en-US" dirty="0" err="1"/>
                        <a:t>Helal</a:t>
                      </a:r>
                      <a:endParaRPr lang="en-US" dirty="0"/>
                    </a:p>
                  </a:txBody>
                  <a:tcPr/>
                </a:tc>
                <a:tc>
                  <a:txBody>
                    <a:bodyPr/>
                    <a:lstStyle/>
                    <a:p>
                      <a:r>
                        <a:rPr lang="en-US" dirty="0"/>
                        <a:t>Hamid</a:t>
                      </a:r>
                    </a:p>
                  </a:txBody>
                  <a:tcPr/>
                </a:tc>
                <a:tc>
                  <a:txBody>
                    <a:bodyPr/>
                    <a:lstStyle/>
                    <a:p>
                      <a:r>
                        <a:rPr lang="en-US" dirty="0"/>
                        <a:t>Sumi</a:t>
                      </a:r>
                    </a:p>
                  </a:txBody>
                  <a:tcPr/>
                </a:tc>
                <a:extLst>
                  <a:ext uri="{0D108BD9-81ED-4DB2-BD59-A6C34878D82A}">
                    <a16:rowId xmlns:a16="http://schemas.microsoft.com/office/drawing/2014/main" val="3218360298"/>
                  </a:ext>
                </a:extLst>
              </a:tr>
            </a:tbl>
          </a:graphicData>
        </a:graphic>
      </p:graphicFrame>
      <p:sp>
        <p:nvSpPr>
          <p:cNvPr id="3" name="TextBox 2">
            <a:extLst>
              <a:ext uri="{FF2B5EF4-FFF2-40B4-BE49-F238E27FC236}">
                <a16:creationId xmlns:a16="http://schemas.microsoft.com/office/drawing/2014/main" id="{231ED040-2452-40C5-9D0B-4879086C050B}"/>
              </a:ext>
            </a:extLst>
          </p:cNvPr>
          <p:cNvSpPr txBox="1"/>
          <p:nvPr/>
        </p:nvSpPr>
        <p:spPr>
          <a:xfrm>
            <a:off x="1131216" y="1338606"/>
            <a:ext cx="7557069" cy="923330"/>
          </a:xfrm>
          <a:prstGeom prst="rect">
            <a:avLst/>
          </a:prstGeom>
          <a:noFill/>
        </p:spPr>
        <p:txBody>
          <a:bodyPr wrap="none" rtlCol="0">
            <a:spAutoFit/>
          </a:bodyPr>
          <a:lstStyle/>
          <a:p>
            <a:pPr marL="342900" indent="-342900">
              <a:buAutoNum type="arabicPeriod"/>
            </a:pPr>
            <a:r>
              <a:rPr lang="en-US" dirty="0"/>
              <a:t>Every cell must contain atomic value.</a:t>
            </a:r>
          </a:p>
          <a:p>
            <a:pPr marL="342900" indent="-342900">
              <a:buAutoNum type="arabicPeriod"/>
            </a:pPr>
            <a:r>
              <a:rPr lang="en-US" dirty="0"/>
              <a:t>There must be a key (primary, composite) that uniquely identifies each row.</a:t>
            </a:r>
          </a:p>
          <a:p>
            <a:pPr marL="342900" indent="-342900">
              <a:buAutoNum type="arabicPeriod"/>
            </a:pPr>
            <a:r>
              <a:rPr lang="en-US" dirty="0"/>
              <a:t>There can not have multiple columns that contains similar information.</a:t>
            </a:r>
          </a:p>
        </p:txBody>
      </p:sp>
      <p:sp>
        <p:nvSpPr>
          <p:cNvPr id="5" name="Rectangle 4">
            <a:extLst>
              <a:ext uri="{FF2B5EF4-FFF2-40B4-BE49-F238E27FC236}">
                <a16:creationId xmlns:a16="http://schemas.microsoft.com/office/drawing/2014/main" id="{CA5E248F-9D04-40EA-8732-C3A7721566E9}"/>
              </a:ext>
            </a:extLst>
          </p:cNvPr>
          <p:cNvSpPr/>
          <p:nvPr/>
        </p:nvSpPr>
        <p:spPr>
          <a:xfrm>
            <a:off x="838200" y="2839535"/>
            <a:ext cx="2807368" cy="400110"/>
          </a:xfrm>
          <a:prstGeom prst="rect">
            <a:avLst/>
          </a:prstGeom>
        </p:spPr>
        <p:txBody>
          <a:bodyPr wrap="square">
            <a:spAutoFit/>
          </a:bodyPr>
          <a:lstStyle/>
          <a:p>
            <a:r>
              <a:rPr lang="en-US" sz="2000" b="1" dirty="0" err="1"/>
              <a:t>DepartmentStudent</a:t>
            </a:r>
            <a:endParaRPr lang="en-US" sz="2000" b="1" dirty="0"/>
          </a:p>
        </p:txBody>
      </p:sp>
    </p:spTree>
    <p:extLst>
      <p:ext uri="{BB962C8B-B14F-4D97-AF65-F5344CB8AC3E}">
        <p14:creationId xmlns:p14="http://schemas.microsoft.com/office/powerpoint/2010/main" val="10926286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E60F-8FA1-4A20-A610-E47E004ACAC1}"/>
              </a:ext>
            </a:extLst>
          </p:cNvPr>
          <p:cNvSpPr>
            <a:spLocks noGrp="1"/>
          </p:cNvSpPr>
          <p:nvPr>
            <p:ph type="title"/>
          </p:nvPr>
        </p:nvSpPr>
        <p:spPr>
          <a:xfrm>
            <a:off x="838200" y="365125"/>
            <a:ext cx="10515600" cy="671823"/>
          </a:xfrm>
        </p:spPr>
        <p:txBody>
          <a:bodyPr>
            <a:normAutofit fontScale="90000"/>
          </a:bodyPr>
          <a:lstStyle/>
          <a:p>
            <a:r>
              <a:rPr lang="en-US" dirty="0"/>
              <a:t>1 NF</a:t>
            </a:r>
          </a:p>
        </p:txBody>
      </p:sp>
      <p:graphicFrame>
        <p:nvGraphicFramePr>
          <p:cNvPr id="4" name="Table 4">
            <a:extLst>
              <a:ext uri="{FF2B5EF4-FFF2-40B4-BE49-F238E27FC236}">
                <a16:creationId xmlns:a16="http://schemas.microsoft.com/office/drawing/2014/main" id="{A962535E-8754-4AD4-ACE0-917287E67B97}"/>
              </a:ext>
            </a:extLst>
          </p:cNvPr>
          <p:cNvGraphicFramePr>
            <a:graphicFrameLocks noGrp="1"/>
          </p:cNvGraphicFramePr>
          <p:nvPr>
            <p:ph idx="1"/>
            <p:extLst>
              <p:ext uri="{D42A27DB-BD31-4B8C-83A1-F6EECF244321}">
                <p14:modId xmlns:p14="http://schemas.microsoft.com/office/powerpoint/2010/main" val="2651057330"/>
              </p:ext>
            </p:extLst>
          </p:nvPr>
        </p:nvGraphicFramePr>
        <p:xfrm>
          <a:off x="197177" y="1154459"/>
          <a:ext cx="8097625" cy="2445498"/>
        </p:xfrm>
        <a:graphic>
          <a:graphicData uri="http://schemas.openxmlformats.org/drawingml/2006/table">
            <a:tbl>
              <a:tblPr firstRow="1" bandRow="1">
                <a:tableStyleId>{5C22544A-7EE6-4342-B048-85BDC9FD1C3A}</a:tableStyleId>
              </a:tblPr>
              <a:tblGrid>
                <a:gridCol w="575035">
                  <a:extLst>
                    <a:ext uri="{9D8B030D-6E8A-4147-A177-3AD203B41FA5}">
                      <a16:colId xmlns:a16="http://schemas.microsoft.com/office/drawing/2014/main" val="102052363"/>
                    </a:ext>
                  </a:extLst>
                </a:gridCol>
                <a:gridCol w="763572">
                  <a:extLst>
                    <a:ext uri="{9D8B030D-6E8A-4147-A177-3AD203B41FA5}">
                      <a16:colId xmlns:a16="http://schemas.microsoft.com/office/drawing/2014/main" val="2269897944"/>
                    </a:ext>
                  </a:extLst>
                </a:gridCol>
                <a:gridCol w="838985">
                  <a:extLst>
                    <a:ext uri="{9D8B030D-6E8A-4147-A177-3AD203B41FA5}">
                      <a16:colId xmlns:a16="http://schemas.microsoft.com/office/drawing/2014/main" val="3909384877"/>
                    </a:ext>
                  </a:extLst>
                </a:gridCol>
                <a:gridCol w="735291">
                  <a:extLst>
                    <a:ext uri="{9D8B030D-6E8A-4147-A177-3AD203B41FA5}">
                      <a16:colId xmlns:a16="http://schemas.microsoft.com/office/drawing/2014/main" val="2224024927"/>
                    </a:ext>
                  </a:extLst>
                </a:gridCol>
                <a:gridCol w="944989">
                  <a:extLst>
                    <a:ext uri="{9D8B030D-6E8A-4147-A177-3AD203B41FA5}">
                      <a16:colId xmlns:a16="http://schemas.microsoft.com/office/drawing/2014/main" val="3802635682"/>
                    </a:ext>
                  </a:extLst>
                </a:gridCol>
                <a:gridCol w="1619102">
                  <a:extLst>
                    <a:ext uri="{9D8B030D-6E8A-4147-A177-3AD203B41FA5}">
                      <a16:colId xmlns:a16="http://schemas.microsoft.com/office/drawing/2014/main" val="2962982809"/>
                    </a:ext>
                  </a:extLst>
                </a:gridCol>
                <a:gridCol w="895546">
                  <a:extLst>
                    <a:ext uri="{9D8B030D-6E8A-4147-A177-3AD203B41FA5}">
                      <a16:colId xmlns:a16="http://schemas.microsoft.com/office/drawing/2014/main" val="968384897"/>
                    </a:ext>
                  </a:extLst>
                </a:gridCol>
                <a:gridCol w="857839">
                  <a:extLst>
                    <a:ext uri="{9D8B030D-6E8A-4147-A177-3AD203B41FA5}">
                      <a16:colId xmlns:a16="http://schemas.microsoft.com/office/drawing/2014/main" val="4033179854"/>
                    </a:ext>
                  </a:extLst>
                </a:gridCol>
                <a:gridCol w="867266">
                  <a:extLst>
                    <a:ext uri="{9D8B030D-6E8A-4147-A177-3AD203B41FA5}">
                      <a16:colId xmlns:a16="http://schemas.microsoft.com/office/drawing/2014/main" val="3711337217"/>
                    </a:ext>
                  </a:extLst>
                </a:gridCol>
              </a:tblGrid>
              <a:tr h="305814">
                <a:tc>
                  <a:txBody>
                    <a:bodyPr/>
                    <a:lstStyle/>
                    <a:p>
                      <a:r>
                        <a:rPr lang="en-US" sz="1400" u="sng" dirty="0" err="1"/>
                        <a:t>DNo</a:t>
                      </a:r>
                      <a:endParaRPr lang="en-US" sz="1400" u="sng" dirty="0"/>
                    </a:p>
                  </a:txBody>
                  <a:tcPr>
                    <a:solidFill>
                      <a:schemeClr val="accent1">
                        <a:lumMod val="60000"/>
                        <a:lumOff val="40000"/>
                      </a:schemeClr>
                    </a:solidFill>
                  </a:tcPr>
                </a:tc>
                <a:tc>
                  <a:txBody>
                    <a:bodyPr/>
                    <a:lstStyle/>
                    <a:p>
                      <a:r>
                        <a:rPr lang="en-US" sz="1400" dirty="0" err="1"/>
                        <a:t>DName</a:t>
                      </a:r>
                      <a:endParaRPr lang="en-US" sz="1400" dirty="0"/>
                    </a:p>
                  </a:txBody>
                  <a:tcPr>
                    <a:solidFill>
                      <a:schemeClr val="accent1">
                        <a:lumMod val="60000"/>
                        <a:lumOff val="40000"/>
                      </a:schemeClr>
                    </a:solidFill>
                  </a:tcPr>
                </a:tc>
                <a:tc>
                  <a:txBody>
                    <a:bodyPr/>
                    <a:lstStyle/>
                    <a:p>
                      <a:r>
                        <a:rPr lang="en-US" sz="1400" dirty="0"/>
                        <a:t>Address</a:t>
                      </a:r>
                    </a:p>
                  </a:txBody>
                  <a:tcPr>
                    <a:solidFill>
                      <a:schemeClr val="accent1">
                        <a:lumMod val="60000"/>
                        <a:lumOff val="40000"/>
                      </a:schemeClr>
                    </a:solidFill>
                  </a:tcPr>
                </a:tc>
                <a:tc>
                  <a:txBody>
                    <a:bodyPr/>
                    <a:lstStyle/>
                    <a:p>
                      <a:r>
                        <a:rPr lang="en-US" sz="1400" dirty="0" err="1"/>
                        <a:t>PhnNo</a:t>
                      </a:r>
                      <a:endParaRPr lang="en-US" sz="1400" dirty="0"/>
                    </a:p>
                  </a:txBody>
                  <a:tcPr>
                    <a:solidFill>
                      <a:schemeClr val="accent1">
                        <a:lumMod val="60000"/>
                        <a:lumOff val="40000"/>
                      </a:schemeClr>
                    </a:solidFill>
                  </a:tcPr>
                </a:tc>
                <a:tc>
                  <a:txBody>
                    <a:bodyPr/>
                    <a:lstStyle/>
                    <a:p>
                      <a:r>
                        <a:rPr lang="en-US" sz="1400" dirty="0" err="1"/>
                        <a:t>DeptHead</a:t>
                      </a:r>
                      <a:endParaRPr lang="en-US" sz="1400" dirty="0"/>
                    </a:p>
                  </a:txBody>
                  <a:tcPr>
                    <a:solidFill>
                      <a:schemeClr val="accent1">
                        <a:lumMod val="60000"/>
                        <a:lumOff val="40000"/>
                      </a:schemeClr>
                    </a:solidFill>
                  </a:tcPr>
                </a:tc>
                <a:tc>
                  <a:txBody>
                    <a:bodyPr/>
                    <a:lstStyle/>
                    <a:p>
                      <a:r>
                        <a:rPr lang="en-US" sz="1400" dirty="0" err="1"/>
                        <a:t>DHemail</a:t>
                      </a:r>
                      <a:endParaRPr lang="en-US" sz="1400" dirty="0"/>
                    </a:p>
                  </a:txBody>
                  <a:tcPr>
                    <a:solidFill>
                      <a:schemeClr val="accent1">
                        <a:lumMod val="60000"/>
                        <a:lumOff val="40000"/>
                      </a:schemeClr>
                    </a:solidFill>
                  </a:tcPr>
                </a:tc>
                <a:tc>
                  <a:txBody>
                    <a:bodyPr/>
                    <a:lstStyle/>
                    <a:p>
                      <a:r>
                        <a:rPr lang="en-US" sz="1400" dirty="0"/>
                        <a:t>Student1</a:t>
                      </a:r>
                    </a:p>
                  </a:txBody>
                  <a:tcPr>
                    <a:solidFill>
                      <a:schemeClr val="accent1">
                        <a:lumMod val="60000"/>
                        <a:lumOff val="40000"/>
                      </a:schemeClr>
                    </a:solidFill>
                  </a:tcPr>
                </a:tc>
                <a:tc>
                  <a:txBody>
                    <a:bodyPr/>
                    <a:lstStyle/>
                    <a:p>
                      <a:r>
                        <a:rPr lang="en-US" sz="1400" dirty="0"/>
                        <a:t>Student2</a:t>
                      </a:r>
                    </a:p>
                  </a:txBody>
                  <a:tcPr>
                    <a:solidFill>
                      <a:schemeClr val="accent1">
                        <a:lumMod val="60000"/>
                        <a:lumOff val="40000"/>
                      </a:schemeClr>
                    </a:solidFill>
                  </a:tcPr>
                </a:tc>
                <a:tc>
                  <a:txBody>
                    <a:bodyPr/>
                    <a:lstStyle/>
                    <a:p>
                      <a:r>
                        <a:rPr lang="en-US" sz="1400" dirty="0"/>
                        <a:t>Student3</a:t>
                      </a:r>
                    </a:p>
                  </a:txBody>
                  <a:tcPr>
                    <a:solidFill>
                      <a:schemeClr val="accent1">
                        <a:lumMod val="60000"/>
                        <a:lumOff val="40000"/>
                      </a:schemeClr>
                    </a:solidFill>
                  </a:tcPr>
                </a:tc>
                <a:extLst>
                  <a:ext uri="{0D108BD9-81ED-4DB2-BD59-A6C34878D82A}">
                    <a16:rowId xmlns:a16="http://schemas.microsoft.com/office/drawing/2014/main" val="1408244517"/>
                  </a:ext>
                </a:extLst>
              </a:tr>
              <a:tr h="305814">
                <a:tc>
                  <a:txBody>
                    <a:bodyPr/>
                    <a:lstStyle/>
                    <a:p>
                      <a:r>
                        <a:rPr lang="en-US" sz="1400" dirty="0"/>
                        <a:t>D1</a:t>
                      </a:r>
                    </a:p>
                  </a:txBody>
                  <a:tcPr/>
                </a:tc>
                <a:tc>
                  <a:txBody>
                    <a:bodyPr/>
                    <a:lstStyle/>
                    <a:p>
                      <a:r>
                        <a:rPr lang="en-US" sz="1400" dirty="0"/>
                        <a:t>CSE</a:t>
                      </a:r>
                    </a:p>
                  </a:txBody>
                  <a:tcPr/>
                </a:tc>
                <a:tc>
                  <a:txBody>
                    <a:bodyPr/>
                    <a:lstStyle/>
                    <a:p>
                      <a:r>
                        <a:rPr lang="en-US" sz="1400" dirty="0"/>
                        <a:t>Add1</a:t>
                      </a:r>
                    </a:p>
                  </a:txBody>
                  <a:tcPr/>
                </a:tc>
                <a:tc>
                  <a:txBody>
                    <a:bodyPr/>
                    <a:lstStyle/>
                    <a:p>
                      <a:r>
                        <a:rPr lang="en-US" sz="1400" dirty="0"/>
                        <a:t>012</a:t>
                      </a:r>
                    </a:p>
                  </a:txBody>
                  <a:tcPr/>
                </a:tc>
                <a:tc>
                  <a:txBody>
                    <a:bodyPr/>
                    <a:lstStyle/>
                    <a:p>
                      <a:r>
                        <a:rPr lang="en-US" sz="1400"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Head1@gmail.com</a:t>
                      </a:r>
                    </a:p>
                  </a:txBody>
                  <a:tcPr/>
                </a:tc>
                <a:tc>
                  <a:txBody>
                    <a:bodyPr/>
                    <a:lstStyle/>
                    <a:p>
                      <a:r>
                        <a:rPr lang="en-US" sz="1400" dirty="0" err="1"/>
                        <a:t>Anik</a:t>
                      </a:r>
                      <a:endParaRPr lang="en-US" sz="1400" dirty="0"/>
                    </a:p>
                  </a:txBody>
                  <a:tcPr/>
                </a:tc>
                <a:tc>
                  <a:txBody>
                    <a:bodyPr/>
                    <a:lstStyle/>
                    <a:p>
                      <a:r>
                        <a:rPr lang="en-US" sz="1400" dirty="0"/>
                        <a:t>Anu</a:t>
                      </a:r>
                    </a:p>
                  </a:txBody>
                  <a:tcPr/>
                </a:tc>
                <a:tc>
                  <a:txBody>
                    <a:bodyPr/>
                    <a:lstStyle/>
                    <a:p>
                      <a:endParaRPr lang="en-US" sz="1400" dirty="0"/>
                    </a:p>
                  </a:txBody>
                  <a:tcPr/>
                </a:tc>
                <a:extLst>
                  <a:ext uri="{0D108BD9-81ED-4DB2-BD59-A6C34878D82A}">
                    <a16:rowId xmlns:a16="http://schemas.microsoft.com/office/drawing/2014/main" val="4130501963"/>
                  </a:ext>
                </a:extLst>
              </a:tr>
              <a:tr h="305814">
                <a:tc>
                  <a:txBody>
                    <a:bodyPr/>
                    <a:lstStyle/>
                    <a:p>
                      <a:r>
                        <a:rPr lang="en-US" sz="1400" dirty="0"/>
                        <a:t>D2</a:t>
                      </a:r>
                    </a:p>
                  </a:txBody>
                  <a:tcPr/>
                </a:tc>
                <a:tc>
                  <a:txBody>
                    <a:bodyPr/>
                    <a:lstStyle/>
                    <a:p>
                      <a:r>
                        <a:rPr lang="en-US" sz="1400" dirty="0"/>
                        <a:t>EEE</a:t>
                      </a:r>
                    </a:p>
                  </a:txBody>
                  <a:tcPr/>
                </a:tc>
                <a:tc>
                  <a:txBody>
                    <a:bodyPr/>
                    <a:lstStyle/>
                    <a:p>
                      <a:r>
                        <a:rPr lang="en-US" sz="1400" dirty="0"/>
                        <a:t>Add2</a:t>
                      </a:r>
                    </a:p>
                  </a:txBody>
                  <a:tcPr/>
                </a:tc>
                <a:tc>
                  <a:txBody>
                    <a:bodyPr/>
                    <a:lstStyle/>
                    <a:p>
                      <a:r>
                        <a:rPr lang="en-US" sz="1400" dirty="0"/>
                        <a:t>013</a:t>
                      </a:r>
                    </a:p>
                  </a:txBody>
                  <a:tcPr/>
                </a:tc>
                <a:tc>
                  <a:txBody>
                    <a:bodyPr/>
                    <a:lstStyle/>
                    <a:p>
                      <a:r>
                        <a:rPr lang="en-US" sz="1400"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Head2@gmail.com</a:t>
                      </a:r>
                    </a:p>
                  </a:txBody>
                  <a:tcPr/>
                </a:tc>
                <a:tc>
                  <a:txBody>
                    <a:bodyPr/>
                    <a:lstStyle/>
                    <a:p>
                      <a:r>
                        <a:rPr lang="en-US" sz="1400" dirty="0" err="1"/>
                        <a:t>Antora</a:t>
                      </a:r>
                      <a:endParaRPr lang="en-US" sz="1400" dirty="0"/>
                    </a:p>
                  </a:txBody>
                  <a:tcPr/>
                </a:tc>
                <a:tc>
                  <a:txBody>
                    <a:bodyPr/>
                    <a:lstStyle/>
                    <a:p>
                      <a:r>
                        <a:rPr lang="en-US" sz="1400" dirty="0"/>
                        <a:t>Aditi</a:t>
                      </a:r>
                    </a:p>
                  </a:txBody>
                  <a:tcPr/>
                </a:tc>
                <a:tc>
                  <a:txBody>
                    <a:bodyPr/>
                    <a:lstStyle/>
                    <a:p>
                      <a:r>
                        <a:rPr lang="en-US" sz="1400" dirty="0"/>
                        <a:t>Raju</a:t>
                      </a:r>
                    </a:p>
                  </a:txBody>
                  <a:tcPr/>
                </a:tc>
                <a:extLst>
                  <a:ext uri="{0D108BD9-81ED-4DB2-BD59-A6C34878D82A}">
                    <a16:rowId xmlns:a16="http://schemas.microsoft.com/office/drawing/2014/main" val="2100342242"/>
                  </a:ext>
                </a:extLst>
              </a:tr>
              <a:tr h="251354">
                <a:tc>
                  <a:txBody>
                    <a:bodyPr/>
                    <a:lstStyle/>
                    <a:p>
                      <a:r>
                        <a:rPr lang="en-US" sz="1400" dirty="0"/>
                        <a:t>D3</a:t>
                      </a:r>
                    </a:p>
                  </a:txBody>
                  <a:tcPr/>
                </a:tc>
                <a:tc>
                  <a:txBody>
                    <a:bodyPr/>
                    <a:lstStyle/>
                    <a:p>
                      <a:r>
                        <a:rPr lang="en-US" sz="1400" dirty="0"/>
                        <a:t>ETE</a:t>
                      </a:r>
                    </a:p>
                  </a:txBody>
                  <a:tcPr/>
                </a:tc>
                <a:tc>
                  <a:txBody>
                    <a:bodyPr/>
                    <a:lstStyle/>
                    <a:p>
                      <a:r>
                        <a:rPr lang="en-US" sz="1400" dirty="0"/>
                        <a:t>Add3</a:t>
                      </a:r>
                    </a:p>
                  </a:txBody>
                  <a:tcPr/>
                </a:tc>
                <a:tc>
                  <a:txBody>
                    <a:bodyPr/>
                    <a:lstStyle/>
                    <a:p>
                      <a:r>
                        <a:rPr lang="en-US" sz="1400" dirty="0"/>
                        <a:t>014</a:t>
                      </a:r>
                    </a:p>
                  </a:txBody>
                  <a:tcPr/>
                </a:tc>
                <a:tc>
                  <a:txBody>
                    <a:bodyPr/>
                    <a:lstStyle/>
                    <a:p>
                      <a:r>
                        <a:rPr lang="en-US" sz="1400"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Head3@gmail.com</a:t>
                      </a:r>
                    </a:p>
                  </a:txBody>
                  <a:tcPr/>
                </a:tc>
                <a:tc>
                  <a:txBody>
                    <a:bodyPr/>
                    <a:lstStyle/>
                    <a:p>
                      <a:r>
                        <a:rPr lang="en-US" sz="1400" dirty="0"/>
                        <a:t>Meena</a:t>
                      </a:r>
                    </a:p>
                  </a:txBody>
                  <a:tcPr/>
                </a:tc>
                <a:tc>
                  <a:txBody>
                    <a:bodyPr/>
                    <a:lstStyle/>
                    <a:p>
                      <a:endParaRPr lang="en-US" sz="1400"/>
                    </a:p>
                  </a:txBody>
                  <a:tcPr/>
                </a:tc>
                <a:tc>
                  <a:txBody>
                    <a:bodyPr/>
                    <a:lstStyle/>
                    <a:p>
                      <a:endParaRPr lang="en-US" sz="1400"/>
                    </a:p>
                  </a:txBody>
                  <a:tcPr/>
                </a:tc>
                <a:extLst>
                  <a:ext uri="{0D108BD9-81ED-4DB2-BD59-A6C34878D82A}">
                    <a16:rowId xmlns:a16="http://schemas.microsoft.com/office/drawing/2014/main" val="2504721692"/>
                  </a:ext>
                </a:extLst>
              </a:tr>
              <a:tr h="305814">
                <a:tc>
                  <a:txBody>
                    <a:bodyPr/>
                    <a:lstStyle/>
                    <a:p>
                      <a:r>
                        <a:rPr lang="en-US" sz="1400" dirty="0"/>
                        <a:t>D4</a:t>
                      </a:r>
                    </a:p>
                  </a:txBody>
                  <a:tcPr/>
                </a:tc>
                <a:tc>
                  <a:txBody>
                    <a:bodyPr/>
                    <a:lstStyle/>
                    <a:p>
                      <a:r>
                        <a:rPr lang="en-US" sz="1400" dirty="0"/>
                        <a:t>NFE</a:t>
                      </a:r>
                    </a:p>
                  </a:txBody>
                  <a:tcPr/>
                </a:tc>
                <a:tc>
                  <a:txBody>
                    <a:bodyPr/>
                    <a:lstStyle/>
                    <a:p>
                      <a:r>
                        <a:rPr lang="en-US" sz="1400" dirty="0"/>
                        <a:t>Add4</a:t>
                      </a:r>
                    </a:p>
                  </a:txBody>
                  <a:tcPr/>
                </a:tc>
                <a:tc>
                  <a:txBody>
                    <a:bodyPr/>
                    <a:lstStyle/>
                    <a:p>
                      <a:r>
                        <a:rPr lang="en-US" sz="1400" dirty="0"/>
                        <a:t>015</a:t>
                      </a:r>
                    </a:p>
                  </a:txBody>
                  <a:tcPr/>
                </a:tc>
                <a:tc>
                  <a:txBody>
                    <a:bodyPr/>
                    <a:lstStyle/>
                    <a:p>
                      <a:r>
                        <a:rPr lang="en-US" sz="1400"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Head4@gmail.com</a:t>
                      </a:r>
                    </a:p>
                  </a:txBody>
                  <a:tcPr/>
                </a:tc>
                <a:tc>
                  <a:txBody>
                    <a:bodyPr/>
                    <a:lstStyle/>
                    <a:p>
                      <a:r>
                        <a:rPr lang="en-US" sz="1400" dirty="0"/>
                        <a:t>Deepa</a:t>
                      </a:r>
                    </a:p>
                  </a:txBody>
                  <a:tcPr/>
                </a:tc>
                <a:tc>
                  <a:txBody>
                    <a:bodyPr/>
                    <a:lstStyle/>
                    <a:p>
                      <a:r>
                        <a:rPr lang="en-US" sz="1400" dirty="0" err="1"/>
                        <a:t>Mithu</a:t>
                      </a:r>
                      <a:endParaRPr lang="en-US" sz="1400" dirty="0"/>
                    </a:p>
                  </a:txBody>
                  <a:tcPr/>
                </a:tc>
                <a:tc>
                  <a:txBody>
                    <a:bodyPr/>
                    <a:lstStyle/>
                    <a:p>
                      <a:r>
                        <a:rPr lang="en-US" sz="1400" dirty="0"/>
                        <a:t>Ani</a:t>
                      </a:r>
                    </a:p>
                  </a:txBody>
                  <a:tcPr/>
                </a:tc>
                <a:extLst>
                  <a:ext uri="{0D108BD9-81ED-4DB2-BD59-A6C34878D82A}">
                    <a16:rowId xmlns:a16="http://schemas.microsoft.com/office/drawing/2014/main" val="2824712195"/>
                  </a:ext>
                </a:extLst>
              </a:tr>
              <a:tr h="305814">
                <a:tc>
                  <a:txBody>
                    <a:bodyPr/>
                    <a:lstStyle/>
                    <a:p>
                      <a:r>
                        <a:rPr lang="en-US" sz="1400" dirty="0"/>
                        <a:t>D5</a:t>
                      </a:r>
                    </a:p>
                  </a:txBody>
                  <a:tcPr/>
                </a:tc>
                <a:tc>
                  <a:txBody>
                    <a:bodyPr/>
                    <a:lstStyle/>
                    <a:p>
                      <a:r>
                        <a:rPr lang="en-US" sz="1400" dirty="0"/>
                        <a:t>MCT</a:t>
                      </a:r>
                    </a:p>
                  </a:txBody>
                  <a:tcPr/>
                </a:tc>
                <a:tc>
                  <a:txBody>
                    <a:bodyPr/>
                    <a:lstStyle/>
                    <a:p>
                      <a:r>
                        <a:rPr lang="en-US" sz="1400" dirty="0"/>
                        <a:t>Add5</a:t>
                      </a:r>
                    </a:p>
                  </a:txBody>
                  <a:tcPr/>
                </a:tc>
                <a:tc>
                  <a:txBody>
                    <a:bodyPr/>
                    <a:lstStyle/>
                    <a:p>
                      <a:r>
                        <a:rPr lang="en-US" sz="1400" dirty="0"/>
                        <a:t>016</a:t>
                      </a:r>
                    </a:p>
                  </a:txBody>
                  <a:tcPr/>
                </a:tc>
                <a:tc>
                  <a:txBody>
                    <a:bodyPr/>
                    <a:lstStyle/>
                    <a:p>
                      <a:r>
                        <a:rPr lang="en-US" sz="1400"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Head5@gmail.com</a:t>
                      </a:r>
                    </a:p>
                  </a:txBody>
                  <a:tcPr/>
                </a:tc>
                <a:tc>
                  <a:txBody>
                    <a:bodyPr/>
                    <a:lstStyle/>
                    <a:p>
                      <a:r>
                        <a:rPr lang="en-US" sz="1400" dirty="0" err="1"/>
                        <a:t>Kakon</a:t>
                      </a:r>
                      <a:endParaRPr lang="en-US" sz="1400" dirty="0"/>
                    </a:p>
                  </a:txBody>
                  <a:tcPr/>
                </a:tc>
                <a:tc>
                  <a:txBody>
                    <a:bodyPr/>
                    <a:lstStyle/>
                    <a:p>
                      <a:r>
                        <a:rPr lang="en-US" sz="1400" dirty="0"/>
                        <a:t>Anu</a:t>
                      </a:r>
                    </a:p>
                  </a:txBody>
                  <a:tcPr/>
                </a:tc>
                <a:tc>
                  <a:txBody>
                    <a:bodyPr/>
                    <a:lstStyle/>
                    <a:p>
                      <a:endParaRPr lang="en-US" sz="1400" dirty="0"/>
                    </a:p>
                  </a:txBody>
                  <a:tcPr/>
                </a:tc>
                <a:extLst>
                  <a:ext uri="{0D108BD9-81ED-4DB2-BD59-A6C34878D82A}">
                    <a16:rowId xmlns:a16="http://schemas.microsoft.com/office/drawing/2014/main" val="2516417457"/>
                  </a:ext>
                </a:extLst>
              </a:tr>
              <a:tr h="305814">
                <a:tc>
                  <a:txBody>
                    <a:bodyPr/>
                    <a:lstStyle/>
                    <a:p>
                      <a:r>
                        <a:rPr lang="en-US" sz="1400" dirty="0"/>
                        <a:t>D6</a:t>
                      </a:r>
                    </a:p>
                  </a:txBody>
                  <a:tcPr/>
                </a:tc>
                <a:tc>
                  <a:txBody>
                    <a:bodyPr/>
                    <a:lstStyle/>
                    <a:p>
                      <a:r>
                        <a:rPr lang="en-US" sz="1400" dirty="0"/>
                        <a:t>SWE</a:t>
                      </a:r>
                    </a:p>
                  </a:txBody>
                  <a:tcPr/>
                </a:tc>
                <a:tc>
                  <a:txBody>
                    <a:bodyPr/>
                    <a:lstStyle/>
                    <a:p>
                      <a:r>
                        <a:rPr lang="en-US" sz="1400" dirty="0"/>
                        <a:t>Add6</a:t>
                      </a:r>
                    </a:p>
                  </a:txBody>
                  <a:tcPr/>
                </a:tc>
                <a:tc>
                  <a:txBody>
                    <a:bodyPr/>
                    <a:lstStyle/>
                    <a:p>
                      <a:r>
                        <a:rPr lang="en-US" sz="1400" dirty="0"/>
                        <a:t>017</a:t>
                      </a:r>
                    </a:p>
                  </a:txBody>
                  <a:tcPr/>
                </a:tc>
                <a:tc>
                  <a:txBody>
                    <a:bodyPr/>
                    <a:lstStyle/>
                    <a:p>
                      <a:r>
                        <a:rPr lang="en-US" sz="1400"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Head6@gmail.com</a:t>
                      </a:r>
                    </a:p>
                  </a:txBody>
                  <a:tcPr/>
                </a:tc>
                <a:tc>
                  <a:txBody>
                    <a:bodyPr/>
                    <a:lstStyle/>
                    <a:p>
                      <a:r>
                        <a:rPr lang="en-US" sz="1400" dirty="0" err="1"/>
                        <a:t>Koli</a:t>
                      </a:r>
                      <a:endParaRPr lang="en-US" sz="1400" dirty="0"/>
                    </a:p>
                  </a:txBody>
                  <a:tcPr/>
                </a:tc>
                <a:tc>
                  <a:txBody>
                    <a:bodyPr/>
                    <a:lstStyle/>
                    <a:p>
                      <a:endParaRPr lang="en-US" sz="1400" dirty="0"/>
                    </a:p>
                  </a:txBody>
                  <a:tcPr/>
                </a:tc>
                <a:tc>
                  <a:txBody>
                    <a:bodyPr/>
                    <a:lstStyle/>
                    <a:p>
                      <a:endParaRPr lang="en-US" sz="1400"/>
                    </a:p>
                  </a:txBody>
                  <a:tcPr/>
                </a:tc>
                <a:extLst>
                  <a:ext uri="{0D108BD9-81ED-4DB2-BD59-A6C34878D82A}">
                    <a16:rowId xmlns:a16="http://schemas.microsoft.com/office/drawing/2014/main" val="2340231273"/>
                  </a:ext>
                </a:extLst>
              </a:tr>
              <a:tr h="305814">
                <a:tc>
                  <a:txBody>
                    <a:bodyPr/>
                    <a:lstStyle/>
                    <a:p>
                      <a:r>
                        <a:rPr lang="en-US" sz="1400" dirty="0"/>
                        <a:t>D7</a:t>
                      </a:r>
                    </a:p>
                  </a:txBody>
                  <a:tcPr/>
                </a:tc>
                <a:tc>
                  <a:txBody>
                    <a:bodyPr/>
                    <a:lstStyle/>
                    <a:p>
                      <a:r>
                        <a:rPr lang="en-US" sz="1400" dirty="0"/>
                        <a:t>Civil</a:t>
                      </a:r>
                    </a:p>
                  </a:txBody>
                  <a:tcPr/>
                </a:tc>
                <a:tc>
                  <a:txBody>
                    <a:bodyPr/>
                    <a:lstStyle/>
                    <a:p>
                      <a:r>
                        <a:rPr lang="en-US" sz="1400" dirty="0"/>
                        <a:t>Add7</a:t>
                      </a:r>
                    </a:p>
                  </a:txBody>
                  <a:tcPr/>
                </a:tc>
                <a:tc>
                  <a:txBody>
                    <a:bodyPr/>
                    <a:lstStyle/>
                    <a:p>
                      <a:r>
                        <a:rPr lang="en-US" sz="1400" dirty="0"/>
                        <a:t>018</a:t>
                      </a:r>
                    </a:p>
                  </a:txBody>
                  <a:tcPr/>
                </a:tc>
                <a:tc>
                  <a:txBody>
                    <a:bodyPr/>
                    <a:lstStyle/>
                    <a:p>
                      <a:r>
                        <a:rPr lang="en-US" sz="1400"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Head7@gmail.com</a:t>
                      </a:r>
                    </a:p>
                  </a:txBody>
                  <a:tcPr/>
                </a:tc>
                <a:tc>
                  <a:txBody>
                    <a:bodyPr/>
                    <a:lstStyle/>
                    <a:p>
                      <a:r>
                        <a:rPr lang="en-US" sz="1400" dirty="0" err="1"/>
                        <a:t>Helal</a:t>
                      </a:r>
                      <a:endParaRPr lang="en-US" sz="1400" dirty="0"/>
                    </a:p>
                  </a:txBody>
                  <a:tcPr/>
                </a:tc>
                <a:tc>
                  <a:txBody>
                    <a:bodyPr/>
                    <a:lstStyle/>
                    <a:p>
                      <a:r>
                        <a:rPr lang="en-US" sz="1400" dirty="0"/>
                        <a:t>Hamid</a:t>
                      </a:r>
                    </a:p>
                  </a:txBody>
                  <a:tcPr/>
                </a:tc>
                <a:tc>
                  <a:txBody>
                    <a:bodyPr/>
                    <a:lstStyle/>
                    <a:p>
                      <a:r>
                        <a:rPr lang="en-US" sz="1400" dirty="0"/>
                        <a:t>Sumi</a:t>
                      </a:r>
                    </a:p>
                  </a:txBody>
                  <a:tcPr/>
                </a:tc>
                <a:extLst>
                  <a:ext uri="{0D108BD9-81ED-4DB2-BD59-A6C34878D82A}">
                    <a16:rowId xmlns:a16="http://schemas.microsoft.com/office/drawing/2014/main" val="3218360298"/>
                  </a:ext>
                </a:extLst>
              </a:tr>
            </a:tbl>
          </a:graphicData>
        </a:graphic>
      </p:graphicFrame>
      <p:graphicFrame>
        <p:nvGraphicFramePr>
          <p:cNvPr id="3" name="Table 4">
            <a:extLst>
              <a:ext uri="{FF2B5EF4-FFF2-40B4-BE49-F238E27FC236}">
                <a16:creationId xmlns:a16="http://schemas.microsoft.com/office/drawing/2014/main" id="{97FBFE32-DAC9-4B28-B757-523771E29F03}"/>
              </a:ext>
            </a:extLst>
          </p:cNvPr>
          <p:cNvGraphicFramePr>
            <a:graphicFrameLocks noGrp="1"/>
          </p:cNvGraphicFramePr>
          <p:nvPr>
            <p:extLst>
              <p:ext uri="{D42A27DB-BD31-4B8C-83A1-F6EECF244321}">
                <p14:modId xmlns:p14="http://schemas.microsoft.com/office/powerpoint/2010/main" val="277121993"/>
              </p:ext>
            </p:extLst>
          </p:nvPr>
        </p:nvGraphicFramePr>
        <p:xfrm>
          <a:off x="184608" y="3976191"/>
          <a:ext cx="5694576" cy="2673984"/>
        </p:xfrm>
        <a:graphic>
          <a:graphicData uri="http://schemas.openxmlformats.org/drawingml/2006/table">
            <a:tbl>
              <a:tblPr firstRow="1" bandRow="1">
                <a:tableStyleId>{5C22544A-7EE6-4342-B048-85BDC9FD1C3A}</a:tableStyleId>
              </a:tblPr>
              <a:tblGrid>
                <a:gridCol w="547540">
                  <a:extLst>
                    <a:ext uri="{9D8B030D-6E8A-4147-A177-3AD203B41FA5}">
                      <a16:colId xmlns:a16="http://schemas.microsoft.com/office/drawing/2014/main" val="1799874382"/>
                    </a:ext>
                  </a:extLst>
                </a:gridCol>
                <a:gridCol w="810705">
                  <a:extLst>
                    <a:ext uri="{9D8B030D-6E8A-4147-A177-3AD203B41FA5}">
                      <a16:colId xmlns:a16="http://schemas.microsoft.com/office/drawing/2014/main" val="4228284490"/>
                    </a:ext>
                  </a:extLst>
                </a:gridCol>
                <a:gridCol w="838986">
                  <a:extLst>
                    <a:ext uri="{9D8B030D-6E8A-4147-A177-3AD203B41FA5}">
                      <a16:colId xmlns:a16="http://schemas.microsoft.com/office/drawing/2014/main" val="484379023"/>
                    </a:ext>
                  </a:extLst>
                </a:gridCol>
                <a:gridCol w="820132">
                  <a:extLst>
                    <a:ext uri="{9D8B030D-6E8A-4147-A177-3AD203B41FA5}">
                      <a16:colId xmlns:a16="http://schemas.microsoft.com/office/drawing/2014/main" val="4202132978"/>
                    </a:ext>
                  </a:extLst>
                </a:gridCol>
                <a:gridCol w="1027522">
                  <a:extLst>
                    <a:ext uri="{9D8B030D-6E8A-4147-A177-3AD203B41FA5}">
                      <a16:colId xmlns:a16="http://schemas.microsoft.com/office/drawing/2014/main" val="639103163"/>
                    </a:ext>
                  </a:extLst>
                </a:gridCol>
                <a:gridCol w="1649691">
                  <a:extLst>
                    <a:ext uri="{9D8B030D-6E8A-4147-A177-3AD203B41FA5}">
                      <a16:colId xmlns:a16="http://schemas.microsoft.com/office/drawing/2014/main" val="3664028999"/>
                    </a:ext>
                  </a:extLst>
                </a:gridCol>
              </a:tblGrid>
              <a:tr h="334248">
                <a:tc>
                  <a:txBody>
                    <a:bodyPr/>
                    <a:lstStyle/>
                    <a:p>
                      <a:r>
                        <a:rPr lang="en-US" sz="1400" u="sng" dirty="0" err="1"/>
                        <a:t>DNo</a:t>
                      </a:r>
                      <a:endParaRPr lang="en-US" sz="1400" u="sng" dirty="0"/>
                    </a:p>
                  </a:txBody>
                  <a:tcPr>
                    <a:solidFill>
                      <a:schemeClr val="accent1">
                        <a:lumMod val="60000"/>
                        <a:lumOff val="40000"/>
                      </a:schemeClr>
                    </a:solidFill>
                  </a:tcPr>
                </a:tc>
                <a:tc>
                  <a:txBody>
                    <a:bodyPr/>
                    <a:lstStyle/>
                    <a:p>
                      <a:r>
                        <a:rPr lang="en-US" sz="1400" dirty="0" err="1"/>
                        <a:t>DName</a:t>
                      </a:r>
                      <a:endParaRPr lang="en-US" sz="1400" dirty="0"/>
                    </a:p>
                  </a:txBody>
                  <a:tcPr>
                    <a:solidFill>
                      <a:schemeClr val="accent1">
                        <a:lumMod val="60000"/>
                        <a:lumOff val="40000"/>
                      </a:schemeClr>
                    </a:solidFill>
                  </a:tcPr>
                </a:tc>
                <a:tc>
                  <a:txBody>
                    <a:bodyPr/>
                    <a:lstStyle/>
                    <a:p>
                      <a:r>
                        <a:rPr lang="en-US" sz="1400" dirty="0"/>
                        <a:t>Address</a:t>
                      </a:r>
                    </a:p>
                  </a:txBody>
                  <a:tcPr>
                    <a:solidFill>
                      <a:schemeClr val="accent1">
                        <a:lumMod val="60000"/>
                        <a:lumOff val="40000"/>
                      </a:schemeClr>
                    </a:solidFill>
                  </a:tcPr>
                </a:tc>
                <a:tc>
                  <a:txBody>
                    <a:bodyPr/>
                    <a:lstStyle/>
                    <a:p>
                      <a:r>
                        <a:rPr lang="en-US" sz="1400" dirty="0" err="1"/>
                        <a:t>PhnNo</a:t>
                      </a:r>
                      <a:endParaRPr lang="en-US" sz="1400" dirty="0"/>
                    </a:p>
                  </a:txBody>
                  <a:tcPr>
                    <a:solidFill>
                      <a:schemeClr val="accent1">
                        <a:lumMod val="60000"/>
                        <a:lumOff val="40000"/>
                      </a:schemeClr>
                    </a:solidFill>
                  </a:tcPr>
                </a:tc>
                <a:tc>
                  <a:txBody>
                    <a:bodyPr/>
                    <a:lstStyle/>
                    <a:p>
                      <a:r>
                        <a:rPr lang="en-US" sz="1400" dirty="0" err="1"/>
                        <a:t>DeptHead</a:t>
                      </a:r>
                      <a:endParaRPr lang="en-US" sz="1400" dirty="0"/>
                    </a:p>
                  </a:txBody>
                  <a:tcPr>
                    <a:solidFill>
                      <a:schemeClr val="accent1">
                        <a:lumMod val="60000"/>
                        <a:lumOff val="40000"/>
                      </a:schemeClr>
                    </a:solidFill>
                  </a:tcPr>
                </a:tc>
                <a:tc>
                  <a:txBody>
                    <a:bodyPr/>
                    <a:lstStyle/>
                    <a:p>
                      <a:r>
                        <a:rPr lang="en-US" sz="1400" dirty="0" err="1"/>
                        <a:t>DHemail</a:t>
                      </a:r>
                      <a:endParaRPr lang="en-US" sz="1400" dirty="0"/>
                    </a:p>
                  </a:txBody>
                  <a:tcPr>
                    <a:solidFill>
                      <a:schemeClr val="accent1">
                        <a:lumMod val="60000"/>
                        <a:lumOff val="40000"/>
                      </a:schemeClr>
                    </a:solidFill>
                  </a:tcPr>
                </a:tc>
                <a:extLst>
                  <a:ext uri="{0D108BD9-81ED-4DB2-BD59-A6C34878D82A}">
                    <a16:rowId xmlns:a16="http://schemas.microsoft.com/office/drawing/2014/main" val="1252329365"/>
                  </a:ext>
                </a:extLst>
              </a:tr>
              <a:tr h="334248">
                <a:tc>
                  <a:txBody>
                    <a:bodyPr/>
                    <a:lstStyle/>
                    <a:p>
                      <a:r>
                        <a:rPr lang="en-US" sz="1400" dirty="0"/>
                        <a:t>D1</a:t>
                      </a:r>
                    </a:p>
                  </a:txBody>
                  <a:tcPr/>
                </a:tc>
                <a:tc>
                  <a:txBody>
                    <a:bodyPr/>
                    <a:lstStyle/>
                    <a:p>
                      <a:r>
                        <a:rPr lang="en-US" sz="1400" dirty="0"/>
                        <a:t>CSE</a:t>
                      </a:r>
                    </a:p>
                  </a:txBody>
                  <a:tcPr/>
                </a:tc>
                <a:tc>
                  <a:txBody>
                    <a:bodyPr/>
                    <a:lstStyle/>
                    <a:p>
                      <a:r>
                        <a:rPr lang="en-US" sz="1400" dirty="0"/>
                        <a:t>Add1</a:t>
                      </a:r>
                    </a:p>
                  </a:txBody>
                  <a:tcPr/>
                </a:tc>
                <a:tc>
                  <a:txBody>
                    <a:bodyPr/>
                    <a:lstStyle/>
                    <a:p>
                      <a:r>
                        <a:rPr lang="en-US" sz="1400" dirty="0"/>
                        <a:t>012</a:t>
                      </a:r>
                    </a:p>
                  </a:txBody>
                  <a:tcPr/>
                </a:tc>
                <a:tc>
                  <a:txBody>
                    <a:bodyPr/>
                    <a:lstStyle/>
                    <a:p>
                      <a:r>
                        <a:rPr lang="en-US" sz="1400"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Head1@gmail.com</a:t>
                      </a:r>
                    </a:p>
                  </a:txBody>
                  <a:tcPr/>
                </a:tc>
                <a:extLst>
                  <a:ext uri="{0D108BD9-81ED-4DB2-BD59-A6C34878D82A}">
                    <a16:rowId xmlns:a16="http://schemas.microsoft.com/office/drawing/2014/main" val="2289483765"/>
                  </a:ext>
                </a:extLst>
              </a:tr>
              <a:tr h="334248">
                <a:tc>
                  <a:txBody>
                    <a:bodyPr/>
                    <a:lstStyle/>
                    <a:p>
                      <a:r>
                        <a:rPr lang="en-US" sz="1400" dirty="0"/>
                        <a:t>D2</a:t>
                      </a:r>
                    </a:p>
                  </a:txBody>
                  <a:tcPr/>
                </a:tc>
                <a:tc>
                  <a:txBody>
                    <a:bodyPr/>
                    <a:lstStyle/>
                    <a:p>
                      <a:r>
                        <a:rPr lang="en-US" sz="1400" dirty="0"/>
                        <a:t>EEE</a:t>
                      </a:r>
                    </a:p>
                  </a:txBody>
                  <a:tcPr/>
                </a:tc>
                <a:tc>
                  <a:txBody>
                    <a:bodyPr/>
                    <a:lstStyle/>
                    <a:p>
                      <a:r>
                        <a:rPr lang="en-US" sz="1400" dirty="0"/>
                        <a:t>Add2</a:t>
                      </a:r>
                    </a:p>
                  </a:txBody>
                  <a:tcPr/>
                </a:tc>
                <a:tc>
                  <a:txBody>
                    <a:bodyPr/>
                    <a:lstStyle/>
                    <a:p>
                      <a:r>
                        <a:rPr lang="en-US" sz="1400" dirty="0"/>
                        <a:t>013</a:t>
                      </a:r>
                    </a:p>
                  </a:txBody>
                  <a:tcPr/>
                </a:tc>
                <a:tc>
                  <a:txBody>
                    <a:bodyPr/>
                    <a:lstStyle/>
                    <a:p>
                      <a:r>
                        <a:rPr lang="en-US" sz="1400"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Head2@gmail.com</a:t>
                      </a:r>
                    </a:p>
                  </a:txBody>
                  <a:tcPr/>
                </a:tc>
                <a:extLst>
                  <a:ext uri="{0D108BD9-81ED-4DB2-BD59-A6C34878D82A}">
                    <a16:rowId xmlns:a16="http://schemas.microsoft.com/office/drawing/2014/main" val="1939986336"/>
                  </a:ext>
                </a:extLst>
              </a:tr>
              <a:tr h="334248">
                <a:tc>
                  <a:txBody>
                    <a:bodyPr/>
                    <a:lstStyle/>
                    <a:p>
                      <a:r>
                        <a:rPr lang="en-US" sz="1400" dirty="0"/>
                        <a:t>D3</a:t>
                      </a:r>
                    </a:p>
                  </a:txBody>
                  <a:tcPr/>
                </a:tc>
                <a:tc>
                  <a:txBody>
                    <a:bodyPr/>
                    <a:lstStyle/>
                    <a:p>
                      <a:r>
                        <a:rPr lang="en-US" sz="1400" dirty="0"/>
                        <a:t>ETE</a:t>
                      </a:r>
                    </a:p>
                  </a:txBody>
                  <a:tcPr/>
                </a:tc>
                <a:tc>
                  <a:txBody>
                    <a:bodyPr/>
                    <a:lstStyle/>
                    <a:p>
                      <a:r>
                        <a:rPr lang="en-US" sz="1400" dirty="0"/>
                        <a:t>Add3</a:t>
                      </a:r>
                    </a:p>
                  </a:txBody>
                  <a:tcPr/>
                </a:tc>
                <a:tc>
                  <a:txBody>
                    <a:bodyPr/>
                    <a:lstStyle/>
                    <a:p>
                      <a:r>
                        <a:rPr lang="en-US" sz="1400" dirty="0"/>
                        <a:t>014</a:t>
                      </a:r>
                    </a:p>
                  </a:txBody>
                  <a:tcPr/>
                </a:tc>
                <a:tc>
                  <a:txBody>
                    <a:bodyPr/>
                    <a:lstStyle/>
                    <a:p>
                      <a:r>
                        <a:rPr lang="en-US" sz="1400"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Head3@gmail.com</a:t>
                      </a:r>
                    </a:p>
                  </a:txBody>
                  <a:tcPr/>
                </a:tc>
                <a:extLst>
                  <a:ext uri="{0D108BD9-81ED-4DB2-BD59-A6C34878D82A}">
                    <a16:rowId xmlns:a16="http://schemas.microsoft.com/office/drawing/2014/main" val="1902350905"/>
                  </a:ext>
                </a:extLst>
              </a:tr>
              <a:tr h="334248">
                <a:tc>
                  <a:txBody>
                    <a:bodyPr/>
                    <a:lstStyle/>
                    <a:p>
                      <a:r>
                        <a:rPr lang="en-US" sz="1400" dirty="0"/>
                        <a:t>D4</a:t>
                      </a:r>
                    </a:p>
                  </a:txBody>
                  <a:tcPr/>
                </a:tc>
                <a:tc>
                  <a:txBody>
                    <a:bodyPr/>
                    <a:lstStyle/>
                    <a:p>
                      <a:r>
                        <a:rPr lang="en-US" sz="1400" dirty="0"/>
                        <a:t>NFE</a:t>
                      </a:r>
                    </a:p>
                  </a:txBody>
                  <a:tcPr/>
                </a:tc>
                <a:tc>
                  <a:txBody>
                    <a:bodyPr/>
                    <a:lstStyle/>
                    <a:p>
                      <a:r>
                        <a:rPr lang="en-US" sz="1400" dirty="0"/>
                        <a:t>Add4</a:t>
                      </a:r>
                    </a:p>
                  </a:txBody>
                  <a:tcPr/>
                </a:tc>
                <a:tc>
                  <a:txBody>
                    <a:bodyPr/>
                    <a:lstStyle/>
                    <a:p>
                      <a:r>
                        <a:rPr lang="en-US" sz="1400" dirty="0"/>
                        <a:t>015</a:t>
                      </a:r>
                    </a:p>
                  </a:txBody>
                  <a:tcPr/>
                </a:tc>
                <a:tc>
                  <a:txBody>
                    <a:bodyPr/>
                    <a:lstStyle/>
                    <a:p>
                      <a:r>
                        <a:rPr lang="en-US" sz="1400"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Head4@gmail.com</a:t>
                      </a:r>
                    </a:p>
                  </a:txBody>
                  <a:tcPr/>
                </a:tc>
                <a:extLst>
                  <a:ext uri="{0D108BD9-81ED-4DB2-BD59-A6C34878D82A}">
                    <a16:rowId xmlns:a16="http://schemas.microsoft.com/office/drawing/2014/main" val="4224190921"/>
                  </a:ext>
                </a:extLst>
              </a:tr>
              <a:tr h="334248">
                <a:tc>
                  <a:txBody>
                    <a:bodyPr/>
                    <a:lstStyle/>
                    <a:p>
                      <a:r>
                        <a:rPr lang="en-US" sz="1400" dirty="0"/>
                        <a:t>D5</a:t>
                      </a:r>
                    </a:p>
                  </a:txBody>
                  <a:tcPr/>
                </a:tc>
                <a:tc>
                  <a:txBody>
                    <a:bodyPr/>
                    <a:lstStyle/>
                    <a:p>
                      <a:r>
                        <a:rPr lang="en-US" sz="1400" dirty="0"/>
                        <a:t>MCT</a:t>
                      </a:r>
                    </a:p>
                  </a:txBody>
                  <a:tcPr/>
                </a:tc>
                <a:tc>
                  <a:txBody>
                    <a:bodyPr/>
                    <a:lstStyle/>
                    <a:p>
                      <a:r>
                        <a:rPr lang="en-US" sz="1400" dirty="0"/>
                        <a:t>Add5</a:t>
                      </a:r>
                    </a:p>
                  </a:txBody>
                  <a:tcPr/>
                </a:tc>
                <a:tc>
                  <a:txBody>
                    <a:bodyPr/>
                    <a:lstStyle/>
                    <a:p>
                      <a:r>
                        <a:rPr lang="en-US" sz="1400" dirty="0"/>
                        <a:t>016</a:t>
                      </a:r>
                    </a:p>
                  </a:txBody>
                  <a:tcPr/>
                </a:tc>
                <a:tc>
                  <a:txBody>
                    <a:bodyPr/>
                    <a:lstStyle/>
                    <a:p>
                      <a:r>
                        <a:rPr lang="en-US" sz="1400"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Head5@gmail.com</a:t>
                      </a:r>
                    </a:p>
                  </a:txBody>
                  <a:tcPr/>
                </a:tc>
                <a:extLst>
                  <a:ext uri="{0D108BD9-81ED-4DB2-BD59-A6C34878D82A}">
                    <a16:rowId xmlns:a16="http://schemas.microsoft.com/office/drawing/2014/main" val="4124890293"/>
                  </a:ext>
                </a:extLst>
              </a:tr>
              <a:tr h="334248">
                <a:tc>
                  <a:txBody>
                    <a:bodyPr/>
                    <a:lstStyle/>
                    <a:p>
                      <a:r>
                        <a:rPr lang="en-US" sz="1400" dirty="0"/>
                        <a:t>D6</a:t>
                      </a:r>
                    </a:p>
                  </a:txBody>
                  <a:tcPr/>
                </a:tc>
                <a:tc>
                  <a:txBody>
                    <a:bodyPr/>
                    <a:lstStyle/>
                    <a:p>
                      <a:r>
                        <a:rPr lang="en-US" sz="1400" dirty="0"/>
                        <a:t>SWE</a:t>
                      </a:r>
                    </a:p>
                  </a:txBody>
                  <a:tcPr/>
                </a:tc>
                <a:tc>
                  <a:txBody>
                    <a:bodyPr/>
                    <a:lstStyle/>
                    <a:p>
                      <a:r>
                        <a:rPr lang="en-US" sz="1400" dirty="0"/>
                        <a:t>Add6</a:t>
                      </a:r>
                    </a:p>
                  </a:txBody>
                  <a:tcPr/>
                </a:tc>
                <a:tc>
                  <a:txBody>
                    <a:bodyPr/>
                    <a:lstStyle/>
                    <a:p>
                      <a:r>
                        <a:rPr lang="en-US" sz="1400" dirty="0"/>
                        <a:t>017</a:t>
                      </a:r>
                    </a:p>
                  </a:txBody>
                  <a:tcPr/>
                </a:tc>
                <a:tc>
                  <a:txBody>
                    <a:bodyPr/>
                    <a:lstStyle/>
                    <a:p>
                      <a:r>
                        <a:rPr lang="en-US" sz="1400"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Head6@gmail.com</a:t>
                      </a:r>
                    </a:p>
                  </a:txBody>
                  <a:tcPr/>
                </a:tc>
                <a:extLst>
                  <a:ext uri="{0D108BD9-81ED-4DB2-BD59-A6C34878D82A}">
                    <a16:rowId xmlns:a16="http://schemas.microsoft.com/office/drawing/2014/main" val="3610799159"/>
                  </a:ext>
                </a:extLst>
              </a:tr>
              <a:tr h="334248">
                <a:tc>
                  <a:txBody>
                    <a:bodyPr/>
                    <a:lstStyle/>
                    <a:p>
                      <a:r>
                        <a:rPr lang="en-US" sz="1400" dirty="0"/>
                        <a:t>D7</a:t>
                      </a:r>
                    </a:p>
                  </a:txBody>
                  <a:tcPr/>
                </a:tc>
                <a:tc>
                  <a:txBody>
                    <a:bodyPr/>
                    <a:lstStyle/>
                    <a:p>
                      <a:r>
                        <a:rPr lang="en-US" sz="1400" dirty="0"/>
                        <a:t>Civil</a:t>
                      </a:r>
                    </a:p>
                  </a:txBody>
                  <a:tcPr/>
                </a:tc>
                <a:tc>
                  <a:txBody>
                    <a:bodyPr/>
                    <a:lstStyle/>
                    <a:p>
                      <a:r>
                        <a:rPr lang="en-US" sz="1400" dirty="0"/>
                        <a:t>Add7</a:t>
                      </a:r>
                    </a:p>
                  </a:txBody>
                  <a:tcPr/>
                </a:tc>
                <a:tc>
                  <a:txBody>
                    <a:bodyPr/>
                    <a:lstStyle/>
                    <a:p>
                      <a:r>
                        <a:rPr lang="en-US" sz="1400" dirty="0"/>
                        <a:t>018</a:t>
                      </a:r>
                    </a:p>
                  </a:txBody>
                  <a:tcPr/>
                </a:tc>
                <a:tc>
                  <a:txBody>
                    <a:bodyPr/>
                    <a:lstStyle/>
                    <a:p>
                      <a:r>
                        <a:rPr lang="en-US" sz="1400"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Head7@gmail.com</a:t>
                      </a:r>
                    </a:p>
                  </a:txBody>
                  <a:tcPr/>
                </a:tc>
                <a:extLst>
                  <a:ext uri="{0D108BD9-81ED-4DB2-BD59-A6C34878D82A}">
                    <a16:rowId xmlns:a16="http://schemas.microsoft.com/office/drawing/2014/main" val="2960108917"/>
                  </a:ext>
                </a:extLst>
              </a:tr>
            </a:tbl>
          </a:graphicData>
        </a:graphic>
      </p:graphicFrame>
      <p:graphicFrame>
        <p:nvGraphicFramePr>
          <p:cNvPr id="6" name="Table 6">
            <a:extLst>
              <a:ext uri="{FF2B5EF4-FFF2-40B4-BE49-F238E27FC236}">
                <a16:creationId xmlns:a16="http://schemas.microsoft.com/office/drawing/2014/main" id="{8E68EC77-8A77-4449-BFF2-8569CBF1979C}"/>
              </a:ext>
            </a:extLst>
          </p:cNvPr>
          <p:cNvGraphicFramePr>
            <a:graphicFrameLocks noGrp="1"/>
          </p:cNvGraphicFramePr>
          <p:nvPr>
            <p:extLst>
              <p:ext uri="{D42A27DB-BD31-4B8C-83A1-F6EECF244321}">
                <p14:modId xmlns:p14="http://schemas.microsoft.com/office/powerpoint/2010/main" val="2683066168"/>
              </p:ext>
            </p:extLst>
          </p:nvPr>
        </p:nvGraphicFramePr>
        <p:xfrm>
          <a:off x="8642003" y="447669"/>
          <a:ext cx="3327662" cy="6252944"/>
        </p:xfrm>
        <a:graphic>
          <a:graphicData uri="http://schemas.openxmlformats.org/drawingml/2006/table">
            <a:tbl>
              <a:tblPr firstRow="1" bandRow="1">
                <a:tableStyleId>{5C22544A-7EE6-4342-B048-85BDC9FD1C3A}</a:tableStyleId>
              </a:tblPr>
              <a:tblGrid>
                <a:gridCol w="527901">
                  <a:extLst>
                    <a:ext uri="{9D8B030D-6E8A-4147-A177-3AD203B41FA5}">
                      <a16:colId xmlns:a16="http://schemas.microsoft.com/office/drawing/2014/main" val="3580014902"/>
                    </a:ext>
                  </a:extLst>
                </a:gridCol>
                <a:gridCol w="480767">
                  <a:extLst>
                    <a:ext uri="{9D8B030D-6E8A-4147-A177-3AD203B41FA5}">
                      <a16:colId xmlns:a16="http://schemas.microsoft.com/office/drawing/2014/main" val="3272473455"/>
                    </a:ext>
                  </a:extLst>
                </a:gridCol>
                <a:gridCol w="707010">
                  <a:extLst>
                    <a:ext uri="{9D8B030D-6E8A-4147-A177-3AD203B41FA5}">
                      <a16:colId xmlns:a16="http://schemas.microsoft.com/office/drawing/2014/main" val="919121680"/>
                    </a:ext>
                  </a:extLst>
                </a:gridCol>
                <a:gridCol w="980524">
                  <a:extLst>
                    <a:ext uri="{9D8B030D-6E8A-4147-A177-3AD203B41FA5}">
                      <a16:colId xmlns:a16="http://schemas.microsoft.com/office/drawing/2014/main" val="4216578761"/>
                    </a:ext>
                  </a:extLst>
                </a:gridCol>
                <a:gridCol w="631460">
                  <a:extLst>
                    <a:ext uri="{9D8B030D-6E8A-4147-A177-3AD203B41FA5}">
                      <a16:colId xmlns:a16="http://schemas.microsoft.com/office/drawing/2014/main" val="1091656388"/>
                    </a:ext>
                  </a:extLst>
                </a:gridCol>
              </a:tblGrid>
              <a:tr h="390809">
                <a:tc>
                  <a:txBody>
                    <a:bodyPr/>
                    <a:lstStyle/>
                    <a:p>
                      <a:r>
                        <a:rPr lang="en-US" sz="1400" dirty="0" err="1"/>
                        <a:t>DNo</a:t>
                      </a:r>
                      <a:endParaRPr lang="en-US" sz="1400" dirty="0"/>
                    </a:p>
                  </a:txBody>
                  <a:tcPr>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sng" dirty="0"/>
                        <a:t>SID</a:t>
                      </a:r>
                    </a:p>
                  </a:txBody>
                  <a:tcPr>
                    <a:solidFill>
                      <a:schemeClr val="accent1">
                        <a:lumMod val="60000"/>
                        <a:lumOff val="40000"/>
                      </a:schemeClr>
                    </a:solidFill>
                  </a:tcPr>
                </a:tc>
                <a:tc>
                  <a:txBody>
                    <a:bodyPr/>
                    <a:lstStyle/>
                    <a:p>
                      <a:r>
                        <a:rPr lang="en-US" sz="1400" dirty="0" err="1"/>
                        <a:t>SName</a:t>
                      </a:r>
                      <a:endParaRPr lang="en-US" sz="1400" dirty="0"/>
                    </a:p>
                  </a:txBody>
                  <a:tcPr>
                    <a:solidFill>
                      <a:schemeClr val="accent1">
                        <a:lumMod val="60000"/>
                        <a:lumOff val="40000"/>
                      </a:schemeClr>
                    </a:solidFill>
                  </a:tcPr>
                </a:tc>
                <a:tc>
                  <a:txBody>
                    <a:bodyPr/>
                    <a:lstStyle/>
                    <a:p>
                      <a:r>
                        <a:rPr lang="en-US" sz="1400" dirty="0"/>
                        <a:t>City</a:t>
                      </a:r>
                    </a:p>
                  </a:txBody>
                  <a:tcPr>
                    <a:solidFill>
                      <a:schemeClr val="accent1">
                        <a:lumMod val="60000"/>
                        <a:lumOff val="40000"/>
                      </a:schemeClr>
                    </a:solidFill>
                  </a:tcPr>
                </a:tc>
                <a:tc>
                  <a:txBody>
                    <a:bodyPr/>
                    <a:lstStyle/>
                    <a:p>
                      <a:r>
                        <a:rPr lang="en-US" sz="1400" dirty="0"/>
                        <a:t>Zip</a:t>
                      </a:r>
                    </a:p>
                  </a:txBody>
                  <a:tcPr>
                    <a:solidFill>
                      <a:schemeClr val="accent1">
                        <a:lumMod val="60000"/>
                        <a:lumOff val="40000"/>
                      </a:schemeClr>
                    </a:solidFill>
                  </a:tcPr>
                </a:tc>
                <a:extLst>
                  <a:ext uri="{0D108BD9-81ED-4DB2-BD59-A6C34878D82A}">
                    <a16:rowId xmlns:a16="http://schemas.microsoft.com/office/drawing/2014/main" val="745105741"/>
                  </a:ext>
                </a:extLst>
              </a:tr>
              <a:tr h="390809">
                <a:tc>
                  <a:txBody>
                    <a:bodyPr/>
                    <a:lstStyle/>
                    <a:p>
                      <a:r>
                        <a:rPr lang="en-US" sz="1400" dirty="0"/>
                        <a:t>D1</a:t>
                      </a:r>
                    </a:p>
                  </a:txBody>
                  <a:tcPr/>
                </a:tc>
                <a:tc>
                  <a:txBody>
                    <a:bodyPr/>
                    <a:lstStyle/>
                    <a:p>
                      <a:r>
                        <a:rPr lang="en-US" sz="1400" dirty="0"/>
                        <a:t>S1</a:t>
                      </a:r>
                    </a:p>
                  </a:txBody>
                  <a:tcPr/>
                </a:tc>
                <a:tc>
                  <a:txBody>
                    <a:bodyPr/>
                    <a:lstStyle/>
                    <a:p>
                      <a:r>
                        <a:rPr lang="en-US" sz="1400" dirty="0" err="1"/>
                        <a:t>Anik</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4234883462"/>
                  </a:ext>
                </a:extLst>
              </a:tr>
              <a:tr h="390809">
                <a:tc>
                  <a:txBody>
                    <a:bodyPr/>
                    <a:lstStyle/>
                    <a:p>
                      <a:r>
                        <a:rPr lang="en-US" sz="1400" dirty="0"/>
                        <a:t>D1</a:t>
                      </a:r>
                    </a:p>
                  </a:txBody>
                  <a:tcPr/>
                </a:tc>
                <a:tc>
                  <a:txBody>
                    <a:bodyPr/>
                    <a:lstStyle/>
                    <a:p>
                      <a:r>
                        <a:rPr lang="en-US" sz="1400" dirty="0"/>
                        <a:t>S2</a:t>
                      </a:r>
                    </a:p>
                  </a:txBody>
                  <a:tcPr/>
                </a:tc>
                <a:tc>
                  <a:txBody>
                    <a:bodyPr/>
                    <a:lstStyle/>
                    <a:p>
                      <a:r>
                        <a:rPr lang="en-US" sz="1400" dirty="0"/>
                        <a:t>Anu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572575625"/>
                  </a:ext>
                </a:extLst>
              </a:tr>
              <a:tr h="390809">
                <a:tc>
                  <a:txBody>
                    <a:bodyPr/>
                    <a:lstStyle/>
                    <a:p>
                      <a:r>
                        <a:rPr lang="en-US" sz="1400" dirty="0"/>
                        <a:t>D2</a:t>
                      </a:r>
                    </a:p>
                  </a:txBody>
                  <a:tcPr/>
                </a:tc>
                <a:tc>
                  <a:txBody>
                    <a:bodyPr/>
                    <a:lstStyle/>
                    <a:p>
                      <a:r>
                        <a:rPr lang="en-US" sz="1400" dirty="0"/>
                        <a:t>S3</a:t>
                      </a:r>
                    </a:p>
                  </a:txBody>
                  <a:tcPr/>
                </a:tc>
                <a:tc>
                  <a:txBody>
                    <a:bodyPr/>
                    <a:lstStyle/>
                    <a:p>
                      <a:r>
                        <a:rPr lang="en-US" sz="1400" dirty="0" err="1"/>
                        <a:t>Antora</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391162804"/>
                  </a:ext>
                </a:extLst>
              </a:tr>
              <a:tr h="390809">
                <a:tc>
                  <a:txBody>
                    <a:bodyPr/>
                    <a:lstStyle/>
                    <a:p>
                      <a:r>
                        <a:rPr lang="en-US" sz="1400" dirty="0"/>
                        <a:t>D2</a:t>
                      </a:r>
                    </a:p>
                  </a:txBody>
                  <a:tcPr/>
                </a:tc>
                <a:tc>
                  <a:txBody>
                    <a:bodyPr/>
                    <a:lstStyle/>
                    <a:p>
                      <a:r>
                        <a:rPr lang="en-US" sz="1400" dirty="0"/>
                        <a:t>S4</a:t>
                      </a:r>
                    </a:p>
                  </a:txBody>
                  <a:tcPr/>
                </a:tc>
                <a:tc>
                  <a:txBody>
                    <a:bodyPr/>
                    <a:lstStyle/>
                    <a:p>
                      <a:r>
                        <a:rPr lang="en-US" sz="1400" dirty="0"/>
                        <a:t>Aditi</a:t>
                      </a:r>
                    </a:p>
                  </a:txBody>
                  <a:tcPr/>
                </a:tc>
                <a:tc>
                  <a:txBody>
                    <a:bodyPr/>
                    <a:lstStyle/>
                    <a:p>
                      <a:r>
                        <a:rPr lang="en-US" sz="1400" dirty="0"/>
                        <a:t>Sylhet</a:t>
                      </a:r>
                    </a:p>
                  </a:txBody>
                  <a:tcPr/>
                </a:tc>
                <a:tc>
                  <a:txBody>
                    <a:bodyPr/>
                    <a:lstStyle/>
                    <a:p>
                      <a:r>
                        <a:rPr lang="en-US" sz="1400" dirty="0"/>
                        <a:t>1500</a:t>
                      </a:r>
                    </a:p>
                  </a:txBody>
                  <a:tcPr/>
                </a:tc>
                <a:extLst>
                  <a:ext uri="{0D108BD9-81ED-4DB2-BD59-A6C34878D82A}">
                    <a16:rowId xmlns:a16="http://schemas.microsoft.com/office/drawing/2014/main" val="732028483"/>
                  </a:ext>
                </a:extLst>
              </a:tr>
              <a:tr h="390809">
                <a:tc>
                  <a:txBody>
                    <a:bodyPr/>
                    <a:lstStyle/>
                    <a:p>
                      <a:r>
                        <a:rPr lang="en-US" sz="1400" dirty="0"/>
                        <a:t>D2</a:t>
                      </a:r>
                    </a:p>
                  </a:txBody>
                  <a:tcPr/>
                </a:tc>
                <a:tc>
                  <a:txBody>
                    <a:bodyPr/>
                    <a:lstStyle/>
                    <a:p>
                      <a:r>
                        <a:rPr lang="en-US" sz="1400" dirty="0"/>
                        <a:t>S5</a:t>
                      </a:r>
                    </a:p>
                  </a:txBody>
                  <a:tcPr/>
                </a:tc>
                <a:tc>
                  <a:txBody>
                    <a:bodyPr/>
                    <a:lstStyle/>
                    <a:p>
                      <a:r>
                        <a:rPr lang="en-US" sz="1400"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Sylhet</a:t>
                      </a:r>
                    </a:p>
                  </a:txBody>
                  <a:tcPr/>
                </a:tc>
                <a:tc>
                  <a:txBody>
                    <a:bodyPr/>
                    <a:lstStyle/>
                    <a:p>
                      <a:r>
                        <a:rPr lang="en-US" sz="1400" dirty="0"/>
                        <a:t>1500</a:t>
                      </a:r>
                    </a:p>
                  </a:txBody>
                  <a:tcPr/>
                </a:tc>
                <a:extLst>
                  <a:ext uri="{0D108BD9-81ED-4DB2-BD59-A6C34878D82A}">
                    <a16:rowId xmlns:a16="http://schemas.microsoft.com/office/drawing/2014/main" val="2809837556"/>
                  </a:ext>
                </a:extLst>
              </a:tr>
              <a:tr h="390809">
                <a:tc>
                  <a:txBody>
                    <a:bodyPr/>
                    <a:lstStyle/>
                    <a:p>
                      <a:r>
                        <a:rPr lang="en-US" sz="1400" dirty="0"/>
                        <a:t>D3</a:t>
                      </a:r>
                    </a:p>
                  </a:txBody>
                  <a:tcPr/>
                </a:tc>
                <a:tc>
                  <a:txBody>
                    <a:bodyPr/>
                    <a:lstStyle/>
                    <a:p>
                      <a:r>
                        <a:rPr lang="en-US" sz="1400" dirty="0"/>
                        <a:t>S6</a:t>
                      </a:r>
                    </a:p>
                  </a:txBody>
                  <a:tcPr/>
                </a:tc>
                <a:tc>
                  <a:txBody>
                    <a:bodyPr/>
                    <a:lstStyle/>
                    <a:p>
                      <a:r>
                        <a:rPr lang="en-US" sz="1400" dirty="0"/>
                        <a:t>Meena</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085826463"/>
                  </a:ext>
                </a:extLst>
              </a:tr>
              <a:tr h="390809">
                <a:tc>
                  <a:txBody>
                    <a:bodyPr/>
                    <a:lstStyle/>
                    <a:p>
                      <a:r>
                        <a:rPr lang="en-US" sz="1400" dirty="0"/>
                        <a:t>D4</a:t>
                      </a:r>
                    </a:p>
                  </a:txBody>
                  <a:tcPr/>
                </a:tc>
                <a:tc>
                  <a:txBody>
                    <a:bodyPr/>
                    <a:lstStyle/>
                    <a:p>
                      <a:r>
                        <a:rPr lang="en-US" sz="1400" dirty="0"/>
                        <a:t>S7</a:t>
                      </a:r>
                    </a:p>
                  </a:txBody>
                  <a:tcPr/>
                </a:tc>
                <a:tc>
                  <a:txBody>
                    <a:bodyPr/>
                    <a:lstStyle/>
                    <a:p>
                      <a:r>
                        <a:rPr lang="en-US" sz="1400" dirty="0"/>
                        <a:t>Deepa</a:t>
                      </a:r>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604690"/>
                  </a:ext>
                </a:extLst>
              </a:tr>
              <a:tr h="390809">
                <a:tc>
                  <a:txBody>
                    <a:bodyPr/>
                    <a:lstStyle/>
                    <a:p>
                      <a:r>
                        <a:rPr lang="en-US" sz="1400" dirty="0"/>
                        <a:t>D4</a:t>
                      </a:r>
                    </a:p>
                  </a:txBody>
                  <a:tcPr/>
                </a:tc>
                <a:tc>
                  <a:txBody>
                    <a:bodyPr/>
                    <a:lstStyle/>
                    <a:p>
                      <a:r>
                        <a:rPr lang="en-US" sz="1400" dirty="0"/>
                        <a:t>S8</a:t>
                      </a:r>
                    </a:p>
                  </a:txBody>
                  <a:tcPr/>
                </a:tc>
                <a:tc>
                  <a:txBody>
                    <a:bodyPr/>
                    <a:lstStyle/>
                    <a:p>
                      <a:r>
                        <a:rPr lang="en-US" sz="1400" dirty="0" err="1"/>
                        <a:t>Mithu</a:t>
                      </a:r>
                      <a:endParaRPr lang="en-US" sz="1400" dirty="0"/>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769387936"/>
                  </a:ext>
                </a:extLst>
              </a:tr>
              <a:tr h="390809">
                <a:tc>
                  <a:txBody>
                    <a:bodyPr/>
                    <a:lstStyle/>
                    <a:p>
                      <a:r>
                        <a:rPr lang="en-US" sz="1400" dirty="0"/>
                        <a:t>D4</a:t>
                      </a:r>
                    </a:p>
                  </a:txBody>
                  <a:tcPr/>
                </a:tc>
                <a:tc>
                  <a:txBody>
                    <a:bodyPr/>
                    <a:lstStyle/>
                    <a:p>
                      <a:r>
                        <a:rPr lang="en-US" sz="1400" dirty="0"/>
                        <a:t>S9</a:t>
                      </a:r>
                    </a:p>
                  </a:txBody>
                  <a:tcPr/>
                </a:tc>
                <a:tc>
                  <a:txBody>
                    <a:bodyPr/>
                    <a:lstStyle/>
                    <a:p>
                      <a:r>
                        <a:rPr lang="en-US" sz="1400" dirty="0"/>
                        <a:t>Ani</a:t>
                      </a:r>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1190212912"/>
                  </a:ext>
                </a:extLst>
              </a:tr>
              <a:tr h="390809">
                <a:tc>
                  <a:txBody>
                    <a:bodyPr/>
                    <a:lstStyle/>
                    <a:p>
                      <a:r>
                        <a:rPr lang="en-US" sz="1400" dirty="0"/>
                        <a:t>D5</a:t>
                      </a:r>
                    </a:p>
                  </a:txBody>
                  <a:tcPr/>
                </a:tc>
                <a:tc>
                  <a:txBody>
                    <a:bodyPr/>
                    <a:lstStyle/>
                    <a:p>
                      <a:r>
                        <a:rPr lang="en-US" sz="1400" dirty="0"/>
                        <a:t>S10</a:t>
                      </a:r>
                    </a:p>
                  </a:txBody>
                  <a:tcPr/>
                </a:tc>
                <a:tc>
                  <a:txBody>
                    <a:bodyPr/>
                    <a:lstStyle/>
                    <a:p>
                      <a:r>
                        <a:rPr lang="en-US" sz="1400" dirty="0" err="1"/>
                        <a:t>Kakon</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4187442894"/>
                  </a:ext>
                </a:extLst>
              </a:tr>
              <a:tr h="390809">
                <a:tc>
                  <a:txBody>
                    <a:bodyPr/>
                    <a:lstStyle/>
                    <a:p>
                      <a:r>
                        <a:rPr lang="en-US" sz="1400" dirty="0"/>
                        <a:t>D5</a:t>
                      </a:r>
                    </a:p>
                  </a:txBody>
                  <a:tcPr/>
                </a:tc>
                <a:tc>
                  <a:txBody>
                    <a:bodyPr/>
                    <a:lstStyle/>
                    <a:p>
                      <a:r>
                        <a:rPr lang="en-US" sz="1400" dirty="0"/>
                        <a:t>S11</a:t>
                      </a:r>
                    </a:p>
                  </a:txBody>
                  <a:tcPr/>
                </a:tc>
                <a:tc>
                  <a:txBody>
                    <a:bodyPr/>
                    <a:lstStyle/>
                    <a:p>
                      <a:r>
                        <a:rPr lang="en-US" sz="1400" dirty="0"/>
                        <a:t>Anu</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118196834"/>
                  </a:ext>
                </a:extLst>
              </a:tr>
              <a:tr h="390809">
                <a:tc>
                  <a:txBody>
                    <a:bodyPr/>
                    <a:lstStyle/>
                    <a:p>
                      <a:r>
                        <a:rPr lang="en-US" sz="1400" dirty="0"/>
                        <a:t>D6</a:t>
                      </a:r>
                    </a:p>
                  </a:txBody>
                  <a:tcPr/>
                </a:tc>
                <a:tc>
                  <a:txBody>
                    <a:bodyPr/>
                    <a:lstStyle/>
                    <a:p>
                      <a:r>
                        <a:rPr lang="en-US" sz="1400" dirty="0"/>
                        <a:t>S12</a:t>
                      </a:r>
                    </a:p>
                  </a:txBody>
                  <a:tcPr/>
                </a:tc>
                <a:tc>
                  <a:txBody>
                    <a:bodyPr/>
                    <a:lstStyle/>
                    <a:p>
                      <a:r>
                        <a:rPr lang="en-US" sz="1400" dirty="0" err="1"/>
                        <a:t>Koli</a:t>
                      </a:r>
                      <a:endParaRPr lang="en-US" sz="1400" dirty="0"/>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3179004937"/>
                  </a:ext>
                </a:extLst>
              </a:tr>
              <a:tr h="390809">
                <a:tc>
                  <a:txBody>
                    <a:bodyPr/>
                    <a:lstStyle/>
                    <a:p>
                      <a:r>
                        <a:rPr lang="en-US" sz="1400" dirty="0"/>
                        <a:t>D7</a:t>
                      </a:r>
                    </a:p>
                  </a:txBody>
                  <a:tcPr/>
                </a:tc>
                <a:tc>
                  <a:txBody>
                    <a:bodyPr/>
                    <a:lstStyle/>
                    <a:p>
                      <a:r>
                        <a:rPr lang="en-US" sz="1400" dirty="0"/>
                        <a:t>S13</a:t>
                      </a:r>
                    </a:p>
                  </a:txBody>
                  <a:tcPr/>
                </a:tc>
                <a:tc>
                  <a:txBody>
                    <a:bodyPr/>
                    <a:lstStyle/>
                    <a:p>
                      <a:r>
                        <a:rPr lang="en-US" sz="1400" dirty="0" err="1"/>
                        <a:t>Helal</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016014968"/>
                  </a:ext>
                </a:extLst>
              </a:tr>
              <a:tr h="390809">
                <a:tc>
                  <a:txBody>
                    <a:bodyPr/>
                    <a:lstStyle/>
                    <a:p>
                      <a:r>
                        <a:rPr lang="en-US" sz="1400" dirty="0"/>
                        <a:t>D7</a:t>
                      </a:r>
                    </a:p>
                  </a:txBody>
                  <a:tcPr/>
                </a:tc>
                <a:tc>
                  <a:txBody>
                    <a:bodyPr/>
                    <a:lstStyle/>
                    <a:p>
                      <a:r>
                        <a:rPr lang="en-US" sz="1400" dirty="0"/>
                        <a:t>S14</a:t>
                      </a:r>
                    </a:p>
                  </a:txBody>
                  <a:tcPr/>
                </a:tc>
                <a:tc>
                  <a:txBody>
                    <a:bodyPr/>
                    <a:lstStyle/>
                    <a:p>
                      <a:r>
                        <a:rPr lang="en-US" sz="1400" dirty="0"/>
                        <a:t>Hamid</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865218736"/>
                  </a:ext>
                </a:extLst>
              </a:tr>
              <a:tr h="390809">
                <a:tc>
                  <a:txBody>
                    <a:bodyPr/>
                    <a:lstStyle/>
                    <a:p>
                      <a:r>
                        <a:rPr lang="en-US" sz="1400" dirty="0"/>
                        <a:t>D7</a:t>
                      </a:r>
                    </a:p>
                  </a:txBody>
                  <a:tcPr/>
                </a:tc>
                <a:tc>
                  <a:txBody>
                    <a:bodyPr/>
                    <a:lstStyle/>
                    <a:p>
                      <a:r>
                        <a:rPr lang="en-US" sz="1400" dirty="0"/>
                        <a:t>S15</a:t>
                      </a:r>
                    </a:p>
                  </a:txBody>
                  <a:tcPr/>
                </a:tc>
                <a:tc>
                  <a:txBody>
                    <a:bodyPr/>
                    <a:lstStyle/>
                    <a:p>
                      <a:r>
                        <a:rPr lang="en-US" sz="1400" dirty="0"/>
                        <a:t>Sumi</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669015402"/>
                  </a:ext>
                </a:extLst>
              </a:tr>
            </a:tbl>
          </a:graphicData>
        </a:graphic>
      </p:graphicFrame>
      <p:sp>
        <p:nvSpPr>
          <p:cNvPr id="13" name="Rectangle 12">
            <a:extLst>
              <a:ext uri="{FF2B5EF4-FFF2-40B4-BE49-F238E27FC236}">
                <a16:creationId xmlns:a16="http://schemas.microsoft.com/office/drawing/2014/main" id="{498FBAE2-8AF4-48B4-950B-C3FB6A5AEAC0}"/>
              </a:ext>
            </a:extLst>
          </p:cNvPr>
          <p:cNvSpPr/>
          <p:nvPr/>
        </p:nvSpPr>
        <p:spPr>
          <a:xfrm>
            <a:off x="8497087" y="47559"/>
            <a:ext cx="1320046" cy="400110"/>
          </a:xfrm>
          <a:prstGeom prst="rect">
            <a:avLst/>
          </a:prstGeom>
        </p:spPr>
        <p:txBody>
          <a:bodyPr wrap="square">
            <a:spAutoFit/>
          </a:bodyPr>
          <a:lstStyle/>
          <a:p>
            <a:r>
              <a:rPr lang="en-US" sz="2000" b="1" dirty="0"/>
              <a:t>Student</a:t>
            </a:r>
          </a:p>
        </p:txBody>
      </p:sp>
      <p:sp>
        <p:nvSpPr>
          <p:cNvPr id="14" name="Rectangle 13">
            <a:extLst>
              <a:ext uri="{FF2B5EF4-FFF2-40B4-BE49-F238E27FC236}">
                <a16:creationId xmlns:a16="http://schemas.microsoft.com/office/drawing/2014/main" id="{CC87EC23-0954-4474-B93C-AB7B250BA06E}"/>
              </a:ext>
            </a:extLst>
          </p:cNvPr>
          <p:cNvSpPr/>
          <p:nvPr/>
        </p:nvSpPr>
        <p:spPr>
          <a:xfrm>
            <a:off x="162611" y="3626020"/>
            <a:ext cx="1582257" cy="400110"/>
          </a:xfrm>
          <a:prstGeom prst="rect">
            <a:avLst/>
          </a:prstGeom>
        </p:spPr>
        <p:txBody>
          <a:bodyPr wrap="square">
            <a:spAutoFit/>
          </a:bodyPr>
          <a:lstStyle/>
          <a:p>
            <a:r>
              <a:rPr lang="en-US" sz="2000" b="1" dirty="0"/>
              <a:t>Department</a:t>
            </a:r>
          </a:p>
        </p:txBody>
      </p:sp>
      <p:sp>
        <p:nvSpPr>
          <p:cNvPr id="15" name="Rectangle 14">
            <a:extLst>
              <a:ext uri="{FF2B5EF4-FFF2-40B4-BE49-F238E27FC236}">
                <a16:creationId xmlns:a16="http://schemas.microsoft.com/office/drawing/2014/main" id="{AA8C9C54-6283-44A4-8AAA-AF7E5A4A87FE}"/>
              </a:ext>
            </a:extLst>
          </p:cNvPr>
          <p:cNvSpPr/>
          <p:nvPr/>
        </p:nvSpPr>
        <p:spPr>
          <a:xfrm>
            <a:off x="178177" y="784761"/>
            <a:ext cx="2468770" cy="400110"/>
          </a:xfrm>
          <a:prstGeom prst="rect">
            <a:avLst/>
          </a:prstGeom>
        </p:spPr>
        <p:txBody>
          <a:bodyPr wrap="square">
            <a:spAutoFit/>
          </a:bodyPr>
          <a:lstStyle/>
          <a:p>
            <a:r>
              <a:rPr lang="en-US" sz="2000" b="1" dirty="0" err="1"/>
              <a:t>DepartmentStudent</a:t>
            </a:r>
            <a:endParaRPr lang="en-US" sz="2000" b="1" dirty="0"/>
          </a:p>
        </p:txBody>
      </p:sp>
      <p:sp>
        <p:nvSpPr>
          <p:cNvPr id="17" name="Arrow: Right 16">
            <a:extLst>
              <a:ext uri="{FF2B5EF4-FFF2-40B4-BE49-F238E27FC236}">
                <a16:creationId xmlns:a16="http://schemas.microsoft.com/office/drawing/2014/main" id="{9A764794-6A4B-4B4A-A7D5-F0723EC701D6}"/>
              </a:ext>
            </a:extLst>
          </p:cNvPr>
          <p:cNvSpPr/>
          <p:nvPr/>
        </p:nvSpPr>
        <p:spPr>
          <a:xfrm>
            <a:off x="8271622" y="2403843"/>
            <a:ext cx="407708"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Arrow: Down 4">
            <a:extLst>
              <a:ext uri="{FF2B5EF4-FFF2-40B4-BE49-F238E27FC236}">
                <a16:creationId xmlns:a16="http://schemas.microsoft.com/office/drawing/2014/main" id="{41DBC494-AA66-4EF7-B057-DFEF57790DC3}"/>
              </a:ext>
            </a:extLst>
          </p:cNvPr>
          <p:cNvSpPr/>
          <p:nvPr/>
        </p:nvSpPr>
        <p:spPr>
          <a:xfrm>
            <a:off x="2915636" y="3546644"/>
            <a:ext cx="116260" cy="4034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0672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down)">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down)">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down)">
                                      <p:cBhvr>
                                        <p:cTn id="3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7" grpId="0" animBg="1"/>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E60F-8FA1-4A20-A610-E47E004ACAC1}"/>
              </a:ext>
            </a:extLst>
          </p:cNvPr>
          <p:cNvSpPr>
            <a:spLocks noGrp="1"/>
          </p:cNvSpPr>
          <p:nvPr>
            <p:ph type="title"/>
          </p:nvPr>
        </p:nvSpPr>
        <p:spPr>
          <a:xfrm>
            <a:off x="838200" y="365125"/>
            <a:ext cx="10515600" cy="671823"/>
          </a:xfrm>
        </p:spPr>
        <p:txBody>
          <a:bodyPr>
            <a:normAutofit fontScale="90000"/>
          </a:bodyPr>
          <a:lstStyle/>
          <a:p>
            <a:r>
              <a:rPr lang="en-US" dirty="0"/>
              <a:t>After 1 NF</a:t>
            </a:r>
          </a:p>
        </p:txBody>
      </p:sp>
      <p:graphicFrame>
        <p:nvGraphicFramePr>
          <p:cNvPr id="3" name="Table 4">
            <a:extLst>
              <a:ext uri="{FF2B5EF4-FFF2-40B4-BE49-F238E27FC236}">
                <a16:creationId xmlns:a16="http://schemas.microsoft.com/office/drawing/2014/main" id="{97FBFE32-DAC9-4B28-B757-523771E29F03}"/>
              </a:ext>
            </a:extLst>
          </p:cNvPr>
          <p:cNvGraphicFramePr>
            <a:graphicFrameLocks noGrp="1"/>
          </p:cNvGraphicFramePr>
          <p:nvPr>
            <p:extLst>
              <p:ext uri="{D42A27DB-BD31-4B8C-83A1-F6EECF244321}">
                <p14:modId xmlns:p14="http://schemas.microsoft.com/office/powerpoint/2010/main" val="4047593194"/>
              </p:ext>
            </p:extLst>
          </p:nvPr>
        </p:nvGraphicFramePr>
        <p:xfrm>
          <a:off x="401424" y="2683454"/>
          <a:ext cx="5694576" cy="2673984"/>
        </p:xfrm>
        <a:graphic>
          <a:graphicData uri="http://schemas.openxmlformats.org/drawingml/2006/table">
            <a:tbl>
              <a:tblPr firstRow="1" bandRow="1">
                <a:tableStyleId>{5C22544A-7EE6-4342-B048-85BDC9FD1C3A}</a:tableStyleId>
              </a:tblPr>
              <a:tblGrid>
                <a:gridCol w="547540">
                  <a:extLst>
                    <a:ext uri="{9D8B030D-6E8A-4147-A177-3AD203B41FA5}">
                      <a16:colId xmlns:a16="http://schemas.microsoft.com/office/drawing/2014/main" val="1799874382"/>
                    </a:ext>
                  </a:extLst>
                </a:gridCol>
                <a:gridCol w="810705">
                  <a:extLst>
                    <a:ext uri="{9D8B030D-6E8A-4147-A177-3AD203B41FA5}">
                      <a16:colId xmlns:a16="http://schemas.microsoft.com/office/drawing/2014/main" val="4228284490"/>
                    </a:ext>
                  </a:extLst>
                </a:gridCol>
                <a:gridCol w="838986">
                  <a:extLst>
                    <a:ext uri="{9D8B030D-6E8A-4147-A177-3AD203B41FA5}">
                      <a16:colId xmlns:a16="http://schemas.microsoft.com/office/drawing/2014/main" val="484379023"/>
                    </a:ext>
                  </a:extLst>
                </a:gridCol>
                <a:gridCol w="820132">
                  <a:extLst>
                    <a:ext uri="{9D8B030D-6E8A-4147-A177-3AD203B41FA5}">
                      <a16:colId xmlns:a16="http://schemas.microsoft.com/office/drawing/2014/main" val="4202132978"/>
                    </a:ext>
                  </a:extLst>
                </a:gridCol>
                <a:gridCol w="1027522">
                  <a:extLst>
                    <a:ext uri="{9D8B030D-6E8A-4147-A177-3AD203B41FA5}">
                      <a16:colId xmlns:a16="http://schemas.microsoft.com/office/drawing/2014/main" val="639103163"/>
                    </a:ext>
                  </a:extLst>
                </a:gridCol>
                <a:gridCol w="1649691">
                  <a:extLst>
                    <a:ext uri="{9D8B030D-6E8A-4147-A177-3AD203B41FA5}">
                      <a16:colId xmlns:a16="http://schemas.microsoft.com/office/drawing/2014/main" val="3664028999"/>
                    </a:ext>
                  </a:extLst>
                </a:gridCol>
              </a:tblGrid>
              <a:tr h="334248">
                <a:tc>
                  <a:txBody>
                    <a:bodyPr/>
                    <a:lstStyle/>
                    <a:p>
                      <a:r>
                        <a:rPr lang="en-US" sz="1400" u="sng" dirty="0" err="1"/>
                        <a:t>DNo</a:t>
                      </a:r>
                      <a:endParaRPr lang="en-US" sz="1400" u="sng" dirty="0"/>
                    </a:p>
                  </a:txBody>
                  <a:tcPr/>
                </a:tc>
                <a:tc>
                  <a:txBody>
                    <a:bodyPr/>
                    <a:lstStyle/>
                    <a:p>
                      <a:r>
                        <a:rPr lang="en-US" sz="1400" dirty="0" err="1"/>
                        <a:t>DName</a:t>
                      </a:r>
                      <a:endParaRPr lang="en-US" sz="1400" dirty="0"/>
                    </a:p>
                  </a:txBody>
                  <a:tcPr/>
                </a:tc>
                <a:tc>
                  <a:txBody>
                    <a:bodyPr/>
                    <a:lstStyle/>
                    <a:p>
                      <a:r>
                        <a:rPr lang="en-US" sz="1400" dirty="0"/>
                        <a:t>Address</a:t>
                      </a:r>
                    </a:p>
                  </a:txBody>
                  <a:tcPr/>
                </a:tc>
                <a:tc>
                  <a:txBody>
                    <a:bodyPr/>
                    <a:lstStyle/>
                    <a:p>
                      <a:r>
                        <a:rPr lang="en-US" sz="1400" dirty="0" err="1"/>
                        <a:t>PhnNo</a:t>
                      </a:r>
                      <a:endParaRPr lang="en-US" sz="1400" dirty="0"/>
                    </a:p>
                  </a:txBody>
                  <a:tcPr/>
                </a:tc>
                <a:tc>
                  <a:txBody>
                    <a:bodyPr/>
                    <a:lstStyle/>
                    <a:p>
                      <a:r>
                        <a:rPr lang="en-US" sz="1400" dirty="0" err="1"/>
                        <a:t>DeptHead</a:t>
                      </a:r>
                      <a:endParaRPr lang="en-US" sz="1400" dirty="0"/>
                    </a:p>
                  </a:txBody>
                  <a:tcPr/>
                </a:tc>
                <a:tc>
                  <a:txBody>
                    <a:bodyPr/>
                    <a:lstStyle/>
                    <a:p>
                      <a:r>
                        <a:rPr lang="en-US" sz="1400" dirty="0" err="1"/>
                        <a:t>DHemail</a:t>
                      </a:r>
                      <a:endParaRPr lang="en-US" sz="1400" dirty="0"/>
                    </a:p>
                  </a:txBody>
                  <a:tcPr/>
                </a:tc>
                <a:extLst>
                  <a:ext uri="{0D108BD9-81ED-4DB2-BD59-A6C34878D82A}">
                    <a16:rowId xmlns:a16="http://schemas.microsoft.com/office/drawing/2014/main" val="1252329365"/>
                  </a:ext>
                </a:extLst>
              </a:tr>
              <a:tr h="334248">
                <a:tc>
                  <a:txBody>
                    <a:bodyPr/>
                    <a:lstStyle/>
                    <a:p>
                      <a:r>
                        <a:rPr lang="en-US" sz="1400" dirty="0"/>
                        <a:t>D1</a:t>
                      </a:r>
                    </a:p>
                  </a:txBody>
                  <a:tcPr/>
                </a:tc>
                <a:tc>
                  <a:txBody>
                    <a:bodyPr/>
                    <a:lstStyle/>
                    <a:p>
                      <a:r>
                        <a:rPr lang="en-US" sz="1400" dirty="0"/>
                        <a:t>CSE</a:t>
                      </a:r>
                    </a:p>
                  </a:txBody>
                  <a:tcPr/>
                </a:tc>
                <a:tc>
                  <a:txBody>
                    <a:bodyPr/>
                    <a:lstStyle/>
                    <a:p>
                      <a:r>
                        <a:rPr lang="en-US" sz="1400" dirty="0"/>
                        <a:t>Add1</a:t>
                      </a:r>
                    </a:p>
                  </a:txBody>
                  <a:tcPr/>
                </a:tc>
                <a:tc>
                  <a:txBody>
                    <a:bodyPr/>
                    <a:lstStyle/>
                    <a:p>
                      <a:r>
                        <a:rPr lang="en-US" sz="1400" dirty="0"/>
                        <a:t>012</a:t>
                      </a:r>
                    </a:p>
                  </a:txBody>
                  <a:tcPr/>
                </a:tc>
                <a:tc>
                  <a:txBody>
                    <a:bodyPr/>
                    <a:lstStyle/>
                    <a:p>
                      <a:r>
                        <a:rPr lang="en-US" sz="1400"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Head1@gmail.com</a:t>
                      </a:r>
                    </a:p>
                  </a:txBody>
                  <a:tcPr/>
                </a:tc>
                <a:extLst>
                  <a:ext uri="{0D108BD9-81ED-4DB2-BD59-A6C34878D82A}">
                    <a16:rowId xmlns:a16="http://schemas.microsoft.com/office/drawing/2014/main" val="2289483765"/>
                  </a:ext>
                </a:extLst>
              </a:tr>
              <a:tr h="334248">
                <a:tc>
                  <a:txBody>
                    <a:bodyPr/>
                    <a:lstStyle/>
                    <a:p>
                      <a:r>
                        <a:rPr lang="en-US" sz="1400" dirty="0"/>
                        <a:t>D2</a:t>
                      </a:r>
                    </a:p>
                  </a:txBody>
                  <a:tcPr/>
                </a:tc>
                <a:tc>
                  <a:txBody>
                    <a:bodyPr/>
                    <a:lstStyle/>
                    <a:p>
                      <a:r>
                        <a:rPr lang="en-US" sz="1400" dirty="0"/>
                        <a:t>EEE</a:t>
                      </a:r>
                    </a:p>
                  </a:txBody>
                  <a:tcPr/>
                </a:tc>
                <a:tc>
                  <a:txBody>
                    <a:bodyPr/>
                    <a:lstStyle/>
                    <a:p>
                      <a:r>
                        <a:rPr lang="en-US" sz="1400" dirty="0"/>
                        <a:t>Add2</a:t>
                      </a:r>
                    </a:p>
                  </a:txBody>
                  <a:tcPr/>
                </a:tc>
                <a:tc>
                  <a:txBody>
                    <a:bodyPr/>
                    <a:lstStyle/>
                    <a:p>
                      <a:r>
                        <a:rPr lang="en-US" sz="1400" dirty="0"/>
                        <a:t>013</a:t>
                      </a:r>
                    </a:p>
                  </a:txBody>
                  <a:tcPr/>
                </a:tc>
                <a:tc>
                  <a:txBody>
                    <a:bodyPr/>
                    <a:lstStyle/>
                    <a:p>
                      <a:r>
                        <a:rPr lang="en-US" sz="1400"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Head2@gmail.com</a:t>
                      </a:r>
                    </a:p>
                  </a:txBody>
                  <a:tcPr/>
                </a:tc>
                <a:extLst>
                  <a:ext uri="{0D108BD9-81ED-4DB2-BD59-A6C34878D82A}">
                    <a16:rowId xmlns:a16="http://schemas.microsoft.com/office/drawing/2014/main" val="1939986336"/>
                  </a:ext>
                </a:extLst>
              </a:tr>
              <a:tr h="334248">
                <a:tc>
                  <a:txBody>
                    <a:bodyPr/>
                    <a:lstStyle/>
                    <a:p>
                      <a:r>
                        <a:rPr lang="en-US" sz="1400" dirty="0"/>
                        <a:t>D3</a:t>
                      </a:r>
                    </a:p>
                  </a:txBody>
                  <a:tcPr/>
                </a:tc>
                <a:tc>
                  <a:txBody>
                    <a:bodyPr/>
                    <a:lstStyle/>
                    <a:p>
                      <a:r>
                        <a:rPr lang="en-US" sz="1400" dirty="0"/>
                        <a:t>ETE</a:t>
                      </a:r>
                    </a:p>
                  </a:txBody>
                  <a:tcPr/>
                </a:tc>
                <a:tc>
                  <a:txBody>
                    <a:bodyPr/>
                    <a:lstStyle/>
                    <a:p>
                      <a:r>
                        <a:rPr lang="en-US" sz="1400" dirty="0"/>
                        <a:t>Add3</a:t>
                      </a:r>
                    </a:p>
                  </a:txBody>
                  <a:tcPr/>
                </a:tc>
                <a:tc>
                  <a:txBody>
                    <a:bodyPr/>
                    <a:lstStyle/>
                    <a:p>
                      <a:r>
                        <a:rPr lang="en-US" sz="1400" dirty="0"/>
                        <a:t>014</a:t>
                      </a:r>
                    </a:p>
                  </a:txBody>
                  <a:tcPr/>
                </a:tc>
                <a:tc>
                  <a:txBody>
                    <a:bodyPr/>
                    <a:lstStyle/>
                    <a:p>
                      <a:r>
                        <a:rPr lang="en-US" sz="1400"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Head3@gmail.com</a:t>
                      </a:r>
                    </a:p>
                  </a:txBody>
                  <a:tcPr/>
                </a:tc>
                <a:extLst>
                  <a:ext uri="{0D108BD9-81ED-4DB2-BD59-A6C34878D82A}">
                    <a16:rowId xmlns:a16="http://schemas.microsoft.com/office/drawing/2014/main" val="1902350905"/>
                  </a:ext>
                </a:extLst>
              </a:tr>
              <a:tr h="334248">
                <a:tc>
                  <a:txBody>
                    <a:bodyPr/>
                    <a:lstStyle/>
                    <a:p>
                      <a:r>
                        <a:rPr lang="en-US" sz="1400" dirty="0"/>
                        <a:t>D4</a:t>
                      </a:r>
                    </a:p>
                  </a:txBody>
                  <a:tcPr/>
                </a:tc>
                <a:tc>
                  <a:txBody>
                    <a:bodyPr/>
                    <a:lstStyle/>
                    <a:p>
                      <a:r>
                        <a:rPr lang="en-US" sz="1400" dirty="0"/>
                        <a:t>NFE</a:t>
                      </a:r>
                    </a:p>
                  </a:txBody>
                  <a:tcPr/>
                </a:tc>
                <a:tc>
                  <a:txBody>
                    <a:bodyPr/>
                    <a:lstStyle/>
                    <a:p>
                      <a:r>
                        <a:rPr lang="en-US" sz="1400" dirty="0"/>
                        <a:t>Add4</a:t>
                      </a:r>
                    </a:p>
                  </a:txBody>
                  <a:tcPr/>
                </a:tc>
                <a:tc>
                  <a:txBody>
                    <a:bodyPr/>
                    <a:lstStyle/>
                    <a:p>
                      <a:r>
                        <a:rPr lang="en-US" sz="1400" dirty="0"/>
                        <a:t>015</a:t>
                      </a:r>
                    </a:p>
                  </a:txBody>
                  <a:tcPr/>
                </a:tc>
                <a:tc>
                  <a:txBody>
                    <a:bodyPr/>
                    <a:lstStyle/>
                    <a:p>
                      <a:r>
                        <a:rPr lang="en-US" sz="1400"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Head4@gmail.com</a:t>
                      </a:r>
                    </a:p>
                  </a:txBody>
                  <a:tcPr/>
                </a:tc>
                <a:extLst>
                  <a:ext uri="{0D108BD9-81ED-4DB2-BD59-A6C34878D82A}">
                    <a16:rowId xmlns:a16="http://schemas.microsoft.com/office/drawing/2014/main" val="4224190921"/>
                  </a:ext>
                </a:extLst>
              </a:tr>
              <a:tr h="334248">
                <a:tc>
                  <a:txBody>
                    <a:bodyPr/>
                    <a:lstStyle/>
                    <a:p>
                      <a:r>
                        <a:rPr lang="en-US" sz="1400" dirty="0"/>
                        <a:t>D5</a:t>
                      </a:r>
                    </a:p>
                  </a:txBody>
                  <a:tcPr/>
                </a:tc>
                <a:tc>
                  <a:txBody>
                    <a:bodyPr/>
                    <a:lstStyle/>
                    <a:p>
                      <a:r>
                        <a:rPr lang="en-US" sz="1400" dirty="0"/>
                        <a:t>MCT</a:t>
                      </a:r>
                    </a:p>
                  </a:txBody>
                  <a:tcPr/>
                </a:tc>
                <a:tc>
                  <a:txBody>
                    <a:bodyPr/>
                    <a:lstStyle/>
                    <a:p>
                      <a:r>
                        <a:rPr lang="en-US" sz="1400" dirty="0"/>
                        <a:t>Add5</a:t>
                      </a:r>
                    </a:p>
                  </a:txBody>
                  <a:tcPr/>
                </a:tc>
                <a:tc>
                  <a:txBody>
                    <a:bodyPr/>
                    <a:lstStyle/>
                    <a:p>
                      <a:r>
                        <a:rPr lang="en-US" sz="1400" dirty="0"/>
                        <a:t>016</a:t>
                      </a:r>
                    </a:p>
                  </a:txBody>
                  <a:tcPr/>
                </a:tc>
                <a:tc>
                  <a:txBody>
                    <a:bodyPr/>
                    <a:lstStyle/>
                    <a:p>
                      <a:r>
                        <a:rPr lang="en-US" sz="1400"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Head5@gmail.com</a:t>
                      </a:r>
                    </a:p>
                  </a:txBody>
                  <a:tcPr/>
                </a:tc>
                <a:extLst>
                  <a:ext uri="{0D108BD9-81ED-4DB2-BD59-A6C34878D82A}">
                    <a16:rowId xmlns:a16="http://schemas.microsoft.com/office/drawing/2014/main" val="4124890293"/>
                  </a:ext>
                </a:extLst>
              </a:tr>
              <a:tr h="334248">
                <a:tc>
                  <a:txBody>
                    <a:bodyPr/>
                    <a:lstStyle/>
                    <a:p>
                      <a:r>
                        <a:rPr lang="en-US" sz="1400" dirty="0"/>
                        <a:t>D6</a:t>
                      </a:r>
                    </a:p>
                  </a:txBody>
                  <a:tcPr/>
                </a:tc>
                <a:tc>
                  <a:txBody>
                    <a:bodyPr/>
                    <a:lstStyle/>
                    <a:p>
                      <a:r>
                        <a:rPr lang="en-US" sz="1400" dirty="0"/>
                        <a:t>SWE</a:t>
                      </a:r>
                    </a:p>
                  </a:txBody>
                  <a:tcPr/>
                </a:tc>
                <a:tc>
                  <a:txBody>
                    <a:bodyPr/>
                    <a:lstStyle/>
                    <a:p>
                      <a:r>
                        <a:rPr lang="en-US" sz="1400" dirty="0"/>
                        <a:t>Add6</a:t>
                      </a:r>
                    </a:p>
                  </a:txBody>
                  <a:tcPr/>
                </a:tc>
                <a:tc>
                  <a:txBody>
                    <a:bodyPr/>
                    <a:lstStyle/>
                    <a:p>
                      <a:r>
                        <a:rPr lang="en-US" sz="1400" dirty="0"/>
                        <a:t>017</a:t>
                      </a:r>
                    </a:p>
                  </a:txBody>
                  <a:tcPr/>
                </a:tc>
                <a:tc>
                  <a:txBody>
                    <a:bodyPr/>
                    <a:lstStyle/>
                    <a:p>
                      <a:r>
                        <a:rPr lang="en-US" sz="1400"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Head6@gmail.com</a:t>
                      </a:r>
                    </a:p>
                  </a:txBody>
                  <a:tcPr/>
                </a:tc>
                <a:extLst>
                  <a:ext uri="{0D108BD9-81ED-4DB2-BD59-A6C34878D82A}">
                    <a16:rowId xmlns:a16="http://schemas.microsoft.com/office/drawing/2014/main" val="3610799159"/>
                  </a:ext>
                </a:extLst>
              </a:tr>
              <a:tr h="334248">
                <a:tc>
                  <a:txBody>
                    <a:bodyPr/>
                    <a:lstStyle/>
                    <a:p>
                      <a:r>
                        <a:rPr lang="en-US" sz="1400" dirty="0"/>
                        <a:t>D7</a:t>
                      </a:r>
                    </a:p>
                  </a:txBody>
                  <a:tcPr/>
                </a:tc>
                <a:tc>
                  <a:txBody>
                    <a:bodyPr/>
                    <a:lstStyle/>
                    <a:p>
                      <a:r>
                        <a:rPr lang="en-US" sz="1400" dirty="0"/>
                        <a:t>Civil</a:t>
                      </a:r>
                    </a:p>
                  </a:txBody>
                  <a:tcPr/>
                </a:tc>
                <a:tc>
                  <a:txBody>
                    <a:bodyPr/>
                    <a:lstStyle/>
                    <a:p>
                      <a:r>
                        <a:rPr lang="en-US" sz="1400" dirty="0"/>
                        <a:t>Add7</a:t>
                      </a:r>
                    </a:p>
                  </a:txBody>
                  <a:tcPr/>
                </a:tc>
                <a:tc>
                  <a:txBody>
                    <a:bodyPr/>
                    <a:lstStyle/>
                    <a:p>
                      <a:r>
                        <a:rPr lang="en-US" sz="1400" dirty="0"/>
                        <a:t>018</a:t>
                      </a:r>
                    </a:p>
                  </a:txBody>
                  <a:tcPr/>
                </a:tc>
                <a:tc>
                  <a:txBody>
                    <a:bodyPr/>
                    <a:lstStyle/>
                    <a:p>
                      <a:r>
                        <a:rPr lang="en-US" sz="1400"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Head7@gmail.com</a:t>
                      </a:r>
                    </a:p>
                  </a:txBody>
                  <a:tcPr/>
                </a:tc>
                <a:extLst>
                  <a:ext uri="{0D108BD9-81ED-4DB2-BD59-A6C34878D82A}">
                    <a16:rowId xmlns:a16="http://schemas.microsoft.com/office/drawing/2014/main" val="2960108917"/>
                  </a:ext>
                </a:extLst>
              </a:tr>
            </a:tbl>
          </a:graphicData>
        </a:graphic>
      </p:graphicFrame>
      <p:graphicFrame>
        <p:nvGraphicFramePr>
          <p:cNvPr id="6" name="Table 6">
            <a:extLst>
              <a:ext uri="{FF2B5EF4-FFF2-40B4-BE49-F238E27FC236}">
                <a16:creationId xmlns:a16="http://schemas.microsoft.com/office/drawing/2014/main" id="{8E68EC77-8A77-4449-BFF2-8569CBF1979C}"/>
              </a:ext>
            </a:extLst>
          </p:cNvPr>
          <p:cNvGraphicFramePr>
            <a:graphicFrameLocks noGrp="1"/>
          </p:cNvGraphicFramePr>
          <p:nvPr>
            <p:extLst>
              <p:ext uri="{D42A27DB-BD31-4B8C-83A1-F6EECF244321}">
                <p14:modId xmlns:p14="http://schemas.microsoft.com/office/powerpoint/2010/main" val="2984940429"/>
              </p:ext>
            </p:extLst>
          </p:nvPr>
        </p:nvGraphicFramePr>
        <p:xfrm>
          <a:off x="6354369" y="473485"/>
          <a:ext cx="3327662" cy="6252944"/>
        </p:xfrm>
        <a:graphic>
          <a:graphicData uri="http://schemas.openxmlformats.org/drawingml/2006/table">
            <a:tbl>
              <a:tblPr firstRow="1" bandRow="1">
                <a:tableStyleId>{5C22544A-7EE6-4342-B048-85BDC9FD1C3A}</a:tableStyleId>
              </a:tblPr>
              <a:tblGrid>
                <a:gridCol w="527901">
                  <a:extLst>
                    <a:ext uri="{9D8B030D-6E8A-4147-A177-3AD203B41FA5}">
                      <a16:colId xmlns:a16="http://schemas.microsoft.com/office/drawing/2014/main" val="3580014902"/>
                    </a:ext>
                  </a:extLst>
                </a:gridCol>
                <a:gridCol w="480767">
                  <a:extLst>
                    <a:ext uri="{9D8B030D-6E8A-4147-A177-3AD203B41FA5}">
                      <a16:colId xmlns:a16="http://schemas.microsoft.com/office/drawing/2014/main" val="3272473455"/>
                    </a:ext>
                  </a:extLst>
                </a:gridCol>
                <a:gridCol w="707010">
                  <a:extLst>
                    <a:ext uri="{9D8B030D-6E8A-4147-A177-3AD203B41FA5}">
                      <a16:colId xmlns:a16="http://schemas.microsoft.com/office/drawing/2014/main" val="919121680"/>
                    </a:ext>
                  </a:extLst>
                </a:gridCol>
                <a:gridCol w="980524">
                  <a:extLst>
                    <a:ext uri="{9D8B030D-6E8A-4147-A177-3AD203B41FA5}">
                      <a16:colId xmlns:a16="http://schemas.microsoft.com/office/drawing/2014/main" val="4216578761"/>
                    </a:ext>
                  </a:extLst>
                </a:gridCol>
                <a:gridCol w="631460">
                  <a:extLst>
                    <a:ext uri="{9D8B030D-6E8A-4147-A177-3AD203B41FA5}">
                      <a16:colId xmlns:a16="http://schemas.microsoft.com/office/drawing/2014/main" val="1091656388"/>
                    </a:ext>
                  </a:extLst>
                </a:gridCol>
              </a:tblGrid>
              <a:tr h="390809">
                <a:tc>
                  <a:txBody>
                    <a:bodyPr/>
                    <a:lstStyle/>
                    <a:p>
                      <a:r>
                        <a:rPr lang="en-US" sz="1400" dirty="0" err="1"/>
                        <a:t>DNo</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sng" dirty="0"/>
                        <a:t>SID</a:t>
                      </a:r>
                    </a:p>
                  </a:txBody>
                  <a:tcPr/>
                </a:tc>
                <a:tc>
                  <a:txBody>
                    <a:bodyPr/>
                    <a:lstStyle/>
                    <a:p>
                      <a:r>
                        <a:rPr lang="en-US" sz="1400" dirty="0" err="1"/>
                        <a:t>SName</a:t>
                      </a:r>
                      <a:endParaRPr lang="en-US" sz="1400" dirty="0"/>
                    </a:p>
                  </a:txBody>
                  <a:tcPr/>
                </a:tc>
                <a:tc>
                  <a:txBody>
                    <a:bodyPr/>
                    <a:lstStyle/>
                    <a:p>
                      <a:r>
                        <a:rPr lang="en-US" sz="1400" dirty="0"/>
                        <a:t>City</a:t>
                      </a:r>
                    </a:p>
                  </a:txBody>
                  <a:tcPr/>
                </a:tc>
                <a:tc>
                  <a:txBody>
                    <a:bodyPr/>
                    <a:lstStyle/>
                    <a:p>
                      <a:r>
                        <a:rPr lang="en-US" sz="1400" dirty="0"/>
                        <a:t>Zip</a:t>
                      </a:r>
                    </a:p>
                  </a:txBody>
                  <a:tcPr/>
                </a:tc>
                <a:extLst>
                  <a:ext uri="{0D108BD9-81ED-4DB2-BD59-A6C34878D82A}">
                    <a16:rowId xmlns:a16="http://schemas.microsoft.com/office/drawing/2014/main" val="745105741"/>
                  </a:ext>
                </a:extLst>
              </a:tr>
              <a:tr h="390809">
                <a:tc>
                  <a:txBody>
                    <a:bodyPr/>
                    <a:lstStyle/>
                    <a:p>
                      <a:r>
                        <a:rPr lang="en-US" sz="1400" dirty="0"/>
                        <a:t>D1</a:t>
                      </a:r>
                    </a:p>
                  </a:txBody>
                  <a:tcPr/>
                </a:tc>
                <a:tc>
                  <a:txBody>
                    <a:bodyPr/>
                    <a:lstStyle/>
                    <a:p>
                      <a:r>
                        <a:rPr lang="en-US" sz="1400" dirty="0"/>
                        <a:t>S1</a:t>
                      </a:r>
                    </a:p>
                  </a:txBody>
                  <a:tcPr/>
                </a:tc>
                <a:tc>
                  <a:txBody>
                    <a:bodyPr/>
                    <a:lstStyle/>
                    <a:p>
                      <a:r>
                        <a:rPr lang="en-US" sz="1400" dirty="0" err="1"/>
                        <a:t>Anik</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4234883462"/>
                  </a:ext>
                </a:extLst>
              </a:tr>
              <a:tr h="390809">
                <a:tc>
                  <a:txBody>
                    <a:bodyPr/>
                    <a:lstStyle/>
                    <a:p>
                      <a:r>
                        <a:rPr lang="en-US" sz="1400" dirty="0"/>
                        <a:t>D1</a:t>
                      </a:r>
                    </a:p>
                  </a:txBody>
                  <a:tcPr/>
                </a:tc>
                <a:tc>
                  <a:txBody>
                    <a:bodyPr/>
                    <a:lstStyle/>
                    <a:p>
                      <a:r>
                        <a:rPr lang="en-US" sz="1400" dirty="0"/>
                        <a:t>S2</a:t>
                      </a:r>
                    </a:p>
                  </a:txBody>
                  <a:tcPr/>
                </a:tc>
                <a:tc>
                  <a:txBody>
                    <a:bodyPr/>
                    <a:lstStyle/>
                    <a:p>
                      <a:r>
                        <a:rPr lang="en-US" sz="1400" dirty="0"/>
                        <a:t>Anu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572575625"/>
                  </a:ext>
                </a:extLst>
              </a:tr>
              <a:tr h="390809">
                <a:tc>
                  <a:txBody>
                    <a:bodyPr/>
                    <a:lstStyle/>
                    <a:p>
                      <a:r>
                        <a:rPr lang="en-US" sz="1400" dirty="0"/>
                        <a:t>D2</a:t>
                      </a:r>
                    </a:p>
                  </a:txBody>
                  <a:tcPr/>
                </a:tc>
                <a:tc>
                  <a:txBody>
                    <a:bodyPr/>
                    <a:lstStyle/>
                    <a:p>
                      <a:r>
                        <a:rPr lang="en-US" sz="1400" dirty="0"/>
                        <a:t>S3</a:t>
                      </a:r>
                    </a:p>
                  </a:txBody>
                  <a:tcPr/>
                </a:tc>
                <a:tc>
                  <a:txBody>
                    <a:bodyPr/>
                    <a:lstStyle/>
                    <a:p>
                      <a:r>
                        <a:rPr lang="en-US" sz="1400" dirty="0" err="1"/>
                        <a:t>Antora</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391162804"/>
                  </a:ext>
                </a:extLst>
              </a:tr>
              <a:tr h="390809">
                <a:tc>
                  <a:txBody>
                    <a:bodyPr/>
                    <a:lstStyle/>
                    <a:p>
                      <a:r>
                        <a:rPr lang="en-US" sz="1400" dirty="0"/>
                        <a:t>D2</a:t>
                      </a:r>
                    </a:p>
                  </a:txBody>
                  <a:tcPr/>
                </a:tc>
                <a:tc>
                  <a:txBody>
                    <a:bodyPr/>
                    <a:lstStyle/>
                    <a:p>
                      <a:r>
                        <a:rPr lang="en-US" sz="1400" dirty="0"/>
                        <a:t>S4</a:t>
                      </a:r>
                    </a:p>
                  </a:txBody>
                  <a:tcPr/>
                </a:tc>
                <a:tc>
                  <a:txBody>
                    <a:bodyPr/>
                    <a:lstStyle/>
                    <a:p>
                      <a:r>
                        <a:rPr lang="en-US" sz="1400" dirty="0"/>
                        <a:t>Aditi</a:t>
                      </a:r>
                    </a:p>
                  </a:txBody>
                  <a:tcPr/>
                </a:tc>
                <a:tc>
                  <a:txBody>
                    <a:bodyPr/>
                    <a:lstStyle/>
                    <a:p>
                      <a:r>
                        <a:rPr lang="en-US" sz="1400" dirty="0"/>
                        <a:t>Sylhet</a:t>
                      </a:r>
                    </a:p>
                  </a:txBody>
                  <a:tcPr/>
                </a:tc>
                <a:tc>
                  <a:txBody>
                    <a:bodyPr/>
                    <a:lstStyle/>
                    <a:p>
                      <a:r>
                        <a:rPr lang="en-US" sz="1400" dirty="0"/>
                        <a:t>1500</a:t>
                      </a:r>
                    </a:p>
                  </a:txBody>
                  <a:tcPr/>
                </a:tc>
                <a:extLst>
                  <a:ext uri="{0D108BD9-81ED-4DB2-BD59-A6C34878D82A}">
                    <a16:rowId xmlns:a16="http://schemas.microsoft.com/office/drawing/2014/main" val="732028483"/>
                  </a:ext>
                </a:extLst>
              </a:tr>
              <a:tr h="390809">
                <a:tc>
                  <a:txBody>
                    <a:bodyPr/>
                    <a:lstStyle/>
                    <a:p>
                      <a:r>
                        <a:rPr lang="en-US" sz="1400" dirty="0"/>
                        <a:t>D2</a:t>
                      </a:r>
                    </a:p>
                  </a:txBody>
                  <a:tcPr/>
                </a:tc>
                <a:tc>
                  <a:txBody>
                    <a:bodyPr/>
                    <a:lstStyle/>
                    <a:p>
                      <a:r>
                        <a:rPr lang="en-US" sz="1400" dirty="0"/>
                        <a:t>S5</a:t>
                      </a:r>
                    </a:p>
                  </a:txBody>
                  <a:tcPr/>
                </a:tc>
                <a:tc>
                  <a:txBody>
                    <a:bodyPr/>
                    <a:lstStyle/>
                    <a:p>
                      <a:r>
                        <a:rPr lang="en-US" sz="1400"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Sylhet</a:t>
                      </a:r>
                    </a:p>
                  </a:txBody>
                  <a:tcPr/>
                </a:tc>
                <a:tc>
                  <a:txBody>
                    <a:bodyPr/>
                    <a:lstStyle/>
                    <a:p>
                      <a:r>
                        <a:rPr lang="en-US" sz="1400" dirty="0"/>
                        <a:t>1500</a:t>
                      </a:r>
                    </a:p>
                  </a:txBody>
                  <a:tcPr/>
                </a:tc>
                <a:extLst>
                  <a:ext uri="{0D108BD9-81ED-4DB2-BD59-A6C34878D82A}">
                    <a16:rowId xmlns:a16="http://schemas.microsoft.com/office/drawing/2014/main" val="2809837556"/>
                  </a:ext>
                </a:extLst>
              </a:tr>
              <a:tr h="390809">
                <a:tc>
                  <a:txBody>
                    <a:bodyPr/>
                    <a:lstStyle/>
                    <a:p>
                      <a:r>
                        <a:rPr lang="en-US" sz="1400" dirty="0"/>
                        <a:t>D3</a:t>
                      </a:r>
                    </a:p>
                  </a:txBody>
                  <a:tcPr/>
                </a:tc>
                <a:tc>
                  <a:txBody>
                    <a:bodyPr/>
                    <a:lstStyle/>
                    <a:p>
                      <a:r>
                        <a:rPr lang="en-US" sz="1400" dirty="0"/>
                        <a:t>S6</a:t>
                      </a:r>
                    </a:p>
                  </a:txBody>
                  <a:tcPr/>
                </a:tc>
                <a:tc>
                  <a:txBody>
                    <a:bodyPr/>
                    <a:lstStyle/>
                    <a:p>
                      <a:r>
                        <a:rPr lang="en-US" sz="1400" dirty="0"/>
                        <a:t>Meena</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085826463"/>
                  </a:ext>
                </a:extLst>
              </a:tr>
              <a:tr h="390809">
                <a:tc>
                  <a:txBody>
                    <a:bodyPr/>
                    <a:lstStyle/>
                    <a:p>
                      <a:r>
                        <a:rPr lang="en-US" sz="1400" dirty="0"/>
                        <a:t>D4</a:t>
                      </a:r>
                    </a:p>
                  </a:txBody>
                  <a:tcPr/>
                </a:tc>
                <a:tc>
                  <a:txBody>
                    <a:bodyPr/>
                    <a:lstStyle/>
                    <a:p>
                      <a:r>
                        <a:rPr lang="en-US" sz="1400" dirty="0"/>
                        <a:t>S7</a:t>
                      </a:r>
                    </a:p>
                  </a:txBody>
                  <a:tcPr/>
                </a:tc>
                <a:tc>
                  <a:txBody>
                    <a:bodyPr/>
                    <a:lstStyle/>
                    <a:p>
                      <a:r>
                        <a:rPr lang="en-US" sz="1400" dirty="0"/>
                        <a:t>Deepa</a:t>
                      </a:r>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604690"/>
                  </a:ext>
                </a:extLst>
              </a:tr>
              <a:tr h="390809">
                <a:tc>
                  <a:txBody>
                    <a:bodyPr/>
                    <a:lstStyle/>
                    <a:p>
                      <a:r>
                        <a:rPr lang="en-US" sz="1400" dirty="0"/>
                        <a:t>D4</a:t>
                      </a:r>
                    </a:p>
                  </a:txBody>
                  <a:tcPr/>
                </a:tc>
                <a:tc>
                  <a:txBody>
                    <a:bodyPr/>
                    <a:lstStyle/>
                    <a:p>
                      <a:r>
                        <a:rPr lang="en-US" sz="1400" dirty="0"/>
                        <a:t>S8</a:t>
                      </a:r>
                    </a:p>
                  </a:txBody>
                  <a:tcPr/>
                </a:tc>
                <a:tc>
                  <a:txBody>
                    <a:bodyPr/>
                    <a:lstStyle/>
                    <a:p>
                      <a:r>
                        <a:rPr lang="en-US" sz="1400" dirty="0" err="1"/>
                        <a:t>Mithu</a:t>
                      </a:r>
                      <a:endParaRPr lang="en-US" sz="1400" dirty="0"/>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769387936"/>
                  </a:ext>
                </a:extLst>
              </a:tr>
              <a:tr h="390809">
                <a:tc>
                  <a:txBody>
                    <a:bodyPr/>
                    <a:lstStyle/>
                    <a:p>
                      <a:r>
                        <a:rPr lang="en-US" sz="1400" dirty="0"/>
                        <a:t>D4</a:t>
                      </a:r>
                    </a:p>
                  </a:txBody>
                  <a:tcPr/>
                </a:tc>
                <a:tc>
                  <a:txBody>
                    <a:bodyPr/>
                    <a:lstStyle/>
                    <a:p>
                      <a:r>
                        <a:rPr lang="en-US" sz="1400" dirty="0"/>
                        <a:t>S9</a:t>
                      </a:r>
                    </a:p>
                  </a:txBody>
                  <a:tcPr/>
                </a:tc>
                <a:tc>
                  <a:txBody>
                    <a:bodyPr/>
                    <a:lstStyle/>
                    <a:p>
                      <a:r>
                        <a:rPr lang="en-US" sz="1400" dirty="0"/>
                        <a:t>Ani</a:t>
                      </a:r>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1190212912"/>
                  </a:ext>
                </a:extLst>
              </a:tr>
              <a:tr h="390809">
                <a:tc>
                  <a:txBody>
                    <a:bodyPr/>
                    <a:lstStyle/>
                    <a:p>
                      <a:r>
                        <a:rPr lang="en-US" sz="1400" dirty="0"/>
                        <a:t>D5</a:t>
                      </a:r>
                    </a:p>
                  </a:txBody>
                  <a:tcPr/>
                </a:tc>
                <a:tc>
                  <a:txBody>
                    <a:bodyPr/>
                    <a:lstStyle/>
                    <a:p>
                      <a:r>
                        <a:rPr lang="en-US" sz="1400" dirty="0"/>
                        <a:t>S10</a:t>
                      </a:r>
                    </a:p>
                  </a:txBody>
                  <a:tcPr/>
                </a:tc>
                <a:tc>
                  <a:txBody>
                    <a:bodyPr/>
                    <a:lstStyle/>
                    <a:p>
                      <a:r>
                        <a:rPr lang="en-US" sz="1400" dirty="0" err="1"/>
                        <a:t>Kakon</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4187442894"/>
                  </a:ext>
                </a:extLst>
              </a:tr>
              <a:tr h="390809">
                <a:tc>
                  <a:txBody>
                    <a:bodyPr/>
                    <a:lstStyle/>
                    <a:p>
                      <a:r>
                        <a:rPr lang="en-US" sz="1400" dirty="0"/>
                        <a:t>D5</a:t>
                      </a:r>
                    </a:p>
                  </a:txBody>
                  <a:tcPr/>
                </a:tc>
                <a:tc>
                  <a:txBody>
                    <a:bodyPr/>
                    <a:lstStyle/>
                    <a:p>
                      <a:r>
                        <a:rPr lang="en-US" sz="1400" dirty="0"/>
                        <a:t>S11</a:t>
                      </a:r>
                    </a:p>
                  </a:txBody>
                  <a:tcPr/>
                </a:tc>
                <a:tc>
                  <a:txBody>
                    <a:bodyPr/>
                    <a:lstStyle/>
                    <a:p>
                      <a:r>
                        <a:rPr lang="en-US" sz="1400" dirty="0"/>
                        <a:t>Anu</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118196834"/>
                  </a:ext>
                </a:extLst>
              </a:tr>
              <a:tr h="390809">
                <a:tc>
                  <a:txBody>
                    <a:bodyPr/>
                    <a:lstStyle/>
                    <a:p>
                      <a:r>
                        <a:rPr lang="en-US" sz="1400" dirty="0"/>
                        <a:t>D6</a:t>
                      </a:r>
                    </a:p>
                  </a:txBody>
                  <a:tcPr/>
                </a:tc>
                <a:tc>
                  <a:txBody>
                    <a:bodyPr/>
                    <a:lstStyle/>
                    <a:p>
                      <a:r>
                        <a:rPr lang="en-US" sz="1400" dirty="0"/>
                        <a:t>S12</a:t>
                      </a:r>
                    </a:p>
                  </a:txBody>
                  <a:tcPr/>
                </a:tc>
                <a:tc>
                  <a:txBody>
                    <a:bodyPr/>
                    <a:lstStyle/>
                    <a:p>
                      <a:r>
                        <a:rPr lang="en-US" sz="1400" dirty="0" err="1"/>
                        <a:t>Koli</a:t>
                      </a:r>
                      <a:endParaRPr lang="en-US" sz="1400" dirty="0"/>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3179004937"/>
                  </a:ext>
                </a:extLst>
              </a:tr>
              <a:tr h="390809">
                <a:tc>
                  <a:txBody>
                    <a:bodyPr/>
                    <a:lstStyle/>
                    <a:p>
                      <a:r>
                        <a:rPr lang="en-US" sz="1400" dirty="0"/>
                        <a:t>D7</a:t>
                      </a:r>
                    </a:p>
                  </a:txBody>
                  <a:tcPr/>
                </a:tc>
                <a:tc>
                  <a:txBody>
                    <a:bodyPr/>
                    <a:lstStyle/>
                    <a:p>
                      <a:r>
                        <a:rPr lang="en-US" sz="1400" dirty="0"/>
                        <a:t>S13</a:t>
                      </a:r>
                    </a:p>
                  </a:txBody>
                  <a:tcPr/>
                </a:tc>
                <a:tc>
                  <a:txBody>
                    <a:bodyPr/>
                    <a:lstStyle/>
                    <a:p>
                      <a:r>
                        <a:rPr lang="en-US" sz="1400" dirty="0" err="1"/>
                        <a:t>Helal</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016014968"/>
                  </a:ext>
                </a:extLst>
              </a:tr>
              <a:tr h="390809">
                <a:tc>
                  <a:txBody>
                    <a:bodyPr/>
                    <a:lstStyle/>
                    <a:p>
                      <a:r>
                        <a:rPr lang="en-US" sz="1400" dirty="0"/>
                        <a:t>D7</a:t>
                      </a:r>
                    </a:p>
                  </a:txBody>
                  <a:tcPr/>
                </a:tc>
                <a:tc>
                  <a:txBody>
                    <a:bodyPr/>
                    <a:lstStyle/>
                    <a:p>
                      <a:r>
                        <a:rPr lang="en-US" sz="1400" dirty="0"/>
                        <a:t>S14</a:t>
                      </a:r>
                    </a:p>
                  </a:txBody>
                  <a:tcPr/>
                </a:tc>
                <a:tc>
                  <a:txBody>
                    <a:bodyPr/>
                    <a:lstStyle/>
                    <a:p>
                      <a:r>
                        <a:rPr lang="en-US" sz="1400" dirty="0"/>
                        <a:t>Hamid</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865218736"/>
                  </a:ext>
                </a:extLst>
              </a:tr>
              <a:tr h="390809">
                <a:tc>
                  <a:txBody>
                    <a:bodyPr/>
                    <a:lstStyle/>
                    <a:p>
                      <a:r>
                        <a:rPr lang="en-US" sz="1400" dirty="0"/>
                        <a:t>D7</a:t>
                      </a:r>
                    </a:p>
                  </a:txBody>
                  <a:tcPr/>
                </a:tc>
                <a:tc>
                  <a:txBody>
                    <a:bodyPr/>
                    <a:lstStyle/>
                    <a:p>
                      <a:r>
                        <a:rPr lang="en-US" sz="1400" dirty="0"/>
                        <a:t>S15</a:t>
                      </a:r>
                    </a:p>
                  </a:txBody>
                  <a:tcPr/>
                </a:tc>
                <a:tc>
                  <a:txBody>
                    <a:bodyPr/>
                    <a:lstStyle/>
                    <a:p>
                      <a:r>
                        <a:rPr lang="en-US" sz="1400" dirty="0"/>
                        <a:t>Sumi</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669015402"/>
                  </a:ext>
                </a:extLst>
              </a:tr>
            </a:tbl>
          </a:graphicData>
        </a:graphic>
      </p:graphicFrame>
      <p:sp>
        <p:nvSpPr>
          <p:cNvPr id="13" name="Rectangle 12">
            <a:extLst>
              <a:ext uri="{FF2B5EF4-FFF2-40B4-BE49-F238E27FC236}">
                <a16:creationId xmlns:a16="http://schemas.microsoft.com/office/drawing/2014/main" id="{498FBAE2-8AF4-48B4-950B-C3FB6A5AEAC0}"/>
              </a:ext>
            </a:extLst>
          </p:cNvPr>
          <p:cNvSpPr/>
          <p:nvPr/>
        </p:nvSpPr>
        <p:spPr>
          <a:xfrm>
            <a:off x="6354369" y="73375"/>
            <a:ext cx="1320046" cy="400110"/>
          </a:xfrm>
          <a:prstGeom prst="rect">
            <a:avLst/>
          </a:prstGeom>
        </p:spPr>
        <p:txBody>
          <a:bodyPr wrap="square">
            <a:spAutoFit/>
          </a:bodyPr>
          <a:lstStyle/>
          <a:p>
            <a:r>
              <a:rPr lang="en-US" sz="2000" b="1" dirty="0"/>
              <a:t>Student</a:t>
            </a:r>
          </a:p>
        </p:txBody>
      </p:sp>
      <p:sp>
        <p:nvSpPr>
          <p:cNvPr id="16" name="Rectangle 15">
            <a:extLst>
              <a:ext uri="{FF2B5EF4-FFF2-40B4-BE49-F238E27FC236}">
                <a16:creationId xmlns:a16="http://schemas.microsoft.com/office/drawing/2014/main" id="{68AEA72A-268F-4390-BD05-C5BAB7558D9D}"/>
              </a:ext>
            </a:extLst>
          </p:cNvPr>
          <p:cNvSpPr/>
          <p:nvPr/>
        </p:nvSpPr>
        <p:spPr>
          <a:xfrm>
            <a:off x="406922" y="2230236"/>
            <a:ext cx="1582257" cy="400110"/>
          </a:xfrm>
          <a:prstGeom prst="rect">
            <a:avLst/>
          </a:prstGeom>
        </p:spPr>
        <p:txBody>
          <a:bodyPr wrap="square">
            <a:spAutoFit/>
          </a:bodyPr>
          <a:lstStyle/>
          <a:p>
            <a:r>
              <a:rPr lang="en-US" sz="2000" b="1" dirty="0"/>
              <a:t>Department</a:t>
            </a:r>
          </a:p>
        </p:txBody>
      </p:sp>
    </p:spTree>
    <p:extLst>
      <p:ext uri="{BB962C8B-B14F-4D97-AF65-F5344CB8AC3E}">
        <p14:creationId xmlns:p14="http://schemas.microsoft.com/office/powerpoint/2010/main" val="2281039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E60F-8FA1-4A20-A610-E47E004ACAC1}"/>
              </a:ext>
            </a:extLst>
          </p:cNvPr>
          <p:cNvSpPr>
            <a:spLocks noGrp="1"/>
          </p:cNvSpPr>
          <p:nvPr>
            <p:ph type="title"/>
          </p:nvPr>
        </p:nvSpPr>
        <p:spPr>
          <a:xfrm>
            <a:off x="5301916" y="26852"/>
            <a:ext cx="2013284" cy="671823"/>
          </a:xfrm>
        </p:spPr>
        <p:txBody>
          <a:bodyPr>
            <a:normAutofit fontScale="90000"/>
          </a:bodyPr>
          <a:lstStyle/>
          <a:p>
            <a:r>
              <a:rPr lang="en-US" dirty="0"/>
              <a:t>2 NF</a:t>
            </a:r>
          </a:p>
        </p:txBody>
      </p:sp>
      <p:graphicFrame>
        <p:nvGraphicFramePr>
          <p:cNvPr id="3" name="Table 4">
            <a:extLst>
              <a:ext uri="{FF2B5EF4-FFF2-40B4-BE49-F238E27FC236}">
                <a16:creationId xmlns:a16="http://schemas.microsoft.com/office/drawing/2014/main" id="{97FBFE32-DAC9-4B28-B757-523771E29F03}"/>
              </a:ext>
            </a:extLst>
          </p:cNvPr>
          <p:cNvGraphicFramePr>
            <a:graphicFrameLocks noGrp="1"/>
          </p:cNvGraphicFramePr>
          <p:nvPr>
            <p:extLst>
              <p:ext uri="{D42A27DB-BD31-4B8C-83A1-F6EECF244321}">
                <p14:modId xmlns:p14="http://schemas.microsoft.com/office/powerpoint/2010/main" val="586957630"/>
              </p:ext>
            </p:extLst>
          </p:nvPr>
        </p:nvGraphicFramePr>
        <p:xfrm>
          <a:off x="281398" y="1011062"/>
          <a:ext cx="5694576" cy="2673984"/>
        </p:xfrm>
        <a:graphic>
          <a:graphicData uri="http://schemas.openxmlformats.org/drawingml/2006/table">
            <a:tbl>
              <a:tblPr firstRow="1" bandRow="1">
                <a:tableStyleId>{5C22544A-7EE6-4342-B048-85BDC9FD1C3A}</a:tableStyleId>
              </a:tblPr>
              <a:tblGrid>
                <a:gridCol w="547540">
                  <a:extLst>
                    <a:ext uri="{9D8B030D-6E8A-4147-A177-3AD203B41FA5}">
                      <a16:colId xmlns:a16="http://schemas.microsoft.com/office/drawing/2014/main" val="1799874382"/>
                    </a:ext>
                  </a:extLst>
                </a:gridCol>
                <a:gridCol w="810705">
                  <a:extLst>
                    <a:ext uri="{9D8B030D-6E8A-4147-A177-3AD203B41FA5}">
                      <a16:colId xmlns:a16="http://schemas.microsoft.com/office/drawing/2014/main" val="4228284490"/>
                    </a:ext>
                  </a:extLst>
                </a:gridCol>
                <a:gridCol w="838986">
                  <a:extLst>
                    <a:ext uri="{9D8B030D-6E8A-4147-A177-3AD203B41FA5}">
                      <a16:colId xmlns:a16="http://schemas.microsoft.com/office/drawing/2014/main" val="484379023"/>
                    </a:ext>
                  </a:extLst>
                </a:gridCol>
                <a:gridCol w="820132">
                  <a:extLst>
                    <a:ext uri="{9D8B030D-6E8A-4147-A177-3AD203B41FA5}">
                      <a16:colId xmlns:a16="http://schemas.microsoft.com/office/drawing/2014/main" val="4202132978"/>
                    </a:ext>
                  </a:extLst>
                </a:gridCol>
                <a:gridCol w="1027522">
                  <a:extLst>
                    <a:ext uri="{9D8B030D-6E8A-4147-A177-3AD203B41FA5}">
                      <a16:colId xmlns:a16="http://schemas.microsoft.com/office/drawing/2014/main" val="639103163"/>
                    </a:ext>
                  </a:extLst>
                </a:gridCol>
                <a:gridCol w="1649691">
                  <a:extLst>
                    <a:ext uri="{9D8B030D-6E8A-4147-A177-3AD203B41FA5}">
                      <a16:colId xmlns:a16="http://schemas.microsoft.com/office/drawing/2014/main" val="3664028999"/>
                    </a:ext>
                  </a:extLst>
                </a:gridCol>
              </a:tblGrid>
              <a:tr h="334248">
                <a:tc>
                  <a:txBody>
                    <a:bodyPr/>
                    <a:lstStyle/>
                    <a:p>
                      <a:r>
                        <a:rPr lang="en-US" sz="1400" u="sng" dirty="0" err="1"/>
                        <a:t>DNo</a:t>
                      </a:r>
                      <a:endParaRPr lang="en-US" sz="1400" u="sng" dirty="0"/>
                    </a:p>
                  </a:txBody>
                  <a:tcPr/>
                </a:tc>
                <a:tc>
                  <a:txBody>
                    <a:bodyPr/>
                    <a:lstStyle/>
                    <a:p>
                      <a:r>
                        <a:rPr lang="en-US" sz="1400" dirty="0" err="1"/>
                        <a:t>DName</a:t>
                      </a:r>
                      <a:endParaRPr lang="en-US" sz="1400" dirty="0"/>
                    </a:p>
                  </a:txBody>
                  <a:tcPr/>
                </a:tc>
                <a:tc>
                  <a:txBody>
                    <a:bodyPr/>
                    <a:lstStyle/>
                    <a:p>
                      <a:r>
                        <a:rPr lang="en-US" sz="1400" dirty="0"/>
                        <a:t>Address</a:t>
                      </a:r>
                    </a:p>
                  </a:txBody>
                  <a:tcPr/>
                </a:tc>
                <a:tc>
                  <a:txBody>
                    <a:bodyPr/>
                    <a:lstStyle/>
                    <a:p>
                      <a:r>
                        <a:rPr lang="en-US" sz="1400" dirty="0" err="1"/>
                        <a:t>PhnNo</a:t>
                      </a:r>
                      <a:endParaRPr lang="en-US" sz="1400" dirty="0"/>
                    </a:p>
                  </a:txBody>
                  <a:tcPr/>
                </a:tc>
                <a:tc>
                  <a:txBody>
                    <a:bodyPr/>
                    <a:lstStyle/>
                    <a:p>
                      <a:r>
                        <a:rPr lang="en-US" sz="1400" dirty="0" err="1"/>
                        <a:t>DeptHead</a:t>
                      </a:r>
                      <a:endParaRPr lang="en-US" sz="1400" dirty="0"/>
                    </a:p>
                  </a:txBody>
                  <a:tcPr/>
                </a:tc>
                <a:tc>
                  <a:txBody>
                    <a:bodyPr/>
                    <a:lstStyle/>
                    <a:p>
                      <a:r>
                        <a:rPr lang="en-US" sz="1400" dirty="0" err="1"/>
                        <a:t>DHemail</a:t>
                      </a:r>
                      <a:endParaRPr lang="en-US" sz="1400" dirty="0"/>
                    </a:p>
                  </a:txBody>
                  <a:tcPr/>
                </a:tc>
                <a:extLst>
                  <a:ext uri="{0D108BD9-81ED-4DB2-BD59-A6C34878D82A}">
                    <a16:rowId xmlns:a16="http://schemas.microsoft.com/office/drawing/2014/main" val="1252329365"/>
                  </a:ext>
                </a:extLst>
              </a:tr>
              <a:tr h="334248">
                <a:tc>
                  <a:txBody>
                    <a:bodyPr/>
                    <a:lstStyle/>
                    <a:p>
                      <a:r>
                        <a:rPr lang="en-US" sz="1400" dirty="0"/>
                        <a:t>D1</a:t>
                      </a:r>
                    </a:p>
                  </a:txBody>
                  <a:tcPr/>
                </a:tc>
                <a:tc>
                  <a:txBody>
                    <a:bodyPr/>
                    <a:lstStyle/>
                    <a:p>
                      <a:r>
                        <a:rPr lang="en-US" sz="1400" dirty="0"/>
                        <a:t>CSE</a:t>
                      </a:r>
                    </a:p>
                  </a:txBody>
                  <a:tcPr/>
                </a:tc>
                <a:tc>
                  <a:txBody>
                    <a:bodyPr/>
                    <a:lstStyle/>
                    <a:p>
                      <a:r>
                        <a:rPr lang="en-US" sz="1400" dirty="0"/>
                        <a:t>Add1</a:t>
                      </a:r>
                    </a:p>
                  </a:txBody>
                  <a:tcPr/>
                </a:tc>
                <a:tc>
                  <a:txBody>
                    <a:bodyPr/>
                    <a:lstStyle/>
                    <a:p>
                      <a:r>
                        <a:rPr lang="en-US" sz="1400" dirty="0"/>
                        <a:t>012</a:t>
                      </a:r>
                    </a:p>
                  </a:txBody>
                  <a:tcPr/>
                </a:tc>
                <a:tc>
                  <a:txBody>
                    <a:bodyPr/>
                    <a:lstStyle/>
                    <a:p>
                      <a:r>
                        <a:rPr lang="en-US" sz="1400"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Head1@gmail.com</a:t>
                      </a:r>
                    </a:p>
                  </a:txBody>
                  <a:tcPr/>
                </a:tc>
                <a:extLst>
                  <a:ext uri="{0D108BD9-81ED-4DB2-BD59-A6C34878D82A}">
                    <a16:rowId xmlns:a16="http://schemas.microsoft.com/office/drawing/2014/main" val="2289483765"/>
                  </a:ext>
                </a:extLst>
              </a:tr>
              <a:tr h="334248">
                <a:tc>
                  <a:txBody>
                    <a:bodyPr/>
                    <a:lstStyle/>
                    <a:p>
                      <a:r>
                        <a:rPr lang="en-US" sz="1400" dirty="0"/>
                        <a:t>D2</a:t>
                      </a:r>
                    </a:p>
                  </a:txBody>
                  <a:tcPr/>
                </a:tc>
                <a:tc>
                  <a:txBody>
                    <a:bodyPr/>
                    <a:lstStyle/>
                    <a:p>
                      <a:r>
                        <a:rPr lang="en-US" sz="1400" dirty="0"/>
                        <a:t>EEE</a:t>
                      </a:r>
                    </a:p>
                  </a:txBody>
                  <a:tcPr/>
                </a:tc>
                <a:tc>
                  <a:txBody>
                    <a:bodyPr/>
                    <a:lstStyle/>
                    <a:p>
                      <a:r>
                        <a:rPr lang="en-US" sz="1400" dirty="0"/>
                        <a:t>Add2</a:t>
                      </a:r>
                    </a:p>
                  </a:txBody>
                  <a:tcPr/>
                </a:tc>
                <a:tc>
                  <a:txBody>
                    <a:bodyPr/>
                    <a:lstStyle/>
                    <a:p>
                      <a:r>
                        <a:rPr lang="en-US" sz="1400" dirty="0"/>
                        <a:t>013</a:t>
                      </a:r>
                    </a:p>
                  </a:txBody>
                  <a:tcPr/>
                </a:tc>
                <a:tc>
                  <a:txBody>
                    <a:bodyPr/>
                    <a:lstStyle/>
                    <a:p>
                      <a:r>
                        <a:rPr lang="en-US" sz="1400"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Head2@gmail.com</a:t>
                      </a:r>
                    </a:p>
                  </a:txBody>
                  <a:tcPr/>
                </a:tc>
                <a:extLst>
                  <a:ext uri="{0D108BD9-81ED-4DB2-BD59-A6C34878D82A}">
                    <a16:rowId xmlns:a16="http://schemas.microsoft.com/office/drawing/2014/main" val="1939986336"/>
                  </a:ext>
                </a:extLst>
              </a:tr>
              <a:tr h="334248">
                <a:tc>
                  <a:txBody>
                    <a:bodyPr/>
                    <a:lstStyle/>
                    <a:p>
                      <a:r>
                        <a:rPr lang="en-US" sz="1400" dirty="0"/>
                        <a:t>D3</a:t>
                      </a:r>
                    </a:p>
                  </a:txBody>
                  <a:tcPr/>
                </a:tc>
                <a:tc>
                  <a:txBody>
                    <a:bodyPr/>
                    <a:lstStyle/>
                    <a:p>
                      <a:r>
                        <a:rPr lang="en-US" sz="1400" dirty="0"/>
                        <a:t>ETE</a:t>
                      </a:r>
                    </a:p>
                  </a:txBody>
                  <a:tcPr/>
                </a:tc>
                <a:tc>
                  <a:txBody>
                    <a:bodyPr/>
                    <a:lstStyle/>
                    <a:p>
                      <a:r>
                        <a:rPr lang="en-US" sz="1400" dirty="0"/>
                        <a:t>Add3</a:t>
                      </a:r>
                    </a:p>
                  </a:txBody>
                  <a:tcPr/>
                </a:tc>
                <a:tc>
                  <a:txBody>
                    <a:bodyPr/>
                    <a:lstStyle/>
                    <a:p>
                      <a:r>
                        <a:rPr lang="en-US" sz="1400" dirty="0"/>
                        <a:t>014</a:t>
                      </a:r>
                    </a:p>
                  </a:txBody>
                  <a:tcPr/>
                </a:tc>
                <a:tc>
                  <a:txBody>
                    <a:bodyPr/>
                    <a:lstStyle/>
                    <a:p>
                      <a:r>
                        <a:rPr lang="en-US" sz="1400"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Head3@gmail.com</a:t>
                      </a:r>
                    </a:p>
                  </a:txBody>
                  <a:tcPr/>
                </a:tc>
                <a:extLst>
                  <a:ext uri="{0D108BD9-81ED-4DB2-BD59-A6C34878D82A}">
                    <a16:rowId xmlns:a16="http://schemas.microsoft.com/office/drawing/2014/main" val="1902350905"/>
                  </a:ext>
                </a:extLst>
              </a:tr>
              <a:tr h="334248">
                <a:tc>
                  <a:txBody>
                    <a:bodyPr/>
                    <a:lstStyle/>
                    <a:p>
                      <a:r>
                        <a:rPr lang="en-US" sz="1400" dirty="0"/>
                        <a:t>D4</a:t>
                      </a:r>
                    </a:p>
                  </a:txBody>
                  <a:tcPr/>
                </a:tc>
                <a:tc>
                  <a:txBody>
                    <a:bodyPr/>
                    <a:lstStyle/>
                    <a:p>
                      <a:r>
                        <a:rPr lang="en-US" sz="1400" dirty="0"/>
                        <a:t>NFE</a:t>
                      </a:r>
                    </a:p>
                  </a:txBody>
                  <a:tcPr/>
                </a:tc>
                <a:tc>
                  <a:txBody>
                    <a:bodyPr/>
                    <a:lstStyle/>
                    <a:p>
                      <a:r>
                        <a:rPr lang="en-US" sz="1400" dirty="0"/>
                        <a:t>Add4</a:t>
                      </a:r>
                    </a:p>
                  </a:txBody>
                  <a:tcPr/>
                </a:tc>
                <a:tc>
                  <a:txBody>
                    <a:bodyPr/>
                    <a:lstStyle/>
                    <a:p>
                      <a:r>
                        <a:rPr lang="en-US" sz="1400" dirty="0"/>
                        <a:t>015</a:t>
                      </a:r>
                    </a:p>
                  </a:txBody>
                  <a:tcPr/>
                </a:tc>
                <a:tc>
                  <a:txBody>
                    <a:bodyPr/>
                    <a:lstStyle/>
                    <a:p>
                      <a:r>
                        <a:rPr lang="en-US" sz="1400"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Head4@gmail.com</a:t>
                      </a:r>
                    </a:p>
                  </a:txBody>
                  <a:tcPr/>
                </a:tc>
                <a:extLst>
                  <a:ext uri="{0D108BD9-81ED-4DB2-BD59-A6C34878D82A}">
                    <a16:rowId xmlns:a16="http://schemas.microsoft.com/office/drawing/2014/main" val="4224190921"/>
                  </a:ext>
                </a:extLst>
              </a:tr>
              <a:tr h="334248">
                <a:tc>
                  <a:txBody>
                    <a:bodyPr/>
                    <a:lstStyle/>
                    <a:p>
                      <a:r>
                        <a:rPr lang="en-US" sz="1400" dirty="0"/>
                        <a:t>D5</a:t>
                      </a:r>
                    </a:p>
                  </a:txBody>
                  <a:tcPr/>
                </a:tc>
                <a:tc>
                  <a:txBody>
                    <a:bodyPr/>
                    <a:lstStyle/>
                    <a:p>
                      <a:r>
                        <a:rPr lang="en-US" sz="1400" dirty="0"/>
                        <a:t>MCT</a:t>
                      </a:r>
                    </a:p>
                  </a:txBody>
                  <a:tcPr/>
                </a:tc>
                <a:tc>
                  <a:txBody>
                    <a:bodyPr/>
                    <a:lstStyle/>
                    <a:p>
                      <a:r>
                        <a:rPr lang="en-US" sz="1400" dirty="0"/>
                        <a:t>Add5</a:t>
                      </a:r>
                    </a:p>
                  </a:txBody>
                  <a:tcPr/>
                </a:tc>
                <a:tc>
                  <a:txBody>
                    <a:bodyPr/>
                    <a:lstStyle/>
                    <a:p>
                      <a:r>
                        <a:rPr lang="en-US" sz="1400" dirty="0"/>
                        <a:t>016</a:t>
                      </a:r>
                    </a:p>
                  </a:txBody>
                  <a:tcPr/>
                </a:tc>
                <a:tc>
                  <a:txBody>
                    <a:bodyPr/>
                    <a:lstStyle/>
                    <a:p>
                      <a:r>
                        <a:rPr lang="en-US" sz="1400"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Head5@gmail.com</a:t>
                      </a:r>
                    </a:p>
                  </a:txBody>
                  <a:tcPr/>
                </a:tc>
                <a:extLst>
                  <a:ext uri="{0D108BD9-81ED-4DB2-BD59-A6C34878D82A}">
                    <a16:rowId xmlns:a16="http://schemas.microsoft.com/office/drawing/2014/main" val="4124890293"/>
                  </a:ext>
                </a:extLst>
              </a:tr>
              <a:tr h="334248">
                <a:tc>
                  <a:txBody>
                    <a:bodyPr/>
                    <a:lstStyle/>
                    <a:p>
                      <a:r>
                        <a:rPr lang="en-US" sz="1400" dirty="0"/>
                        <a:t>D6</a:t>
                      </a:r>
                    </a:p>
                  </a:txBody>
                  <a:tcPr/>
                </a:tc>
                <a:tc>
                  <a:txBody>
                    <a:bodyPr/>
                    <a:lstStyle/>
                    <a:p>
                      <a:r>
                        <a:rPr lang="en-US" sz="1400" dirty="0"/>
                        <a:t>SWE</a:t>
                      </a:r>
                    </a:p>
                  </a:txBody>
                  <a:tcPr/>
                </a:tc>
                <a:tc>
                  <a:txBody>
                    <a:bodyPr/>
                    <a:lstStyle/>
                    <a:p>
                      <a:r>
                        <a:rPr lang="en-US" sz="1400" dirty="0"/>
                        <a:t>Add6</a:t>
                      </a:r>
                    </a:p>
                  </a:txBody>
                  <a:tcPr/>
                </a:tc>
                <a:tc>
                  <a:txBody>
                    <a:bodyPr/>
                    <a:lstStyle/>
                    <a:p>
                      <a:r>
                        <a:rPr lang="en-US" sz="1400" dirty="0"/>
                        <a:t>017</a:t>
                      </a:r>
                    </a:p>
                  </a:txBody>
                  <a:tcPr/>
                </a:tc>
                <a:tc>
                  <a:txBody>
                    <a:bodyPr/>
                    <a:lstStyle/>
                    <a:p>
                      <a:r>
                        <a:rPr lang="en-US" sz="1400"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Head6@gmail.com</a:t>
                      </a:r>
                    </a:p>
                  </a:txBody>
                  <a:tcPr/>
                </a:tc>
                <a:extLst>
                  <a:ext uri="{0D108BD9-81ED-4DB2-BD59-A6C34878D82A}">
                    <a16:rowId xmlns:a16="http://schemas.microsoft.com/office/drawing/2014/main" val="3610799159"/>
                  </a:ext>
                </a:extLst>
              </a:tr>
              <a:tr h="334248">
                <a:tc>
                  <a:txBody>
                    <a:bodyPr/>
                    <a:lstStyle/>
                    <a:p>
                      <a:r>
                        <a:rPr lang="en-US" sz="1400" dirty="0"/>
                        <a:t>D7</a:t>
                      </a:r>
                    </a:p>
                  </a:txBody>
                  <a:tcPr/>
                </a:tc>
                <a:tc>
                  <a:txBody>
                    <a:bodyPr/>
                    <a:lstStyle/>
                    <a:p>
                      <a:r>
                        <a:rPr lang="en-US" sz="1400" dirty="0"/>
                        <a:t>Civil</a:t>
                      </a:r>
                    </a:p>
                  </a:txBody>
                  <a:tcPr/>
                </a:tc>
                <a:tc>
                  <a:txBody>
                    <a:bodyPr/>
                    <a:lstStyle/>
                    <a:p>
                      <a:r>
                        <a:rPr lang="en-US" sz="1400" dirty="0"/>
                        <a:t>Add7</a:t>
                      </a:r>
                    </a:p>
                  </a:txBody>
                  <a:tcPr/>
                </a:tc>
                <a:tc>
                  <a:txBody>
                    <a:bodyPr/>
                    <a:lstStyle/>
                    <a:p>
                      <a:r>
                        <a:rPr lang="en-US" sz="1400" dirty="0"/>
                        <a:t>018</a:t>
                      </a:r>
                    </a:p>
                  </a:txBody>
                  <a:tcPr/>
                </a:tc>
                <a:tc>
                  <a:txBody>
                    <a:bodyPr/>
                    <a:lstStyle/>
                    <a:p>
                      <a:r>
                        <a:rPr lang="en-US" sz="1400"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Head7@gmail.com</a:t>
                      </a:r>
                    </a:p>
                  </a:txBody>
                  <a:tcPr/>
                </a:tc>
                <a:extLst>
                  <a:ext uri="{0D108BD9-81ED-4DB2-BD59-A6C34878D82A}">
                    <a16:rowId xmlns:a16="http://schemas.microsoft.com/office/drawing/2014/main" val="2960108917"/>
                  </a:ext>
                </a:extLst>
              </a:tr>
            </a:tbl>
          </a:graphicData>
        </a:graphic>
      </p:graphicFrame>
      <p:graphicFrame>
        <p:nvGraphicFramePr>
          <p:cNvPr id="6" name="Table 6">
            <a:extLst>
              <a:ext uri="{FF2B5EF4-FFF2-40B4-BE49-F238E27FC236}">
                <a16:creationId xmlns:a16="http://schemas.microsoft.com/office/drawing/2014/main" id="{8E68EC77-8A77-4449-BFF2-8569CBF1979C}"/>
              </a:ext>
            </a:extLst>
          </p:cNvPr>
          <p:cNvGraphicFramePr>
            <a:graphicFrameLocks noGrp="1"/>
          </p:cNvGraphicFramePr>
          <p:nvPr>
            <p:extLst>
              <p:ext uri="{D42A27DB-BD31-4B8C-83A1-F6EECF244321}">
                <p14:modId xmlns:p14="http://schemas.microsoft.com/office/powerpoint/2010/main" val="3650873841"/>
              </p:ext>
            </p:extLst>
          </p:nvPr>
        </p:nvGraphicFramePr>
        <p:xfrm>
          <a:off x="8700941" y="345315"/>
          <a:ext cx="3327662" cy="6252944"/>
        </p:xfrm>
        <a:graphic>
          <a:graphicData uri="http://schemas.openxmlformats.org/drawingml/2006/table">
            <a:tbl>
              <a:tblPr firstRow="1" bandRow="1">
                <a:tableStyleId>{5C22544A-7EE6-4342-B048-85BDC9FD1C3A}</a:tableStyleId>
              </a:tblPr>
              <a:tblGrid>
                <a:gridCol w="527901">
                  <a:extLst>
                    <a:ext uri="{9D8B030D-6E8A-4147-A177-3AD203B41FA5}">
                      <a16:colId xmlns:a16="http://schemas.microsoft.com/office/drawing/2014/main" val="3580014902"/>
                    </a:ext>
                  </a:extLst>
                </a:gridCol>
                <a:gridCol w="480767">
                  <a:extLst>
                    <a:ext uri="{9D8B030D-6E8A-4147-A177-3AD203B41FA5}">
                      <a16:colId xmlns:a16="http://schemas.microsoft.com/office/drawing/2014/main" val="3272473455"/>
                    </a:ext>
                  </a:extLst>
                </a:gridCol>
                <a:gridCol w="707010">
                  <a:extLst>
                    <a:ext uri="{9D8B030D-6E8A-4147-A177-3AD203B41FA5}">
                      <a16:colId xmlns:a16="http://schemas.microsoft.com/office/drawing/2014/main" val="919121680"/>
                    </a:ext>
                  </a:extLst>
                </a:gridCol>
                <a:gridCol w="980524">
                  <a:extLst>
                    <a:ext uri="{9D8B030D-6E8A-4147-A177-3AD203B41FA5}">
                      <a16:colId xmlns:a16="http://schemas.microsoft.com/office/drawing/2014/main" val="4216578761"/>
                    </a:ext>
                  </a:extLst>
                </a:gridCol>
                <a:gridCol w="631460">
                  <a:extLst>
                    <a:ext uri="{9D8B030D-6E8A-4147-A177-3AD203B41FA5}">
                      <a16:colId xmlns:a16="http://schemas.microsoft.com/office/drawing/2014/main" val="1091656388"/>
                    </a:ext>
                  </a:extLst>
                </a:gridCol>
              </a:tblGrid>
              <a:tr h="390809">
                <a:tc>
                  <a:txBody>
                    <a:bodyPr/>
                    <a:lstStyle/>
                    <a:p>
                      <a:r>
                        <a:rPr lang="en-US" sz="1400" dirty="0" err="1"/>
                        <a:t>DNo</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sng" dirty="0"/>
                        <a:t>SID</a:t>
                      </a:r>
                    </a:p>
                  </a:txBody>
                  <a:tcPr/>
                </a:tc>
                <a:tc>
                  <a:txBody>
                    <a:bodyPr/>
                    <a:lstStyle/>
                    <a:p>
                      <a:r>
                        <a:rPr lang="en-US" sz="1400" dirty="0" err="1"/>
                        <a:t>SName</a:t>
                      </a:r>
                      <a:endParaRPr lang="en-US" sz="1400" dirty="0"/>
                    </a:p>
                  </a:txBody>
                  <a:tcPr/>
                </a:tc>
                <a:tc>
                  <a:txBody>
                    <a:bodyPr/>
                    <a:lstStyle/>
                    <a:p>
                      <a:r>
                        <a:rPr lang="en-US" sz="1400" dirty="0"/>
                        <a:t>City</a:t>
                      </a:r>
                    </a:p>
                  </a:txBody>
                  <a:tcPr/>
                </a:tc>
                <a:tc>
                  <a:txBody>
                    <a:bodyPr/>
                    <a:lstStyle/>
                    <a:p>
                      <a:r>
                        <a:rPr lang="en-US" sz="1400" dirty="0"/>
                        <a:t>Zip</a:t>
                      </a:r>
                    </a:p>
                  </a:txBody>
                  <a:tcPr/>
                </a:tc>
                <a:extLst>
                  <a:ext uri="{0D108BD9-81ED-4DB2-BD59-A6C34878D82A}">
                    <a16:rowId xmlns:a16="http://schemas.microsoft.com/office/drawing/2014/main" val="745105741"/>
                  </a:ext>
                </a:extLst>
              </a:tr>
              <a:tr h="390809">
                <a:tc>
                  <a:txBody>
                    <a:bodyPr/>
                    <a:lstStyle/>
                    <a:p>
                      <a:r>
                        <a:rPr lang="en-US" sz="1400" dirty="0"/>
                        <a:t>D1</a:t>
                      </a:r>
                    </a:p>
                  </a:txBody>
                  <a:tcPr/>
                </a:tc>
                <a:tc>
                  <a:txBody>
                    <a:bodyPr/>
                    <a:lstStyle/>
                    <a:p>
                      <a:r>
                        <a:rPr lang="en-US" sz="1400" dirty="0"/>
                        <a:t>S1</a:t>
                      </a:r>
                    </a:p>
                  </a:txBody>
                  <a:tcPr/>
                </a:tc>
                <a:tc>
                  <a:txBody>
                    <a:bodyPr/>
                    <a:lstStyle/>
                    <a:p>
                      <a:r>
                        <a:rPr lang="en-US" sz="1400" dirty="0" err="1"/>
                        <a:t>Anik</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4234883462"/>
                  </a:ext>
                </a:extLst>
              </a:tr>
              <a:tr h="390809">
                <a:tc>
                  <a:txBody>
                    <a:bodyPr/>
                    <a:lstStyle/>
                    <a:p>
                      <a:r>
                        <a:rPr lang="en-US" sz="1400" dirty="0"/>
                        <a:t>D1</a:t>
                      </a:r>
                    </a:p>
                  </a:txBody>
                  <a:tcPr/>
                </a:tc>
                <a:tc>
                  <a:txBody>
                    <a:bodyPr/>
                    <a:lstStyle/>
                    <a:p>
                      <a:r>
                        <a:rPr lang="en-US" sz="1400" dirty="0"/>
                        <a:t>S2</a:t>
                      </a:r>
                    </a:p>
                  </a:txBody>
                  <a:tcPr/>
                </a:tc>
                <a:tc>
                  <a:txBody>
                    <a:bodyPr/>
                    <a:lstStyle/>
                    <a:p>
                      <a:r>
                        <a:rPr lang="en-US" sz="1400" dirty="0"/>
                        <a:t>Anu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572575625"/>
                  </a:ext>
                </a:extLst>
              </a:tr>
              <a:tr h="390809">
                <a:tc>
                  <a:txBody>
                    <a:bodyPr/>
                    <a:lstStyle/>
                    <a:p>
                      <a:r>
                        <a:rPr lang="en-US" sz="1400" dirty="0"/>
                        <a:t>D2</a:t>
                      </a:r>
                    </a:p>
                  </a:txBody>
                  <a:tcPr/>
                </a:tc>
                <a:tc>
                  <a:txBody>
                    <a:bodyPr/>
                    <a:lstStyle/>
                    <a:p>
                      <a:r>
                        <a:rPr lang="en-US" sz="1400" dirty="0"/>
                        <a:t>S3</a:t>
                      </a:r>
                    </a:p>
                  </a:txBody>
                  <a:tcPr/>
                </a:tc>
                <a:tc>
                  <a:txBody>
                    <a:bodyPr/>
                    <a:lstStyle/>
                    <a:p>
                      <a:r>
                        <a:rPr lang="en-US" sz="1400" dirty="0" err="1"/>
                        <a:t>Antora</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391162804"/>
                  </a:ext>
                </a:extLst>
              </a:tr>
              <a:tr h="390809">
                <a:tc>
                  <a:txBody>
                    <a:bodyPr/>
                    <a:lstStyle/>
                    <a:p>
                      <a:r>
                        <a:rPr lang="en-US" sz="1400" dirty="0"/>
                        <a:t>D2</a:t>
                      </a:r>
                    </a:p>
                  </a:txBody>
                  <a:tcPr/>
                </a:tc>
                <a:tc>
                  <a:txBody>
                    <a:bodyPr/>
                    <a:lstStyle/>
                    <a:p>
                      <a:r>
                        <a:rPr lang="en-US" sz="1400" dirty="0"/>
                        <a:t>S4</a:t>
                      </a:r>
                    </a:p>
                  </a:txBody>
                  <a:tcPr/>
                </a:tc>
                <a:tc>
                  <a:txBody>
                    <a:bodyPr/>
                    <a:lstStyle/>
                    <a:p>
                      <a:r>
                        <a:rPr lang="en-US" sz="1400" dirty="0"/>
                        <a:t>Aditi</a:t>
                      </a:r>
                    </a:p>
                  </a:txBody>
                  <a:tcPr/>
                </a:tc>
                <a:tc>
                  <a:txBody>
                    <a:bodyPr/>
                    <a:lstStyle/>
                    <a:p>
                      <a:r>
                        <a:rPr lang="en-US" sz="1400" dirty="0"/>
                        <a:t>Sylhet</a:t>
                      </a:r>
                    </a:p>
                  </a:txBody>
                  <a:tcPr/>
                </a:tc>
                <a:tc>
                  <a:txBody>
                    <a:bodyPr/>
                    <a:lstStyle/>
                    <a:p>
                      <a:r>
                        <a:rPr lang="en-US" sz="1400" dirty="0"/>
                        <a:t>1500</a:t>
                      </a:r>
                    </a:p>
                  </a:txBody>
                  <a:tcPr/>
                </a:tc>
                <a:extLst>
                  <a:ext uri="{0D108BD9-81ED-4DB2-BD59-A6C34878D82A}">
                    <a16:rowId xmlns:a16="http://schemas.microsoft.com/office/drawing/2014/main" val="732028483"/>
                  </a:ext>
                </a:extLst>
              </a:tr>
              <a:tr h="390809">
                <a:tc>
                  <a:txBody>
                    <a:bodyPr/>
                    <a:lstStyle/>
                    <a:p>
                      <a:r>
                        <a:rPr lang="en-US" sz="1400" dirty="0"/>
                        <a:t>D2</a:t>
                      </a:r>
                    </a:p>
                  </a:txBody>
                  <a:tcPr/>
                </a:tc>
                <a:tc>
                  <a:txBody>
                    <a:bodyPr/>
                    <a:lstStyle/>
                    <a:p>
                      <a:r>
                        <a:rPr lang="en-US" sz="1400" dirty="0"/>
                        <a:t>S5</a:t>
                      </a:r>
                    </a:p>
                  </a:txBody>
                  <a:tcPr/>
                </a:tc>
                <a:tc>
                  <a:txBody>
                    <a:bodyPr/>
                    <a:lstStyle/>
                    <a:p>
                      <a:r>
                        <a:rPr lang="en-US" sz="1400"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Sylhet</a:t>
                      </a:r>
                    </a:p>
                  </a:txBody>
                  <a:tcPr/>
                </a:tc>
                <a:tc>
                  <a:txBody>
                    <a:bodyPr/>
                    <a:lstStyle/>
                    <a:p>
                      <a:r>
                        <a:rPr lang="en-US" sz="1400" dirty="0"/>
                        <a:t>1500</a:t>
                      </a:r>
                    </a:p>
                  </a:txBody>
                  <a:tcPr/>
                </a:tc>
                <a:extLst>
                  <a:ext uri="{0D108BD9-81ED-4DB2-BD59-A6C34878D82A}">
                    <a16:rowId xmlns:a16="http://schemas.microsoft.com/office/drawing/2014/main" val="2809837556"/>
                  </a:ext>
                </a:extLst>
              </a:tr>
              <a:tr h="390809">
                <a:tc>
                  <a:txBody>
                    <a:bodyPr/>
                    <a:lstStyle/>
                    <a:p>
                      <a:r>
                        <a:rPr lang="en-US" sz="1400" dirty="0"/>
                        <a:t>D3</a:t>
                      </a:r>
                    </a:p>
                  </a:txBody>
                  <a:tcPr/>
                </a:tc>
                <a:tc>
                  <a:txBody>
                    <a:bodyPr/>
                    <a:lstStyle/>
                    <a:p>
                      <a:r>
                        <a:rPr lang="en-US" sz="1400" dirty="0"/>
                        <a:t>S6</a:t>
                      </a:r>
                    </a:p>
                  </a:txBody>
                  <a:tcPr/>
                </a:tc>
                <a:tc>
                  <a:txBody>
                    <a:bodyPr/>
                    <a:lstStyle/>
                    <a:p>
                      <a:r>
                        <a:rPr lang="en-US" sz="1400" dirty="0"/>
                        <a:t>Meena</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085826463"/>
                  </a:ext>
                </a:extLst>
              </a:tr>
              <a:tr h="390809">
                <a:tc>
                  <a:txBody>
                    <a:bodyPr/>
                    <a:lstStyle/>
                    <a:p>
                      <a:r>
                        <a:rPr lang="en-US" sz="1400" dirty="0"/>
                        <a:t>D4</a:t>
                      </a:r>
                    </a:p>
                  </a:txBody>
                  <a:tcPr/>
                </a:tc>
                <a:tc>
                  <a:txBody>
                    <a:bodyPr/>
                    <a:lstStyle/>
                    <a:p>
                      <a:r>
                        <a:rPr lang="en-US" sz="1400" dirty="0"/>
                        <a:t>S7</a:t>
                      </a:r>
                    </a:p>
                  </a:txBody>
                  <a:tcPr/>
                </a:tc>
                <a:tc>
                  <a:txBody>
                    <a:bodyPr/>
                    <a:lstStyle/>
                    <a:p>
                      <a:r>
                        <a:rPr lang="en-US" sz="1400" dirty="0"/>
                        <a:t>Deepa</a:t>
                      </a:r>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604690"/>
                  </a:ext>
                </a:extLst>
              </a:tr>
              <a:tr h="390809">
                <a:tc>
                  <a:txBody>
                    <a:bodyPr/>
                    <a:lstStyle/>
                    <a:p>
                      <a:r>
                        <a:rPr lang="en-US" sz="1400" dirty="0"/>
                        <a:t>D4</a:t>
                      </a:r>
                    </a:p>
                  </a:txBody>
                  <a:tcPr/>
                </a:tc>
                <a:tc>
                  <a:txBody>
                    <a:bodyPr/>
                    <a:lstStyle/>
                    <a:p>
                      <a:r>
                        <a:rPr lang="en-US" sz="1400" dirty="0"/>
                        <a:t>S8</a:t>
                      </a:r>
                    </a:p>
                  </a:txBody>
                  <a:tcPr/>
                </a:tc>
                <a:tc>
                  <a:txBody>
                    <a:bodyPr/>
                    <a:lstStyle/>
                    <a:p>
                      <a:r>
                        <a:rPr lang="en-US" sz="1400" dirty="0" err="1"/>
                        <a:t>Mithu</a:t>
                      </a:r>
                      <a:endParaRPr lang="en-US" sz="1400" dirty="0"/>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769387936"/>
                  </a:ext>
                </a:extLst>
              </a:tr>
              <a:tr h="390809">
                <a:tc>
                  <a:txBody>
                    <a:bodyPr/>
                    <a:lstStyle/>
                    <a:p>
                      <a:r>
                        <a:rPr lang="en-US" sz="1400" dirty="0"/>
                        <a:t>D4</a:t>
                      </a:r>
                    </a:p>
                  </a:txBody>
                  <a:tcPr/>
                </a:tc>
                <a:tc>
                  <a:txBody>
                    <a:bodyPr/>
                    <a:lstStyle/>
                    <a:p>
                      <a:r>
                        <a:rPr lang="en-US" sz="1400" dirty="0"/>
                        <a:t>S9</a:t>
                      </a:r>
                    </a:p>
                  </a:txBody>
                  <a:tcPr/>
                </a:tc>
                <a:tc>
                  <a:txBody>
                    <a:bodyPr/>
                    <a:lstStyle/>
                    <a:p>
                      <a:r>
                        <a:rPr lang="en-US" sz="1400" dirty="0"/>
                        <a:t>Ani</a:t>
                      </a:r>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1190212912"/>
                  </a:ext>
                </a:extLst>
              </a:tr>
              <a:tr h="390809">
                <a:tc>
                  <a:txBody>
                    <a:bodyPr/>
                    <a:lstStyle/>
                    <a:p>
                      <a:r>
                        <a:rPr lang="en-US" sz="1400" dirty="0"/>
                        <a:t>D5</a:t>
                      </a:r>
                    </a:p>
                  </a:txBody>
                  <a:tcPr/>
                </a:tc>
                <a:tc>
                  <a:txBody>
                    <a:bodyPr/>
                    <a:lstStyle/>
                    <a:p>
                      <a:r>
                        <a:rPr lang="en-US" sz="1400" dirty="0"/>
                        <a:t>S10</a:t>
                      </a:r>
                    </a:p>
                  </a:txBody>
                  <a:tcPr/>
                </a:tc>
                <a:tc>
                  <a:txBody>
                    <a:bodyPr/>
                    <a:lstStyle/>
                    <a:p>
                      <a:r>
                        <a:rPr lang="en-US" sz="1400" dirty="0" err="1"/>
                        <a:t>Kakon</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4187442894"/>
                  </a:ext>
                </a:extLst>
              </a:tr>
              <a:tr h="390809">
                <a:tc>
                  <a:txBody>
                    <a:bodyPr/>
                    <a:lstStyle/>
                    <a:p>
                      <a:r>
                        <a:rPr lang="en-US" sz="1400" dirty="0"/>
                        <a:t>D5</a:t>
                      </a:r>
                    </a:p>
                  </a:txBody>
                  <a:tcPr/>
                </a:tc>
                <a:tc>
                  <a:txBody>
                    <a:bodyPr/>
                    <a:lstStyle/>
                    <a:p>
                      <a:r>
                        <a:rPr lang="en-US" sz="1400" dirty="0"/>
                        <a:t>S11</a:t>
                      </a:r>
                    </a:p>
                  </a:txBody>
                  <a:tcPr/>
                </a:tc>
                <a:tc>
                  <a:txBody>
                    <a:bodyPr/>
                    <a:lstStyle/>
                    <a:p>
                      <a:r>
                        <a:rPr lang="en-US" sz="1400" dirty="0"/>
                        <a:t>Anu</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118196834"/>
                  </a:ext>
                </a:extLst>
              </a:tr>
              <a:tr h="390809">
                <a:tc>
                  <a:txBody>
                    <a:bodyPr/>
                    <a:lstStyle/>
                    <a:p>
                      <a:r>
                        <a:rPr lang="en-US" sz="1400" dirty="0"/>
                        <a:t>D6</a:t>
                      </a:r>
                    </a:p>
                  </a:txBody>
                  <a:tcPr/>
                </a:tc>
                <a:tc>
                  <a:txBody>
                    <a:bodyPr/>
                    <a:lstStyle/>
                    <a:p>
                      <a:r>
                        <a:rPr lang="en-US" sz="1400" dirty="0"/>
                        <a:t>S12</a:t>
                      </a:r>
                    </a:p>
                  </a:txBody>
                  <a:tcPr/>
                </a:tc>
                <a:tc>
                  <a:txBody>
                    <a:bodyPr/>
                    <a:lstStyle/>
                    <a:p>
                      <a:r>
                        <a:rPr lang="en-US" sz="1400" dirty="0" err="1"/>
                        <a:t>Koli</a:t>
                      </a:r>
                      <a:endParaRPr lang="en-US" sz="1400" dirty="0"/>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3179004937"/>
                  </a:ext>
                </a:extLst>
              </a:tr>
              <a:tr h="390809">
                <a:tc>
                  <a:txBody>
                    <a:bodyPr/>
                    <a:lstStyle/>
                    <a:p>
                      <a:r>
                        <a:rPr lang="en-US" sz="1400" dirty="0"/>
                        <a:t>D7</a:t>
                      </a:r>
                    </a:p>
                  </a:txBody>
                  <a:tcPr/>
                </a:tc>
                <a:tc>
                  <a:txBody>
                    <a:bodyPr/>
                    <a:lstStyle/>
                    <a:p>
                      <a:r>
                        <a:rPr lang="en-US" sz="1400" dirty="0"/>
                        <a:t>S13</a:t>
                      </a:r>
                    </a:p>
                  </a:txBody>
                  <a:tcPr/>
                </a:tc>
                <a:tc>
                  <a:txBody>
                    <a:bodyPr/>
                    <a:lstStyle/>
                    <a:p>
                      <a:r>
                        <a:rPr lang="en-US" sz="1400" dirty="0" err="1"/>
                        <a:t>Helal</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016014968"/>
                  </a:ext>
                </a:extLst>
              </a:tr>
              <a:tr h="390809">
                <a:tc>
                  <a:txBody>
                    <a:bodyPr/>
                    <a:lstStyle/>
                    <a:p>
                      <a:r>
                        <a:rPr lang="en-US" sz="1400" dirty="0"/>
                        <a:t>D7</a:t>
                      </a:r>
                    </a:p>
                  </a:txBody>
                  <a:tcPr/>
                </a:tc>
                <a:tc>
                  <a:txBody>
                    <a:bodyPr/>
                    <a:lstStyle/>
                    <a:p>
                      <a:r>
                        <a:rPr lang="en-US" sz="1400" dirty="0"/>
                        <a:t>S14</a:t>
                      </a:r>
                    </a:p>
                  </a:txBody>
                  <a:tcPr/>
                </a:tc>
                <a:tc>
                  <a:txBody>
                    <a:bodyPr/>
                    <a:lstStyle/>
                    <a:p>
                      <a:r>
                        <a:rPr lang="en-US" sz="1400" dirty="0"/>
                        <a:t>Hamid</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865218736"/>
                  </a:ext>
                </a:extLst>
              </a:tr>
              <a:tr h="390809">
                <a:tc>
                  <a:txBody>
                    <a:bodyPr/>
                    <a:lstStyle/>
                    <a:p>
                      <a:r>
                        <a:rPr lang="en-US" sz="1400" dirty="0"/>
                        <a:t>D7</a:t>
                      </a:r>
                    </a:p>
                  </a:txBody>
                  <a:tcPr/>
                </a:tc>
                <a:tc>
                  <a:txBody>
                    <a:bodyPr/>
                    <a:lstStyle/>
                    <a:p>
                      <a:r>
                        <a:rPr lang="en-US" sz="1400" dirty="0"/>
                        <a:t>S15</a:t>
                      </a:r>
                    </a:p>
                  </a:txBody>
                  <a:tcPr/>
                </a:tc>
                <a:tc>
                  <a:txBody>
                    <a:bodyPr/>
                    <a:lstStyle/>
                    <a:p>
                      <a:r>
                        <a:rPr lang="en-US" sz="1400" dirty="0"/>
                        <a:t>Sumi</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669015402"/>
                  </a:ext>
                </a:extLst>
              </a:tr>
            </a:tbl>
          </a:graphicData>
        </a:graphic>
      </p:graphicFrame>
      <p:cxnSp>
        <p:nvCxnSpPr>
          <p:cNvPr id="9" name="Straight Arrow Connector 8">
            <a:extLst>
              <a:ext uri="{FF2B5EF4-FFF2-40B4-BE49-F238E27FC236}">
                <a16:creationId xmlns:a16="http://schemas.microsoft.com/office/drawing/2014/main" id="{2F5A94AE-6338-4680-AC10-0270C8FCBD0D}"/>
              </a:ext>
            </a:extLst>
          </p:cNvPr>
          <p:cNvCxnSpPr>
            <a:cxnSpLocks/>
          </p:cNvCxnSpPr>
          <p:nvPr/>
        </p:nvCxnSpPr>
        <p:spPr>
          <a:xfrm>
            <a:off x="2839162" y="3666937"/>
            <a:ext cx="0" cy="4034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98FBAE2-8AF4-48B4-950B-C3FB6A5AEAC0}"/>
              </a:ext>
            </a:extLst>
          </p:cNvPr>
          <p:cNvSpPr/>
          <p:nvPr/>
        </p:nvSpPr>
        <p:spPr>
          <a:xfrm>
            <a:off x="8604274" y="26852"/>
            <a:ext cx="1320046" cy="400110"/>
          </a:xfrm>
          <a:prstGeom prst="rect">
            <a:avLst/>
          </a:prstGeom>
        </p:spPr>
        <p:txBody>
          <a:bodyPr wrap="square">
            <a:spAutoFit/>
          </a:bodyPr>
          <a:lstStyle/>
          <a:p>
            <a:r>
              <a:rPr lang="en-US" sz="2000" b="1" dirty="0"/>
              <a:t>Student</a:t>
            </a:r>
          </a:p>
        </p:txBody>
      </p:sp>
      <p:sp>
        <p:nvSpPr>
          <p:cNvPr id="16" name="Rectangle 15">
            <a:extLst>
              <a:ext uri="{FF2B5EF4-FFF2-40B4-BE49-F238E27FC236}">
                <a16:creationId xmlns:a16="http://schemas.microsoft.com/office/drawing/2014/main" id="{68AEA72A-268F-4390-BD05-C5BAB7558D9D}"/>
              </a:ext>
            </a:extLst>
          </p:cNvPr>
          <p:cNvSpPr/>
          <p:nvPr/>
        </p:nvSpPr>
        <p:spPr>
          <a:xfrm>
            <a:off x="205423" y="3688420"/>
            <a:ext cx="2176373" cy="400110"/>
          </a:xfrm>
          <a:prstGeom prst="rect">
            <a:avLst/>
          </a:prstGeom>
        </p:spPr>
        <p:txBody>
          <a:bodyPr wrap="square">
            <a:spAutoFit/>
          </a:bodyPr>
          <a:lstStyle/>
          <a:p>
            <a:r>
              <a:rPr lang="en-US" sz="2000" b="1" dirty="0" err="1"/>
              <a:t>DepartmentNew</a:t>
            </a:r>
            <a:endParaRPr lang="en-US" sz="2000" b="1" dirty="0"/>
          </a:p>
        </p:txBody>
      </p:sp>
      <p:graphicFrame>
        <p:nvGraphicFramePr>
          <p:cNvPr id="10" name="Table 4">
            <a:extLst>
              <a:ext uri="{FF2B5EF4-FFF2-40B4-BE49-F238E27FC236}">
                <a16:creationId xmlns:a16="http://schemas.microsoft.com/office/drawing/2014/main" id="{398A2601-9AFE-4FCB-B6CE-608176BD5859}"/>
              </a:ext>
            </a:extLst>
          </p:cNvPr>
          <p:cNvGraphicFramePr>
            <a:graphicFrameLocks noGrp="1"/>
          </p:cNvGraphicFramePr>
          <p:nvPr>
            <p:extLst>
              <p:ext uri="{D42A27DB-BD31-4B8C-83A1-F6EECF244321}">
                <p14:modId xmlns:p14="http://schemas.microsoft.com/office/powerpoint/2010/main" val="1612144034"/>
              </p:ext>
            </p:extLst>
          </p:nvPr>
        </p:nvGraphicFramePr>
        <p:xfrm>
          <a:off x="272157" y="4070421"/>
          <a:ext cx="4044885" cy="2644536"/>
        </p:xfrm>
        <a:graphic>
          <a:graphicData uri="http://schemas.openxmlformats.org/drawingml/2006/table">
            <a:tbl>
              <a:tblPr firstRow="1" bandRow="1">
                <a:tableStyleId>{5C22544A-7EE6-4342-B048-85BDC9FD1C3A}</a:tableStyleId>
              </a:tblPr>
              <a:tblGrid>
                <a:gridCol w="547540">
                  <a:extLst>
                    <a:ext uri="{9D8B030D-6E8A-4147-A177-3AD203B41FA5}">
                      <a16:colId xmlns:a16="http://schemas.microsoft.com/office/drawing/2014/main" val="1799874382"/>
                    </a:ext>
                  </a:extLst>
                </a:gridCol>
                <a:gridCol w="810705">
                  <a:extLst>
                    <a:ext uri="{9D8B030D-6E8A-4147-A177-3AD203B41FA5}">
                      <a16:colId xmlns:a16="http://schemas.microsoft.com/office/drawing/2014/main" val="4228284490"/>
                    </a:ext>
                  </a:extLst>
                </a:gridCol>
                <a:gridCol w="838986">
                  <a:extLst>
                    <a:ext uri="{9D8B030D-6E8A-4147-A177-3AD203B41FA5}">
                      <a16:colId xmlns:a16="http://schemas.microsoft.com/office/drawing/2014/main" val="484379023"/>
                    </a:ext>
                  </a:extLst>
                </a:gridCol>
                <a:gridCol w="820132">
                  <a:extLst>
                    <a:ext uri="{9D8B030D-6E8A-4147-A177-3AD203B41FA5}">
                      <a16:colId xmlns:a16="http://schemas.microsoft.com/office/drawing/2014/main" val="4202132978"/>
                    </a:ext>
                  </a:extLst>
                </a:gridCol>
                <a:gridCol w="1027522">
                  <a:extLst>
                    <a:ext uri="{9D8B030D-6E8A-4147-A177-3AD203B41FA5}">
                      <a16:colId xmlns:a16="http://schemas.microsoft.com/office/drawing/2014/main" val="639103163"/>
                    </a:ext>
                  </a:extLst>
                </a:gridCol>
              </a:tblGrid>
              <a:tr h="0">
                <a:tc>
                  <a:txBody>
                    <a:bodyPr/>
                    <a:lstStyle/>
                    <a:p>
                      <a:r>
                        <a:rPr lang="en-US" sz="1400" u="sng" dirty="0" err="1"/>
                        <a:t>DNo</a:t>
                      </a:r>
                      <a:endParaRPr lang="en-US" sz="1400" u="sng" dirty="0"/>
                    </a:p>
                  </a:txBody>
                  <a:tcPr/>
                </a:tc>
                <a:tc>
                  <a:txBody>
                    <a:bodyPr/>
                    <a:lstStyle/>
                    <a:p>
                      <a:r>
                        <a:rPr lang="en-US" sz="1400" dirty="0" err="1"/>
                        <a:t>DName</a:t>
                      </a:r>
                      <a:endParaRPr lang="en-US" sz="1400" dirty="0"/>
                    </a:p>
                  </a:txBody>
                  <a:tcPr/>
                </a:tc>
                <a:tc>
                  <a:txBody>
                    <a:bodyPr/>
                    <a:lstStyle/>
                    <a:p>
                      <a:r>
                        <a:rPr lang="en-US" sz="1400" dirty="0"/>
                        <a:t>Address</a:t>
                      </a:r>
                    </a:p>
                  </a:txBody>
                  <a:tcPr/>
                </a:tc>
                <a:tc>
                  <a:txBody>
                    <a:bodyPr/>
                    <a:lstStyle/>
                    <a:p>
                      <a:r>
                        <a:rPr lang="en-US" sz="1400" dirty="0" err="1"/>
                        <a:t>PhnNo</a:t>
                      </a:r>
                      <a:endParaRPr lang="en-US" sz="1400" dirty="0"/>
                    </a:p>
                  </a:txBody>
                  <a:tcPr/>
                </a:tc>
                <a:tc>
                  <a:txBody>
                    <a:bodyPr/>
                    <a:lstStyle/>
                    <a:p>
                      <a:r>
                        <a:rPr lang="en-US" sz="1400" dirty="0" err="1"/>
                        <a:t>DeptHead</a:t>
                      </a:r>
                      <a:endParaRPr lang="en-US" sz="1400" dirty="0"/>
                    </a:p>
                  </a:txBody>
                  <a:tcPr/>
                </a:tc>
                <a:extLst>
                  <a:ext uri="{0D108BD9-81ED-4DB2-BD59-A6C34878D82A}">
                    <a16:rowId xmlns:a16="http://schemas.microsoft.com/office/drawing/2014/main" val="1252329365"/>
                  </a:ext>
                </a:extLst>
              </a:tr>
              <a:tr h="334248">
                <a:tc>
                  <a:txBody>
                    <a:bodyPr/>
                    <a:lstStyle/>
                    <a:p>
                      <a:r>
                        <a:rPr lang="en-US" sz="1400" dirty="0"/>
                        <a:t>D1</a:t>
                      </a:r>
                    </a:p>
                  </a:txBody>
                  <a:tcPr/>
                </a:tc>
                <a:tc>
                  <a:txBody>
                    <a:bodyPr/>
                    <a:lstStyle/>
                    <a:p>
                      <a:r>
                        <a:rPr lang="en-US" sz="1400" dirty="0"/>
                        <a:t>CSE</a:t>
                      </a:r>
                    </a:p>
                  </a:txBody>
                  <a:tcPr/>
                </a:tc>
                <a:tc>
                  <a:txBody>
                    <a:bodyPr/>
                    <a:lstStyle/>
                    <a:p>
                      <a:r>
                        <a:rPr lang="en-US" sz="1400" dirty="0"/>
                        <a:t>Add1</a:t>
                      </a:r>
                    </a:p>
                  </a:txBody>
                  <a:tcPr/>
                </a:tc>
                <a:tc>
                  <a:txBody>
                    <a:bodyPr/>
                    <a:lstStyle/>
                    <a:p>
                      <a:r>
                        <a:rPr lang="en-US" sz="1400" dirty="0"/>
                        <a:t>012</a:t>
                      </a:r>
                    </a:p>
                  </a:txBody>
                  <a:tcPr/>
                </a:tc>
                <a:tc>
                  <a:txBody>
                    <a:bodyPr/>
                    <a:lstStyle/>
                    <a:p>
                      <a:r>
                        <a:rPr lang="en-US" sz="1400" dirty="0"/>
                        <a:t>H1</a:t>
                      </a:r>
                    </a:p>
                  </a:txBody>
                  <a:tcPr/>
                </a:tc>
                <a:extLst>
                  <a:ext uri="{0D108BD9-81ED-4DB2-BD59-A6C34878D82A}">
                    <a16:rowId xmlns:a16="http://schemas.microsoft.com/office/drawing/2014/main" val="2289483765"/>
                  </a:ext>
                </a:extLst>
              </a:tr>
              <a:tr h="334248">
                <a:tc>
                  <a:txBody>
                    <a:bodyPr/>
                    <a:lstStyle/>
                    <a:p>
                      <a:r>
                        <a:rPr lang="en-US" sz="1400" dirty="0"/>
                        <a:t>D2</a:t>
                      </a:r>
                    </a:p>
                  </a:txBody>
                  <a:tcPr/>
                </a:tc>
                <a:tc>
                  <a:txBody>
                    <a:bodyPr/>
                    <a:lstStyle/>
                    <a:p>
                      <a:r>
                        <a:rPr lang="en-US" sz="1400" dirty="0"/>
                        <a:t>EEE</a:t>
                      </a:r>
                    </a:p>
                  </a:txBody>
                  <a:tcPr/>
                </a:tc>
                <a:tc>
                  <a:txBody>
                    <a:bodyPr/>
                    <a:lstStyle/>
                    <a:p>
                      <a:r>
                        <a:rPr lang="en-US" sz="1400" dirty="0"/>
                        <a:t>Add2</a:t>
                      </a:r>
                    </a:p>
                  </a:txBody>
                  <a:tcPr/>
                </a:tc>
                <a:tc>
                  <a:txBody>
                    <a:bodyPr/>
                    <a:lstStyle/>
                    <a:p>
                      <a:r>
                        <a:rPr lang="en-US" sz="1400" dirty="0"/>
                        <a:t>013</a:t>
                      </a:r>
                    </a:p>
                  </a:txBody>
                  <a:tcPr/>
                </a:tc>
                <a:tc>
                  <a:txBody>
                    <a:bodyPr/>
                    <a:lstStyle/>
                    <a:p>
                      <a:r>
                        <a:rPr lang="en-US" sz="1400" dirty="0"/>
                        <a:t>H2</a:t>
                      </a:r>
                    </a:p>
                  </a:txBody>
                  <a:tcPr/>
                </a:tc>
                <a:extLst>
                  <a:ext uri="{0D108BD9-81ED-4DB2-BD59-A6C34878D82A}">
                    <a16:rowId xmlns:a16="http://schemas.microsoft.com/office/drawing/2014/main" val="1939986336"/>
                  </a:ext>
                </a:extLst>
              </a:tr>
              <a:tr h="334248">
                <a:tc>
                  <a:txBody>
                    <a:bodyPr/>
                    <a:lstStyle/>
                    <a:p>
                      <a:r>
                        <a:rPr lang="en-US" sz="1400" dirty="0"/>
                        <a:t>D3</a:t>
                      </a:r>
                    </a:p>
                  </a:txBody>
                  <a:tcPr/>
                </a:tc>
                <a:tc>
                  <a:txBody>
                    <a:bodyPr/>
                    <a:lstStyle/>
                    <a:p>
                      <a:r>
                        <a:rPr lang="en-US" sz="1400" dirty="0"/>
                        <a:t>ETE</a:t>
                      </a:r>
                    </a:p>
                  </a:txBody>
                  <a:tcPr/>
                </a:tc>
                <a:tc>
                  <a:txBody>
                    <a:bodyPr/>
                    <a:lstStyle/>
                    <a:p>
                      <a:r>
                        <a:rPr lang="en-US" sz="1400" dirty="0"/>
                        <a:t>Add3</a:t>
                      </a:r>
                    </a:p>
                  </a:txBody>
                  <a:tcPr/>
                </a:tc>
                <a:tc>
                  <a:txBody>
                    <a:bodyPr/>
                    <a:lstStyle/>
                    <a:p>
                      <a:r>
                        <a:rPr lang="en-US" sz="1400" dirty="0"/>
                        <a:t>014</a:t>
                      </a:r>
                    </a:p>
                  </a:txBody>
                  <a:tcPr/>
                </a:tc>
                <a:tc>
                  <a:txBody>
                    <a:bodyPr/>
                    <a:lstStyle/>
                    <a:p>
                      <a:r>
                        <a:rPr lang="en-US" sz="1400" dirty="0"/>
                        <a:t>H3</a:t>
                      </a:r>
                    </a:p>
                  </a:txBody>
                  <a:tcPr/>
                </a:tc>
                <a:extLst>
                  <a:ext uri="{0D108BD9-81ED-4DB2-BD59-A6C34878D82A}">
                    <a16:rowId xmlns:a16="http://schemas.microsoft.com/office/drawing/2014/main" val="1902350905"/>
                  </a:ext>
                </a:extLst>
              </a:tr>
              <a:tr h="334248">
                <a:tc>
                  <a:txBody>
                    <a:bodyPr/>
                    <a:lstStyle/>
                    <a:p>
                      <a:r>
                        <a:rPr lang="en-US" sz="1400" dirty="0"/>
                        <a:t>D4</a:t>
                      </a:r>
                    </a:p>
                  </a:txBody>
                  <a:tcPr/>
                </a:tc>
                <a:tc>
                  <a:txBody>
                    <a:bodyPr/>
                    <a:lstStyle/>
                    <a:p>
                      <a:r>
                        <a:rPr lang="en-US" sz="1400" dirty="0"/>
                        <a:t>NFE</a:t>
                      </a:r>
                    </a:p>
                  </a:txBody>
                  <a:tcPr/>
                </a:tc>
                <a:tc>
                  <a:txBody>
                    <a:bodyPr/>
                    <a:lstStyle/>
                    <a:p>
                      <a:r>
                        <a:rPr lang="en-US" sz="1400" dirty="0"/>
                        <a:t>Add4</a:t>
                      </a:r>
                    </a:p>
                  </a:txBody>
                  <a:tcPr/>
                </a:tc>
                <a:tc>
                  <a:txBody>
                    <a:bodyPr/>
                    <a:lstStyle/>
                    <a:p>
                      <a:r>
                        <a:rPr lang="en-US" sz="1400" dirty="0"/>
                        <a:t>015</a:t>
                      </a:r>
                    </a:p>
                  </a:txBody>
                  <a:tcPr/>
                </a:tc>
                <a:tc>
                  <a:txBody>
                    <a:bodyPr/>
                    <a:lstStyle/>
                    <a:p>
                      <a:r>
                        <a:rPr lang="en-US" sz="1400" dirty="0"/>
                        <a:t>H4</a:t>
                      </a:r>
                    </a:p>
                  </a:txBody>
                  <a:tcPr/>
                </a:tc>
                <a:extLst>
                  <a:ext uri="{0D108BD9-81ED-4DB2-BD59-A6C34878D82A}">
                    <a16:rowId xmlns:a16="http://schemas.microsoft.com/office/drawing/2014/main" val="4224190921"/>
                  </a:ext>
                </a:extLst>
              </a:tr>
              <a:tr h="334248">
                <a:tc>
                  <a:txBody>
                    <a:bodyPr/>
                    <a:lstStyle/>
                    <a:p>
                      <a:r>
                        <a:rPr lang="en-US" sz="1400" dirty="0"/>
                        <a:t>D5</a:t>
                      </a:r>
                    </a:p>
                  </a:txBody>
                  <a:tcPr/>
                </a:tc>
                <a:tc>
                  <a:txBody>
                    <a:bodyPr/>
                    <a:lstStyle/>
                    <a:p>
                      <a:r>
                        <a:rPr lang="en-US" sz="1400" dirty="0"/>
                        <a:t>MCT</a:t>
                      </a:r>
                    </a:p>
                  </a:txBody>
                  <a:tcPr/>
                </a:tc>
                <a:tc>
                  <a:txBody>
                    <a:bodyPr/>
                    <a:lstStyle/>
                    <a:p>
                      <a:r>
                        <a:rPr lang="en-US" sz="1400" dirty="0"/>
                        <a:t>Add5</a:t>
                      </a:r>
                    </a:p>
                  </a:txBody>
                  <a:tcPr/>
                </a:tc>
                <a:tc>
                  <a:txBody>
                    <a:bodyPr/>
                    <a:lstStyle/>
                    <a:p>
                      <a:r>
                        <a:rPr lang="en-US" sz="1400" dirty="0"/>
                        <a:t>016</a:t>
                      </a:r>
                    </a:p>
                  </a:txBody>
                  <a:tcPr/>
                </a:tc>
                <a:tc>
                  <a:txBody>
                    <a:bodyPr/>
                    <a:lstStyle/>
                    <a:p>
                      <a:r>
                        <a:rPr lang="en-US" sz="1400" dirty="0"/>
                        <a:t>H5</a:t>
                      </a:r>
                    </a:p>
                  </a:txBody>
                  <a:tcPr/>
                </a:tc>
                <a:extLst>
                  <a:ext uri="{0D108BD9-81ED-4DB2-BD59-A6C34878D82A}">
                    <a16:rowId xmlns:a16="http://schemas.microsoft.com/office/drawing/2014/main" val="4124890293"/>
                  </a:ext>
                </a:extLst>
              </a:tr>
              <a:tr h="334248">
                <a:tc>
                  <a:txBody>
                    <a:bodyPr/>
                    <a:lstStyle/>
                    <a:p>
                      <a:r>
                        <a:rPr lang="en-US" sz="1400" dirty="0"/>
                        <a:t>D6</a:t>
                      </a:r>
                    </a:p>
                  </a:txBody>
                  <a:tcPr/>
                </a:tc>
                <a:tc>
                  <a:txBody>
                    <a:bodyPr/>
                    <a:lstStyle/>
                    <a:p>
                      <a:r>
                        <a:rPr lang="en-US" sz="1400" dirty="0"/>
                        <a:t>SWE</a:t>
                      </a:r>
                    </a:p>
                  </a:txBody>
                  <a:tcPr/>
                </a:tc>
                <a:tc>
                  <a:txBody>
                    <a:bodyPr/>
                    <a:lstStyle/>
                    <a:p>
                      <a:r>
                        <a:rPr lang="en-US" sz="1400" dirty="0"/>
                        <a:t>Add6</a:t>
                      </a:r>
                    </a:p>
                  </a:txBody>
                  <a:tcPr/>
                </a:tc>
                <a:tc>
                  <a:txBody>
                    <a:bodyPr/>
                    <a:lstStyle/>
                    <a:p>
                      <a:r>
                        <a:rPr lang="en-US" sz="1400" dirty="0"/>
                        <a:t>017</a:t>
                      </a:r>
                    </a:p>
                  </a:txBody>
                  <a:tcPr/>
                </a:tc>
                <a:tc>
                  <a:txBody>
                    <a:bodyPr/>
                    <a:lstStyle/>
                    <a:p>
                      <a:r>
                        <a:rPr lang="en-US" sz="1400" dirty="0"/>
                        <a:t>H6</a:t>
                      </a:r>
                    </a:p>
                  </a:txBody>
                  <a:tcPr/>
                </a:tc>
                <a:extLst>
                  <a:ext uri="{0D108BD9-81ED-4DB2-BD59-A6C34878D82A}">
                    <a16:rowId xmlns:a16="http://schemas.microsoft.com/office/drawing/2014/main" val="3610799159"/>
                  </a:ext>
                </a:extLst>
              </a:tr>
              <a:tr h="334248">
                <a:tc>
                  <a:txBody>
                    <a:bodyPr/>
                    <a:lstStyle/>
                    <a:p>
                      <a:r>
                        <a:rPr lang="en-US" sz="1400" dirty="0"/>
                        <a:t>D7</a:t>
                      </a:r>
                    </a:p>
                  </a:txBody>
                  <a:tcPr/>
                </a:tc>
                <a:tc>
                  <a:txBody>
                    <a:bodyPr/>
                    <a:lstStyle/>
                    <a:p>
                      <a:r>
                        <a:rPr lang="en-US" sz="1400" dirty="0"/>
                        <a:t>Civil</a:t>
                      </a:r>
                    </a:p>
                  </a:txBody>
                  <a:tcPr/>
                </a:tc>
                <a:tc>
                  <a:txBody>
                    <a:bodyPr/>
                    <a:lstStyle/>
                    <a:p>
                      <a:r>
                        <a:rPr lang="en-US" sz="1400" dirty="0"/>
                        <a:t>Add7</a:t>
                      </a:r>
                    </a:p>
                  </a:txBody>
                  <a:tcPr/>
                </a:tc>
                <a:tc>
                  <a:txBody>
                    <a:bodyPr/>
                    <a:lstStyle/>
                    <a:p>
                      <a:r>
                        <a:rPr lang="en-US" sz="1400" dirty="0"/>
                        <a:t>018</a:t>
                      </a:r>
                    </a:p>
                  </a:txBody>
                  <a:tcPr/>
                </a:tc>
                <a:tc>
                  <a:txBody>
                    <a:bodyPr/>
                    <a:lstStyle/>
                    <a:p>
                      <a:r>
                        <a:rPr lang="en-US" sz="1400" dirty="0"/>
                        <a:t>H7</a:t>
                      </a:r>
                    </a:p>
                  </a:txBody>
                  <a:tcPr/>
                </a:tc>
                <a:extLst>
                  <a:ext uri="{0D108BD9-81ED-4DB2-BD59-A6C34878D82A}">
                    <a16:rowId xmlns:a16="http://schemas.microsoft.com/office/drawing/2014/main" val="2960108917"/>
                  </a:ext>
                </a:extLst>
              </a:tr>
            </a:tbl>
          </a:graphicData>
        </a:graphic>
      </p:graphicFrame>
      <p:graphicFrame>
        <p:nvGraphicFramePr>
          <p:cNvPr id="12" name="Table 4">
            <a:extLst>
              <a:ext uri="{FF2B5EF4-FFF2-40B4-BE49-F238E27FC236}">
                <a16:creationId xmlns:a16="http://schemas.microsoft.com/office/drawing/2014/main" id="{7853367B-BBA4-407A-9FAF-5A38FB343CDD}"/>
              </a:ext>
            </a:extLst>
          </p:cNvPr>
          <p:cNvGraphicFramePr>
            <a:graphicFrameLocks noGrp="1"/>
          </p:cNvGraphicFramePr>
          <p:nvPr>
            <p:extLst>
              <p:ext uri="{D42A27DB-BD31-4B8C-83A1-F6EECF244321}">
                <p14:modId xmlns:p14="http://schemas.microsoft.com/office/powerpoint/2010/main" val="259237408"/>
              </p:ext>
            </p:extLst>
          </p:nvPr>
        </p:nvGraphicFramePr>
        <p:xfrm>
          <a:off x="4559885" y="4040973"/>
          <a:ext cx="3497345" cy="2673984"/>
        </p:xfrm>
        <a:graphic>
          <a:graphicData uri="http://schemas.openxmlformats.org/drawingml/2006/table">
            <a:tbl>
              <a:tblPr firstRow="1" bandRow="1">
                <a:tableStyleId>{5C22544A-7EE6-4342-B048-85BDC9FD1C3A}</a:tableStyleId>
              </a:tblPr>
              <a:tblGrid>
                <a:gridCol w="820132">
                  <a:extLst>
                    <a:ext uri="{9D8B030D-6E8A-4147-A177-3AD203B41FA5}">
                      <a16:colId xmlns:a16="http://schemas.microsoft.com/office/drawing/2014/main" val="4202132978"/>
                    </a:ext>
                  </a:extLst>
                </a:gridCol>
                <a:gridCol w="1027522">
                  <a:extLst>
                    <a:ext uri="{9D8B030D-6E8A-4147-A177-3AD203B41FA5}">
                      <a16:colId xmlns:a16="http://schemas.microsoft.com/office/drawing/2014/main" val="639103163"/>
                    </a:ext>
                  </a:extLst>
                </a:gridCol>
                <a:gridCol w="1649691">
                  <a:extLst>
                    <a:ext uri="{9D8B030D-6E8A-4147-A177-3AD203B41FA5}">
                      <a16:colId xmlns:a16="http://schemas.microsoft.com/office/drawing/2014/main" val="3664028999"/>
                    </a:ext>
                  </a:extLst>
                </a:gridCol>
              </a:tblGrid>
              <a:tr h="334248">
                <a:tc>
                  <a:txBody>
                    <a:bodyPr/>
                    <a:lstStyle/>
                    <a:p>
                      <a:r>
                        <a:rPr lang="en-US" sz="1400" dirty="0" err="1"/>
                        <a:t>HeadID</a:t>
                      </a:r>
                      <a:endParaRPr lang="en-US" sz="1400" dirty="0"/>
                    </a:p>
                  </a:txBody>
                  <a:tcPr/>
                </a:tc>
                <a:tc>
                  <a:txBody>
                    <a:bodyPr/>
                    <a:lstStyle/>
                    <a:p>
                      <a:r>
                        <a:rPr lang="en-US" sz="1400" dirty="0" err="1"/>
                        <a:t>DeptHead</a:t>
                      </a:r>
                      <a:endParaRPr lang="en-US" sz="1400" dirty="0"/>
                    </a:p>
                  </a:txBody>
                  <a:tcPr/>
                </a:tc>
                <a:tc>
                  <a:txBody>
                    <a:bodyPr/>
                    <a:lstStyle/>
                    <a:p>
                      <a:r>
                        <a:rPr lang="en-US" sz="1400" dirty="0" err="1"/>
                        <a:t>DHemail</a:t>
                      </a:r>
                      <a:endParaRPr lang="en-US" sz="1400" dirty="0"/>
                    </a:p>
                  </a:txBody>
                  <a:tcPr/>
                </a:tc>
                <a:extLst>
                  <a:ext uri="{0D108BD9-81ED-4DB2-BD59-A6C34878D82A}">
                    <a16:rowId xmlns:a16="http://schemas.microsoft.com/office/drawing/2014/main" val="1252329365"/>
                  </a:ext>
                </a:extLst>
              </a:tr>
              <a:tr h="334248">
                <a:tc>
                  <a:txBody>
                    <a:bodyPr/>
                    <a:lstStyle/>
                    <a:p>
                      <a:r>
                        <a:rPr lang="en-US" sz="1400" dirty="0"/>
                        <a:t>H1</a:t>
                      </a:r>
                    </a:p>
                  </a:txBody>
                  <a:tcPr/>
                </a:tc>
                <a:tc>
                  <a:txBody>
                    <a:bodyPr/>
                    <a:lstStyle/>
                    <a:p>
                      <a:r>
                        <a:rPr lang="en-US" sz="1400"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Head1@gmail.com</a:t>
                      </a:r>
                    </a:p>
                  </a:txBody>
                  <a:tcPr/>
                </a:tc>
                <a:extLst>
                  <a:ext uri="{0D108BD9-81ED-4DB2-BD59-A6C34878D82A}">
                    <a16:rowId xmlns:a16="http://schemas.microsoft.com/office/drawing/2014/main" val="2289483765"/>
                  </a:ext>
                </a:extLst>
              </a:tr>
              <a:tr h="334248">
                <a:tc>
                  <a:txBody>
                    <a:bodyPr/>
                    <a:lstStyle/>
                    <a:p>
                      <a:r>
                        <a:rPr lang="en-US" sz="1400" dirty="0"/>
                        <a:t>H2</a:t>
                      </a:r>
                    </a:p>
                  </a:txBody>
                  <a:tcPr/>
                </a:tc>
                <a:tc>
                  <a:txBody>
                    <a:bodyPr/>
                    <a:lstStyle/>
                    <a:p>
                      <a:r>
                        <a:rPr lang="en-US" sz="1400"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Head2@gmail.com</a:t>
                      </a:r>
                    </a:p>
                  </a:txBody>
                  <a:tcPr/>
                </a:tc>
                <a:extLst>
                  <a:ext uri="{0D108BD9-81ED-4DB2-BD59-A6C34878D82A}">
                    <a16:rowId xmlns:a16="http://schemas.microsoft.com/office/drawing/2014/main" val="1939986336"/>
                  </a:ext>
                </a:extLst>
              </a:tr>
              <a:tr h="334248">
                <a:tc>
                  <a:txBody>
                    <a:bodyPr/>
                    <a:lstStyle/>
                    <a:p>
                      <a:r>
                        <a:rPr lang="en-US" sz="1400" dirty="0"/>
                        <a:t>H3</a:t>
                      </a:r>
                    </a:p>
                  </a:txBody>
                  <a:tcPr/>
                </a:tc>
                <a:tc>
                  <a:txBody>
                    <a:bodyPr/>
                    <a:lstStyle/>
                    <a:p>
                      <a:r>
                        <a:rPr lang="en-US" sz="1400"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Head3@gmail.com</a:t>
                      </a:r>
                    </a:p>
                  </a:txBody>
                  <a:tcPr/>
                </a:tc>
                <a:extLst>
                  <a:ext uri="{0D108BD9-81ED-4DB2-BD59-A6C34878D82A}">
                    <a16:rowId xmlns:a16="http://schemas.microsoft.com/office/drawing/2014/main" val="1902350905"/>
                  </a:ext>
                </a:extLst>
              </a:tr>
              <a:tr h="334248">
                <a:tc>
                  <a:txBody>
                    <a:bodyPr/>
                    <a:lstStyle/>
                    <a:p>
                      <a:r>
                        <a:rPr lang="en-US" sz="1400" dirty="0"/>
                        <a:t>H4</a:t>
                      </a:r>
                    </a:p>
                  </a:txBody>
                  <a:tcPr/>
                </a:tc>
                <a:tc>
                  <a:txBody>
                    <a:bodyPr/>
                    <a:lstStyle/>
                    <a:p>
                      <a:r>
                        <a:rPr lang="en-US" sz="1400"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Head4@gmail.com</a:t>
                      </a:r>
                    </a:p>
                  </a:txBody>
                  <a:tcPr/>
                </a:tc>
                <a:extLst>
                  <a:ext uri="{0D108BD9-81ED-4DB2-BD59-A6C34878D82A}">
                    <a16:rowId xmlns:a16="http://schemas.microsoft.com/office/drawing/2014/main" val="4224190921"/>
                  </a:ext>
                </a:extLst>
              </a:tr>
              <a:tr h="334248">
                <a:tc>
                  <a:txBody>
                    <a:bodyPr/>
                    <a:lstStyle/>
                    <a:p>
                      <a:r>
                        <a:rPr lang="en-US" sz="1400" dirty="0"/>
                        <a:t>H5</a:t>
                      </a:r>
                    </a:p>
                  </a:txBody>
                  <a:tcPr/>
                </a:tc>
                <a:tc>
                  <a:txBody>
                    <a:bodyPr/>
                    <a:lstStyle/>
                    <a:p>
                      <a:r>
                        <a:rPr lang="en-US" sz="1400"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Head5@gmail.com</a:t>
                      </a:r>
                    </a:p>
                  </a:txBody>
                  <a:tcPr/>
                </a:tc>
                <a:extLst>
                  <a:ext uri="{0D108BD9-81ED-4DB2-BD59-A6C34878D82A}">
                    <a16:rowId xmlns:a16="http://schemas.microsoft.com/office/drawing/2014/main" val="4124890293"/>
                  </a:ext>
                </a:extLst>
              </a:tr>
              <a:tr h="334248">
                <a:tc>
                  <a:txBody>
                    <a:bodyPr/>
                    <a:lstStyle/>
                    <a:p>
                      <a:r>
                        <a:rPr lang="en-US" sz="1400" dirty="0"/>
                        <a:t>H6</a:t>
                      </a:r>
                    </a:p>
                  </a:txBody>
                  <a:tcPr/>
                </a:tc>
                <a:tc>
                  <a:txBody>
                    <a:bodyPr/>
                    <a:lstStyle/>
                    <a:p>
                      <a:r>
                        <a:rPr lang="en-US" sz="1400"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Head6@gmail.com</a:t>
                      </a:r>
                    </a:p>
                  </a:txBody>
                  <a:tcPr/>
                </a:tc>
                <a:extLst>
                  <a:ext uri="{0D108BD9-81ED-4DB2-BD59-A6C34878D82A}">
                    <a16:rowId xmlns:a16="http://schemas.microsoft.com/office/drawing/2014/main" val="3610799159"/>
                  </a:ext>
                </a:extLst>
              </a:tr>
              <a:tr h="334248">
                <a:tc>
                  <a:txBody>
                    <a:bodyPr/>
                    <a:lstStyle/>
                    <a:p>
                      <a:r>
                        <a:rPr lang="en-US" sz="1400" dirty="0"/>
                        <a:t>H7</a:t>
                      </a:r>
                    </a:p>
                  </a:txBody>
                  <a:tcPr/>
                </a:tc>
                <a:tc>
                  <a:txBody>
                    <a:bodyPr/>
                    <a:lstStyle/>
                    <a:p>
                      <a:r>
                        <a:rPr lang="en-US" sz="1400"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Head7@gmail.com</a:t>
                      </a:r>
                    </a:p>
                  </a:txBody>
                  <a:tcPr/>
                </a:tc>
                <a:extLst>
                  <a:ext uri="{0D108BD9-81ED-4DB2-BD59-A6C34878D82A}">
                    <a16:rowId xmlns:a16="http://schemas.microsoft.com/office/drawing/2014/main" val="2960108917"/>
                  </a:ext>
                </a:extLst>
              </a:tr>
            </a:tbl>
          </a:graphicData>
        </a:graphic>
      </p:graphicFrame>
      <p:cxnSp>
        <p:nvCxnSpPr>
          <p:cNvPr id="14" name="Straight Arrow Connector 13">
            <a:extLst>
              <a:ext uri="{FF2B5EF4-FFF2-40B4-BE49-F238E27FC236}">
                <a16:creationId xmlns:a16="http://schemas.microsoft.com/office/drawing/2014/main" id="{D95D0CB5-2B21-4A8C-B98C-BED39F51CD24}"/>
              </a:ext>
            </a:extLst>
          </p:cNvPr>
          <p:cNvCxnSpPr>
            <a:cxnSpLocks/>
          </p:cNvCxnSpPr>
          <p:nvPr/>
        </p:nvCxnSpPr>
        <p:spPr>
          <a:xfrm>
            <a:off x="5879141" y="3685046"/>
            <a:ext cx="0" cy="4034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AC6580F9-9866-4C69-8CF1-A8524646838C}"/>
              </a:ext>
            </a:extLst>
          </p:cNvPr>
          <p:cNvSpPr/>
          <p:nvPr/>
        </p:nvSpPr>
        <p:spPr>
          <a:xfrm>
            <a:off x="205423" y="625687"/>
            <a:ext cx="1582257" cy="400110"/>
          </a:xfrm>
          <a:prstGeom prst="rect">
            <a:avLst/>
          </a:prstGeom>
        </p:spPr>
        <p:txBody>
          <a:bodyPr wrap="square">
            <a:spAutoFit/>
          </a:bodyPr>
          <a:lstStyle/>
          <a:p>
            <a:r>
              <a:rPr lang="en-US" sz="2000" b="1" dirty="0"/>
              <a:t>Department</a:t>
            </a:r>
          </a:p>
        </p:txBody>
      </p:sp>
      <p:sp>
        <p:nvSpPr>
          <p:cNvPr id="17" name="Rectangle 16">
            <a:extLst>
              <a:ext uri="{FF2B5EF4-FFF2-40B4-BE49-F238E27FC236}">
                <a16:creationId xmlns:a16="http://schemas.microsoft.com/office/drawing/2014/main" id="{2395D0AE-F0B7-40A8-84EE-CB220032BCB5}"/>
              </a:ext>
            </a:extLst>
          </p:cNvPr>
          <p:cNvSpPr/>
          <p:nvPr/>
        </p:nvSpPr>
        <p:spPr>
          <a:xfrm>
            <a:off x="4492367" y="3688420"/>
            <a:ext cx="1582257" cy="400110"/>
          </a:xfrm>
          <a:prstGeom prst="rect">
            <a:avLst/>
          </a:prstGeom>
        </p:spPr>
        <p:txBody>
          <a:bodyPr wrap="square">
            <a:spAutoFit/>
          </a:bodyPr>
          <a:lstStyle/>
          <a:p>
            <a:r>
              <a:rPr lang="en-US" sz="2000" b="1" dirty="0" err="1"/>
              <a:t>DeptHead</a:t>
            </a:r>
            <a:endParaRPr lang="en-US" sz="2000" b="1" dirty="0"/>
          </a:p>
        </p:txBody>
      </p:sp>
      <p:sp>
        <p:nvSpPr>
          <p:cNvPr id="18" name="Content Placeholder 6">
            <a:extLst>
              <a:ext uri="{FF2B5EF4-FFF2-40B4-BE49-F238E27FC236}">
                <a16:creationId xmlns:a16="http://schemas.microsoft.com/office/drawing/2014/main" id="{F8331191-F24E-4008-B22D-D90718D4DD0F}"/>
              </a:ext>
            </a:extLst>
          </p:cNvPr>
          <p:cNvSpPr>
            <a:spLocks noGrp="1"/>
          </p:cNvSpPr>
          <p:nvPr>
            <p:ph idx="1"/>
          </p:nvPr>
        </p:nvSpPr>
        <p:spPr>
          <a:xfrm>
            <a:off x="6096000" y="1580341"/>
            <a:ext cx="2276475" cy="2059385"/>
          </a:xfrm>
        </p:spPr>
        <p:txBody>
          <a:bodyPr>
            <a:normAutofit/>
          </a:bodyPr>
          <a:lstStyle/>
          <a:p>
            <a:r>
              <a:rPr lang="en-US" sz="2000" dirty="0"/>
              <a:t>The table must be in 1NF</a:t>
            </a:r>
          </a:p>
          <a:p>
            <a:r>
              <a:rPr lang="en-US" sz="2000" dirty="0"/>
              <a:t>Here, All non-key attributes must depend on key attributes</a:t>
            </a:r>
          </a:p>
        </p:txBody>
      </p:sp>
      <p:sp>
        <p:nvSpPr>
          <p:cNvPr id="19" name="Arrow: Down 18">
            <a:extLst>
              <a:ext uri="{FF2B5EF4-FFF2-40B4-BE49-F238E27FC236}">
                <a16:creationId xmlns:a16="http://schemas.microsoft.com/office/drawing/2014/main" id="{612457F4-C651-479D-A41F-803C7AB56D84}"/>
              </a:ext>
            </a:extLst>
          </p:cNvPr>
          <p:cNvSpPr/>
          <p:nvPr/>
        </p:nvSpPr>
        <p:spPr>
          <a:xfrm>
            <a:off x="2781032" y="3663563"/>
            <a:ext cx="116260" cy="4034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Down 19">
            <a:extLst>
              <a:ext uri="{FF2B5EF4-FFF2-40B4-BE49-F238E27FC236}">
                <a16:creationId xmlns:a16="http://schemas.microsoft.com/office/drawing/2014/main" id="{201CB94E-A9B9-463F-A3D5-043D7877ED8D}"/>
              </a:ext>
            </a:extLst>
          </p:cNvPr>
          <p:cNvSpPr/>
          <p:nvPr/>
        </p:nvSpPr>
        <p:spPr>
          <a:xfrm>
            <a:off x="5830649" y="3637774"/>
            <a:ext cx="116260" cy="4034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596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heel(1)">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E60F-8FA1-4A20-A610-E47E004ACAC1}"/>
              </a:ext>
            </a:extLst>
          </p:cNvPr>
          <p:cNvSpPr>
            <a:spLocks noGrp="1"/>
          </p:cNvSpPr>
          <p:nvPr>
            <p:ph type="title"/>
          </p:nvPr>
        </p:nvSpPr>
        <p:spPr>
          <a:xfrm>
            <a:off x="4152900" y="26852"/>
            <a:ext cx="3162300" cy="671823"/>
          </a:xfrm>
        </p:spPr>
        <p:txBody>
          <a:bodyPr>
            <a:normAutofit fontScale="90000"/>
          </a:bodyPr>
          <a:lstStyle/>
          <a:p>
            <a:r>
              <a:rPr lang="en-US" dirty="0"/>
              <a:t>After 2 NF</a:t>
            </a:r>
          </a:p>
        </p:txBody>
      </p:sp>
      <p:graphicFrame>
        <p:nvGraphicFramePr>
          <p:cNvPr id="6" name="Table 6">
            <a:extLst>
              <a:ext uri="{FF2B5EF4-FFF2-40B4-BE49-F238E27FC236}">
                <a16:creationId xmlns:a16="http://schemas.microsoft.com/office/drawing/2014/main" id="{8E68EC77-8A77-4449-BFF2-8569CBF1979C}"/>
              </a:ext>
            </a:extLst>
          </p:cNvPr>
          <p:cNvGraphicFramePr>
            <a:graphicFrameLocks noGrp="1"/>
          </p:cNvGraphicFramePr>
          <p:nvPr/>
        </p:nvGraphicFramePr>
        <p:xfrm>
          <a:off x="8700941" y="345315"/>
          <a:ext cx="3327662" cy="6252944"/>
        </p:xfrm>
        <a:graphic>
          <a:graphicData uri="http://schemas.openxmlformats.org/drawingml/2006/table">
            <a:tbl>
              <a:tblPr firstRow="1" bandRow="1">
                <a:tableStyleId>{5C22544A-7EE6-4342-B048-85BDC9FD1C3A}</a:tableStyleId>
              </a:tblPr>
              <a:tblGrid>
                <a:gridCol w="527901">
                  <a:extLst>
                    <a:ext uri="{9D8B030D-6E8A-4147-A177-3AD203B41FA5}">
                      <a16:colId xmlns:a16="http://schemas.microsoft.com/office/drawing/2014/main" val="3580014902"/>
                    </a:ext>
                  </a:extLst>
                </a:gridCol>
                <a:gridCol w="480767">
                  <a:extLst>
                    <a:ext uri="{9D8B030D-6E8A-4147-A177-3AD203B41FA5}">
                      <a16:colId xmlns:a16="http://schemas.microsoft.com/office/drawing/2014/main" val="3272473455"/>
                    </a:ext>
                  </a:extLst>
                </a:gridCol>
                <a:gridCol w="707010">
                  <a:extLst>
                    <a:ext uri="{9D8B030D-6E8A-4147-A177-3AD203B41FA5}">
                      <a16:colId xmlns:a16="http://schemas.microsoft.com/office/drawing/2014/main" val="919121680"/>
                    </a:ext>
                  </a:extLst>
                </a:gridCol>
                <a:gridCol w="980524">
                  <a:extLst>
                    <a:ext uri="{9D8B030D-6E8A-4147-A177-3AD203B41FA5}">
                      <a16:colId xmlns:a16="http://schemas.microsoft.com/office/drawing/2014/main" val="4216578761"/>
                    </a:ext>
                  </a:extLst>
                </a:gridCol>
                <a:gridCol w="631460">
                  <a:extLst>
                    <a:ext uri="{9D8B030D-6E8A-4147-A177-3AD203B41FA5}">
                      <a16:colId xmlns:a16="http://schemas.microsoft.com/office/drawing/2014/main" val="1091656388"/>
                    </a:ext>
                  </a:extLst>
                </a:gridCol>
              </a:tblGrid>
              <a:tr h="390809">
                <a:tc>
                  <a:txBody>
                    <a:bodyPr/>
                    <a:lstStyle/>
                    <a:p>
                      <a:r>
                        <a:rPr lang="en-US" sz="1400" dirty="0" err="1"/>
                        <a:t>DNo</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sng" dirty="0"/>
                        <a:t>SID</a:t>
                      </a:r>
                    </a:p>
                  </a:txBody>
                  <a:tcPr/>
                </a:tc>
                <a:tc>
                  <a:txBody>
                    <a:bodyPr/>
                    <a:lstStyle/>
                    <a:p>
                      <a:r>
                        <a:rPr lang="en-US" sz="1400" dirty="0" err="1"/>
                        <a:t>SName</a:t>
                      </a:r>
                      <a:endParaRPr lang="en-US" sz="1400" dirty="0"/>
                    </a:p>
                  </a:txBody>
                  <a:tcPr/>
                </a:tc>
                <a:tc>
                  <a:txBody>
                    <a:bodyPr/>
                    <a:lstStyle/>
                    <a:p>
                      <a:r>
                        <a:rPr lang="en-US" sz="1400" dirty="0"/>
                        <a:t>City</a:t>
                      </a:r>
                    </a:p>
                  </a:txBody>
                  <a:tcPr/>
                </a:tc>
                <a:tc>
                  <a:txBody>
                    <a:bodyPr/>
                    <a:lstStyle/>
                    <a:p>
                      <a:r>
                        <a:rPr lang="en-US" sz="1400" dirty="0"/>
                        <a:t>Zip</a:t>
                      </a:r>
                    </a:p>
                  </a:txBody>
                  <a:tcPr/>
                </a:tc>
                <a:extLst>
                  <a:ext uri="{0D108BD9-81ED-4DB2-BD59-A6C34878D82A}">
                    <a16:rowId xmlns:a16="http://schemas.microsoft.com/office/drawing/2014/main" val="745105741"/>
                  </a:ext>
                </a:extLst>
              </a:tr>
              <a:tr h="390809">
                <a:tc>
                  <a:txBody>
                    <a:bodyPr/>
                    <a:lstStyle/>
                    <a:p>
                      <a:r>
                        <a:rPr lang="en-US" sz="1400" dirty="0"/>
                        <a:t>D1</a:t>
                      </a:r>
                    </a:p>
                  </a:txBody>
                  <a:tcPr/>
                </a:tc>
                <a:tc>
                  <a:txBody>
                    <a:bodyPr/>
                    <a:lstStyle/>
                    <a:p>
                      <a:r>
                        <a:rPr lang="en-US" sz="1400" dirty="0"/>
                        <a:t>S1</a:t>
                      </a:r>
                    </a:p>
                  </a:txBody>
                  <a:tcPr/>
                </a:tc>
                <a:tc>
                  <a:txBody>
                    <a:bodyPr/>
                    <a:lstStyle/>
                    <a:p>
                      <a:r>
                        <a:rPr lang="en-US" sz="1400" dirty="0" err="1"/>
                        <a:t>Anik</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4234883462"/>
                  </a:ext>
                </a:extLst>
              </a:tr>
              <a:tr h="390809">
                <a:tc>
                  <a:txBody>
                    <a:bodyPr/>
                    <a:lstStyle/>
                    <a:p>
                      <a:r>
                        <a:rPr lang="en-US" sz="1400" dirty="0"/>
                        <a:t>D1</a:t>
                      </a:r>
                    </a:p>
                  </a:txBody>
                  <a:tcPr/>
                </a:tc>
                <a:tc>
                  <a:txBody>
                    <a:bodyPr/>
                    <a:lstStyle/>
                    <a:p>
                      <a:r>
                        <a:rPr lang="en-US" sz="1400" dirty="0"/>
                        <a:t>S2</a:t>
                      </a:r>
                    </a:p>
                  </a:txBody>
                  <a:tcPr/>
                </a:tc>
                <a:tc>
                  <a:txBody>
                    <a:bodyPr/>
                    <a:lstStyle/>
                    <a:p>
                      <a:r>
                        <a:rPr lang="en-US" sz="1400" dirty="0"/>
                        <a:t>Anu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572575625"/>
                  </a:ext>
                </a:extLst>
              </a:tr>
              <a:tr h="390809">
                <a:tc>
                  <a:txBody>
                    <a:bodyPr/>
                    <a:lstStyle/>
                    <a:p>
                      <a:r>
                        <a:rPr lang="en-US" sz="1400" dirty="0"/>
                        <a:t>D2</a:t>
                      </a:r>
                    </a:p>
                  </a:txBody>
                  <a:tcPr/>
                </a:tc>
                <a:tc>
                  <a:txBody>
                    <a:bodyPr/>
                    <a:lstStyle/>
                    <a:p>
                      <a:r>
                        <a:rPr lang="en-US" sz="1400" dirty="0"/>
                        <a:t>S3</a:t>
                      </a:r>
                    </a:p>
                  </a:txBody>
                  <a:tcPr/>
                </a:tc>
                <a:tc>
                  <a:txBody>
                    <a:bodyPr/>
                    <a:lstStyle/>
                    <a:p>
                      <a:r>
                        <a:rPr lang="en-US" sz="1400" dirty="0" err="1"/>
                        <a:t>Antora</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391162804"/>
                  </a:ext>
                </a:extLst>
              </a:tr>
              <a:tr h="390809">
                <a:tc>
                  <a:txBody>
                    <a:bodyPr/>
                    <a:lstStyle/>
                    <a:p>
                      <a:r>
                        <a:rPr lang="en-US" sz="1400" dirty="0"/>
                        <a:t>D2</a:t>
                      </a:r>
                    </a:p>
                  </a:txBody>
                  <a:tcPr/>
                </a:tc>
                <a:tc>
                  <a:txBody>
                    <a:bodyPr/>
                    <a:lstStyle/>
                    <a:p>
                      <a:r>
                        <a:rPr lang="en-US" sz="1400" dirty="0"/>
                        <a:t>S4</a:t>
                      </a:r>
                    </a:p>
                  </a:txBody>
                  <a:tcPr/>
                </a:tc>
                <a:tc>
                  <a:txBody>
                    <a:bodyPr/>
                    <a:lstStyle/>
                    <a:p>
                      <a:r>
                        <a:rPr lang="en-US" sz="1400" dirty="0"/>
                        <a:t>Aditi</a:t>
                      </a:r>
                    </a:p>
                  </a:txBody>
                  <a:tcPr/>
                </a:tc>
                <a:tc>
                  <a:txBody>
                    <a:bodyPr/>
                    <a:lstStyle/>
                    <a:p>
                      <a:r>
                        <a:rPr lang="en-US" sz="1400" dirty="0"/>
                        <a:t>Sylhet</a:t>
                      </a:r>
                    </a:p>
                  </a:txBody>
                  <a:tcPr/>
                </a:tc>
                <a:tc>
                  <a:txBody>
                    <a:bodyPr/>
                    <a:lstStyle/>
                    <a:p>
                      <a:r>
                        <a:rPr lang="en-US" sz="1400" dirty="0"/>
                        <a:t>1500</a:t>
                      </a:r>
                    </a:p>
                  </a:txBody>
                  <a:tcPr/>
                </a:tc>
                <a:extLst>
                  <a:ext uri="{0D108BD9-81ED-4DB2-BD59-A6C34878D82A}">
                    <a16:rowId xmlns:a16="http://schemas.microsoft.com/office/drawing/2014/main" val="732028483"/>
                  </a:ext>
                </a:extLst>
              </a:tr>
              <a:tr h="390809">
                <a:tc>
                  <a:txBody>
                    <a:bodyPr/>
                    <a:lstStyle/>
                    <a:p>
                      <a:r>
                        <a:rPr lang="en-US" sz="1400" dirty="0"/>
                        <a:t>D2</a:t>
                      </a:r>
                    </a:p>
                  </a:txBody>
                  <a:tcPr/>
                </a:tc>
                <a:tc>
                  <a:txBody>
                    <a:bodyPr/>
                    <a:lstStyle/>
                    <a:p>
                      <a:r>
                        <a:rPr lang="en-US" sz="1400" dirty="0"/>
                        <a:t>S5</a:t>
                      </a:r>
                    </a:p>
                  </a:txBody>
                  <a:tcPr/>
                </a:tc>
                <a:tc>
                  <a:txBody>
                    <a:bodyPr/>
                    <a:lstStyle/>
                    <a:p>
                      <a:r>
                        <a:rPr lang="en-US" sz="1400"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Sylhet</a:t>
                      </a:r>
                    </a:p>
                  </a:txBody>
                  <a:tcPr/>
                </a:tc>
                <a:tc>
                  <a:txBody>
                    <a:bodyPr/>
                    <a:lstStyle/>
                    <a:p>
                      <a:r>
                        <a:rPr lang="en-US" sz="1400" dirty="0"/>
                        <a:t>1500</a:t>
                      </a:r>
                    </a:p>
                  </a:txBody>
                  <a:tcPr/>
                </a:tc>
                <a:extLst>
                  <a:ext uri="{0D108BD9-81ED-4DB2-BD59-A6C34878D82A}">
                    <a16:rowId xmlns:a16="http://schemas.microsoft.com/office/drawing/2014/main" val="2809837556"/>
                  </a:ext>
                </a:extLst>
              </a:tr>
              <a:tr h="390809">
                <a:tc>
                  <a:txBody>
                    <a:bodyPr/>
                    <a:lstStyle/>
                    <a:p>
                      <a:r>
                        <a:rPr lang="en-US" sz="1400" dirty="0"/>
                        <a:t>D3</a:t>
                      </a:r>
                    </a:p>
                  </a:txBody>
                  <a:tcPr/>
                </a:tc>
                <a:tc>
                  <a:txBody>
                    <a:bodyPr/>
                    <a:lstStyle/>
                    <a:p>
                      <a:r>
                        <a:rPr lang="en-US" sz="1400" dirty="0"/>
                        <a:t>S6</a:t>
                      </a:r>
                    </a:p>
                  </a:txBody>
                  <a:tcPr/>
                </a:tc>
                <a:tc>
                  <a:txBody>
                    <a:bodyPr/>
                    <a:lstStyle/>
                    <a:p>
                      <a:r>
                        <a:rPr lang="en-US" sz="1400" dirty="0"/>
                        <a:t>Meena</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085826463"/>
                  </a:ext>
                </a:extLst>
              </a:tr>
              <a:tr h="390809">
                <a:tc>
                  <a:txBody>
                    <a:bodyPr/>
                    <a:lstStyle/>
                    <a:p>
                      <a:r>
                        <a:rPr lang="en-US" sz="1400" dirty="0"/>
                        <a:t>D4</a:t>
                      </a:r>
                    </a:p>
                  </a:txBody>
                  <a:tcPr/>
                </a:tc>
                <a:tc>
                  <a:txBody>
                    <a:bodyPr/>
                    <a:lstStyle/>
                    <a:p>
                      <a:r>
                        <a:rPr lang="en-US" sz="1400" dirty="0"/>
                        <a:t>S7</a:t>
                      </a:r>
                    </a:p>
                  </a:txBody>
                  <a:tcPr/>
                </a:tc>
                <a:tc>
                  <a:txBody>
                    <a:bodyPr/>
                    <a:lstStyle/>
                    <a:p>
                      <a:r>
                        <a:rPr lang="en-US" sz="1400" dirty="0"/>
                        <a:t>Deepa</a:t>
                      </a:r>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604690"/>
                  </a:ext>
                </a:extLst>
              </a:tr>
              <a:tr h="390809">
                <a:tc>
                  <a:txBody>
                    <a:bodyPr/>
                    <a:lstStyle/>
                    <a:p>
                      <a:r>
                        <a:rPr lang="en-US" sz="1400" dirty="0"/>
                        <a:t>D4</a:t>
                      </a:r>
                    </a:p>
                  </a:txBody>
                  <a:tcPr/>
                </a:tc>
                <a:tc>
                  <a:txBody>
                    <a:bodyPr/>
                    <a:lstStyle/>
                    <a:p>
                      <a:r>
                        <a:rPr lang="en-US" sz="1400" dirty="0"/>
                        <a:t>S8</a:t>
                      </a:r>
                    </a:p>
                  </a:txBody>
                  <a:tcPr/>
                </a:tc>
                <a:tc>
                  <a:txBody>
                    <a:bodyPr/>
                    <a:lstStyle/>
                    <a:p>
                      <a:r>
                        <a:rPr lang="en-US" sz="1400" dirty="0" err="1"/>
                        <a:t>Mithu</a:t>
                      </a:r>
                      <a:endParaRPr lang="en-US" sz="1400" dirty="0"/>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769387936"/>
                  </a:ext>
                </a:extLst>
              </a:tr>
              <a:tr h="390809">
                <a:tc>
                  <a:txBody>
                    <a:bodyPr/>
                    <a:lstStyle/>
                    <a:p>
                      <a:r>
                        <a:rPr lang="en-US" sz="1400" dirty="0"/>
                        <a:t>D4</a:t>
                      </a:r>
                    </a:p>
                  </a:txBody>
                  <a:tcPr/>
                </a:tc>
                <a:tc>
                  <a:txBody>
                    <a:bodyPr/>
                    <a:lstStyle/>
                    <a:p>
                      <a:r>
                        <a:rPr lang="en-US" sz="1400" dirty="0"/>
                        <a:t>S9</a:t>
                      </a:r>
                    </a:p>
                  </a:txBody>
                  <a:tcPr/>
                </a:tc>
                <a:tc>
                  <a:txBody>
                    <a:bodyPr/>
                    <a:lstStyle/>
                    <a:p>
                      <a:r>
                        <a:rPr lang="en-US" sz="1400" dirty="0"/>
                        <a:t>Ani</a:t>
                      </a:r>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1190212912"/>
                  </a:ext>
                </a:extLst>
              </a:tr>
              <a:tr h="390809">
                <a:tc>
                  <a:txBody>
                    <a:bodyPr/>
                    <a:lstStyle/>
                    <a:p>
                      <a:r>
                        <a:rPr lang="en-US" sz="1400" dirty="0"/>
                        <a:t>D5</a:t>
                      </a:r>
                    </a:p>
                  </a:txBody>
                  <a:tcPr/>
                </a:tc>
                <a:tc>
                  <a:txBody>
                    <a:bodyPr/>
                    <a:lstStyle/>
                    <a:p>
                      <a:r>
                        <a:rPr lang="en-US" sz="1400" dirty="0"/>
                        <a:t>S10</a:t>
                      </a:r>
                    </a:p>
                  </a:txBody>
                  <a:tcPr/>
                </a:tc>
                <a:tc>
                  <a:txBody>
                    <a:bodyPr/>
                    <a:lstStyle/>
                    <a:p>
                      <a:r>
                        <a:rPr lang="en-US" sz="1400" dirty="0" err="1"/>
                        <a:t>Kakon</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4187442894"/>
                  </a:ext>
                </a:extLst>
              </a:tr>
              <a:tr h="390809">
                <a:tc>
                  <a:txBody>
                    <a:bodyPr/>
                    <a:lstStyle/>
                    <a:p>
                      <a:r>
                        <a:rPr lang="en-US" sz="1400" dirty="0"/>
                        <a:t>D5</a:t>
                      </a:r>
                    </a:p>
                  </a:txBody>
                  <a:tcPr/>
                </a:tc>
                <a:tc>
                  <a:txBody>
                    <a:bodyPr/>
                    <a:lstStyle/>
                    <a:p>
                      <a:r>
                        <a:rPr lang="en-US" sz="1400" dirty="0"/>
                        <a:t>S11</a:t>
                      </a:r>
                    </a:p>
                  </a:txBody>
                  <a:tcPr/>
                </a:tc>
                <a:tc>
                  <a:txBody>
                    <a:bodyPr/>
                    <a:lstStyle/>
                    <a:p>
                      <a:r>
                        <a:rPr lang="en-US" sz="1400" dirty="0"/>
                        <a:t>Anu</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118196834"/>
                  </a:ext>
                </a:extLst>
              </a:tr>
              <a:tr h="390809">
                <a:tc>
                  <a:txBody>
                    <a:bodyPr/>
                    <a:lstStyle/>
                    <a:p>
                      <a:r>
                        <a:rPr lang="en-US" sz="1400" dirty="0"/>
                        <a:t>D6</a:t>
                      </a:r>
                    </a:p>
                  </a:txBody>
                  <a:tcPr/>
                </a:tc>
                <a:tc>
                  <a:txBody>
                    <a:bodyPr/>
                    <a:lstStyle/>
                    <a:p>
                      <a:r>
                        <a:rPr lang="en-US" sz="1400" dirty="0"/>
                        <a:t>S12</a:t>
                      </a:r>
                    </a:p>
                  </a:txBody>
                  <a:tcPr/>
                </a:tc>
                <a:tc>
                  <a:txBody>
                    <a:bodyPr/>
                    <a:lstStyle/>
                    <a:p>
                      <a:r>
                        <a:rPr lang="en-US" sz="1400" dirty="0" err="1"/>
                        <a:t>Koli</a:t>
                      </a:r>
                      <a:endParaRPr lang="en-US" sz="1400" dirty="0"/>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3179004937"/>
                  </a:ext>
                </a:extLst>
              </a:tr>
              <a:tr h="390809">
                <a:tc>
                  <a:txBody>
                    <a:bodyPr/>
                    <a:lstStyle/>
                    <a:p>
                      <a:r>
                        <a:rPr lang="en-US" sz="1400" dirty="0"/>
                        <a:t>D7</a:t>
                      </a:r>
                    </a:p>
                  </a:txBody>
                  <a:tcPr/>
                </a:tc>
                <a:tc>
                  <a:txBody>
                    <a:bodyPr/>
                    <a:lstStyle/>
                    <a:p>
                      <a:r>
                        <a:rPr lang="en-US" sz="1400" dirty="0"/>
                        <a:t>S13</a:t>
                      </a:r>
                    </a:p>
                  </a:txBody>
                  <a:tcPr/>
                </a:tc>
                <a:tc>
                  <a:txBody>
                    <a:bodyPr/>
                    <a:lstStyle/>
                    <a:p>
                      <a:r>
                        <a:rPr lang="en-US" sz="1400" dirty="0" err="1"/>
                        <a:t>Helal</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016014968"/>
                  </a:ext>
                </a:extLst>
              </a:tr>
              <a:tr h="390809">
                <a:tc>
                  <a:txBody>
                    <a:bodyPr/>
                    <a:lstStyle/>
                    <a:p>
                      <a:r>
                        <a:rPr lang="en-US" sz="1400" dirty="0"/>
                        <a:t>D7</a:t>
                      </a:r>
                    </a:p>
                  </a:txBody>
                  <a:tcPr/>
                </a:tc>
                <a:tc>
                  <a:txBody>
                    <a:bodyPr/>
                    <a:lstStyle/>
                    <a:p>
                      <a:r>
                        <a:rPr lang="en-US" sz="1400" dirty="0"/>
                        <a:t>S14</a:t>
                      </a:r>
                    </a:p>
                  </a:txBody>
                  <a:tcPr/>
                </a:tc>
                <a:tc>
                  <a:txBody>
                    <a:bodyPr/>
                    <a:lstStyle/>
                    <a:p>
                      <a:r>
                        <a:rPr lang="en-US" sz="1400" dirty="0"/>
                        <a:t>Hamid</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865218736"/>
                  </a:ext>
                </a:extLst>
              </a:tr>
              <a:tr h="390809">
                <a:tc>
                  <a:txBody>
                    <a:bodyPr/>
                    <a:lstStyle/>
                    <a:p>
                      <a:r>
                        <a:rPr lang="en-US" sz="1400" dirty="0"/>
                        <a:t>D7</a:t>
                      </a:r>
                    </a:p>
                  </a:txBody>
                  <a:tcPr/>
                </a:tc>
                <a:tc>
                  <a:txBody>
                    <a:bodyPr/>
                    <a:lstStyle/>
                    <a:p>
                      <a:r>
                        <a:rPr lang="en-US" sz="1400" dirty="0"/>
                        <a:t>S15</a:t>
                      </a:r>
                    </a:p>
                  </a:txBody>
                  <a:tcPr/>
                </a:tc>
                <a:tc>
                  <a:txBody>
                    <a:bodyPr/>
                    <a:lstStyle/>
                    <a:p>
                      <a:r>
                        <a:rPr lang="en-US" sz="1400" dirty="0"/>
                        <a:t>Sumi</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669015402"/>
                  </a:ext>
                </a:extLst>
              </a:tr>
            </a:tbl>
          </a:graphicData>
        </a:graphic>
      </p:graphicFrame>
      <p:sp>
        <p:nvSpPr>
          <p:cNvPr id="13" name="Rectangle 12">
            <a:extLst>
              <a:ext uri="{FF2B5EF4-FFF2-40B4-BE49-F238E27FC236}">
                <a16:creationId xmlns:a16="http://schemas.microsoft.com/office/drawing/2014/main" id="{498FBAE2-8AF4-48B4-950B-C3FB6A5AEAC0}"/>
              </a:ext>
            </a:extLst>
          </p:cNvPr>
          <p:cNvSpPr/>
          <p:nvPr/>
        </p:nvSpPr>
        <p:spPr>
          <a:xfrm>
            <a:off x="8604274" y="26852"/>
            <a:ext cx="1320046" cy="400110"/>
          </a:xfrm>
          <a:prstGeom prst="rect">
            <a:avLst/>
          </a:prstGeom>
        </p:spPr>
        <p:txBody>
          <a:bodyPr wrap="square">
            <a:spAutoFit/>
          </a:bodyPr>
          <a:lstStyle/>
          <a:p>
            <a:r>
              <a:rPr lang="en-US" sz="2000" b="1" dirty="0"/>
              <a:t>Student</a:t>
            </a:r>
          </a:p>
        </p:txBody>
      </p:sp>
      <p:sp>
        <p:nvSpPr>
          <p:cNvPr id="16" name="Rectangle 15">
            <a:extLst>
              <a:ext uri="{FF2B5EF4-FFF2-40B4-BE49-F238E27FC236}">
                <a16:creationId xmlns:a16="http://schemas.microsoft.com/office/drawing/2014/main" id="{68AEA72A-268F-4390-BD05-C5BAB7558D9D}"/>
              </a:ext>
            </a:extLst>
          </p:cNvPr>
          <p:cNvSpPr/>
          <p:nvPr/>
        </p:nvSpPr>
        <p:spPr>
          <a:xfrm>
            <a:off x="284642" y="2252005"/>
            <a:ext cx="2176373" cy="400110"/>
          </a:xfrm>
          <a:prstGeom prst="rect">
            <a:avLst/>
          </a:prstGeom>
        </p:spPr>
        <p:txBody>
          <a:bodyPr wrap="square">
            <a:spAutoFit/>
          </a:bodyPr>
          <a:lstStyle/>
          <a:p>
            <a:r>
              <a:rPr lang="en-US" sz="2000" b="1" dirty="0" err="1"/>
              <a:t>DepartmentNew</a:t>
            </a:r>
            <a:endParaRPr lang="en-US" sz="2000" b="1" dirty="0"/>
          </a:p>
        </p:txBody>
      </p:sp>
      <p:graphicFrame>
        <p:nvGraphicFramePr>
          <p:cNvPr id="10" name="Table 4">
            <a:extLst>
              <a:ext uri="{FF2B5EF4-FFF2-40B4-BE49-F238E27FC236}">
                <a16:creationId xmlns:a16="http://schemas.microsoft.com/office/drawing/2014/main" id="{398A2601-9AFE-4FCB-B6CE-608176BD5859}"/>
              </a:ext>
            </a:extLst>
          </p:cNvPr>
          <p:cNvGraphicFramePr>
            <a:graphicFrameLocks noGrp="1"/>
          </p:cNvGraphicFramePr>
          <p:nvPr>
            <p:extLst>
              <p:ext uri="{D42A27DB-BD31-4B8C-83A1-F6EECF244321}">
                <p14:modId xmlns:p14="http://schemas.microsoft.com/office/powerpoint/2010/main" val="3325238524"/>
              </p:ext>
            </p:extLst>
          </p:nvPr>
        </p:nvGraphicFramePr>
        <p:xfrm>
          <a:off x="300031" y="2736957"/>
          <a:ext cx="4044885" cy="2644536"/>
        </p:xfrm>
        <a:graphic>
          <a:graphicData uri="http://schemas.openxmlformats.org/drawingml/2006/table">
            <a:tbl>
              <a:tblPr firstRow="1" bandRow="1">
                <a:tableStyleId>{5C22544A-7EE6-4342-B048-85BDC9FD1C3A}</a:tableStyleId>
              </a:tblPr>
              <a:tblGrid>
                <a:gridCol w="547540">
                  <a:extLst>
                    <a:ext uri="{9D8B030D-6E8A-4147-A177-3AD203B41FA5}">
                      <a16:colId xmlns:a16="http://schemas.microsoft.com/office/drawing/2014/main" val="1799874382"/>
                    </a:ext>
                  </a:extLst>
                </a:gridCol>
                <a:gridCol w="810705">
                  <a:extLst>
                    <a:ext uri="{9D8B030D-6E8A-4147-A177-3AD203B41FA5}">
                      <a16:colId xmlns:a16="http://schemas.microsoft.com/office/drawing/2014/main" val="4228284490"/>
                    </a:ext>
                  </a:extLst>
                </a:gridCol>
                <a:gridCol w="838986">
                  <a:extLst>
                    <a:ext uri="{9D8B030D-6E8A-4147-A177-3AD203B41FA5}">
                      <a16:colId xmlns:a16="http://schemas.microsoft.com/office/drawing/2014/main" val="484379023"/>
                    </a:ext>
                  </a:extLst>
                </a:gridCol>
                <a:gridCol w="820132">
                  <a:extLst>
                    <a:ext uri="{9D8B030D-6E8A-4147-A177-3AD203B41FA5}">
                      <a16:colId xmlns:a16="http://schemas.microsoft.com/office/drawing/2014/main" val="4202132978"/>
                    </a:ext>
                  </a:extLst>
                </a:gridCol>
                <a:gridCol w="1027522">
                  <a:extLst>
                    <a:ext uri="{9D8B030D-6E8A-4147-A177-3AD203B41FA5}">
                      <a16:colId xmlns:a16="http://schemas.microsoft.com/office/drawing/2014/main" val="639103163"/>
                    </a:ext>
                  </a:extLst>
                </a:gridCol>
              </a:tblGrid>
              <a:tr h="0">
                <a:tc>
                  <a:txBody>
                    <a:bodyPr/>
                    <a:lstStyle/>
                    <a:p>
                      <a:r>
                        <a:rPr lang="en-US" sz="1400" u="sng" dirty="0" err="1"/>
                        <a:t>DNo</a:t>
                      </a:r>
                      <a:endParaRPr lang="en-US" sz="1400" u="sng" dirty="0"/>
                    </a:p>
                  </a:txBody>
                  <a:tcPr/>
                </a:tc>
                <a:tc>
                  <a:txBody>
                    <a:bodyPr/>
                    <a:lstStyle/>
                    <a:p>
                      <a:r>
                        <a:rPr lang="en-US" sz="1400" dirty="0" err="1"/>
                        <a:t>DName</a:t>
                      </a:r>
                      <a:endParaRPr lang="en-US" sz="1400" dirty="0"/>
                    </a:p>
                  </a:txBody>
                  <a:tcPr/>
                </a:tc>
                <a:tc>
                  <a:txBody>
                    <a:bodyPr/>
                    <a:lstStyle/>
                    <a:p>
                      <a:r>
                        <a:rPr lang="en-US" sz="1400" dirty="0"/>
                        <a:t>Address</a:t>
                      </a:r>
                    </a:p>
                  </a:txBody>
                  <a:tcPr/>
                </a:tc>
                <a:tc>
                  <a:txBody>
                    <a:bodyPr/>
                    <a:lstStyle/>
                    <a:p>
                      <a:r>
                        <a:rPr lang="en-US" sz="1400" dirty="0" err="1"/>
                        <a:t>PhnNo</a:t>
                      </a:r>
                      <a:endParaRPr lang="en-US" sz="1400" dirty="0"/>
                    </a:p>
                  </a:txBody>
                  <a:tcPr/>
                </a:tc>
                <a:tc>
                  <a:txBody>
                    <a:bodyPr/>
                    <a:lstStyle/>
                    <a:p>
                      <a:r>
                        <a:rPr lang="en-US" sz="1400" dirty="0" err="1"/>
                        <a:t>DeptHead</a:t>
                      </a:r>
                      <a:endParaRPr lang="en-US" sz="1400" dirty="0"/>
                    </a:p>
                  </a:txBody>
                  <a:tcPr/>
                </a:tc>
                <a:extLst>
                  <a:ext uri="{0D108BD9-81ED-4DB2-BD59-A6C34878D82A}">
                    <a16:rowId xmlns:a16="http://schemas.microsoft.com/office/drawing/2014/main" val="1252329365"/>
                  </a:ext>
                </a:extLst>
              </a:tr>
              <a:tr h="334248">
                <a:tc>
                  <a:txBody>
                    <a:bodyPr/>
                    <a:lstStyle/>
                    <a:p>
                      <a:r>
                        <a:rPr lang="en-US" sz="1400" dirty="0"/>
                        <a:t>D1</a:t>
                      </a:r>
                    </a:p>
                  </a:txBody>
                  <a:tcPr/>
                </a:tc>
                <a:tc>
                  <a:txBody>
                    <a:bodyPr/>
                    <a:lstStyle/>
                    <a:p>
                      <a:r>
                        <a:rPr lang="en-US" sz="1400" dirty="0"/>
                        <a:t>CSE</a:t>
                      </a:r>
                    </a:p>
                  </a:txBody>
                  <a:tcPr/>
                </a:tc>
                <a:tc>
                  <a:txBody>
                    <a:bodyPr/>
                    <a:lstStyle/>
                    <a:p>
                      <a:r>
                        <a:rPr lang="en-US" sz="1400" dirty="0"/>
                        <a:t>Add1</a:t>
                      </a:r>
                    </a:p>
                  </a:txBody>
                  <a:tcPr/>
                </a:tc>
                <a:tc>
                  <a:txBody>
                    <a:bodyPr/>
                    <a:lstStyle/>
                    <a:p>
                      <a:r>
                        <a:rPr lang="en-US" sz="1400" dirty="0"/>
                        <a:t>012</a:t>
                      </a:r>
                    </a:p>
                  </a:txBody>
                  <a:tcPr/>
                </a:tc>
                <a:tc>
                  <a:txBody>
                    <a:bodyPr/>
                    <a:lstStyle/>
                    <a:p>
                      <a:r>
                        <a:rPr lang="en-US" sz="1400" dirty="0"/>
                        <a:t>H1</a:t>
                      </a:r>
                    </a:p>
                  </a:txBody>
                  <a:tcPr/>
                </a:tc>
                <a:extLst>
                  <a:ext uri="{0D108BD9-81ED-4DB2-BD59-A6C34878D82A}">
                    <a16:rowId xmlns:a16="http://schemas.microsoft.com/office/drawing/2014/main" val="2289483765"/>
                  </a:ext>
                </a:extLst>
              </a:tr>
              <a:tr h="334248">
                <a:tc>
                  <a:txBody>
                    <a:bodyPr/>
                    <a:lstStyle/>
                    <a:p>
                      <a:r>
                        <a:rPr lang="en-US" sz="1400" dirty="0"/>
                        <a:t>D2</a:t>
                      </a:r>
                    </a:p>
                  </a:txBody>
                  <a:tcPr/>
                </a:tc>
                <a:tc>
                  <a:txBody>
                    <a:bodyPr/>
                    <a:lstStyle/>
                    <a:p>
                      <a:r>
                        <a:rPr lang="en-US" sz="1400" dirty="0"/>
                        <a:t>EEE</a:t>
                      </a:r>
                    </a:p>
                  </a:txBody>
                  <a:tcPr/>
                </a:tc>
                <a:tc>
                  <a:txBody>
                    <a:bodyPr/>
                    <a:lstStyle/>
                    <a:p>
                      <a:r>
                        <a:rPr lang="en-US" sz="1400" dirty="0"/>
                        <a:t>Add2</a:t>
                      </a:r>
                    </a:p>
                  </a:txBody>
                  <a:tcPr/>
                </a:tc>
                <a:tc>
                  <a:txBody>
                    <a:bodyPr/>
                    <a:lstStyle/>
                    <a:p>
                      <a:r>
                        <a:rPr lang="en-US" sz="1400" dirty="0"/>
                        <a:t>013</a:t>
                      </a:r>
                    </a:p>
                  </a:txBody>
                  <a:tcPr/>
                </a:tc>
                <a:tc>
                  <a:txBody>
                    <a:bodyPr/>
                    <a:lstStyle/>
                    <a:p>
                      <a:r>
                        <a:rPr lang="en-US" sz="1400" dirty="0"/>
                        <a:t>H2</a:t>
                      </a:r>
                    </a:p>
                  </a:txBody>
                  <a:tcPr/>
                </a:tc>
                <a:extLst>
                  <a:ext uri="{0D108BD9-81ED-4DB2-BD59-A6C34878D82A}">
                    <a16:rowId xmlns:a16="http://schemas.microsoft.com/office/drawing/2014/main" val="1939986336"/>
                  </a:ext>
                </a:extLst>
              </a:tr>
              <a:tr h="334248">
                <a:tc>
                  <a:txBody>
                    <a:bodyPr/>
                    <a:lstStyle/>
                    <a:p>
                      <a:r>
                        <a:rPr lang="en-US" sz="1400" dirty="0"/>
                        <a:t>D3</a:t>
                      </a:r>
                    </a:p>
                  </a:txBody>
                  <a:tcPr/>
                </a:tc>
                <a:tc>
                  <a:txBody>
                    <a:bodyPr/>
                    <a:lstStyle/>
                    <a:p>
                      <a:r>
                        <a:rPr lang="en-US" sz="1400" dirty="0"/>
                        <a:t>ETE</a:t>
                      </a:r>
                    </a:p>
                  </a:txBody>
                  <a:tcPr/>
                </a:tc>
                <a:tc>
                  <a:txBody>
                    <a:bodyPr/>
                    <a:lstStyle/>
                    <a:p>
                      <a:r>
                        <a:rPr lang="en-US" sz="1400" dirty="0"/>
                        <a:t>Add3</a:t>
                      </a:r>
                    </a:p>
                  </a:txBody>
                  <a:tcPr/>
                </a:tc>
                <a:tc>
                  <a:txBody>
                    <a:bodyPr/>
                    <a:lstStyle/>
                    <a:p>
                      <a:r>
                        <a:rPr lang="en-US" sz="1400" dirty="0"/>
                        <a:t>014</a:t>
                      </a:r>
                    </a:p>
                  </a:txBody>
                  <a:tcPr/>
                </a:tc>
                <a:tc>
                  <a:txBody>
                    <a:bodyPr/>
                    <a:lstStyle/>
                    <a:p>
                      <a:r>
                        <a:rPr lang="en-US" sz="1400" dirty="0"/>
                        <a:t>H3</a:t>
                      </a:r>
                    </a:p>
                  </a:txBody>
                  <a:tcPr/>
                </a:tc>
                <a:extLst>
                  <a:ext uri="{0D108BD9-81ED-4DB2-BD59-A6C34878D82A}">
                    <a16:rowId xmlns:a16="http://schemas.microsoft.com/office/drawing/2014/main" val="1902350905"/>
                  </a:ext>
                </a:extLst>
              </a:tr>
              <a:tr h="334248">
                <a:tc>
                  <a:txBody>
                    <a:bodyPr/>
                    <a:lstStyle/>
                    <a:p>
                      <a:r>
                        <a:rPr lang="en-US" sz="1400" dirty="0"/>
                        <a:t>D4</a:t>
                      </a:r>
                    </a:p>
                  </a:txBody>
                  <a:tcPr/>
                </a:tc>
                <a:tc>
                  <a:txBody>
                    <a:bodyPr/>
                    <a:lstStyle/>
                    <a:p>
                      <a:r>
                        <a:rPr lang="en-US" sz="1400" dirty="0"/>
                        <a:t>NFE</a:t>
                      </a:r>
                    </a:p>
                  </a:txBody>
                  <a:tcPr/>
                </a:tc>
                <a:tc>
                  <a:txBody>
                    <a:bodyPr/>
                    <a:lstStyle/>
                    <a:p>
                      <a:r>
                        <a:rPr lang="en-US" sz="1400" dirty="0"/>
                        <a:t>Add4</a:t>
                      </a:r>
                    </a:p>
                  </a:txBody>
                  <a:tcPr/>
                </a:tc>
                <a:tc>
                  <a:txBody>
                    <a:bodyPr/>
                    <a:lstStyle/>
                    <a:p>
                      <a:r>
                        <a:rPr lang="en-US" sz="1400" dirty="0"/>
                        <a:t>015</a:t>
                      </a:r>
                    </a:p>
                  </a:txBody>
                  <a:tcPr/>
                </a:tc>
                <a:tc>
                  <a:txBody>
                    <a:bodyPr/>
                    <a:lstStyle/>
                    <a:p>
                      <a:r>
                        <a:rPr lang="en-US" sz="1400" dirty="0"/>
                        <a:t>H4</a:t>
                      </a:r>
                    </a:p>
                  </a:txBody>
                  <a:tcPr/>
                </a:tc>
                <a:extLst>
                  <a:ext uri="{0D108BD9-81ED-4DB2-BD59-A6C34878D82A}">
                    <a16:rowId xmlns:a16="http://schemas.microsoft.com/office/drawing/2014/main" val="4224190921"/>
                  </a:ext>
                </a:extLst>
              </a:tr>
              <a:tr h="334248">
                <a:tc>
                  <a:txBody>
                    <a:bodyPr/>
                    <a:lstStyle/>
                    <a:p>
                      <a:r>
                        <a:rPr lang="en-US" sz="1400" dirty="0"/>
                        <a:t>D5</a:t>
                      </a:r>
                    </a:p>
                  </a:txBody>
                  <a:tcPr/>
                </a:tc>
                <a:tc>
                  <a:txBody>
                    <a:bodyPr/>
                    <a:lstStyle/>
                    <a:p>
                      <a:r>
                        <a:rPr lang="en-US" sz="1400" dirty="0"/>
                        <a:t>MCT</a:t>
                      </a:r>
                    </a:p>
                  </a:txBody>
                  <a:tcPr/>
                </a:tc>
                <a:tc>
                  <a:txBody>
                    <a:bodyPr/>
                    <a:lstStyle/>
                    <a:p>
                      <a:r>
                        <a:rPr lang="en-US" sz="1400" dirty="0"/>
                        <a:t>Add5</a:t>
                      </a:r>
                    </a:p>
                  </a:txBody>
                  <a:tcPr/>
                </a:tc>
                <a:tc>
                  <a:txBody>
                    <a:bodyPr/>
                    <a:lstStyle/>
                    <a:p>
                      <a:r>
                        <a:rPr lang="en-US" sz="1400" dirty="0"/>
                        <a:t>016</a:t>
                      </a:r>
                    </a:p>
                  </a:txBody>
                  <a:tcPr/>
                </a:tc>
                <a:tc>
                  <a:txBody>
                    <a:bodyPr/>
                    <a:lstStyle/>
                    <a:p>
                      <a:r>
                        <a:rPr lang="en-US" sz="1400" dirty="0"/>
                        <a:t>H5</a:t>
                      </a:r>
                    </a:p>
                  </a:txBody>
                  <a:tcPr/>
                </a:tc>
                <a:extLst>
                  <a:ext uri="{0D108BD9-81ED-4DB2-BD59-A6C34878D82A}">
                    <a16:rowId xmlns:a16="http://schemas.microsoft.com/office/drawing/2014/main" val="4124890293"/>
                  </a:ext>
                </a:extLst>
              </a:tr>
              <a:tr h="334248">
                <a:tc>
                  <a:txBody>
                    <a:bodyPr/>
                    <a:lstStyle/>
                    <a:p>
                      <a:r>
                        <a:rPr lang="en-US" sz="1400" dirty="0"/>
                        <a:t>D6</a:t>
                      </a:r>
                    </a:p>
                  </a:txBody>
                  <a:tcPr/>
                </a:tc>
                <a:tc>
                  <a:txBody>
                    <a:bodyPr/>
                    <a:lstStyle/>
                    <a:p>
                      <a:r>
                        <a:rPr lang="en-US" sz="1400" dirty="0"/>
                        <a:t>SWE</a:t>
                      </a:r>
                    </a:p>
                  </a:txBody>
                  <a:tcPr/>
                </a:tc>
                <a:tc>
                  <a:txBody>
                    <a:bodyPr/>
                    <a:lstStyle/>
                    <a:p>
                      <a:r>
                        <a:rPr lang="en-US" sz="1400" dirty="0"/>
                        <a:t>Add6</a:t>
                      </a:r>
                    </a:p>
                  </a:txBody>
                  <a:tcPr/>
                </a:tc>
                <a:tc>
                  <a:txBody>
                    <a:bodyPr/>
                    <a:lstStyle/>
                    <a:p>
                      <a:r>
                        <a:rPr lang="en-US" sz="1400" dirty="0"/>
                        <a:t>017</a:t>
                      </a:r>
                    </a:p>
                  </a:txBody>
                  <a:tcPr/>
                </a:tc>
                <a:tc>
                  <a:txBody>
                    <a:bodyPr/>
                    <a:lstStyle/>
                    <a:p>
                      <a:r>
                        <a:rPr lang="en-US" sz="1400" dirty="0"/>
                        <a:t>H6</a:t>
                      </a:r>
                    </a:p>
                  </a:txBody>
                  <a:tcPr/>
                </a:tc>
                <a:extLst>
                  <a:ext uri="{0D108BD9-81ED-4DB2-BD59-A6C34878D82A}">
                    <a16:rowId xmlns:a16="http://schemas.microsoft.com/office/drawing/2014/main" val="3610799159"/>
                  </a:ext>
                </a:extLst>
              </a:tr>
              <a:tr h="334248">
                <a:tc>
                  <a:txBody>
                    <a:bodyPr/>
                    <a:lstStyle/>
                    <a:p>
                      <a:r>
                        <a:rPr lang="en-US" sz="1400" dirty="0"/>
                        <a:t>D7</a:t>
                      </a:r>
                    </a:p>
                  </a:txBody>
                  <a:tcPr/>
                </a:tc>
                <a:tc>
                  <a:txBody>
                    <a:bodyPr/>
                    <a:lstStyle/>
                    <a:p>
                      <a:r>
                        <a:rPr lang="en-US" sz="1400" dirty="0"/>
                        <a:t>Civil</a:t>
                      </a:r>
                    </a:p>
                  </a:txBody>
                  <a:tcPr/>
                </a:tc>
                <a:tc>
                  <a:txBody>
                    <a:bodyPr/>
                    <a:lstStyle/>
                    <a:p>
                      <a:r>
                        <a:rPr lang="en-US" sz="1400" dirty="0"/>
                        <a:t>Add7</a:t>
                      </a:r>
                    </a:p>
                  </a:txBody>
                  <a:tcPr/>
                </a:tc>
                <a:tc>
                  <a:txBody>
                    <a:bodyPr/>
                    <a:lstStyle/>
                    <a:p>
                      <a:r>
                        <a:rPr lang="en-US" sz="1400" dirty="0"/>
                        <a:t>018</a:t>
                      </a:r>
                    </a:p>
                  </a:txBody>
                  <a:tcPr/>
                </a:tc>
                <a:tc>
                  <a:txBody>
                    <a:bodyPr/>
                    <a:lstStyle/>
                    <a:p>
                      <a:r>
                        <a:rPr lang="en-US" sz="1400" dirty="0"/>
                        <a:t>H7</a:t>
                      </a:r>
                    </a:p>
                  </a:txBody>
                  <a:tcPr/>
                </a:tc>
                <a:extLst>
                  <a:ext uri="{0D108BD9-81ED-4DB2-BD59-A6C34878D82A}">
                    <a16:rowId xmlns:a16="http://schemas.microsoft.com/office/drawing/2014/main" val="2960108917"/>
                  </a:ext>
                </a:extLst>
              </a:tr>
            </a:tbl>
          </a:graphicData>
        </a:graphic>
      </p:graphicFrame>
      <p:graphicFrame>
        <p:nvGraphicFramePr>
          <p:cNvPr id="12" name="Table 4">
            <a:extLst>
              <a:ext uri="{FF2B5EF4-FFF2-40B4-BE49-F238E27FC236}">
                <a16:creationId xmlns:a16="http://schemas.microsoft.com/office/drawing/2014/main" id="{7853367B-BBA4-407A-9FAF-5A38FB343CDD}"/>
              </a:ext>
            </a:extLst>
          </p:cNvPr>
          <p:cNvGraphicFramePr>
            <a:graphicFrameLocks noGrp="1"/>
          </p:cNvGraphicFramePr>
          <p:nvPr>
            <p:extLst>
              <p:ext uri="{D42A27DB-BD31-4B8C-83A1-F6EECF244321}">
                <p14:modId xmlns:p14="http://schemas.microsoft.com/office/powerpoint/2010/main" val="1068778116"/>
              </p:ext>
            </p:extLst>
          </p:nvPr>
        </p:nvGraphicFramePr>
        <p:xfrm>
          <a:off x="4739029" y="2721287"/>
          <a:ext cx="3497345" cy="2673984"/>
        </p:xfrm>
        <a:graphic>
          <a:graphicData uri="http://schemas.openxmlformats.org/drawingml/2006/table">
            <a:tbl>
              <a:tblPr firstRow="1" bandRow="1">
                <a:tableStyleId>{5C22544A-7EE6-4342-B048-85BDC9FD1C3A}</a:tableStyleId>
              </a:tblPr>
              <a:tblGrid>
                <a:gridCol w="820132">
                  <a:extLst>
                    <a:ext uri="{9D8B030D-6E8A-4147-A177-3AD203B41FA5}">
                      <a16:colId xmlns:a16="http://schemas.microsoft.com/office/drawing/2014/main" val="4202132978"/>
                    </a:ext>
                  </a:extLst>
                </a:gridCol>
                <a:gridCol w="1027522">
                  <a:extLst>
                    <a:ext uri="{9D8B030D-6E8A-4147-A177-3AD203B41FA5}">
                      <a16:colId xmlns:a16="http://schemas.microsoft.com/office/drawing/2014/main" val="639103163"/>
                    </a:ext>
                  </a:extLst>
                </a:gridCol>
                <a:gridCol w="1649691">
                  <a:extLst>
                    <a:ext uri="{9D8B030D-6E8A-4147-A177-3AD203B41FA5}">
                      <a16:colId xmlns:a16="http://schemas.microsoft.com/office/drawing/2014/main" val="3664028999"/>
                    </a:ext>
                  </a:extLst>
                </a:gridCol>
              </a:tblGrid>
              <a:tr h="334248">
                <a:tc>
                  <a:txBody>
                    <a:bodyPr/>
                    <a:lstStyle/>
                    <a:p>
                      <a:r>
                        <a:rPr lang="en-US" sz="1400" dirty="0" err="1"/>
                        <a:t>HeadID</a:t>
                      </a:r>
                      <a:endParaRPr lang="en-US" sz="1400" dirty="0"/>
                    </a:p>
                  </a:txBody>
                  <a:tcPr/>
                </a:tc>
                <a:tc>
                  <a:txBody>
                    <a:bodyPr/>
                    <a:lstStyle/>
                    <a:p>
                      <a:r>
                        <a:rPr lang="en-US" sz="1400" dirty="0" err="1"/>
                        <a:t>DeptHead</a:t>
                      </a:r>
                      <a:endParaRPr lang="en-US" sz="1400" dirty="0"/>
                    </a:p>
                  </a:txBody>
                  <a:tcPr/>
                </a:tc>
                <a:tc>
                  <a:txBody>
                    <a:bodyPr/>
                    <a:lstStyle/>
                    <a:p>
                      <a:r>
                        <a:rPr lang="en-US" sz="1400" dirty="0" err="1"/>
                        <a:t>DHemail</a:t>
                      </a:r>
                      <a:endParaRPr lang="en-US" sz="1400" dirty="0"/>
                    </a:p>
                  </a:txBody>
                  <a:tcPr/>
                </a:tc>
                <a:extLst>
                  <a:ext uri="{0D108BD9-81ED-4DB2-BD59-A6C34878D82A}">
                    <a16:rowId xmlns:a16="http://schemas.microsoft.com/office/drawing/2014/main" val="1252329365"/>
                  </a:ext>
                </a:extLst>
              </a:tr>
              <a:tr h="334248">
                <a:tc>
                  <a:txBody>
                    <a:bodyPr/>
                    <a:lstStyle/>
                    <a:p>
                      <a:r>
                        <a:rPr lang="en-US" sz="1400" dirty="0"/>
                        <a:t>H1</a:t>
                      </a:r>
                    </a:p>
                  </a:txBody>
                  <a:tcPr/>
                </a:tc>
                <a:tc>
                  <a:txBody>
                    <a:bodyPr/>
                    <a:lstStyle/>
                    <a:p>
                      <a:r>
                        <a:rPr lang="en-US" sz="1400"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Head1@gmail.com</a:t>
                      </a:r>
                    </a:p>
                  </a:txBody>
                  <a:tcPr/>
                </a:tc>
                <a:extLst>
                  <a:ext uri="{0D108BD9-81ED-4DB2-BD59-A6C34878D82A}">
                    <a16:rowId xmlns:a16="http://schemas.microsoft.com/office/drawing/2014/main" val="2289483765"/>
                  </a:ext>
                </a:extLst>
              </a:tr>
              <a:tr h="334248">
                <a:tc>
                  <a:txBody>
                    <a:bodyPr/>
                    <a:lstStyle/>
                    <a:p>
                      <a:r>
                        <a:rPr lang="en-US" sz="1400" dirty="0"/>
                        <a:t>H2</a:t>
                      </a:r>
                    </a:p>
                  </a:txBody>
                  <a:tcPr/>
                </a:tc>
                <a:tc>
                  <a:txBody>
                    <a:bodyPr/>
                    <a:lstStyle/>
                    <a:p>
                      <a:r>
                        <a:rPr lang="en-US" sz="1400"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Head2@gmail.com</a:t>
                      </a:r>
                    </a:p>
                  </a:txBody>
                  <a:tcPr/>
                </a:tc>
                <a:extLst>
                  <a:ext uri="{0D108BD9-81ED-4DB2-BD59-A6C34878D82A}">
                    <a16:rowId xmlns:a16="http://schemas.microsoft.com/office/drawing/2014/main" val="1939986336"/>
                  </a:ext>
                </a:extLst>
              </a:tr>
              <a:tr h="334248">
                <a:tc>
                  <a:txBody>
                    <a:bodyPr/>
                    <a:lstStyle/>
                    <a:p>
                      <a:r>
                        <a:rPr lang="en-US" sz="1400" dirty="0"/>
                        <a:t>H3</a:t>
                      </a:r>
                    </a:p>
                  </a:txBody>
                  <a:tcPr/>
                </a:tc>
                <a:tc>
                  <a:txBody>
                    <a:bodyPr/>
                    <a:lstStyle/>
                    <a:p>
                      <a:r>
                        <a:rPr lang="en-US" sz="1400"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Head3@gmail.com</a:t>
                      </a:r>
                    </a:p>
                  </a:txBody>
                  <a:tcPr/>
                </a:tc>
                <a:extLst>
                  <a:ext uri="{0D108BD9-81ED-4DB2-BD59-A6C34878D82A}">
                    <a16:rowId xmlns:a16="http://schemas.microsoft.com/office/drawing/2014/main" val="1902350905"/>
                  </a:ext>
                </a:extLst>
              </a:tr>
              <a:tr h="334248">
                <a:tc>
                  <a:txBody>
                    <a:bodyPr/>
                    <a:lstStyle/>
                    <a:p>
                      <a:r>
                        <a:rPr lang="en-US" sz="1400" dirty="0"/>
                        <a:t>H4</a:t>
                      </a:r>
                    </a:p>
                  </a:txBody>
                  <a:tcPr/>
                </a:tc>
                <a:tc>
                  <a:txBody>
                    <a:bodyPr/>
                    <a:lstStyle/>
                    <a:p>
                      <a:r>
                        <a:rPr lang="en-US" sz="1400"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Head4@gmail.com</a:t>
                      </a:r>
                    </a:p>
                  </a:txBody>
                  <a:tcPr/>
                </a:tc>
                <a:extLst>
                  <a:ext uri="{0D108BD9-81ED-4DB2-BD59-A6C34878D82A}">
                    <a16:rowId xmlns:a16="http://schemas.microsoft.com/office/drawing/2014/main" val="4224190921"/>
                  </a:ext>
                </a:extLst>
              </a:tr>
              <a:tr h="334248">
                <a:tc>
                  <a:txBody>
                    <a:bodyPr/>
                    <a:lstStyle/>
                    <a:p>
                      <a:r>
                        <a:rPr lang="en-US" sz="1400" dirty="0"/>
                        <a:t>H5</a:t>
                      </a:r>
                    </a:p>
                  </a:txBody>
                  <a:tcPr/>
                </a:tc>
                <a:tc>
                  <a:txBody>
                    <a:bodyPr/>
                    <a:lstStyle/>
                    <a:p>
                      <a:r>
                        <a:rPr lang="en-US" sz="1400"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Head5@gmail.com</a:t>
                      </a:r>
                    </a:p>
                  </a:txBody>
                  <a:tcPr/>
                </a:tc>
                <a:extLst>
                  <a:ext uri="{0D108BD9-81ED-4DB2-BD59-A6C34878D82A}">
                    <a16:rowId xmlns:a16="http://schemas.microsoft.com/office/drawing/2014/main" val="4124890293"/>
                  </a:ext>
                </a:extLst>
              </a:tr>
              <a:tr h="334248">
                <a:tc>
                  <a:txBody>
                    <a:bodyPr/>
                    <a:lstStyle/>
                    <a:p>
                      <a:r>
                        <a:rPr lang="en-US" sz="1400" dirty="0"/>
                        <a:t>H6</a:t>
                      </a:r>
                    </a:p>
                  </a:txBody>
                  <a:tcPr/>
                </a:tc>
                <a:tc>
                  <a:txBody>
                    <a:bodyPr/>
                    <a:lstStyle/>
                    <a:p>
                      <a:r>
                        <a:rPr lang="en-US" sz="1400"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Head6@gmail.com</a:t>
                      </a:r>
                    </a:p>
                  </a:txBody>
                  <a:tcPr/>
                </a:tc>
                <a:extLst>
                  <a:ext uri="{0D108BD9-81ED-4DB2-BD59-A6C34878D82A}">
                    <a16:rowId xmlns:a16="http://schemas.microsoft.com/office/drawing/2014/main" val="3610799159"/>
                  </a:ext>
                </a:extLst>
              </a:tr>
              <a:tr h="334248">
                <a:tc>
                  <a:txBody>
                    <a:bodyPr/>
                    <a:lstStyle/>
                    <a:p>
                      <a:r>
                        <a:rPr lang="en-US" sz="1400" dirty="0"/>
                        <a:t>H7</a:t>
                      </a:r>
                    </a:p>
                  </a:txBody>
                  <a:tcPr/>
                </a:tc>
                <a:tc>
                  <a:txBody>
                    <a:bodyPr/>
                    <a:lstStyle/>
                    <a:p>
                      <a:r>
                        <a:rPr lang="en-US" sz="1400"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Head7@gmail.com</a:t>
                      </a:r>
                    </a:p>
                  </a:txBody>
                  <a:tcPr/>
                </a:tc>
                <a:extLst>
                  <a:ext uri="{0D108BD9-81ED-4DB2-BD59-A6C34878D82A}">
                    <a16:rowId xmlns:a16="http://schemas.microsoft.com/office/drawing/2014/main" val="2960108917"/>
                  </a:ext>
                </a:extLst>
              </a:tr>
            </a:tbl>
          </a:graphicData>
        </a:graphic>
      </p:graphicFrame>
      <p:sp>
        <p:nvSpPr>
          <p:cNvPr id="17" name="Rectangle 16">
            <a:extLst>
              <a:ext uri="{FF2B5EF4-FFF2-40B4-BE49-F238E27FC236}">
                <a16:creationId xmlns:a16="http://schemas.microsoft.com/office/drawing/2014/main" id="{2395D0AE-F0B7-40A8-84EE-CB220032BCB5}"/>
              </a:ext>
            </a:extLst>
          </p:cNvPr>
          <p:cNvSpPr/>
          <p:nvPr/>
        </p:nvSpPr>
        <p:spPr>
          <a:xfrm>
            <a:off x="4739029" y="2252005"/>
            <a:ext cx="1582257" cy="400110"/>
          </a:xfrm>
          <a:prstGeom prst="rect">
            <a:avLst/>
          </a:prstGeom>
        </p:spPr>
        <p:txBody>
          <a:bodyPr wrap="square">
            <a:spAutoFit/>
          </a:bodyPr>
          <a:lstStyle/>
          <a:p>
            <a:r>
              <a:rPr lang="en-US" sz="2000" b="1" dirty="0" err="1"/>
              <a:t>DeptHead</a:t>
            </a:r>
            <a:endParaRPr lang="en-US" sz="2000" b="1" dirty="0"/>
          </a:p>
        </p:txBody>
      </p:sp>
    </p:spTree>
    <p:extLst>
      <p:ext uri="{BB962C8B-B14F-4D97-AF65-F5344CB8AC3E}">
        <p14:creationId xmlns:p14="http://schemas.microsoft.com/office/powerpoint/2010/main" val="4169457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E60F-8FA1-4A20-A610-E47E004ACAC1}"/>
              </a:ext>
            </a:extLst>
          </p:cNvPr>
          <p:cNvSpPr>
            <a:spLocks noGrp="1"/>
          </p:cNvSpPr>
          <p:nvPr>
            <p:ph type="title"/>
          </p:nvPr>
        </p:nvSpPr>
        <p:spPr>
          <a:xfrm>
            <a:off x="5301916" y="26852"/>
            <a:ext cx="2013284" cy="671823"/>
          </a:xfrm>
        </p:spPr>
        <p:txBody>
          <a:bodyPr>
            <a:normAutofit fontScale="90000"/>
          </a:bodyPr>
          <a:lstStyle/>
          <a:p>
            <a:r>
              <a:rPr lang="en-US" dirty="0"/>
              <a:t>3 NF</a:t>
            </a:r>
          </a:p>
        </p:txBody>
      </p:sp>
      <p:graphicFrame>
        <p:nvGraphicFramePr>
          <p:cNvPr id="6" name="Table 6">
            <a:extLst>
              <a:ext uri="{FF2B5EF4-FFF2-40B4-BE49-F238E27FC236}">
                <a16:creationId xmlns:a16="http://schemas.microsoft.com/office/drawing/2014/main" id="{8E68EC77-8A77-4449-BFF2-8569CBF1979C}"/>
              </a:ext>
            </a:extLst>
          </p:cNvPr>
          <p:cNvGraphicFramePr>
            <a:graphicFrameLocks noGrp="1"/>
          </p:cNvGraphicFramePr>
          <p:nvPr>
            <p:extLst>
              <p:ext uri="{D42A27DB-BD31-4B8C-83A1-F6EECF244321}">
                <p14:modId xmlns:p14="http://schemas.microsoft.com/office/powerpoint/2010/main" val="3401671653"/>
              </p:ext>
            </p:extLst>
          </p:nvPr>
        </p:nvGraphicFramePr>
        <p:xfrm>
          <a:off x="8700941" y="345315"/>
          <a:ext cx="3327662" cy="6252944"/>
        </p:xfrm>
        <a:graphic>
          <a:graphicData uri="http://schemas.openxmlformats.org/drawingml/2006/table">
            <a:tbl>
              <a:tblPr firstRow="1" bandRow="1">
                <a:tableStyleId>{5C22544A-7EE6-4342-B048-85BDC9FD1C3A}</a:tableStyleId>
              </a:tblPr>
              <a:tblGrid>
                <a:gridCol w="527901">
                  <a:extLst>
                    <a:ext uri="{9D8B030D-6E8A-4147-A177-3AD203B41FA5}">
                      <a16:colId xmlns:a16="http://schemas.microsoft.com/office/drawing/2014/main" val="3580014902"/>
                    </a:ext>
                  </a:extLst>
                </a:gridCol>
                <a:gridCol w="480767">
                  <a:extLst>
                    <a:ext uri="{9D8B030D-6E8A-4147-A177-3AD203B41FA5}">
                      <a16:colId xmlns:a16="http://schemas.microsoft.com/office/drawing/2014/main" val="3272473455"/>
                    </a:ext>
                  </a:extLst>
                </a:gridCol>
                <a:gridCol w="707010">
                  <a:extLst>
                    <a:ext uri="{9D8B030D-6E8A-4147-A177-3AD203B41FA5}">
                      <a16:colId xmlns:a16="http://schemas.microsoft.com/office/drawing/2014/main" val="919121680"/>
                    </a:ext>
                  </a:extLst>
                </a:gridCol>
                <a:gridCol w="980524">
                  <a:extLst>
                    <a:ext uri="{9D8B030D-6E8A-4147-A177-3AD203B41FA5}">
                      <a16:colId xmlns:a16="http://schemas.microsoft.com/office/drawing/2014/main" val="4216578761"/>
                    </a:ext>
                  </a:extLst>
                </a:gridCol>
                <a:gridCol w="631460">
                  <a:extLst>
                    <a:ext uri="{9D8B030D-6E8A-4147-A177-3AD203B41FA5}">
                      <a16:colId xmlns:a16="http://schemas.microsoft.com/office/drawing/2014/main" val="1091656388"/>
                    </a:ext>
                  </a:extLst>
                </a:gridCol>
              </a:tblGrid>
              <a:tr h="390809">
                <a:tc>
                  <a:txBody>
                    <a:bodyPr/>
                    <a:lstStyle/>
                    <a:p>
                      <a:r>
                        <a:rPr lang="en-US" sz="1400" dirty="0" err="1"/>
                        <a:t>DNo</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sng" dirty="0"/>
                        <a:t>SID</a:t>
                      </a:r>
                    </a:p>
                  </a:txBody>
                  <a:tcPr/>
                </a:tc>
                <a:tc>
                  <a:txBody>
                    <a:bodyPr/>
                    <a:lstStyle/>
                    <a:p>
                      <a:r>
                        <a:rPr lang="en-US" sz="1400" dirty="0" err="1"/>
                        <a:t>SName</a:t>
                      </a:r>
                      <a:endParaRPr lang="en-US" sz="1400" dirty="0"/>
                    </a:p>
                  </a:txBody>
                  <a:tcPr/>
                </a:tc>
                <a:tc>
                  <a:txBody>
                    <a:bodyPr/>
                    <a:lstStyle/>
                    <a:p>
                      <a:r>
                        <a:rPr lang="en-US" sz="1400" dirty="0"/>
                        <a:t>City</a:t>
                      </a:r>
                    </a:p>
                  </a:txBody>
                  <a:tcPr/>
                </a:tc>
                <a:tc>
                  <a:txBody>
                    <a:bodyPr/>
                    <a:lstStyle/>
                    <a:p>
                      <a:r>
                        <a:rPr lang="en-US" sz="1400" dirty="0"/>
                        <a:t>Zip</a:t>
                      </a:r>
                    </a:p>
                  </a:txBody>
                  <a:tcPr/>
                </a:tc>
                <a:extLst>
                  <a:ext uri="{0D108BD9-81ED-4DB2-BD59-A6C34878D82A}">
                    <a16:rowId xmlns:a16="http://schemas.microsoft.com/office/drawing/2014/main" val="745105741"/>
                  </a:ext>
                </a:extLst>
              </a:tr>
              <a:tr h="390809">
                <a:tc>
                  <a:txBody>
                    <a:bodyPr/>
                    <a:lstStyle/>
                    <a:p>
                      <a:r>
                        <a:rPr lang="en-US" sz="1400" dirty="0"/>
                        <a:t>D1</a:t>
                      </a:r>
                    </a:p>
                  </a:txBody>
                  <a:tcPr/>
                </a:tc>
                <a:tc>
                  <a:txBody>
                    <a:bodyPr/>
                    <a:lstStyle/>
                    <a:p>
                      <a:r>
                        <a:rPr lang="en-US" sz="1400" dirty="0"/>
                        <a:t>S1</a:t>
                      </a:r>
                    </a:p>
                  </a:txBody>
                  <a:tcPr/>
                </a:tc>
                <a:tc>
                  <a:txBody>
                    <a:bodyPr/>
                    <a:lstStyle/>
                    <a:p>
                      <a:r>
                        <a:rPr lang="en-US" sz="1400" dirty="0" err="1"/>
                        <a:t>Anik</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4234883462"/>
                  </a:ext>
                </a:extLst>
              </a:tr>
              <a:tr h="390809">
                <a:tc>
                  <a:txBody>
                    <a:bodyPr/>
                    <a:lstStyle/>
                    <a:p>
                      <a:r>
                        <a:rPr lang="en-US" sz="1400" dirty="0"/>
                        <a:t>D1</a:t>
                      </a:r>
                    </a:p>
                  </a:txBody>
                  <a:tcPr/>
                </a:tc>
                <a:tc>
                  <a:txBody>
                    <a:bodyPr/>
                    <a:lstStyle/>
                    <a:p>
                      <a:r>
                        <a:rPr lang="en-US" sz="1400" dirty="0"/>
                        <a:t>S2</a:t>
                      </a:r>
                    </a:p>
                  </a:txBody>
                  <a:tcPr/>
                </a:tc>
                <a:tc>
                  <a:txBody>
                    <a:bodyPr/>
                    <a:lstStyle/>
                    <a:p>
                      <a:r>
                        <a:rPr lang="en-US" sz="1400" dirty="0"/>
                        <a:t>Anu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572575625"/>
                  </a:ext>
                </a:extLst>
              </a:tr>
              <a:tr h="390809">
                <a:tc>
                  <a:txBody>
                    <a:bodyPr/>
                    <a:lstStyle/>
                    <a:p>
                      <a:r>
                        <a:rPr lang="en-US" sz="1400" dirty="0"/>
                        <a:t>D2</a:t>
                      </a:r>
                    </a:p>
                  </a:txBody>
                  <a:tcPr/>
                </a:tc>
                <a:tc>
                  <a:txBody>
                    <a:bodyPr/>
                    <a:lstStyle/>
                    <a:p>
                      <a:r>
                        <a:rPr lang="en-US" sz="1400" dirty="0"/>
                        <a:t>S3</a:t>
                      </a:r>
                    </a:p>
                  </a:txBody>
                  <a:tcPr/>
                </a:tc>
                <a:tc>
                  <a:txBody>
                    <a:bodyPr/>
                    <a:lstStyle/>
                    <a:p>
                      <a:r>
                        <a:rPr lang="en-US" sz="1400" dirty="0" err="1"/>
                        <a:t>Antora</a:t>
                      </a:r>
                      <a:endParaRPr lang="en-US" sz="1400" dirty="0"/>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391162804"/>
                  </a:ext>
                </a:extLst>
              </a:tr>
              <a:tr h="390809">
                <a:tc>
                  <a:txBody>
                    <a:bodyPr/>
                    <a:lstStyle/>
                    <a:p>
                      <a:r>
                        <a:rPr lang="en-US" sz="1400" dirty="0"/>
                        <a:t>D2</a:t>
                      </a:r>
                    </a:p>
                  </a:txBody>
                  <a:tcPr/>
                </a:tc>
                <a:tc>
                  <a:txBody>
                    <a:bodyPr/>
                    <a:lstStyle/>
                    <a:p>
                      <a:r>
                        <a:rPr lang="en-US" sz="1400" dirty="0"/>
                        <a:t>S4</a:t>
                      </a:r>
                    </a:p>
                  </a:txBody>
                  <a:tcPr/>
                </a:tc>
                <a:tc>
                  <a:txBody>
                    <a:bodyPr/>
                    <a:lstStyle/>
                    <a:p>
                      <a:r>
                        <a:rPr lang="en-US" sz="1400" dirty="0"/>
                        <a:t>Aditi</a:t>
                      </a:r>
                    </a:p>
                  </a:txBody>
                  <a:tcPr/>
                </a:tc>
                <a:tc>
                  <a:txBody>
                    <a:bodyPr/>
                    <a:lstStyle/>
                    <a:p>
                      <a:r>
                        <a:rPr lang="en-US" sz="1400" dirty="0"/>
                        <a:t>Sylhet</a:t>
                      </a:r>
                    </a:p>
                  </a:txBody>
                  <a:tcPr/>
                </a:tc>
                <a:tc>
                  <a:txBody>
                    <a:bodyPr/>
                    <a:lstStyle/>
                    <a:p>
                      <a:r>
                        <a:rPr lang="en-US" sz="1400" dirty="0"/>
                        <a:t>1500</a:t>
                      </a:r>
                    </a:p>
                  </a:txBody>
                  <a:tcPr/>
                </a:tc>
                <a:extLst>
                  <a:ext uri="{0D108BD9-81ED-4DB2-BD59-A6C34878D82A}">
                    <a16:rowId xmlns:a16="http://schemas.microsoft.com/office/drawing/2014/main" val="732028483"/>
                  </a:ext>
                </a:extLst>
              </a:tr>
              <a:tr h="390809">
                <a:tc>
                  <a:txBody>
                    <a:bodyPr/>
                    <a:lstStyle/>
                    <a:p>
                      <a:r>
                        <a:rPr lang="en-US" sz="1400" dirty="0"/>
                        <a:t>D2</a:t>
                      </a:r>
                    </a:p>
                  </a:txBody>
                  <a:tcPr/>
                </a:tc>
                <a:tc>
                  <a:txBody>
                    <a:bodyPr/>
                    <a:lstStyle/>
                    <a:p>
                      <a:r>
                        <a:rPr lang="en-US" sz="1400" dirty="0"/>
                        <a:t>S5</a:t>
                      </a:r>
                    </a:p>
                  </a:txBody>
                  <a:tcPr/>
                </a:tc>
                <a:tc>
                  <a:txBody>
                    <a:bodyPr/>
                    <a:lstStyle/>
                    <a:p>
                      <a:r>
                        <a:rPr lang="en-US" sz="1400"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Sylhet</a:t>
                      </a:r>
                    </a:p>
                  </a:txBody>
                  <a:tcPr/>
                </a:tc>
                <a:tc>
                  <a:txBody>
                    <a:bodyPr/>
                    <a:lstStyle/>
                    <a:p>
                      <a:r>
                        <a:rPr lang="en-US" sz="1400" dirty="0"/>
                        <a:t>1500</a:t>
                      </a:r>
                    </a:p>
                  </a:txBody>
                  <a:tcPr/>
                </a:tc>
                <a:extLst>
                  <a:ext uri="{0D108BD9-81ED-4DB2-BD59-A6C34878D82A}">
                    <a16:rowId xmlns:a16="http://schemas.microsoft.com/office/drawing/2014/main" val="2809837556"/>
                  </a:ext>
                </a:extLst>
              </a:tr>
              <a:tr h="390809">
                <a:tc>
                  <a:txBody>
                    <a:bodyPr/>
                    <a:lstStyle/>
                    <a:p>
                      <a:r>
                        <a:rPr lang="en-US" sz="1400" dirty="0"/>
                        <a:t>D3</a:t>
                      </a:r>
                    </a:p>
                  </a:txBody>
                  <a:tcPr/>
                </a:tc>
                <a:tc>
                  <a:txBody>
                    <a:bodyPr/>
                    <a:lstStyle/>
                    <a:p>
                      <a:r>
                        <a:rPr lang="en-US" sz="1400" dirty="0"/>
                        <a:t>S6</a:t>
                      </a:r>
                    </a:p>
                  </a:txBody>
                  <a:tcPr/>
                </a:tc>
                <a:tc>
                  <a:txBody>
                    <a:bodyPr/>
                    <a:lstStyle/>
                    <a:p>
                      <a:r>
                        <a:rPr lang="en-US" sz="1400" dirty="0"/>
                        <a:t>Meena</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085826463"/>
                  </a:ext>
                </a:extLst>
              </a:tr>
              <a:tr h="390809">
                <a:tc>
                  <a:txBody>
                    <a:bodyPr/>
                    <a:lstStyle/>
                    <a:p>
                      <a:r>
                        <a:rPr lang="en-US" sz="1400" dirty="0"/>
                        <a:t>D4</a:t>
                      </a:r>
                    </a:p>
                  </a:txBody>
                  <a:tcPr/>
                </a:tc>
                <a:tc>
                  <a:txBody>
                    <a:bodyPr/>
                    <a:lstStyle/>
                    <a:p>
                      <a:r>
                        <a:rPr lang="en-US" sz="1400" dirty="0"/>
                        <a:t>S7</a:t>
                      </a:r>
                    </a:p>
                  </a:txBody>
                  <a:tcPr/>
                </a:tc>
                <a:tc>
                  <a:txBody>
                    <a:bodyPr/>
                    <a:lstStyle/>
                    <a:p>
                      <a:r>
                        <a:rPr lang="en-US" sz="1400" dirty="0"/>
                        <a:t>Deepa</a:t>
                      </a:r>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604690"/>
                  </a:ext>
                </a:extLst>
              </a:tr>
              <a:tr h="390809">
                <a:tc>
                  <a:txBody>
                    <a:bodyPr/>
                    <a:lstStyle/>
                    <a:p>
                      <a:r>
                        <a:rPr lang="en-US" sz="1400" dirty="0"/>
                        <a:t>D4</a:t>
                      </a:r>
                    </a:p>
                  </a:txBody>
                  <a:tcPr/>
                </a:tc>
                <a:tc>
                  <a:txBody>
                    <a:bodyPr/>
                    <a:lstStyle/>
                    <a:p>
                      <a:r>
                        <a:rPr lang="en-US" sz="1400" dirty="0"/>
                        <a:t>S8</a:t>
                      </a:r>
                    </a:p>
                  </a:txBody>
                  <a:tcPr/>
                </a:tc>
                <a:tc>
                  <a:txBody>
                    <a:bodyPr/>
                    <a:lstStyle/>
                    <a:p>
                      <a:r>
                        <a:rPr lang="en-US" sz="1400" dirty="0" err="1"/>
                        <a:t>Mithu</a:t>
                      </a:r>
                      <a:endParaRPr lang="en-US" sz="1400" dirty="0"/>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2769387936"/>
                  </a:ext>
                </a:extLst>
              </a:tr>
              <a:tr h="390809">
                <a:tc>
                  <a:txBody>
                    <a:bodyPr/>
                    <a:lstStyle/>
                    <a:p>
                      <a:r>
                        <a:rPr lang="en-US" sz="1400" dirty="0"/>
                        <a:t>D4</a:t>
                      </a:r>
                    </a:p>
                  </a:txBody>
                  <a:tcPr/>
                </a:tc>
                <a:tc>
                  <a:txBody>
                    <a:bodyPr/>
                    <a:lstStyle/>
                    <a:p>
                      <a:r>
                        <a:rPr lang="en-US" sz="1400" dirty="0"/>
                        <a:t>S9</a:t>
                      </a:r>
                    </a:p>
                  </a:txBody>
                  <a:tcPr/>
                </a:tc>
                <a:tc>
                  <a:txBody>
                    <a:bodyPr/>
                    <a:lstStyle/>
                    <a:p>
                      <a:r>
                        <a:rPr lang="en-US" sz="1400" dirty="0"/>
                        <a:t>Ani</a:t>
                      </a:r>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1190212912"/>
                  </a:ext>
                </a:extLst>
              </a:tr>
              <a:tr h="390809">
                <a:tc>
                  <a:txBody>
                    <a:bodyPr/>
                    <a:lstStyle/>
                    <a:p>
                      <a:r>
                        <a:rPr lang="en-US" sz="1400" dirty="0"/>
                        <a:t>D5</a:t>
                      </a:r>
                    </a:p>
                  </a:txBody>
                  <a:tcPr/>
                </a:tc>
                <a:tc>
                  <a:txBody>
                    <a:bodyPr/>
                    <a:lstStyle/>
                    <a:p>
                      <a:r>
                        <a:rPr lang="en-US" sz="1400" dirty="0"/>
                        <a:t>S10</a:t>
                      </a:r>
                    </a:p>
                  </a:txBody>
                  <a:tcPr/>
                </a:tc>
                <a:tc>
                  <a:txBody>
                    <a:bodyPr/>
                    <a:lstStyle/>
                    <a:p>
                      <a:r>
                        <a:rPr lang="en-US" sz="1400" dirty="0" err="1"/>
                        <a:t>Kakon</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4187442894"/>
                  </a:ext>
                </a:extLst>
              </a:tr>
              <a:tr h="390809">
                <a:tc>
                  <a:txBody>
                    <a:bodyPr/>
                    <a:lstStyle/>
                    <a:p>
                      <a:r>
                        <a:rPr lang="en-US" sz="1400" dirty="0"/>
                        <a:t>D5</a:t>
                      </a:r>
                    </a:p>
                  </a:txBody>
                  <a:tcPr/>
                </a:tc>
                <a:tc>
                  <a:txBody>
                    <a:bodyPr/>
                    <a:lstStyle/>
                    <a:p>
                      <a:r>
                        <a:rPr lang="en-US" sz="1400" dirty="0"/>
                        <a:t>S11</a:t>
                      </a:r>
                    </a:p>
                  </a:txBody>
                  <a:tcPr/>
                </a:tc>
                <a:tc>
                  <a:txBody>
                    <a:bodyPr/>
                    <a:lstStyle/>
                    <a:p>
                      <a:r>
                        <a:rPr lang="en-US" sz="1400" dirty="0"/>
                        <a:t>Anu</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118196834"/>
                  </a:ext>
                </a:extLst>
              </a:tr>
              <a:tr h="390809">
                <a:tc>
                  <a:txBody>
                    <a:bodyPr/>
                    <a:lstStyle/>
                    <a:p>
                      <a:r>
                        <a:rPr lang="en-US" sz="1400" dirty="0"/>
                        <a:t>D6</a:t>
                      </a:r>
                    </a:p>
                  </a:txBody>
                  <a:tcPr/>
                </a:tc>
                <a:tc>
                  <a:txBody>
                    <a:bodyPr/>
                    <a:lstStyle/>
                    <a:p>
                      <a:r>
                        <a:rPr lang="en-US" sz="1400" dirty="0"/>
                        <a:t>S12</a:t>
                      </a:r>
                    </a:p>
                  </a:txBody>
                  <a:tcPr/>
                </a:tc>
                <a:tc>
                  <a:txBody>
                    <a:bodyPr/>
                    <a:lstStyle/>
                    <a:p>
                      <a:r>
                        <a:rPr lang="en-US" sz="1400" dirty="0" err="1"/>
                        <a:t>Koli</a:t>
                      </a:r>
                      <a:endParaRPr lang="en-US" sz="1400" dirty="0"/>
                    </a:p>
                  </a:txBody>
                  <a:tcPr/>
                </a:tc>
                <a:tc>
                  <a:txBody>
                    <a:bodyPr/>
                    <a:lstStyle/>
                    <a:p>
                      <a:r>
                        <a:rPr lang="en-US" sz="1400" dirty="0" err="1"/>
                        <a:t>Barishal</a:t>
                      </a:r>
                      <a:endParaRPr lang="en-US" sz="1400" dirty="0"/>
                    </a:p>
                  </a:txBody>
                  <a:tcPr/>
                </a:tc>
                <a:tc>
                  <a:txBody>
                    <a:bodyPr/>
                    <a:lstStyle/>
                    <a:p>
                      <a:r>
                        <a:rPr lang="en-US" sz="1400" dirty="0"/>
                        <a:t>1100</a:t>
                      </a:r>
                    </a:p>
                  </a:txBody>
                  <a:tcPr/>
                </a:tc>
                <a:extLst>
                  <a:ext uri="{0D108BD9-81ED-4DB2-BD59-A6C34878D82A}">
                    <a16:rowId xmlns:a16="http://schemas.microsoft.com/office/drawing/2014/main" val="3179004937"/>
                  </a:ext>
                </a:extLst>
              </a:tr>
              <a:tr h="390809">
                <a:tc>
                  <a:txBody>
                    <a:bodyPr/>
                    <a:lstStyle/>
                    <a:p>
                      <a:r>
                        <a:rPr lang="en-US" sz="1400" dirty="0"/>
                        <a:t>D7</a:t>
                      </a:r>
                    </a:p>
                  </a:txBody>
                  <a:tcPr/>
                </a:tc>
                <a:tc>
                  <a:txBody>
                    <a:bodyPr/>
                    <a:lstStyle/>
                    <a:p>
                      <a:r>
                        <a:rPr lang="en-US" sz="1400" dirty="0"/>
                        <a:t>S13</a:t>
                      </a:r>
                    </a:p>
                  </a:txBody>
                  <a:tcPr/>
                </a:tc>
                <a:tc>
                  <a:txBody>
                    <a:bodyPr/>
                    <a:lstStyle/>
                    <a:p>
                      <a:r>
                        <a:rPr lang="en-US" sz="1400" dirty="0" err="1"/>
                        <a:t>Helal</a:t>
                      </a:r>
                      <a:endParaRPr lang="en-US" sz="1400" dirty="0"/>
                    </a:p>
                  </a:txBody>
                  <a:tcPr/>
                </a:tc>
                <a:tc>
                  <a:txBody>
                    <a:bodyPr/>
                    <a:lstStyle/>
                    <a:p>
                      <a:r>
                        <a:rPr lang="en-US" sz="1400" dirty="0"/>
                        <a:t>Chittagong</a:t>
                      </a:r>
                    </a:p>
                  </a:txBody>
                  <a:tcPr/>
                </a:tc>
                <a:tc>
                  <a:txBody>
                    <a:bodyPr/>
                    <a:lstStyle/>
                    <a:p>
                      <a:r>
                        <a:rPr lang="en-US" sz="1400" dirty="0"/>
                        <a:t>1300</a:t>
                      </a:r>
                    </a:p>
                  </a:txBody>
                  <a:tcPr/>
                </a:tc>
                <a:extLst>
                  <a:ext uri="{0D108BD9-81ED-4DB2-BD59-A6C34878D82A}">
                    <a16:rowId xmlns:a16="http://schemas.microsoft.com/office/drawing/2014/main" val="1016014968"/>
                  </a:ext>
                </a:extLst>
              </a:tr>
              <a:tr h="390809">
                <a:tc>
                  <a:txBody>
                    <a:bodyPr/>
                    <a:lstStyle/>
                    <a:p>
                      <a:r>
                        <a:rPr lang="en-US" sz="1400" dirty="0"/>
                        <a:t>D7</a:t>
                      </a:r>
                    </a:p>
                  </a:txBody>
                  <a:tcPr/>
                </a:tc>
                <a:tc>
                  <a:txBody>
                    <a:bodyPr/>
                    <a:lstStyle/>
                    <a:p>
                      <a:r>
                        <a:rPr lang="en-US" sz="1400" dirty="0"/>
                        <a:t>S14</a:t>
                      </a:r>
                    </a:p>
                  </a:txBody>
                  <a:tcPr/>
                </a:tc>
                <a:tc>
                  <a:txBody>
                    <a:bodyPr/>
                    <a:lstStyle/>
                    <a:p>
                      <a:r>
                        <a:rPr lang="en-US" sz="1400" dirty="0"/>
                        <a:t>Hamid</a:t>
                      </a:r>
                    </a:p>
                  </a:txBody>
                  <a:tcPr/>
                </a:tc>
                <a:tc>
                  <a:txBody>
                    <a:bodyPr/>
                    <a:lstStyle/>
                    <a:p>
                      <a:r>
                        <a:rPr lang="en-US" sz="1400" dirty="0"/>
                        <a:t>Dhaka</a:t>
                      </a:r>
                    </a:p>
                  </a:txBody>
                  <a:tcPr/>
                </a:tc>
                <a:tc>
                  <a:txBody>
                    <a:bodyPr/>
                    <a:lstStyle/>
                    <a:p>
                      <a:r>
                        <a:rPr lang="en-US" sz="1400" dirty="0"/>
                        <a:t>1200</a:t>
                      </a:r>
                    </a:p>
                  </a:txBody>
                  <a:tcPr/>
                </a:tc>
                <a:extLst>
                  <a:ext uri="{0D108BD9-81ED-4DB2-BD59-A6C34878D82A}">
                    <a16:rowId xmlns:a16="http://schemas.microsoft.com/office/drawing/2014/main" val="3865218736"/>
                  </a:ext>
                </a:extLst>
              </a:tr>
              <a:tr h="390809">
                <a:tc>
                  <a:txBody>
                    <a:bodyPr/>
                    <a:lstStyle/>
                    <a:p>
                      <a:r>
                        <a:rPr lang="en-US" sz="1400" dirty="0"/>
                        <a:t>D7</a:t>
                      </a:r>
                    </a:p>
                  </a:txBody>
                  <a:tcPr/>
                </a:tc>
                <a:tc>
                  <a:txBody>
                    <a:bodyPr/>
                    <a:lstStyle/>
                    <a:p>
                      <a:r>
                        <a:rPr lang="en-US" sz="1400" dirty="0"/>
                        <a:t>S15</a:t>
                      </a:r>
                    </a:p>
                  </a:txBody>
                  <a:tcPr/>
                </a:tc>
                <a:tc>
                  <a:txBody>
                    <a:bodyPr/>
                    <a:lstStyle/>
                    <a:p>
                      <a:r>
                        <a:rPr lang="en-US" sz="1400" dirty="0"/>
                        <a:t>Sumi</a:t>
                      </a:r>
                    </a:p>
                  </a:txBody>
                  <a:tcPr/>
                </a:tc>
                <a:tc>
                  <a:txBody>
                    <a:bodyPr/>
                    <a:lstStyle/>
                    <a:p>
                      <a:r>
                        <a:rPr lang="en-US" sz="1400" dirty="0"/>
                        <a:t>Rangpur</a:t>
                      </a:r>
                    </a:p>
                  </a:txBody>
                  <a:tcPr/>
                </a:tc>
                <a:tc>
                  <a:txBody>
                    <a:bodyPr/>
                    <a:lstStyle/>
                    <a:p>
                      <a:r>
                        <a:rPr lang="en-US" sz="1400" dirty="0"/>
                        <a:t>1400</a:t>
                      </a:r>
                    </a:p>
                  </a:txBody>
                  <a:tcPr/>
                </a:tc>
                <a:extLst>
                  <a:ext uri="{0D108BD9-81ED-4DB2-BD59-A6C34878D82A}">
                    <a16:rowId xmlns:a16="http://schemas.microsoft.com/office/drawing/2014/main" val="1669015402"/>
                  </a:ext>
                </a:extLst>
              </a:tr>
            </a:tbl>
          </a:graphicData>
        </a:graphic>
      </p:graphicFrame>
      <p:sp>
        <p:nvSpPr>
          <p:cNvPr id="13" name="Rectangle 12">
            <a:extLst>
              <a:ext uri="{FF2B5EF4-FFF2-40B4-BE49-F238E27FC236}">
                <a16:creationId xmlns:a16="http://schemas.microsoft.com/office/drawing/2014/main" id="{498FBAE2-8AF4-48B4-950B-C3FB6A5AEAC0}"/>
              </a:ext>
            </a:extLst>
          </p:cNvPr>
          <p:cNvSpPr/>
          <p:nvPr/>
        </p:nvSpPr>
        <p:spPr>
          <a:xfrm>
            <a:off x="8604274" y="26852"/>
            <a:ext cx="1320046" cy="400110"/>
          </a:xfrm>
          <a:prstGeom prst="rect">
            <a:avLst/>
          </a:prstGeom>
        </p:spPr>
        <p:txBody>
          <a:bodyPr wrap="square">
            <a:spAutoFit/>
          </a:bodyPr>
          <a:lstStyle/>
          <a:p>
            <a:r>
              <a:rPr lang="en-US" sz="2000" b="1" dirty="0"/>
              <a:t>Student</a:t>
            </a:r>
          </a:p>
        </p:txBody>
      </p:sp>
      <p:graphicFrame>
        <p:nvGraphicFramePr>
          <p:cNvPr id="9" name="Table 6">
            <a:extLst>
              <a:ext uri="{FF2B5EF4-FFF2-40B4-BE49-F238E27FC236}">
                <a16:creationId xmlns:a16="http://schemas.microsoft.com/office/drawing/2014/main" id="{33A0662B-0463-413C-AA6B-26107F5D1F6D}"/>
              </a:ext>
            </a:extLst>
          </p:cNvPr>
          <p:cNvGraphicFramePr>
            <a:graphicFrameLocks noGrp="1"/>
          </p:cNvGraphicFramePr>
          <p:nvPr>
            <p:extLst>
              <p:ext uri="{D42A27DB-BD31-4B8C-83A1-F6EECF244321}">
                <p14:modId xmlns:p14="http://schemas.microsoft.com/office/powerpoint/2010/main" val="977672721"/>
              </p:ext>
            </p:extLst>
          </p:nvPr>
        </p:nvGraphicFramePr>
        <p:xfrm>
          <a:off x="359047" y="426962"/>
          <a:ext cx="2347138" cy="6252944"/>
        </p:xfrm>
        <a:graphic>
          <a:graphicData uri="http://schemas.openxmlformats.org/drawingml/2006/table">
            <a:tbl>
              <a:tblPr firstRow="1" bandRow="1">
                <a:tableStyleId>{5C22544A-7EE6-4342-B048-85BDC9FD1C3A}</a:tableStyleId>
              </a:tblPr>
              <a:tblGrid>
                <a:gridCol w="527901">
                  <a:extLst>
                    <a:ext uri="{9D8B030D-6E8A-4147-A177-3AD203B41FA5}">
                      <a16:colId xmlns:a16="http://schemas.microsoft.com/office/drawing/2014/main" val="3580014902"/>
                    </a:ext>
                  </a:extLst>
                </a:gridCol>
                <a:gridCol w="480767">
                  <a:extLst>
                    <a:ext uri="{9D8B030D-6E8A-4147-A177-3AD203B41FA5}">
                      <a16:colId xmlns:a16="http://schemas.microsoft.com/office/drawing/2014/main" val="3272473455"/>
                    </a:ext>
                  </a:extLst>
                </a:gridCol>
                <a:gridCol w="707010">
                  <a:extLst>
                    <a:ext uri="{9D8B030D-6E8A-4147-A177-3AD203B41FA5}">
                      <a16:colId xmlns:a16="http://schemas.microsoft.com/office/drawing/2014/main" val="919121680"/>
                    </a:ext>
                  </a:extLst>
                </a:gridCol>
                <a:gridCol w="631460">
                  <a:extLst>
                    <a:ext uri="{9D8B030D-6E8A-4147-A177-3AD203B41FA5}">
                      <a16:colId xmlns:a16="http://schemas.microsoft.com/office/drawing/2014/main" val="1091656388"/>
                    </a:ext>
                  </a:extLst>
                </a:gridCol>
              </a:tblGrid>
              <a:tr h="390809">
                <a:tc>
                  <a:txBody>
                    <a:bodyPr/>
                    <a:lstStyle/>
                    <a:p>
                      <a:r>
                        <a:rPr lang="en-US" sz="1400" dirty="0" err="1"/>
                        <a:t>DNo</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sng" dirty="0"/>
                        <a:t>SID</a:t>
                      </a:r>
                    </a:p>
                  </a:txBody>
                  <a:tcPr/>
                </a:tc>
                <a:tc>
                  <a:txBody>
                    <a:bodyPr/>
                    <a:lstStyle/>
                    <a:p>
                      <a:r>
                        <a:rPr lang="en-US" sz="1400" dirty="0" err="1"/>
                        <a:t>SName</a:t>
                      </a:r>
                      <a:endParaRPr lang="en-US" sz="1400" dirty="0"/>
                    </a:p>
                  </a:txBody>
                  <a:tcPr/>
                </a:tc>
                <a:tc>
                  <a:txBody>
                    <a:bodyPr/>
                    <a:lstStyle/>
                    <a:p>
                      <a:r>
                        <a:rPr lang="en-US" sz="1400" dirty="0"/>
                        <a:t>Zip</a:t>
                      </a:r>
                    </a:p>
                  </a:txBody>
                  <a:tcPr/>
                </a:tc>
                <a:extLst>
                  <a:ext uri="{0D108BD9-81ED-4DB2-BD59-A6C34878D82A}">
                    <a16:rowId xmlns:a16="http://schemas.microsoft.com/office/drawing/2014/main" val="745105741"/>
                  </a:ext>
                </a:extLst>
              </a:tr>
              <a:tr h="390809">
                <a:tc>
                  <a:txBody>
                    <a:bodyPr/>
                    <a:lstStyle/>
                    <a:p>
                      <a:r>
                        <a:rPr lang="en-US" sz="1400" dirty="0"/>
                        <a:t>D1</a:t>
                      </a:r>
                    </a:p>
                  </a:txBody>
                  <a:tcPr/>
                </a:tc>
                <a:tc>
                  <a:txBody>
                    <a:bodyPr/>
                    <a:lstStyle/>
                    <a:p>
                      <a:r>
                        <a:rPr lang="en-US" sz="1400" dirty="0"/>
                        <a:t>S1</a:t>
                      </a:r>
                    </a:p>
                  </a:txBody>
                  <a:tcPr/>
                </a:tc>
                <a:tc>
                  <a:txBody>
                    <a:bodyPr/>
                    <a:lstStyle/>
                    <a:p>
                      <a:r>
                        <a:rPr lang="en-US" sz="1400" dirty="0" err="1"/>
                        <a:t>Anik</a:t>
                      </a:r>
                      <a:endParaRPr lang="en-US" sz="1400" dirty="0"/>
                    </a:p>
                  </a:txBody>
                  <a:tcPr/>
                </a:tc>
                <a:tc>
                  <a:txBody>
                    <a:bodyPr/>
                    <a:lstStyle/>
                    <a:p>
                      <a:r>
                        <a:rPr lang="en-US" sz="1400" dirty="0"/>
                        <a:t>1200</a:t>
                      </a:r>
                    </a:p>
                  </a:txBody>
                  <a:tcPr/>
                </a:tc>
                <a:extLst>
                  <a:ext uri="{0D108BD9-81ED-4DB2-BD59-A6C34878D82A}">
                    <a16:rowId xmlns:a16="http://schemas.microsoft.com/office/drawing/2014/main" val="4234883462"/>
                  </a:ext>
                </a:extLst>
              </a:tr>
              <a:tr h="390809">
                <a:tc>
                  <a:txBody>
                    <a:bodyPr/>
                    <a:lstStyle/>
                    <a:p>
                      <a:r>
                        <a:rPr lang="en-US" sz="1400" dirty="0"/>
                        <a:t>D1</a:t>
                      </a:r>
                    </a:p>
                  </a:txBody>
                  <a:tcPr/>
                </a:tc>
                <a:tc>
                  <a:txBody>
                    <a:bodyPr/>
                    <a:lstStyle/>
                    <a:p>
                      <a:r>
                        <a:rPr lang="en-US" sz="1400" dirty="0"/>
                        <a:t>S2</a:t>
                      </a:r>
                    </a:p>
                  </a:txBody>
                  <a:tcPr/>
                </a:tc>
                <a:tc>
                  <a:txBody>
                    <a:bodyPr/>
                    <a:lstStyle/>
                    <a:p>
                      <a:r>
                        <a:rPr lang="en-US" sz="1400" dirty="0"/>
                        <a:t>Anu</a:t>
                      </a:r>
                    </a:p>
                  </a:txBody>
                  <a:tcPr/>
                </a:tc>
                <a:tc>
                  <a:txBody>
                    <a:bodyPr/>
                    <a:lstStyle/>
                    <a:p>
                      <a:r>
                        <a:rPr lang="en-US" sz="1400" dirty="0"/>
                        <a:t>1400</a:t>
                      </a:r>
                    </a:p>
                  </a:txBody>
                  <a:tcPr/>
                </a:tc>
                <a:extLst>
                  <a:ext uri="{0D108BD9-81ED-4DB2-BD59-A6C34878D82A}">
                    <a16:rowId xmlns:a16="http://schemas.microsoft.com/office/drawing/2014/main" val="1572575625"/>
                  </a:ext>
                </a:extLst>
              </a:tr>
              <a:tr h="390809">
                <a:tc>
                  <a:txBody>
                    <a:bodyPr/>
                    <a:lstStyle/>
                    <a:p>
                      <a:r>
                        <a:rPr lang="en-US" sz="1400" dirty="0"/>
                        <a:t>D2</a:t>
                      </a:r>
                    </a:p>
                  </a:txBody>
                  <a:tcPr/>
                </a:tc>
                <a:tc>
                  <a:txBody>
                    <a:bodyPr/>
                    <a:lstStyle/>
                    <a:p>
                      <a:r>
                        <a:rPr lang="en-US" sz="1400" dirty="0"/>
                        <a:t>S3</a:t>
                      </a:r>
                    </a:p>
                  </a:txBody>
                  <a:tcPr/>
                </a:tc>
                <a:tc>
                  <a:txBody>
                    <a:bodyPr/>
                    <a:lstStyle/>
                    <a:p>
                      <a:r>
                        <a:rPr lang="en-US" sz="1400" dirty="0" err="1"/>
                        <a:t>Antora</a:t>
                      </a:r>
                      <a:endParaRPr lang="en-US" sz="1400" dirty="0"/>
                    </a:p>
                  </a:txBody>
                  <a:tcPr/>
                </a:tc>
                <a:tc>
                  <a:txBody>
                    <a:bodyPr/>
                    <a:lstStyle/>
                    <a:p>
                      <a:r>
                        <a:rPr lang="en-US" sz="1400" dirty="0"/>
                        <a:t>1200</a:t>
                      </a:r>
                    </a:p>
                  </a:txBody>
                  <a:tcPr/>
                </a:tc>
                <a:extLst>
                  <a:ext uri="{0D108BD9-81ED-4DB2-BD59-A6C34878D82A}">
                    <a16:rowId xmlns:a16="http://schemas.microsoft.com/office/drawing/2014/main" val="3391162804"/>
                  </a:ext>
                </a:extLst>
              </a:tr>
              <a:tr h="390809">
                <a:tc>
                  <a:txBody>
                    <a:bodyPr/>
                    <a:lstStyle/>
                    <a:p>
                      <a:r>
                        <a:rPr lang="en-US" sz="1400" dirty="0"/>
                        <a:t>D2</a:t>
                      </a:r>
                    </a:p>
                  </a:txBody>
                  <a:tcPr/>
                </a:tc>
                <a:tc>
                  <a:txBody>
                    <a:bodyPr/>
                    <a:lstStyle/>
                    <a:p>
                      <a:r>
                        <a:rPr lang="en-US" sz="1400" dirty="0"/>
                        <a:t>S4</a:t>
                      </a:r>
                    </a:p>
                  </a:txBody>
                  <a:tcPr/>
                </a:tc>
                <a:tc>
                  <a:txBody>
                    <a:bodyPr/>
                    <a:lstStyle/>
                    <a:p>
                      <a:r>
                        <a:rPr lang="en-US" sz="1400" dirty="0"/>
                        <a:t>Aditi</a:t>
                      </a:r>
                    </a:p>
                  </a:txBody>
                  <a:tcPr/>
                </a:tc>
                <a:tc>
                  <a:txBody>
                    <a:bodyPr/>
                    <a:lstStyle/>
                    <a:p>
                      <a:r>
                        <a:rPr lang="en-US" sz="1400" dirty="0"/>
                        <a:t>1500</a:t>
                      </a:r>
                    </a:p>
                  </a:txBody>
                  <a:tcPr/>
                </a:tc>
                <a:extLst>
                  <a:ext uri="{0D108BD9-81ED-4DB2-BD59-A6C34878D82A}">
                    <a16:rowId xmlns:a16="http://schemas.microsoft.com/office/drawing/2014/main" val="732028483"/>
                  </a:ext>
                </a:extLst>
              </a:tr>
              <a:tr h="390809">
                <a:tc>
                  <a:txBody>
                    <a:bodyPr/>
                    <a:lstStyle/>
                    <a:p>
                      <a:r>
                        <a:rPr lang="en-US" sz="1400" dirty="0"/>
                        <a:t>D2</a:t>
                      </a:r>
                    </a:p>
                  </a:txBody>
                  <a:tcPr/>
                </a:tc>
                <a:tc>
                  <a:txBody>
                    <a:bodyPr/>
                    <a:lstStyle/>
                    <a:p>
                      <a:r>
                        <a:rPr lang="en-US" sz="1400" dirty="0"/>
                        <a:t>S5</a:t>
                      </a:r>
                    </a:p>
                  </a:txBody>
                  <a:tcPr/>
                </a:tc>
                <a:tc>
                  <a:txBody>
                    <a:bodyPr/>
                    <a:lstStyle/>
                    <a:p>
                      <a:r>
                        <a:rPr lang="en-US" sz="1400" dirty="0"/>
                        <a:t>Raju</a:t>
                      </a:r>
                    </a:p>
                  </a:txBody>
                  <a:tcPr/>
                </a:tc>
                <a:tc>
                  <a:txBody>
                    <a:bodyPr/>
                    <a:lstStyle/>
                    <a:p>
                      <a:r>
                        <a:rPr lang="en-US" sz="1400" dirty="0"/>
                        <a:t>1500</a:t>
                      </a:r>
                    </a:p>
                  </a:txBody>
                  <a:tcPr/>
                </a:tc>
                <a:extLst>
                  <a:ext uri="{0D108BD9-81ED-4DB2-BD59-A6C34878D82A}">
                    <a16:rowId xmlns:a16="http://schemas.microsoft.com/office/drawing/2014/main" val="2809837556"/>
                  </a:ext>
                </a:extLst>
              </a:tr>
              <a:tr h="390809">
                <a:tc>
                  <a:txBody>
                    <a:bodyPr/>
                    <a:lstStyle/>
                    <a:p>
                      <a:r>
                        <a:rPr lang="en-US" sz="1400" dirty="0"/>
                        <a:t>D3</a:t>
                      </a:r>
                    </a:p>
                  </a:txBody>
                  <a:tcPr/>
                </a:tc>
                <a:tc>
                  <a:txBody>
                    <a:bodyPr/>
                    <a:lstStyle/>
                    <a:p>
                      <a:r>
                        <a:rPr lang="en-US" sz="1400" dirty="0"/>
                        <a:t>S6</a:t>
                      </a:r>
                    </a:p>
                  </a:txBody>
                  <a:tcPr/>
                </a:tc>
                <a:tc>
                  <a:txBody>
                    <a:bodyPr/>
                    <a:lstStyle/>
                    <a:p>
                      <a:r>
                        <a:rPr lang="en-US" sz="1400" dirty="0"/>
                        <a:t>Meena</a:t>
                      </a:r>
                    </a:p>
                  </a:txBody>
                  <a:tcPr/>
                </a:tc>
                <a:tc>
                  <a:txBody>
                    <a:bodyPr/>
                    <a:lstStyle/>
                    <a:p>
                      <a:r>
                        <a:rPr lang="en-US" sz="1400" dirty="0"/>
                        <a:t>1400</a:t>
                      </a:r>
                    </a:p>
                  </a:txBody>
                  <a:tcPr/>
                </a:tc>
                <a:extLst>
                  <a:ext uri="{0D108BD9-81ED-4DB2-BD59-A6C34878D82A}">
                    <a16:rowId xmlns:a16="http://schemas.microsoft.com/office/drawing/2014/main" val="2085826463"/>
                  </a:ext>
                </a:extLst>
              </a:tr>
              <a:tr h="390809">
                <a:tc>
                  <a:txBody>
                    <a:bodyPr/>
                    <a:lstStyle/>
                    <a:p>
                      <a:r>
                        <a:rPr lang="en-US" sz="1400" dirty="0"/>
                        <a:t>D4</a:t>
                      </a:r>
                    </a:p>
                  </a:txBody>
                  <a:tcPr/>
                </a:tc>
                <a:tc>
                  <a:txBody>
                    <a:bodyPr/>
                    <a:lstStyle/>
                    <a:p>
                      <a:r>
                        <a:rPr lang="en-US" sz="1400" dirty="0"/>
                        <a:t>S7</a:t>
                      </a:r>
                    </a:p>
                  </a:txBody>
                  <a:tcPr/>
                </a:tc>
                <a:tc>
                  <a:txBody>
                    <a:bodyPr/>
                    <a:lstStyle/>
                    <a:p>
                      <a:r>
                        <a:rPr lang="en-US" sz="1400" dirty="0"/>
                        <a:t>Deepa</a:t>
                      </a:r>
                    </a:p>
                  </a:txBody>
                  <a:tcPr/>
                </a:tc>
                <a:tc>
                  <a:txBody>
                    <a:bodyPr/>
                    <a:lstStyle/>
                    <a:p>
                      <a:r>
                        <a:rPr lang="en-US" sz="1400" dirty="0"/>
                        <a:t>1300</a:t>
                      </a:r>
                    </a:p>
                  </a:txBody>
                  <a:tcPr/>
                </a:tc>
                <a:extLst>
                  <a:ext uri="{0D108BD9-81ED-4DB2-BD59-A6C34878D82A}">
                    <a16:rowId xmlns:a16="http://schemas.microsoft.com/office/drawing/2014/main" val="1604690"/>
                  </a:ext>
                </a:extLst>
              </a:tr>
              <a:tr h="390809">
                <a:tc>
                  <a:txBody>
                    <a:bodyPr/>
                    <a:lstStyle/>
                    <a:p>
                      <a:r>
                        <a:rPr lang="en-US" sz="1400" dirty="0"/>
                        <a:t>D4</a:t>
                      </a:r>
                    </a:p>
                  </a:txBody>
                  <a:tcPr/>
                </a:tc>
                <a:tc>
                  <a:txBody>
                    <a:bodyPr/>
                    <a:lstStyle/>
                    <a:p>
                      <a:r>
                        <a:rPr lang="en-US" sz="1400" dirty="0"/>
                        <a:t>S8</a:t>
                      </a:r>
                    </a:p>
                  </a:txBody>
                  <a:tcPr/>
                </a:tc>
                <a:tc>
                  <a:txBody>
                    <a:bodyPr/>
                    <a:lstStyle/>
                    <a:p>
                      <a:r>
                        <a:rPr lang="en-US" sz="1400" dirty="0" err="1"/>
                        <a:t>Mithu</a:t>
                      </a:r>
                      <a:endParaRPr lang="en-US" sz="1400" dirty="0"/>
                    </a:p>
                  </a:txBody>
                  <a:tcPr/>
                </a:tc>
                <a:tc>
                  <a:txBody>
                    <a:bodyPr/>
                    <a:lstStyle/>
                    <a:p>
                      <a:r>
                        <a:rPr lang="en-US" sz="1400" dirty="0"/>
                        <a:t>1400</a:t>
                      </a:r>
                    </a:p>
                  </a:txBody>
                  <a:tcPr/>
                </a:tc>
                <a:extLst>
                  <a:ext uri="{0D108BD9-81ED-4DB2-BD59-A6C34878D82A}">
                    <a16:rowId xmlns:a16="http://schemas.microsoft.com/office/drawing/2014/main" val="2769387936"/>
                  </a:ext>
                </a:extLst>
              </a:tr>
              <a:tr h="390809">
                <a:tc>
                  <a:txBody>
                    <a:bodyPr/>
                    <a:lstStyle/>
                    <a:p>
                      <a:r>
                        <a:rPr lang="en-US" sz="1400" dirty="0"/>
                        <a:t>D4</a:t>
                      </a:r>
                    </a:p>
                  </a:txBody>
                  <a:tcPr/>
                </a:tc>
                <a:tc>
                  <a:txBody>
                    <a:bodyPr/>
                    <a:lstStyle/>
                    <a:p>
                      <a:r>
                        <a:rPr lang="en-US" sz="1400" dirty="0"/>
                        <a:t>S9</a:t>
                      </a:r>
                    </a:p>
                  </a:txBody>
                  <a:tcPr/>
                </a:tc>
                <a:tc>
                  <a:txBody>
                    <a:bodyPr/>
                    <a:lstStyle/>
                    <a:p>
                      <a:r>
                        <a:rPr lang="en-US" sz="1400" dirty="0"/>
                        <a:t>Ani</a:t>
                      </a:r>
                    </a:p>
                  </a:txBody>
                  <a:tcPr/>
                </a:tc>
                <a:tc>
                  <a:txBody>
                    <a:bodyPr/>
                    <a:lstStyle/>
                    <a:p>
                      <a:r>
                        <a:rPr lang="en-US" sz="1400" dirty="0"/>
                        <a:t>1100</a:t>
                      </a:r>
                    </a:p>
                  </a:txBody>
                  <a:tcPr/>
                </a:tc>
                <a:extLst>
                  <a:ext uri="{0D108BD9-81ED-4DB2-BD59-A6C34878D82A}">
                    <a16:rowId xmlns:a16="http://schemas.microsoft.com/office/drawing/2014/main" val="1190212912"/>
                  </a:ext>
                </a:extLst>
              </a:tr>
              <a:tr h="390809">
                <a:tc>
                  <a:txBody>
                    <a:bodyPr/>
                    <a:lstStyle/>
                    <a:p>
                      <a:r>
                        <a:rPr lang="en-US" sz="1400" dirty="0"/>
                        <a:t>D5</a:t>
                      </a:r>
                    </a:p>
                  </a:txBody>
                  <a:tcPr/>
                </a:tc>
                <a:tc>
                  <a:txBody>
                    <a:bodyPr/>
                    <a:lstStyle/>
                    <a:p>
                      <a:r>
                        <a:rPr lang="en-US" sz="1400" dirty="0"/>
                        <a:t>S10</a:t>
                      </a:r>
                    </a:p>
                  </a:txBody>
                  <a:tcPr/>
                </a:tc>
                <a:tc>
                  <a:txBody>
                    <a:bodyPr/>
                    <a:lstStyle/>
                    <a:p>
                      <a:r>
                        <a:rPr lang="en-US" sz="1400" dirty="0" err="1"/>
                        <a:t>Kakon</a:t>
                      </a:r>
                      <a:endParaRPr lang="en-US" sz="1400" dirty="0"/>
                    </a:p>
                  </a:txBody>
                  <a:tcPr/>
                </a:tc>
                <a:tc>
                  <a:txBody>
                    <a:bodyPr/>
                    <a:lstStyle/>
                    <a:p>
                      <a:r>
                        <a:rPr lang="en-US" sz="1400" dirty="0"/>
                        <a:t>1300</a:t>
                      </a:r>
                    </a:p>
                  </a:txBody>
                  <a:tcPr/>
                </a:tc>
                <a:extLst>
                  <a:ext uri="{0D108BD9-81ED-4DB2-BD59-A6C34878D82A}">
                    <a16:rowId xmlns:a16="http://schemas.microsoft.com/office/drawing/2014/main" val="4187442894"/>
                  </a:ext>
                </a:extLst>
              </a:tr>
              <a:tr h="390809">
                <a:tc>
                  <a:txBody>
                    <a:bodyPr/>
                    <a:lstStyle/>
                    <a:p>
                      <a:r>
                        <a:rPr lang="en-US" sz="1400" dirty="0"/>
                        <a:t>D5</a:t>
                      </a:r>
                    </a:p>
                  </a:txBody>
                  <a:tcPr/>
                </a:tc>
                <a:tc>
                  <a:txBody>
                    <a:bodyPr/>
                    <a:lstStyle/>
                    <a:p>
                      <a:r>
                        <a:rPr lang="en-US" sz="1400" dirty="0"/>
                        <a:t>S11</a:t>
                      </a:r>
                    </a:p>
                  </a:txBody>
                  <a:tcPr/>
                </a:tc>
                <a:tc>
                  <a:txBody>
                    <a:bodyPr/>
                    <a:lstStyle/>
                    <a:p>
                      <a:r>
                        <a:rPr lang="en-US" sz="1400" dirty="0"/>
                        <a:t>Anu</a:t>
                      </a:r>
                    </a:p>
                  </a:txBody>
                  <a:tcPr/>
                </a:tc>
                <a:tc>
                  <a:txBody>
                    <a:bodyPr/>
                    <a:lstStyle/>
                    <a:p>
                      <a:r>
                        <a:rPr lang="en-US" sz="1400" dirty="0"/>
                        <a:t>1200</a:t>
                      </a:r>
                    </a:p>
                  </a:txBody>
                  <a:tcPr/>
                </a:tc>
                <a:extLst>
                  <a:ext uri="{0D108BD9-81ED-4DB2-BD59-A6C34878D82A}">
                    <a16:rowId xmlns:a16="http://schemas.microsoft.com/office/drawing/2014/main" val="3118196834"/>
                  </a:ext>
                </a:extLst>
              </a:tr>
              <a:tr h="390809">
                <a:tc>
                  <a:txBody>
                    <a:bodyPr/>
                    <a:lstStyle/>
                    <a:p>
                      <a:r>
                        <a:rPr lang="en-US" sz="1400" dirty="0"/>
                        <a:t>D6</a:t>
                      </a:r>
                    </a:p>
                  </a:txBody>
                  <a:tcPr/>
                </a:tc>
                <a:tc>
                  <a:txBody>
                    <a:bodyPr/>
                    <a:lstStyle/>
                    <a:p>
                      <a:r>
                        <a:rPr lang="en-US" sz="1400" dirty="0"/>
                        <a:t>S12</a:t>
                      </a:r>
                    </a:p>
                  </a:txBody>
                  <a:tcPr/>
                </a:tc>
                <a:tc>
                  <a:txBody>
                    <a:bodyPr/>
                    <a:lstStyle/>
                    <a:p>
                      <a:r>
                        <a:rPr lang="en-US" sz="1400" dirty="0" err="1"/>
                        <a:t>Koli</a:t>
                      </a:r>
                      <a:endParaRPr lang="en-US" sz="1400" dirty="0"/>
                    </a:p>
                  </a:txBody>
                  <a:tcPr/>
                </a:tc>
                <a:tc>
                  <a:txBody>
                    <a:bodyPr/>
                    <a:lstStyle/>
                    <a:p>
                      <a:r>
                        <a:rPr lang="en-US" sz="1400" dirty="0"/>
                        <a:t>1100</a:t>
                      </a:r>
                    </a:p>
                  </a:txBody>
                  <a:tcPr/>
                </a:tc>
                <a:extLst>
                  <a:ext uri="{0D108BD9-81ED-4DB2-BD59-A6C34878D82A}">
                    <a16:rowId xmlns:a16="http://schemas.microsoft.com/office/drawing/2014/main" val="3179004937"/>
                  </a:ext>
                </a:extLst>
              </a:tr>
              <a:tr h="390809">
                <a:tc>
                  <a:txBody>
                    <a:bodyPr/>
                    <a:lstStyle/>
                    <a:p>
                      <a:r>
                        <a:rPr lang="en-US" sz="1400" dirty="0"/>
                        <a:t>D7</a:t>
                      </a:r>
                    </a:p>
                  </a:txBody>
                  <a:tcPr/>
                </a:tc>
                <a:tc>
                  <a:txBody>
                    <a:bodyPr/>
                    <a:lstStyle/>
                    <a:p>
                      <a:r>
                        <a:rPr lang="en-US" sz="1400" dirty="0"/>
                        <a:t>S13</a:t>
                      </a:r>
                    </a:p>
                  </a:txBody>
                  <a:tcPr/>
                </a:tc>
                <a:tc>
                  <a:txBody>
                    <a:bodyPr/>
                    <a:lstStyle/>
                    <a:p>
                      <a:r>
                        <a:rPr lang="en-US" sz="1400" dirty="0" err="1"/>
                        <a:t>Helal</a:t>
                      </a:r>
                      <a:endParaRPr lang="en-US" sz="1400" dirty="0"/>
                    </a:p>
                  </a:txBody>
                  <a:tcPr/>
                </a:tc>
                <a:tc>
                  <a:txBody>
                    <a:bodyPr/>
                    <a:lstStyle/>
                    <a:p>
                      <a:r>
                        <a:rPr lang="en-US" sz="1400" dirty="0"/>
                        <a:t>1300</a:t>
                      </a:r>
                    </a:p>
                  </a:txBody>
                  <a:tcPr/>
                </a:tc>
                <a:extLst>
                  <a:ext uri="{0D108BD9-81ED-4DB2-BD59-A6C34878D82A}">
                    <a16:rowId xmlns:a16="http://schemas.microsoft.com/office/drawing/2014/main" val="1016014968"/>
                  </a:ext>
                </a:extLst>
              </a:tr>
              <a:tr h="390809">
                <a:tc>
                  <a:txBody>
                    <a:bodyPr/>
                    <a:lstStyle/>
                    <a:p>
                      <a:r>
                        <a:rPr lang="en-US" sz="1400" dirty="0"/>
                        <a:t>D7</a:t>
                      </a:r>
                    </a:p>
                  </a:txBody>
                  <a:tcPr/>
                </a:tc>
                <a:tc>
                  <a:txBody>
                    <a:bodyPr/>
                    <a:lstStyle/>
                    <a:p>
                      <a:r>
                        <a:rPr lang="en-US" sz="1400" dirty="0"/>
                        <a:t>S14</a:t>
                      </a:r>
                    </a:p>
                  </a:txBody>
                  <a:tcPr/>
                </a:tc>
                <a:tc>
                  <a:txBody>
                    <a:bodyPr/>
                    <a:lstStyle/>
                    <a:p>
                      <a:r>
                        <a:rPr lang="en-US" sz="1400" dirty="0"/>
                        <a:t>Hamid</a:t>
                      </a:r>
                    </a:p>
                  </a:txBody>
                  <a:tcPr/>
                </a:tc>
                <a:tc>
                  <a:txBody>
                    <a:bodyPr/>
                    <a:lstStyle/>
                    <a:p>
                      <a:r>
                        <a:rPr lang="en-US" sz="1400" dirty="0"/>
                        <a:t>1200</a:t>
                      </a:r>
                    </a:p>
                  </a:txBody>
                  <a:tcPr/>
                </a:tc>
                <a:extLst>
                  <a:ext uri="{0D108BD9-81ED-4DB2-BD59-A6C34878D82A}">
                    <a16:rowId xmlns:a16="http://schemas.microsoft.com/office/drawing/2014/main" val="3865218736"/>
                  </a:ext>
                </a:extLst>
              </a:tr>
              <a:tr h="390809">
                <a:tc>
                  <a:txBody>
                    <a:bodyPr/>
                    <a:lstStyle/>
                    <a:p>
                      <a:r>
                        <a:rPr lang="en-US" sz="1400" dirty="0"/>
                        <a:t>D7</a:t>
                      </a:r>
                    </a:p>
                  </a:txBody>
                  <a:tcPr/>
                </a:tc>
                <a:tc>
                  <a:txBody>
                    <a:bodyPr/>
                    <a:lstStyle/>
                    <a:p>
                      <a:r>
                        <a:rPr lang="en-US" sz="1400" dirty="0"/>
                        <a:t>S15</a:t>
                      </a:r>
                    </a:p>
                  </a:txBody>
                  <a:tcPr/>
                </a:tc>
                <a:tc>
                  <a:txBody>
                    <a:bodyPr/>
                    <a:lstStyle/>
                    <a:p>
                      <a:r>
                        <a:rPr lang="en-US" sz="1400" dirty="0"/>
                        <a:t>Sumi</a:t>
                      </a:r>
                    </a:p>
                  </a:txBody>
                  <a:tcPr/>
                </a:tc>
                <a:tc>
                  <a:txBody>
                    <a:bodyPr/>
                    <a:lstStyle/>
                    <a:p>
                      <a:r>
                        <a:rPr lang="en-US" sz="1400" dirty="0"/>
                        <a:t>1400</a:t>
                      </a:r>
                    </a:p>
                  </a:txBody>
                  <a:tcPr/>
                </a:tc>
                <a:extLst>
                  <a:ext uri="{0D108BD9-81ED-4DB2-BD59-A6C34878D82A}">
                    <a16:rowId xmlns:a16="http://schemas.microsoft.com/office/drawing/2014/main" val="1669015402"/>
                  </a:ext>
                </a:extLst>
              </a:tr>
            </a:tbl>
          </a:graphicData>
        </a:graphic>
      </p:graphicFrame>
      <p:graphicFrame>
        <p:nvGraphicFramePr>
          <p:cNvPr id="11" name="Table 6">
            <a:extLst>
              <a:ext uri="{FF2B5EF4-FFF2-40B4-BE49-F238E27FC236}">
                <a16:creationId xmlns:a16="http://schemas.microsoft.com/office/drawing/2014/main" id="{90612F9D-7567-4342-936F-26E2C362AB6F}"/>
              </a:ext>
            </a:extLst>
          </p:cNvPr>
          <p:cNvGraphicFramePr>
            <a:graphicFrameLocks noGrp="1"/>
          </p:cNvGraphicFramePr>
          <p:nvPr>
            <p:extLst>
              <p:ext uri="{D42A27DB-BD31-4B8C-83A1-F6EECF244321}">
                <p14:modId xmlns:p14="http://schemas.microsoft.com/office/powerpoint/2010/main" val="1717471262"/>
              </p:ext>
            </p:extLst>
          </p:nvPr>
        </p:nvGraphicFramePr>
        <p:xfrm>
          <a:off x="4273556" y="957558"/>
          <a:ext cx="1810413" cy="2344854"/>
        </p:xfrm>
        <a:graphic>
          <a:graphicData uri="http://schemas.openxmlformats.org/drawingml/2006/table">
            <a:tbl>
              <a:tblPr firstRow="1" bandRow="1">
                <a:tableStyleId>{5C22544A-7EE6-4342-B048-85BDC9FD1C3A}</a:tableStyleId>
              </a:tblPr>
              <a:tblGrid>
                <a:gridCol w="829889">
                  <a:extLst>
                    <a:ext uri="{9D8B030D-6E8A-4147-A177-3AD203B41FA5}">
                      <a16:colId xmlns:a16="http://schemas.microsoft.com/office/drawing/2014/main" val="919121680"/>
                    </a:ext>
                  </a:extLst>
                </a:gridCol>
                <a:gridCol w="980524">
                  <a:extLst>
                    <a:ext uri="{9D8B030D-6E8A-4147-A177-3AD203B41FA5}">
                      <a16:colId xmlns:a16="http://schemas.microsoft.com/office/drawing/2014/main" val="4216578761"/>
                    </a:ext>
                  </a:extLst>
                </a:gridCol>
              </a:tblGrid>
              <a:tr h="390809">
                <a:tc>
                  <a:txBody>
                    <a:bodyPr/>
                    <a:lstStyle/>
                    <a:p>
                      <a:r>
                        <a:rPr lang="en-US" sz="1400" dirty="0"/>
                        <a:t>Zip</a:t>
                      </a:r>
                    </a:p>
                  </a:txBody>
                  <a:tcPr/>
                </a:tc>
                <a:tc>
                  <a:txBody>
                    <a:bodyPr/>
                    <a:lstStyle/>
                    <a:p>
                      <a:r>
                        <a:rPr lang="en-US" sz="1400" dirty="0"/>
                        <a:t>City</a:t>
                      </a:r>
                    </a:p>
                  </a:txBody>
                  <a:tcPr/>
                </a:tc>
                <a:extLst>
                  <a:ext uri="{0D108BD9-81ED-4DB2-BD59-A6C34878D82A}">
                    <a16:rowId xmlns:a16="http://schemas.microsoft.com/office/drawing/2014/main" val="745105741"/>
                  </a:ext>
                </a:extLst>
              </a:tr>
              <a:tr h="390809">
                <a:tc>
                  <a:txBody>
                    <a:bodyPr/>
                    <a:lstStyle/>
                    <a:p>
                      <a:r>
                        <a:rPr lang="en-US" sz="1400" dirty="0"/>
                        <a:t>1200</a:t>
                      </a:r>
                    </a:p>
                  </a:txBody>
                  <a:tcPr/>
                </a:tc>
                <a:tc>
                  <a:txBody>
                    <a:bodyPr/>
                    <a:lstStyle/>
                    <a:p>
                      <a:r>
                        <a:rPr lang="en-US" sz="1400" dirty="0"/>
                        <a:t>Dhaka</a:t>
                      </a:r>
                    </a:p>
                  </a:txBody>
                  <a:tcPr/>
                </a:tc>
                <a:extLst>
                  <a:ext uri="{0D108BD9-81ED-4DB2-BD59-A6C34878D82A}">
                    <a16:rowId xmlns:a16="http://schemas.microsoft.com/office/drawing/2014/main" val="4234883462"/>
                  </a:ext>
                </a:extLst>
              </a:tr>
              <a:tr h="390809">
                <a:tc>
                  <a:txBody>
                    <a:bodyPr/>
                    <a:lstStyle/>
                    <a:p>
                      <a:r>
                        <a:rPr lang="en-US" sz="1400" dirty="0"/>
                        <a:t>1400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Rangpur</a:t>
                      </a:r>
                    </a:p>
                  </a:txBody>
                  <a:tcPr/>
                </a:tc>
                <a:extLst>
                  <a:ext uri="{0D108BD9-81ED-4DB2-BD59-A6C34878D82A}">
                    <a16:rowId xmlns:a16="http://schemas.microsoft.com/office/drawing/2014/main" val="1572575625"/>
                  </a:ext>
                </a:extLst>
              </a:tr>
              <a:tr h="390809">
                <a:tc>
                  <a:txBody>
                    <a:bodyPr/>
                    <a:lstStyle/>
                    <a:p>
                      <a:r>
                        <a:rPr lang="en-US" sz="1400" dirty="0"/>
                        <a:t>1500</a:t>
                      </a:r>
                    </a:p>
                  </a:txBody>
                  <a:tcPr/>
                </a:tc>
                <a:tc>
                  <a:txBody>
                    <a:bodyPr/>
                    <a:lstStyle/>
                    <a:p>
                      <a:r>
                        <a:rPr lang="en-US" sz="1400" dirty="0"/>
                        <a:t>Sylhet</a:t>
                      </a:r>
                    </a:p>
                  </a:txBody>
                  <a:tcPr/>
                </a:tc>
                <a:extLst>
                  <a:ext uri="{0D108BD9-81ED-4DB2-BD59-A6C34878D82A}">
                    <a16:rowId xmlns:a16="http://schemas.microsoft.com/office/drawing/2014/main" val="732028483"/>
                  </a:ext>
                </a:extLst>
              </a:tr>
              <a:tr h="390809">
                <a:tc>
                  <a:txBody>
                    <a:bodyPr/>
                    <a:lstStyle/>
                    <a:p>
                      <a:r>
                        <a:rPr lang="en-US" sz="1400" dirty="0"/>
                        <a:t>1300</a:t>
                      </a:r>
                    </a:p>
                  </a:txBody>
                  <a:tcPr/>
                </a:tc>
                <a:tc>
                  <a:txBody>
                    <a:bodyPr/>
                    <a:lstStyle/>
                    <a:p>
                      <a:r>
                        <a:rPr lang="en-US" sz="1400" dirty="0"/>
                        <a:t>Chittagong</a:t>
                      </a:r>
                    </a:p>
                  </a:txBody>
                  <a:tcPr/>
                </a:tc>
                <a:extLst>
                  <a:ext uri="{0D108BD9-81ED-4DB2-BD59-A6C34878D82A}">
                    <a16:rowId xmlns:a16="http://schemas.microsoft.com/office/drawing/2014/main" val="1604690"/>
                  </a:ext>
                </a:extLst>
              </a:tr>
              <a:tr h="390809">
                <a:tc>
                  <a:txBody>
                    <a:bodyPr/>
                    <a:lstStyle/>
                    <a:p>
                      <a:r>
                        <a:rPr lang="en-US" sz="1400" dirty="0"/>
                        <a:t>1100</a:t>
                      </a:r>
                    </a:p>
                  </a:txBody>
                  <a:tcPr/>
                </a:tc>
                <a:tc>
                  <a:txBody>
                    <a:bodyPr/>
                    <a:lstStyle/>
                    <a:p>
                      <a:r>
                        <a:rPr lang="en-US" sz="1400" dirty="0" err="1"/>
                        <a:t>Barishal</a:t>
                      </a:r>
                      <a:endParaRPr lang="en-US" sz="1400" dirty="0"/>
                    </a:p>
                  </a:txBody>
                  <a:tcPr/>
                </a:tc>
                <a:extLst>
                  <a:ext uri="{0D108BD9-81ED-4DB2-BD59-A6C34878D82A}">
                    <a16:rowId xmlns:a16="http://schemas.microsoft.com/office/drawing/2014/main" val="1190212912"/>
                  </a:ext>
                </a:extLst>
              </a:tr>
            </a:tbl>
          </a:graphicData>
        </a:graphic>
      </p:graphicFrame>
      <p:cxnSp>
        <p:nvCxnSpPr>
          <p:cNvPr id="7" name="Straight Arrow Connector 6">
            <a:extLst>
              <a:ext uri="{FF2B5EF4-FFF2-40B4-BE49-F238E27FC236}">
                <a16:creationId xmlns:a16="http://schemas.microsoft.com/office/drawing/2014/main" id="{E4C7DC1A-D3E6-4166-9FCC-9897A574F4A9}"/>
              </a:ext>
            </a:extLst>
          </p:cNvPr>
          <p:cNvCxnSpPr/>
          <p:nvPr/>
        </p:nvCxnSpPr>
        <p:spPr>
          <a:xfrm flipH="1">
            <a:off x="2815389" y="3471787"/>
            <a:ext cx="578888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7D5B042B-D08F-4036-BCD3-503690252808}"/>
              </a:ext>
            </a:extLst>
          </p:cNvPr>
          <p:cNvCxnSpPr>
            <a:cxnSpLocks/>
          </p:cNvCxnSpPr>
          <p:nvPr/>
        </p:nvCxnSpPr>
        <p:spPr>
          <a:xfrm flipH="1" flipV="1">
            <a:off x="6108033" y="1885361"/>
            <a:ext cx="2496241" cy="617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5AF0F286-7C5E-4C9B-B561-4FDA99F4973F}"/>
              </a:ext>
            </a:extLst>
          </p:cNvPr>
          <p:cNvSpPr/>
          <p:nvPr/>
        </p:nvSpPr>
        <p:spPr>
          <a:xfrm>
            <a:off x="359047" y="58121"/>
            <a:ext cx="2176373" cy="400110"/>
          </a:xfrm>
          <a:prstGeom prst="rect">
            <a:avLst/>
          </a:prstGeom>
        </p:spPr>
        <p:txBody>
          <a:bodyPr wrap="square">
            <a:spAutoFit/>
          </a:bodyPr>
          <a:lstStyle/>
          <a:p>
            <a:r>
              <a:rPr lang="en-US" sz="2000" b="1" dirty="0" err="1"/>
              <a:t>StudentNew</a:t>
            </a:r>
            <a:endParaRPr lang="en-US" sz="2000" b="1" dirty="0"/>
          </a:p>
        </p:txBody>
      </p:sp>
      <p:sp>
        <p:nvSpPr>
          <p:cNvPr id="19" name="Rectangle 18">
            <a:extLst>
              <a:ext uri="{FF2B5EF4-FFF2-40B4-BE49-F238E27FC236}">
                <a16:creationId xmlns:a16="http://schemas.microsoft.com/office/drawing/2014/main" id="{30EF28D0-6CF2-40A5-9332-BF81E7E614D6}"/>
              </a:ext>
            </a:extLst>
          </p:cNvPr>
          <p:cNvSpPr/>
          <p:nvPr/>
        </p:nvSpPr>
        <p:spPr>
          <a:xfrm>
            <a:off x="4273556" y="589942"/>
            <a:ext cx="1582257" cy="400110"/>
          </a:xfrm>
          <a:prstGeom prst="rect">
            <a:avLst/>
          </a:prstGeom>
        </p:spPr>
        <p:txBody>
          <a:bodyPr wrap="square">
            <a:spAutoFit/>
          </a:bodyPr>
          <a:lstStyle/>
          <a:p>
            <a:r>
              <a:rPr lang="en-US" sz="2000" b="1" dirty="0" err="1"/>
              <a:t>ZipCity</a:t>
            </a:r>
            <a:endParaRPr lang="en-US" sz="2000" b="1" dirty="0"/>
          </a:p>
        </p:txBody>
      </p:sp>
    </p:spTree>
    <p:extLst>
      <p:ext uri="{BB962C8B-B14F-4D97-AF65-F5344CB8AC3E}">
        <p14:creationId xmlns:p14="http://schemas.microsoft.com/office/powerpoint/2010/main" val="3985063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6E60F-8FA1-4A20-A610-E47E004ACAC1}"/>
              </a:ext>
            </a:extLst>
          </p:cNvPr>
          <p:cNvSpPr>
            <a:spLocks noGrp="1"/>
          </p:cNvSpPr>
          <p:nvPr>
            <p:ph type="title"/>
          </p:nvPr>
        </p:nvSpPr>
        <p:spPr>
          <a:xfrm>
            <a:off x="3994484" y="726837"/>
            <a:ext cx="3633536" cy="671823"/>
          </a:xfrm>
        </p:spPr>
        <p:txBody>
          <a:bodyPr>
            <a:normAutofit fontScale="90000"/>
          </a:bodyPr>
          <a:lstStyle/>
          <a:p>
            <a:r>
              <a:rPr lang="en-US" dirty="0"/>
              <a:t>Tables after 3NF</a:t>
            </a:r>
          </a:p>
        </p:txBody>
      </p:sp>
      <p:graphicFrame>
        <p:nvGraphicFramePr>
          <p:cNvPr id="9" name="Table 6">
            <a:extLst>
              <a:ext uri="{FF2B5EF4-FFF2-40B4-BE49-F238E27FC236}">
                <a16:creationId xmlns:a16="http://schemas.microsoft.com/office/drawing/2014/main" id="{33A0662B-0463-413C-AA6B-26107F5D1F6D}"/>
              </a:ext>
            </a:extLst>
          </p:cNvPr>
          <p:cNvGraphicFramePr>
            <a:graphicFrameLocks noGrp="1"/>
          </p:cNvGraphicFramePr>
          <p:nvPr/>
        </p:nvGraphicFramePr>
        <p:xfrm>
          <a:off x="359047" y="426962"/>
          <a:ext cx="2347138" cy="6252944"/>
        </p:xfrm>
        <a:graphic>
          <a:graphicData uri="http://schemas.openxmlformats.org/drawingml/2006/table">
            <a:tbl>
              <a:tblPr firstRow="1" bandRow="1">
                <a:tableStyleId>{5C22544A-7EE6-4342-B048-85BDC9FD1C3A}</a:tableStyleId>
              </a:tblPr>
              <a:tblGrid>
                <a:gridCol w="527901">
                  <a:extLst>
                    <a:ext uri="{9D8B030D-6E8A-4147-A177-3AD203B41FA5}">
                      <a16:colId xmlns:a16="http://schemas.microsoft.com/office/drawing/2014/main" val="3580014902"/>
                    </a:ext>
                  </a:extLst>
                </a:gridCol>
                <a:gridCol w="480767">
                  <a:extLst>
                    <a:ext uri="{9D8B030D-6E8A-4147-A177-3AD203B41FA5}">
                      <a16:colId xmlns:a16="http://schemas.microsoft.com/office/drawing/2014/main" val="3272473455"/>
                    </a:ext>
                  </a:extLst>
                </a:gridCol>
                <a:gridCol w="707010">
                  <a:extLst>
                    <a:ext uri="{9D8B030D-6E8A-4147-A177-3AD203B41FA5}">
                      <a16:colId xmlns:a16="http://schemas.microsoft.com/office/drawing/2014/main" val="919121680"/>
                    </a:ext>
                  </a:extLst>
                </a:gridCol>
                <a:gridCol w="631460">
                  <a:extLst>
                    <a:ext uri="{9D8B030D-6E8A-4147-A177-3AD203B41FA5}">
                      <a16:colId xmlns:a16="http://schemas.microsoft.com/office/drawing/2014/main" val="1091656388"/>
                    </a:ext>
                  </a:extLst>
                </a:gridCol>
              </a:tblGrid>
              <a:tr h="390809">
                <a:tc>
                  <a:txBody>
                    <a:bodyPr/>
                    <a:lstStyle/>
                    <a:p>
                      <a:r>
                        <a:rPr lang="en-US" sz="1400" dirty="0" err="1"/>
                        <a:t>DNo</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u="sng" dirty="0"/>
                        <a:t>SID</a:t>
                      </a:r>
                    </a:p>
                  </a:txBody>
                  <a:tcPr/>
                </a:tc>
                <a:tc>
                  <a:txBody>
                    <a:bodyPr/>
                    <a:lstStyle/>
                    <a:p>
                      <a:r>
                        <a:rPr lang="en-US" sz="1400" dirty="0" err="1"/>
                        <a:t>SName</a:t>
                      </a:r>
                      <a:endParaRPr lang="en-US" sz="1400" dirty="0"/>
                    </a:p>
                  </a:txBody>
                  <a:tcPr/>
                </a:tc>
                <a:tc>
                  <a:txBody>
                    <a:bodyPr/>
                    <a:lstStyle/>
                    <a:p>
                      <a:r>
                        <a:rPr lang="en-US" sz="1400" dirty="0"/>
                        <a:t>Zip</a:t>
                      </a:r>
                    </a:p>
                  </a:txBody>
                  <a:tcPr/>
                </a:tc>
                <a:extLst>
                  <a:ext uri="{0D108BD9-81ED-4DB2-BD59-A6C34878D82A}">
                    <a16:rowId xmlns:a16="http://schemas.microsoft.com/office/drawing/2014/main" val="745105741"/>
                  </a:ext>
                </a:extLst>
              </a:tr>
              <a:tr h="390809">
                <a:tc>
                  <a:txBody>
                    <a:bodyPr/>
                    <a:lstStyle/>
                    <a:p>
                      <a:r>
                        <a:rPr lang="en-US" sz="1400" dirty="0"/>
                        <a:t>D1</a:t>
                      </a:r>
                    </a:p>
                  </a:txBody>
                  <a:tcPr/>
                </a:tc>
                <a:tc>
                  <a:txBody>
                    <a:bodyPr/>
                    <a:lstStyle/>
                    <a:p>
                      <a:r>
                        <a:rPr lang="en-US" sz="1400" dirty="0"/>
                        <a:t>S1</a:t>
                      </a:r>
                    </a:p>
                  </a:txBody>
                  <a:tcPr/>
                </a:tc>
                <a:tc>
                  <a:txBody>
                    <a:bodyPr/>
                    <a:lstStyle/>
                    <a:p>
                      <a:r>
                        <a:rPr lang="en-US" sz="1400" dirty="0" err="1"/>
                        <a:t>Anik</a:t>
                      </a:r>
                      <a:endParaRPr lang="en-US" sz="1400" dirty="0"/>
                    </a:p>
                  </a:txBody>
                  <a:tcPr/>
                </a:tc>
                <a:tc>
                  <a:txBody>
                    <a:bodyPr/>
                    <a:lstStyle/>
                    <a:p>
                      <a:r>
                        <a:rPr lang="en-US" sz="1400" dirty="0"/>
                        <a:t>1200</a:t>
                      </a:r>
                    </a:p>
                  </a:txBody>
                  <a:tcPr/>
                </a:tc>
                <a:extLst>
                  <a:ext uri="{0D108BD9-81ED-4DB2-BD59-A6C34878D82A}">
                    <a16:rowId xmlns:a16="http://schemas.microsoft.com/office/drawing/2014/main" val="4234883462"/>
                  </a:ext>
                </a:extLst>
              </a:tr>
              <a:tr h="390809">
                <a:tc>
                  <a:txBody>
                    <a:bodyPr/>
                    <a:lstStyle/>
                    <a:p>
                      <a:r>
                        <a:rPr lang="en-US" sz="1400" dirty="0"/>
                        <a:t>D1</a:t>
                      </a:r>
                    </a:p>
                  </a:txBody>
                  <a:tcPr/>
                </a:tc>
                <a:tc>
                  <a:txBody>
                    <a:bodyPr/>
                    <a:lstStyle/>
                    <a:p>
                      <a:r>
                        <a:rPr lang="en-US" sz="1400" dirty="0"/>
                        <a:t>S2</a:t>
                      </a:r>
                    </a:p>
                  </a:txBody>
                  <a:tcPr/>
                </a:tc>
                <a:tc>
                  <a:txBody>
                    <a:bodyPr/>
                    <a:lstStyle/>
                    <a:p>
                      <a:r>
                        <a:rPr lang="en-US" sz="1400" dirty="0"/>
                        <a:t>Anu</a:t>
                      </a:r>
                    </a:p>
                  </a:txBody>
                  <a:tcPr/>
                </a:tc>
                <a:tc>
                  <a:txBody>
                    <a:bodyPr/>
                    <a:lstStyle/>
                    <a:p>
                      <a:r>
                        <a:rPr lang="en-US" sz="1400" dirty="0"/>
                        <a:t>1400</a:t>
                      </a:r>
                    </a:p>
                  </a:txBody>
                  <a:tcPr/>
                </a:tc>
                <a:extLst>
                  <a:ext uri="{0D108BD9-81ED-4DB2-BD59-A6C34878D82A}">
                    <a16:rowId xmlns:a16="http://schemas.microsoft.com/office/drawing/2014/main" val="1572575625"/>
                  </a:ext>
                </a:extLst>
              </a:tr>
              <a:tr h="390809">
                <a:tc>
                  <a:txBody>
                    <a:bodyPr/>
                    <a:lstStyle/>
                    <a:p>
                      <a:r>
                        <a:rPr lang="en-US" sz="1400" dirty="0"/>
                        <a:t>D2</a:t>
                      </a:r>
                    </a:p>
                  </a:txBody>
                  <a:tcPr/>
                </a:tc>
                <a:tc>
                  <a:txBody>
                    <a:bodyPr/>
                    <a:lstStyle/>
                    <a:p>
                      <a:r>
                        <a:rPr lang="en-US" sz="1400" dirty="0"/>
                        <a:t>S3</a:t>
                      </a:r>
                    </a:p>
                  </a:txBody>
                  <a:tcPr/>
                </a:tc>
                <a:tc>
                  <a:txBody>
                    <a:bodyPr/>
                    <a:lstStyle/>
                    <a:p>
                      <a:r>
                        <a:rPr lang="en-US" sz="1400" dirty="0" err="1"/>
                        <a:t>Antora</a:t>
                      </a:r>
                      <a:endParaRPr lang="en-US" sz="1400" dirty="0"/>
                    </a:p>
                  </a:txBody>
                  <a:tcPr/>
                </a:tc>
                <a:tc>
                  <a:txBody>
                    <a:bodyPr/>
                    <a:lstStyle/>
                    <a:p>
                      <a:r>
                        <a:rPr lang="en-US" sz="1400" dirty="0"/>
                        <a:t>1200</a:t>
                      </a:r>
                    </a:p>
                  </a:txBody>
                  <a:tcPr/>
                </a:tc>
                <a:extLst>
                  <a:ext uri="{0D108BD9-81ED-4DB2-BD59-A6C34878D82A}">
                    <a16:rowId xmlns:a16="http://schemas.microsoft.com/office/drawing/2014/main" val="3391162804"/>
                  </a:ext>
                </a:extLst>
              </a:tr>
              <a:tr h="390809">
                <a:tc>
                  <a:txBody>
                    <a:bodyPr/>
                    <a:lstStyle/>
                    <a:p>
                      <a:r>
                        <a:rPr lang="en-US" sz="1400" dirty="0"/>
                        <a:t>D2</a:t>
                      </a:r>
                    </a:p>
                  </a:txBody>
                  <a:tcPr/>
                </a:tc>
                <a:tc>
                  <a:txBody>
                    <a:bodyPr/>
                    <a:lstStyle/>
                    <a:p>
                      <a:r>
                        <a:rPr lang="en-US" sz="1400" dirty="0"/>
                        <a:t>S4</a:t>
                      </a:r>
                    </a:p>
                  </a:txBody>
                  <a:tcPr/>
                </a:tc>
                <a:tc>
                  <a:txBody>
                    <a:bodyPr/>
                    <a:lstStyle/>
                    <a:p>
                      <a:r>
                        <a:rPr lang="en-US" sz="1400" dirty="0"/>
                        <a:t>Aditi</a:t>
                      </a:r>
                    </a:p>
                  </a:txBody>
                  <a:tcPr/>
                </a:tc>
                <a:tc>
                  <a:txBody>
                    <a:bodyPr/>
                    <a:lstStyle/>
                    <a:p>
                      <a:r>
                        <a:rPr lang="en-US" sz="1400" dirty="0"/>
                        <a:t>1500</a:t>
                      </a:r>
                    </a:p>
                  </a:txBody>
                  <a:tcPr/>
                </a:tc>
                <a:extLst>
                  <a:ext uri="{0D108BD9-81ED-4DB2-BD59-A6C34878D82A}">
                    <a16:rowId xmlns:a16="http://schemas.microsoft.com/office/drawing/2014/main" val="732028483"/>
                  </a:ext>
                </a:extLst>
              </a:tr>
              <a:tr h="390809">
                <a:tc>
                  <a:txBody>
                    <a:bodyPr/>
                    <a:lstStyle/>
                    <a:p>
                      <a:r>
                        <a:rPr lang="en-US" sz="1400" dirty="0"/>
                        <a:t>D2</a:t>
                      </a:r>
                    </a:p>
                  </a:txBody>
                  <a:tcPr/>
                </a:tc>
                <a:tc>
                  <a:txBody>
                    <a:bodyPr/>
                    <a:lstStyle/>
                    <a:p>
                      <a:r>
                        <a:rPr lang="en-US" sz="1400" dirty="0"/>
                        <a:t>S5</a:t>
                      </a:r>
                    </a:p>
                  </a:txBody>
                  <a:tcPr/>
                </a:tc>
                <a:tc>
                  <a:txBody>
                    <a:bodyPr/>
                    <a:lstStyle/>
                    <a:p>
                      <a:r>
                        <a:rPr lang="en-US" sz="1400" dirty="0"/>
                        <a:t>Raju</a:t>
                      </a:r>
                    </a:p>
                  </a:txBody>
                  <a:tcPr/>
                </a:tc>
                <a:tc>
                  <a:txBody>
                    <a:bodyPr/>
                    <a:lstStyle/>
                    <a:p>
                      <a:r>
                        <a:rPr lang="en-US" sz="1400" dirty="0"/>
                        <a:t>1500</a:t>
                      </a:r>
                    </a:p>
                  </a:txBody>
                  <a:tcPr/>
                </a:tc>
                <a:extLst>
                  <a:ext uri="{0D108BD9-81ED-4DB2-BD59-A6C34878D82A}">
                    <a16:rowId xmlns:a16="http://schemas.microsoft.com/office/drawing/2014/main" val="2809837556"/>
                  </a:ext>
                </a:extLst>
              </a:tr>
              <a:tr h="390809">
                <a:tc>
                  <a:txBody>
                    <a:bodyPr/>
                    <a:lstStyle/>
                    <a:p>
                      <a:r>
                        <a:rPr lang="en-US" sz="1400" dirty="0"/>
                        <a:t>D3</a:t>
                      </a:r>
                    </a:p>
                  </a:txBody>
                  <a:tcPr/>
                </a:tc>
                <a:tc>
                  <a:txBody>
                    <a:bodyPr/>
                    <a:lstStyle/>
                    <a:p>
                      <a:r>
                        <a:rPr lang="en-US" sz="1400" dirty="0"/>
                        <a:t>S6</a:t>
                      </a:r>
                    </a:p>
                  </a:txBody>
                  <a:tcPr/>
                </a:tc>
                <a:tc>
                  <a:txBody>
                    <a:bodyPr/>
                    <a:lstStyle/>
                    <a:p>
                      <a:r>
                        <a:rPr lang="en-US" sz="1400" dirty="0"/>
                        <a:t>Meena</a:t>
                      </a:r>
                    </a:p>
                  </a:txBody>
                  <a:tcPr/>
                </a:tc>
                <a:tc>
                  <a:txBody>
                    <a:bodyPr/>
                    <a:lstStyle/>
                    <a:p>
                      <a:r>
                        <a:rPr lang="en-US" sz="1400" dirty="0"/>
                        <a:t>1400</a:t>
                      </a:r>
                    </a:p>
                  </a:txBody>
                  <a:tcPr/>
                </a:tc>
                <a:extLst>
                  <a:ext uri="{0D108BD9-81ED-4DB2-BD59-A6C34878D82A}">
                    <a16:rowId xmlns:a16="http://schemas.microsoft.com/office/drawing/2014/main" val="2085826463"/>
                  </a:ext>
                </a:extLst>
              </a:tr>
              <a:tr h="390809">
                <a:tc>
                  <a:txBody>
                    <a:bodyPr/>
                    <a:lstStyle/>
                    <a:p>
                      <a:r>
                        <a:rPr lang="en-US" sz="1400" dirty="0"/>
                        <a:t>D4</a:t>
                      </a:r>
                    </a:p>
                  </a:txBody>
                  <a:tcPr/>
                </a:tc>
                <a:tc>
                  <a:txBody>
                    <a:bodyPr/>
                    <a:lstStyle/>
                    <a:p>
                      <a:r>
                        <a:rPr lang="en-US" sz="1400" dirty="0"/>
                        <a:t>S7</a:t>
                      </a:r>
                    </a:p>
                  </a:txBody>
                  <a:tcPr/>
                </a:tc>
                <a:tc>
                  <a:txBody>
                    <a:bodyPr/>
                    <a:lstStyle/>
                    <a:p>
                      <a:r>
                        <a:rPr lang="en-US" sz="1400" dirty="0"/>
                        <a:t>Deepa</a:t>
                      </a:r>
                    </a:p>
                  </a:txBody>
                  <a:tcPr/>
                </a:tc>
                <a:tc>
                  <a:txBody>
                    <a:bodyPr/>
                    <a:lstStyle/>
                    <a:p>
                      <a:r>
                        <a:rPr lang="en-US" sz="1400" dirty="0"/>
                        <a:t>1300</a:t>
                      </a:r>
                    </a:p>
                  </a:txBody>
                  <a:tcPr/>
                </a:tc>
                <a:extLst>
                  <a:ext uri="{0D108BD9-81ED-4DB2-BD59-A6C34878D82A}">
                    <a16:rowId xmlns:a16="http://schemas.microsoft.com/office/drawing/2014/main" val="1604690"/>
                  </a:ext>
                </a:extLst>
              </a:tr>
              <a:tr h="390809">
                <a:tc>
                  <a:txBody>
                    <a:bodyPr/>
                    <a:lstStyle/>
                    <a:p>
                      <a:r>
                        <a:rPr lang="en-US" sz="1400" dirty="0"/>
                        <a:t>D4</a:t>
                      </a:r>
                    </a:p>
                  </a:txBody>
                  <a:tcPr/>
                </a:tc>
                <a:tc>
                  <a:txBody>
                    <a:bodyPr/>
                    <a:lstStyle/>
                    <a:p>
                      <a:r>
                        <a:rPr lang="en-US" sz="1400" dirty="0"/>
                        <a:t>S8</a:t>
                      </a:r>
                    </a:p>
                  </a:txBody>
                  <a:tcPr/>
                </a:tc>
                <a:tc>
                  <a:txBody>
                    <a:bodyPr/>
                    <a:lstStyle/>
                    <a:p>
                      <a:r>
                        <a:rPr lang="en-US" sz="1400" dirty="0" err="1"/>
                        <a:t>Mithu</a:t>
                      </a:r>
                      <a:endParaRPr lang="en-US" sz="1400" dirty="0"/>
                    </a:p>
                  </a:txBody>
                  <a:tcPr/>
                </a:tc>
                <a:tc>
                  <a:txBody>
                    <a:bodyPr/>
                    <a:lstStyle/>
                    <a:p>
                      <a:r>
                        <a:rPr lang="en-US" sz="1400" dirty="0"/>
                        <a:t>1400</a:t>
                      </a:r>
                    </a:p>
                  </a:txBody>
                  <a:tcPr/>
                </a:tc>
                <a:extLst>
                  <a:ext uri="{0D108BD9-81ED-4DB2-BD59-A6C34878D82A}">
                    <a16:rowId xmlns:a16="http://schemas.microsoft.com/office/drawing/2014/main" val="2769387936"/>
                  </a:ext>
                </a:extLst>
              </a:tr>
              <a:tr h="390809">
                <a:tc>
                  <a:txBody>
                    <a:bodyPr/>
                    <a:lstStyle/>
                    <a:p>
                      <a:r>
                        <a:rPr lang="en-US" sz="1400" dirty="0"/>
                        <a:t>D4</a:t>
                      </a:r>
                    </a:p>
                  </a:txBody>
                  <a:tcPr/>
                </a:tc>
                <a:tc>
                  <a:txBody>
                    <a:bodyPr/>
                    <a:lstStyle/>
                    <a:p>
                      <a:r>
                        <a:rPr lang="en-US" sz="1400" dirty="0"/>
                        <a:t>S9</a:t>
                      </a:r>
                    </a:p>
                  </a:txBody>
                  <a:tcPr/>
                </a:tc>
                <a:tc>
                  <a:txBody>
                    <a:bodyPr/>
                    <a:lstStyle/>
                    <a:p>
                      <a:r>
                        <a:rPr lang="en-US" sz="1400" dirty="0"/>
                        <a:t>Ani</a:t>
                      </a:r>
                    </a:p>
                  </a:txBody>
                  <a:tcPr/>
                </a:tc>
                <a:tc>
                  <a:txBody>
                    <a:bodyPr/>
                    <a:lstStyle/>
                    <a:p>
                      <a:r>
                        <a:rPr lang="en-US" sz="1400" dirty="0"/>
                        <a:t>1100</a:t>
                      </a:r>
                    </a:p>
                  </a:txBody>
                  <a:tcPr/>
                </a:tc>
                <a:extLst>
                  <a:ext uri="{0D108BD9-81ED-4DB2-BD59-A6C34878D82A}">
                    <a16:rowId xmlns:a16="http://schemas.microsoft.com/office/drawing/2014/main" val="1190212912"/>
                  </a:ext>
                </a:extLst>
              </a:tr>
              <a:tr h="390809">
                <a:tc>
                  <a:txBody>
                    <a:bodyPr/>
                    <a:lstStyle/>
                    <a:p>
                      <a:r>
                        <a:rPr lang="en-US" sz="1400" dirty="0"/>
                        <a:t>D5</a:t>
                      </a:r>
                    </a:p>
                  </a:txBody>
                  <a:tcPr/>
                </a:tc>
                <a:tc>
                  <a:txBody>
                    <a:bodyPr/>
                    <a:lstStyle/>
                    <a:p>
                      <a:r>
                        <a:rPr lang="en-US" sz="1400" dirty="0"/>
                        <a:t>S10</a:t>
                      </a:r>
                    </a:p>
                  </a:txBody>
                  <a:tcPr/>
                </a:tc>
                <a:tc>
                  <a:txBody>
                    <a:bodyPr/>
                    <a:lstStyle/>
                    <a:p>
                      <a:r>
                        <a:rPr lang="en-US" sz="1400" dirty="0" err="1"/>
                        <a:t>Kakon</a:t>
                      </a:r>
                      <a:endParaRPr lang="en-US" sz="1400" dirty="0"/>
                    </a:p>
                  </a:txBody>
                  <a:tcPr/>
                </a:tc>
                <a:tc>
                  <a:txBody>
                    <a:bodyPr/>
                    <a:lstStyle/>
                    <a:p>
                      <a:r>
                        <a:rPr lang="en-US" sz="1400" dirty="0"/>
                        <a:t>1300</a:t>
                      </a:r>
                    </a:p>
                  </a:txBody>
                  <a:tcPr/>
                </a:tc>
                <a:extLst>
                  <a:ext uri="{0D108BD9-81ED-4DB2-BD59-A6C34878D82A}">
                    <a16:rowId xmlns:a16="http://schemas.microsoft.com/office/drawing/2014/main" val="4187442894"/>
                  </a:ext>
                </a:extLst>
              </a:tr>
              <a:tr h="390809">
                <a:tc>
                  <a:txBody>
                    <a:bodyPr/>
                    <a:lstStyle/>
                    <a:p>
                      <a:r>
                        <a:rPr lang="en-US" sz="1400" dirty="0"/>
                        <a:t>D5</a:t>
                      </a:r>
                    </a:p>
                  </a:txBody>
                  <a:tcPr/>
                </a:tc>
                <a:tc>
                  <a:txBody>
                    <a:bodyPr/>
                    <a:lstStyle/>
                    <a:p>
                      <a:r>
                        <a:rPr lang="en-US" sz="1400" dirty="0"/>
                        <a:t>S11</a:t>
                      </a:r>
                    </a:p>
                  </a:txBody>
                  <a:tcPr/>
                </a:tc>
                <a:tc>
                  <a:txBody>
                    <a:bodyPr/>
                    <a:lstStyle/>
                    <a:p>
                      <a:r>
                        <a:rPr lang="en-US" sz="1400" dirty="0"/>
                        <a:t>Anu</a:t>
                      </a:r>
                    </a:p>
                  </a:txBody>
                  <a:tcPr/>
                </a:tc>
                <a:tc>
                  <a:txBody>
                    <a:bodyPr/>
                    <a:lstStyle/>
                    <a:p>
                      <a:r>
                        <a:rPr lang="en-US" sz="1400" dirty="0"/>
                        <a:t>1200</a:t>
                      </a:r>
                    </a:p>
                  </a:txBody>
                  <a:tcPr/>
                </a:tc>
                <a:extLst>
                  <a:ext uri="{0D108BD9-81ED-4DB2-BD59-A6C34878D82A}">
                    <a16:rowId xmlns:a16="http://schemas.microsoft.com/office/drawing/2014/main" val="3118196834"/>
                  </a:ext>
                </a:extLst>
              </a:tr>
              <a:tr h="390809">
                <a:tc>
                  <a:txBody>
                    <a:bodyPr/>
                    <a:lstStyle/>
                    <a:p>
                      <a:r>
                        <a:rPr lang="en-US" sz="1400" dirty="0"/>
                        <a:t>D6</a:t>
                      </a:r>
                    </a:p>
                  </a:txBody>
                  <a:tcPr/>
                </a:tc>
                <a:tc>
                  <a:txBody>
                    <a:bodyPr/>
                    <a:lstStyle/>
                    <a:p>
                      <a:r>
                        <a:rPr lang="en-US" sz="1400" dirty="0"/>
                        <a:t>S12</a:t>
                      </a:r>
                    </a:p>
                  </a:txBody>
                  <a:tcPr/>
                </a:tc>
                <a:tc>
                  <a:txBody>
                    <a:bodyPr/>
                    <a:lstStyle/>
                    <a:p>
                      <a:r>
                        <a:rPr lang="en-US" sz="1400" dirty="0" err="1"/>
                        <a:t>Koli</a:t>
                      </a:r>
                      <a:endParaRPr lang="en-US" sz="1400" dirty="0"/>
                    </a:p>
                  </a:txBody>
                  <a:tcPr/>
                </a:tc>
                <a:tc>
                  <a:txBody>
                    <a:bodyPr/>
                    <a:lstStyle/>
                    <a:p>
                      <a:r>
                        <a:rPr lang="en-US" sz="1400" dirty="0"/>
                        <a:t>1100</a:t>
                      </a:r>
                    </a:p>
                  </a:txBody>
                  <a:tcPr/>
                </a:tc>
                <a:extLst>
                  <a:ext uri="{0D108BD9-81ED-4DB2-BD59-A6C34878D82A}">
                    <a16:rowId xmlns:a16="http://schemas.microsoft.com/office/drawing/2014/main" val="3179004937"/>
                  </a:ext>
                </a:extLst>
              </a:tr>
              <a:tr h="390809">
                <a:tc>
                  <a:txBody>
                    <a:bodyPr/>
                    <a:lstStyle/>
                    <a:p>
                      <a:r>
                        <a:rPr lang="en-US" sz="1400" dirty="0"/>
                        <a:t>D7</a:t>
                      </a:r>
                    </a:p>
                  </a:txBody>
                  <a:tcPr/>
                </a:tc>
                <a:tc>
                  <a:txBody>
                    <a:bodyPr/>
                    <a:lstStyle/>
                    <a:p>
                      <a:r>
                        <a:rPr lang="en-US" sz="1400" dirty="0"/>
                        <a:t>S13</a:t>
                      </a:r>
                    </a:p>
                  </a:txBody>
                  <a:tcPr/>
                </a:tc>
                <a:tc>
                  <a:txBody>
                    <a:bodyPr/>
                    <a:lstStyle/>
                    <a:p>
                      <a:r>
                        <a:rPr lang="en-US" sz="1400" dirty="0" err="1"/>
                        <a:t>Helal</a:t>
                      </a:r>
                      <a:endParaRPr lang="en-US" sz="1400" dirty="0"/>
                    </a:p>
                  </a:txBody>
                  <a:tcPr/>
                </a:tc>
                <a:tc>
                  <a:txBody>
                    <a:bodyPr/>
                    <a:lstStyle/>
                    <a:p>
                      <a:r>
                        <a:rPr lang="en-US" sz="1400" dirty="0"/>
                        <a:t>1300</a:t>
                      </a:r>
                    </a:p>
                  </a:txBody>
                  <a:tcPr/>
                </a:tc>
                <a:extLst>
                  <a:ext uri="{0D108BD9-81ED-4DB2-BD59-A6C34878D82A}">
                    <a16:rowId xmlns:a16="http://schemas.microsoft.com/office/drawing/2014/main" val="1016014968"/>
                  </a:ext>
                </a:extLst>
              </a:tr>
              <a:tr h="390809">
                <a:tc>
                  <a:txBody>
                    <a:bodyPr/>
                    <a:lstStyle/>
                    <a:p>
                      <a:r>
                        <a:rPr lang="en-US" sz="1400" dirty="0"/>
                        <a:t>D7</a:t>
                      </a:r>
                    </a:p>
                  </a:txBody>
                  <a:tcPr/>
                </a:tc>
                <a:tc>
                  <a:txBody>
                    <a:bodyPr/>
                    <a:lstStyle/>
                    <a:p>
                      <a:r>
                        <a:rPr lang="en-US" sz="1400" dirty="0"/>
                        <a:t>S14</a:t>
                      </a:r>
                    </a:p>
                  </a:txBody>
                  <a:tcPr/>
                </a:tc>
                <a:tc>
                  <a:txBody>
                    <a:bodyPr/>
                    <a:lstStyle/>
                    <a:p>
                      <a:r>
                        <a:rPr lang="en-US" sz="1400" dirty="0"/>
                        <a:t>Hamid</a:t>
                      </a:r>
                    </a:p>
                  </a:txBody>
                  <a:tcPr/>
                </a:tc>
                <a:tc>
                  <a:txBody>
                    <a:bodyPr/>
                    <a:lstStyle/>
                    <a:p>
                      <a:r>
                        <a:rPr lang="en-US" sz="1400" dirty="0"/>
                        <a:t>1200</a:t>
                      </a:r>
                    </a:p>
                  </a:txBody>
                  <a:tcPr/>
                </a:tc>
                <a:extLst>
                  <a:ext uri="{0D108BD9-81ED-4DB2-BD59-A6C34878D82A}">
                    <a16:rowId xmlns:a16="http://schemas.microsoft.com/office/drawing/2014/main" val="3865218736"/>
                  </a:ext>
                </a:extLst>
              </a:tr>
              <a:tr h="390809">
                <a:tc>
                  <a:txBody>
                    <a:bodyPr/>
                    <a:lstStyle/>
                    <a:p>
                      <a:r>
                        <a:rPr lang="en-US" sz="1400" dirty="0"/>
                        <a:t>D7</a:t>
                      </a:r>
                    </a:p>
                  </a:txBody>
                  <a:tcPr/>
                </a:tc>
                <a:tc>
                  <a:txBody>
                    <a:bodyPr/>
                    <a:lstStyle/>
                    <a:p>
                      <a:r>
                        <a:rPr lang="en-US" sz="1400" dirty="0"/>
                        <a:t>S15</a:t>
                      </a:r>
                    </a:p>
                  </a:txBody>
                  <a:tcPr/>
                </a:tc>
                <a:tc>
                  <a:txBody>
                    <a:bodyPr/>
                    <a:lstStyle/>
                    <a:p>
                      <a:r>
                        <a:rPr lang="en-US" sz="1400" dirty="0"/>
                        <a:t>Sumi</a:t>
                      </a:r>
                    </a:p>
                  </a:txBody>
                  <a:tcPr/>
                </a:tc>
                <a:tc>
                  <a:txBody>
                    <a:bodyPr/>
                    <a:lstStyle/>
                    <a:p>
                      <a:r>
                        <a:rPr lang="en-US" sz="1400" dirty="0"/>
                        <a:t>1400</a:t>
                      </a:r>
                    </a:p>
                  </a:txBody>
                  <a:tcPr/>
                </a:tc>
                <a:extLst>
                  <a:ext uri="{0D108BD9-81ED-4DB2-BD59-A6C34878D82A}">
                    <a16:rowId xmlns:a16="http://schemas.microsoft.com/office/drawing/2014/main" val="1669015402"/>
                  </a:ext>
                </a:extLst>
              </a:tr>
            </a:tbl>
          </a:graphicData>
        </a:graphic>
      </p:graphicFrame>
      <p:graphicFrame>
        <p:nvGraphicFramePr>
          <p:cNvPr id="11" name="Table 6">
            <a:extLst>
              <a:ext uri="{FF2B5EF4-FFF2-40B4-BE49-F238E27FC236}">
                <a16:creationId xmlns:a16="http://schemas.microsoft.com/office/drawing/2014/main" id="{90612F9D-7567-4342-936F-26E2C362AB6F}"/>
              </a:ext>
            </a:extLst>
          </p:cNvPr>
          <p:cNvGraphicFramePr>
            <a:graphicFrameLocks noGrp="1"/>
          </p:cNvGraphicFramePr>
          <p:nvPr>
            <p:extLst>
              <p:ext uri="{D42A27DB-BD31-4B8C-83A1-F6EECF244321}">
                <p14:modId xmlns:p14="http://schemas.microsoft.com/office/powerpoint/2010/main" val="3783092175"/>
              </p:ext>
            </p:extLst>
          </p:nvPr>
        </p:nvGraphicFramePr>
        <p:xfrm>
          <a:off x="8698832" y="726837"/>
          <a:ext cx="1810413" cy="2344854"/>
        </p:xfrm>
        <a:graphic>
          <a:graphicData uri="http://schemas.openxmlformats.org/drawingml/2006/table">
            <a:tbl>
              <a:tblPr firstRow="1" bandRow="1">
                <a:tableStyleId>{5C22544A-7EE6-4342-B048-85BDC9FD1C3A}</a:tableStyleId>
              </a:tblPr>
              <a:tblGrid>
                <a:gridCol w="829889">
                  <a:extLst>
                    <a:ext uri="{9D8B030D-6E8A-4147-A177-3AD203B41FA5}">
                      <a16:colId xmlns:a16="http://schemas.microsoft.com/office/drawing/2014/main" val="919121680"/>
                    </a:ext>
                  </a:extLst>
                </a:gridCol>
                <a:gridCol w="980524">
                  <a:extLst>
                    <a:ext uri="{9D8B030D-6E8A-4147-A177-3AD203B41FA5}">
                      <a16:colId xmlns:a16="http://schemas.microsoft.com/office/drawing/2014/main" val="4216578761"/>
                    </a:ext>
                  </a:extLst>
                </a:gridCol>
              </a:tblGrid>
              <a:tr h="390809">
                <a:tc>
                  <a:txBody>
                    <a:bodyPr/>
                    <a:lstStyle/>
                    <a:p>
                      <a:r>
                        <a:rPr lang="en-US" sz="1400" u="sng" dirty="0"/>
                        <a:t>Zip</a:t>
                      </a:r>
                    </a:p>
                  </a:txBody>
                  <a:tcPr/>
                </a:tc>
                <a:tc>
                  <a:txBody>
                    <a:bodyPr/>
                    <a:lstStyle/>
                    <a:p>
                      <a:r>
                        <a:rPr lang="en-US" sz="1400" dirty="0"/>
                        <a:t>City</a:t>
                      </a:r>
                    </a:p>
                  </a:txBody>
                  <a:tcPr/>
                </a:tc>
                <a:extLst>
                  <a:ext uri="{0D108BD9-81ED-4DB2-BD59-A6C34878D82A}">
                    <a16:rowId xmlns:a16="http://schemas.microsoft.com/office/drawing/2014/main" val="745105741"/>
                  </a:ext>
                </a:extLst>
              </a:tr>
              <a:tr h="390809">
                <a:tc>
                  <a:txBody>
                    <a:bodyPr/>
                    <a:lstStyle/>
                    <a:p>
                      <a:r>
                        <a:rPr lang="en-US" sz="1400" dirty="0"/>
                        <a:t>1200</a:t>
                      </a:r>
                    </a:p>
                  </a:txBody>
                  <a:tcPr/>
                </a:tc>
                <a:tc>
                  <a:txBody>
                    <a:bodyPr/>
                    <a:lstStyle/>
                    <a:p>
                      <a:r>
                        <a:rPr lang="en-US" sz="1400" dirty="0"/>
                        <a:t>Dhaka</a:t>
                      </a:r>
                    </a:p>
                  </a:txBody>
                  <a:tcPr/>
                </a:tc>
                <a:extLst>
                  <a:ext uri="{0D108BD9-81ED-4DB2-BD59-A6C34878D82A}">
                    <a16:rowId xmlns:a16="http://schemas.microsoft.com/office/drawing/2014/main" val="4234883462"/>
                  </a:ext>
                </a:extLst>
              </a:tr>
              <a:tr h="390809">
                <a:tc>
                  <a:txBody>
                    <a:bodyPr/>
                    <a:lstStyle/>
                    <a:p>
                      <a:r>
                        <a:rPr lang="en-US" sz="1400" dirty="0"/>
                        <a:t>1400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Rangpur</a:t>
                      </a:r>
                    </a:p>
                  </a:txBody>
                  <a:tcPr/>
                </a:tc>
                <a:extLst>
                  <a:ext uri="{0D108BD9-81ED-4DB2-BD59-A6C34878D82A}">
                    <a16:rowId xmlns:a16="http://schemas.microsoft.com/office/drawing/2014/main" val="1572575625"/>
                  </a:ext>
                </a:extLst>
              </a:tr>
              <a:tr h="390809">
                <a:tc>
                  <a:txBody>
                    <a:bodyPr/>
                    <a:lstStyle/>
                    <a:p>
                      <a:r>
                        <a:rPr lang="en-US" sz="1400" dirty="0"/>
                        <a:t>1500</a:t>
                      </a:r>
                    </a:p>
                  </a:txBody>
                  <a:tcPr/>
                </a:tc>
                <a:tc>
                  <a:txBody>
                    <a:bodyPr/>
                    <a:lstStyle/>
                    <a:p>
                      <a:r>
                        <a:rPr lang="en-US" sz="1400" dirty="0"/>
                        <a:t>Sylhet</a:t>
                      </a:r>
                    </a:p>
                  </a:txBody>
                  <a:tcPr/>
                </a:tc>
                <a:extLst>
                  <a:ext uri="{0D108BD9-81ED-4DB2-BD59-A6C34878D82A}">
                    <a16:rowId xmlns:a16="http://schemas.microsoft.com/office/drawing/2014/main" val="732028483"/>
                  </a:ext>
                </a:extLst>
              </a:tr>
              <a:tr h="390809">
                <a:tc>
                  <a:txBody>
                    <a:bodyPr/>
                    <a:lstStyle/>
                    <a:p>
                      <a:r>
                        <a:rPr lang="en-US" sz="1400" dirty="0"/>
                        <a:t>1300</a:t>
                      </a:r>
                    </a:p>
                  </a:txBody>
                  <a:tcPr/>
                </a:tc>
                <a:tc>
                  <a:txBody>
                    <a:bodyPr/>
                    <a:lstStyle/>
                    <a:p>
                      <a:r>
                        <a:rPr lang="en-US" sz="1400" dirty="0"/>
                        <a:t>Chittagong</a:t>
                      </a:r>
                    </a:p>
                  </a:txBody>
                  <a:tcPr/>
                </a:tc>
                <a:extLst>
                  <a:ext uri="{0D108BD9-81ED-4DB2-BD59-A6C34878D82A}">
                    <a16:rowId xmlns:a16="http://schemas.microsoft.com/office/drawing/2014/main" val="1604690"/>
                  </a:ext>
                </a:extLst>
              </a:tr>
              <a:tr h="390809">
                <a:tc>
                  <a:txBody>
                    <a:bodyPr/>
                    <a:lstStyle/>
                    <a:p>
                      <a:r>
                        <a:rPr lang="en-US" sz="1400" dirty="0"/>
                        <a:t>1100</a:t>
                      </a:r>
                    </a:p>
                  </a:txBody>
                  <a:tcPr/>
                </a:tc>
                <a:tc>
                  <a:txBody>
                    <a:bodyPr/>
                    <a:lstStyle/>
                    <a:p>
                      <a:r>
                        <a:rPr lang="en-US" sz="1400" dirty="0" err="1"/>
                        <a:t>Barishal</a:t>
                      </a:r>
                      <a:endParaRPr lang="en-US" sz="1400" dirty="0"/>
                    </a:p>
                  </a:txBody>
                  <a:tcPr/>
                </a:tc>
                <a:extLst>
                  <a:ext uri="{0D108BD9-81ED-4DB2-BD59-A6C34878D82A}">
                    <a16:rowId xmlns:a16="http://schemas.microsoft.com/office/drawing/2014/main" val="1190212912"/>
                  </a:ext>
                </a:extLst>
              </a:tr>
            </a:tbl>
          </a:graphicData>
        </a:graphic>
      </p:graphicFrame>
      <p:graphicFrame>
        <p:nvGraphicFramePr>
          <p:cNvPr id="10" name="Table 4">
            <a:extLst>
              <a:ext uri="{FF2B5EF4-FFF2-40B4-BE49-F238E27FC236}">
                <a16:creationId xmlns:a16="http://schemas.microsoft.com/office/drawing/2014/main" id="{A4113F8B-CA3C-4389-8DA6-8A056BB2A516}"/>
              </a:ext>
            </a:extLst>
          </p:cNvPr>
          <p:cNvGraphicFramePr>
            <a:graphicFrameLocks noGrp="1"/>
          </p:cNvGraphicFramePr>
          <p:nvPr>
            <p:extLst>
              <p:ext uri="{D42A27DB-BD31-4B8C-83A1-F6EECF244321}">
                <p14:modId xmlns:p14="http://schemas.microsoft.com/office/powerpoint/2010/main" val="2565763067"/>
              </p:ext>
            </p:extLst>
          </p:nvPr>
        </p:nvGraphicFramePr>
        <p:xfrm>
          <a:off x="3111609" y="3786309"/>
          <a:ext cx="4044885" cy="2644536"/>
        </p:xfrm>
        <a:graphic>
          <a:graphicData uri="http://schemas.openxmlformats.org/drawingml/2006/table">
            <a:tbl>
              <a:tblPr firstRow="1" bandRow="1">
                <a:tableStyleId>{5C22544A-7EE6-4342-B048-85BDC9FD1C3A}</a:tableStyleId>
              </a:tblPr>
              <a:tblGrid>
                <a:gridCol w="547540">
                  <a:extLst>
                    <a:ext uri="{9D8B030D-6E8A-4147-A177-3AD203B41FA5}">
                      <a16:colId xmlns:a16="http://schemas.microsoft.com/office/drawing/2014/main" val="1799874382"/>
                    </a:ext>
                  </a:extLst>
                </a:gridCol>
                <a:gridCol w="810705">
                  <a:extLst>
                    <a:ext uri="{9D8B030D-6E8A-4147-A177-3AD203B41FA5}">
                      <a16:colId xmlns:a16="http://schemas.microsoft.com/office/drawing/2014/main" val="4228284490"/>
                    </a:ext>
                  </a:extLst>
                </a:gridCol>
                <a:gridCol w="838986">
                  <a:extLst>
                    <a:ext uri="{9D8B030D-6E8A-4147-A177-3AD203B41FA5}">
                      <a16:colId xmlns:a16="http://schemas.microsoft.com/office/drawing/2014/main" val="484379023"/>
                    </a:ext>
                  </a:extLst>
                </a:gridCol>
                <a:gridCol w="820132">
                  <a:extLst>
                    <a:ext uri="{9D8B030D-6E8A-4147-A177-3AD203B41FA5}">
                      <a16:colId xmlns:a16="http://schemas.microsoft.com/office/drawing/2014/main" val="4202132978"/>
                    </a:ext>
                  </a:extLst>
                </a:gridCol>
                <a:gridCol w="1027522">
                  <a:extLst>
                    <a:ext uri="{9D8B030D-6E8A-4147-A177-3AD203B41FA5}">
                      <a16:colId xmlns:a16="http://schemas.microsoft.com/office/drawing/2014/main" val="639103163"/>
                    </a:ext>
                  </a:extLst>
                </a:gridCol>
              </a:tblGrid>
              <a:tr h="0">
                <a:tc>
                  <a:txBody>
                    <a:bodyPr/>
                    <a:lstStyle/>
                    <a:p>
                      <a:r>
                        <a:rPr lang="en-US" sz="1400" u="sng" dirty="0" err="1"/>
                        <a:t>DNo</a:t>
                      </a:r>
                      <a:endParaRPr lang="en-US" sz="1400" u="sng" dirty="0"/>
                    </a:p>
                  </a:txBody>
                  <a:tcPr/>
                </a:tc>
                <a:tc>
                  <a:txBody>
                    <a:bodyPr/>
                    <a:lstStyle/>
                    <a:p>
                      <a:r>
                        <a:rPr lang="en-US" sz="1400" dirty="0" err="1"/>
                        <a:t>DName</a:t>
                      </a:r>
                      <a:endParaRPr lang="en-US" sz="1400" dirty="0"/>
                    </a:p>
                  </a:txBody>
                  <a:tcPr/>
                </a:tc>
                <a:tc>
                  <a:txBody>
                    <a:bodyPr/>
                    <a:lstStyle/>
                    <a:p>
                      <a:r>
                        <a:rPr lang="en-US" sz="1400" dirty="0"/>
                        <a:t>Address</a:t>
                      </a:r>
                    </a:p>
                  </a:txBody>
                  <a:tcPr/>
                </a:tc>
                <a:tc>
                  <a:txBody>
                    <a:bodyPr/>
                    <a:lstStyle/>
                    <a:p>
                      <a:r>
                        <a:rPr lang="en-US" sz="1400" dirty="0" err="1"/>
                        <a:t>PhnNo</a:t>
                      </a:r>
                      <a:endParaRPr lang="en-US" sz="1400" dirty="0"/>
                    </a:p>
                  </a:txBody>
                  <a:tcPr/>
                </a:tc>
                <a:tc>
                  <a:txBody>
                    <a:bodyPr/>
                    <a:lstStyle/>
                    <a:p>
                      <a:r>
                        <a:rPr lang="en-US" sz="1400" dirty="0" err="1"/>
                        <a:t>DeptHead</a:t>
                      </a:r>
                      <a:endParaRPr lang="en-US" sz="1400" dirty="0"/>
                    </a:p>
                  </a:txBody>
                  <a:tcPr/>
                </a:tc>
                <a:extLst>
                  <a:ext uri="{0D108BD9-81ED-4DB2-BD59-A6C34878D82A}">
                    <a16:rowId xmlns:a16="http://schemas.microsoft.com/office/drawing/2014/main" val="1252329365"/>
                  </a:ext>
                </a:extLst>
              </a:tr>
              <a:tr h="334248">
                <a:tc>
                  <a:txBody>
                    <a:bodyPr/>
                    <a:lstStyle/>
                    <a:p>
                      <a:r>
                        <a:rPr lang="en-US" sz="1400" dirty="0"/>
                        <a:t>D1</a:t>
                      </a:r>
                    </a:p>
                  </a:txBody>
                  <a:tcPr/>
                </a:tc>
                <a:tc>
                  <a:txBody>
                    <a:bodyPr/>
                    <a:lstStyle/>
                    <a:p>
                      <a:r>
                        <a:rPr lang="en-US" sz="1400" dirty="0"/>
                        <a:t>CSE</a:t>
                      </a:r>
                    </a:p>
                  </a:txBody>
                  <a:tcPr/>
                </a:tc>
                <a:tc>
                  <a:txBody>
                    <a:bodyPr/>
                    <a:lstStyle/>
                    <a:p>
                      <a:r>
                        <a:rPr lang="en-US" sz="1400" dirty="0"/>
                        <a:t>Add1</a:t>
                      </a:r>
                    </a:p>
                  </a:txBody>
                  <a:tcPr/>
                </a:tc>
                <a:tc>
                  <a:txBody>
                    <a:bodyPr/>
                    <a:lstStyle/>
                    <a:p>
                      <a:r>
                        <a:rPr lang="en-US" sz="1400" dirty="0"/>
                        <a:t>012</a:t>
                      </a:r>
                    </a:p>
                  </a:txBody>
                  <a:tcPr/>
                </a:tc>
                <a:tc>
                  <a:txBody>
                    <a:bodyPr/>
                    <a:lstStyle/>
                    <a:p>
                      <a:r>
                        <a:rPr lang="en-US" sz="1400" dirty="0"/>
                        <a:t>H1</a:t>
                      </a:r>
                    </a:p>
                  </a:txBody>
                  <a:tcPr/>
                </a:tc>
                <a:extLst>
                  <a:ext uri="{0D108BD9-81ED-4DB2-BD59-A6C34878D82A}">
                    <a16:rowId xmlns:a16="http://schemas.microsoft.com/office/drawing/2014/main" val="2289483765"/>
                  </a:ext>
                </a:extLst>
              </a:tr>
              <a:tr h="334248">
                <a:tc>
                  <a:txBody>
                    <a:bodyPr/>
                    <a:lstStyle/>
                    <a:p>
                      <a:r>
                        <a:rPr lang="en-US" sz="1400" dirty="0"/>
                        <a:t>D2</a:t>
                      </a:r>
                    </a:p>
                  </a:txBody>
                  <a:tcPr/>
                </a:tc>
                <a:tc>
                  <a:txBody>
                    <a:bodyPr/>
                    <a:lstStyle/>
                    <a:p>
                      <a:r>
                        <a:rPr lang="en-US" sz="1400" dirty="0"/>
                        <a:t>EEE</a:t>
                      </a:r>
                    </a:p>
                  </a:txBody>
                  <a:tcPr/>
                </a:tc>
                <a:tc>
                  <a:txBody>
                    <a:bodyPr/>
                    <a:lstStyle/>
                    <a:p>
                      <a:r>
                        <a:rPr lang="en-US" sz="1400" dirty="0"/>
                        <a:t>Add2</a:t>
                      </a:r>
                    </a:p>
                  </a:txBody>
                  <a:tcPr/>
                </a:tc>
                <a:tc>
                  <a:txBody>
                    <a:bodyPr/>
                    <a:lstStyle/>
                    <a:p>
                      <a:r>
                        <a:rPr lang="en-US" sz="1400" dirty="0"/>
                        <a:t>013</a:t>
                      </a:r>
                    </a:p>
                  </a:txBody>
                  <a:tcPr/>
                </a:tc>
                <a:tc>
                  <a:txBody>
                    <a:bodyPr/>
                    <a:lstStyle/>
                    <a:p>
                      <a:r>
                        <a:rPr lang="en-US" sz="1400" dirty="0"/>
                        <a:t>H2</a:t>
                      </a:r>
                    </a:p>
                  </a:txBody>
                  <a:tcPr/>
                </a:tc>
                <a:extLst>
                  <a:ext uri="{0D108BD9-81ED-4DB2-BD59-A6C34878D82A}">
                    <a16:rowId xmlns:a16="http://schemas.microsoft.com/office/drawing/2014/main" val="1939986336"/>
                  </a:ext>
                </a:extLst>
              </a:tr>
              <a:tr h="334248">
                <a:tc>
                  <a:txBody>
                    <a:bodyPr/>
                    <a:lstStyle/>
                    <a:p>
                      <a:r>
                        <a:rPr lang="en-US" sz="1400" dirty="0"/>
                        <a:t>D3</a:t>
                      </a:r>
                    </a:p>
                  </a:txBody>
                  <a:tcPr/>
                </a:tc>
                <a:tc>
                  <a:txBody>
                    <a:bodyPr/>
                    <a:lstStyle/>
                    <a:p>
                      <a:r>
                        <a:rPr lang="en-US" sz="1400" dirty="0"/>
                        <a:t>ETE</a:t>
                      </a:r>
                    </a:p>
                  </a:txBody>
                  <a:tcPr/>
                </a:tc>
                <a:tc>
                  <a:txBody>
                    <a:bodyPr/>
                    <a:lstStyle/>
                    <a:p>
                      <a:r>
                        <a:rPr lang="en-US" sz="1400" dirty="0"/>
                        <a:t>Add3</a:t>
                      </a:r>
                    </a:p>
                  </a:txBody>
                  <a:tcPr/>
                </a:tc>
                <a:tc>
                  <a:txBody>
                    <a:bodyPr/>
                    <a:lstStyle/>
                    <a:p>
                      <a:r>
                        <a:rPr lang="en-US" sz="1400" dirty="0"/>
                        <a:t>014</a:t>
                      </a:r>
                    </a:p>
                  </a:txBody>
                  <a:tcPr/>
                </a:tc>
                <a:tc>
                  <a:txBody>
                    <a:bodyPr/>
                    <a:lstStyle/>
                    <a:p>
                      <a:r>
                        <a:rPr lang="en-US" sz="1400" dirty="0"/>
                        <a:t>H3</a:t>
                      </a:r>
                    </a:p>
                  </a:txBody>
                  <a:tcPr/>
                </a:tc>
                <a:extLst>
                  <a:ext uri="{0D108BD9-81ED-4DB2-BD59-A6C34878D82A}">
                    <a16:rowId xmlns:a16="http://schemas.microsoft.com/office/drawing/2014/main" val="1902350905"/>
                  </a:ext>
                </a:extLst>
              </a:tr>
              <a:tr h="334248">
                <a:tc>
                  <a:txBody>
                    <a:bodyPr/>
                    <a:lstStyle/>
                    <a:p>
                      <a:r>
                        <a:rPr lang="en-US" sz="1400" dirty="0"/>
                        <a:t>D4</a:t>
                      </a:r>
                    </a:p>
                  </a:txBody>
                  <a:tcPr/>
                </a:tc>
                <a:tc>
                  <a:txBody>
                    <a:bodyPr/>
                    <a:lstStyle/>
                    <a:p>
                      <a:r>
                        <a:rPr lang="en-US" sz="1400" dirty="0"/>
                        <a:t>NFE</a:t>
                      </a:r>
                    </a:p>
                  </a:txBody>
                  <a:tcPr/>
                </a:tc>
                <a:tc>
                  <a:txBody>
                    <a:bodyPr/>
                    <a:lstStyle/>
                    <a:p>
                      <a:r>
                        <a:rPr lang="en-US" sz="1400" dirty="0"/>
                        <a:t>Add4</a:t>
                      </a:r>
                    </a:p>
                  </a:txBody>
                  <a:tcPr/>
                </a:tc>
                <a:tc>
                  <a:txBody>
                    <a:bodyPr/>
                    <a:lstStyle/>
                    <a:p>
                      <a:r>
                        <a:rPr lang="en-US" sz="1400" dirty="0"/>
                        <a:t>015</a:t>
                      </a:r>
                    </a:p>
                  </a:txBody>
                  <a:tcPr/>
                </a:tc>
                <a:tc>
                  <a:txBody>
                    <a:bodyPr/>
                    <a:lstStyle/>
                    <a:p>
                      <a:r>
                        <a:rPr lang="en-US" sz="1400" dirty="0"/>
                        <a:t>H4</a:t>
                      </a:r>
                    </a:p>
                  </a:txBody>
                  <a:tcPr/>
                </a:tc>
                <a:extLst>
                  <a:ext uri="{0D108BD9-81ED-4DB2-BD59-A6C34878D82A}">
                    <a16:rowId xmlns:a16="http://schemas.microsoft.com/office/drawing/2014/main" val="4224190921"/>
                  </a:ext>
                </a:extLst>
              </a:tr>
              <a:tr h="334248">
                <a:tc>
                  <a:txBody>
                    <a:bodyPr/>
                    <a:lstStyle/>
                    <a:p>
                      <a:r>
                        <a:rPr lang="en-US" sz="1400" dirty="0"/>
                        <a:t>D5</a:t>
                      </a:r>
                    </a:p>
                  </a:txBody>
                  <a:tcPr/>
                </a:tc>
                <a:tc>
                  <a:txBody>
                    <a:bodyPr/>
                    <a:lstStyle/>
                    <a:p>
                      <a:r>
                        <a:rPr lang="en-US" sz="1400" dirty="0"/>
                        <a:t>MCT</a:t>
                      </a:r>
                    </a:p>
                  </a:txBody>
                  <a:tcPr/>
                </a:tc>
                <a:tc>
                  <a:txBody>
                    <a:bodyPr/>
                    <a:lstStyle/>
                    <a:p>
                      <a:r>
                        <a:rPr lang="en-US" sz="1400" dirty="0"/>
                        <a:t>Add5</a:t>
                      </a:r>
                    </a:p>
                  </a:txBody>
                  <a:tcPr/>
                </a:tc>
                <a:tc>
                  <a:txBody>
                    <a:bodyPr/>
                    <a:lstStyle/>
                    <a:p>
                      <a:r>
                        <a:rPr lang="en-US" sz="1400" dirty="0"/>
                        <a:t>016</a:t>
                      </a:r>
                    </a:p>
                  </a:txBody>
                  <a:tcPr/>
                </a:tc>
                <a:tc>
                  <a:txBody>
                    <a:bodyPr/>
                    <a:lstStyle/>
                    <a:p>
                      <a:r>
                        <a:rPr lang="en-US" sz="1400" dirty="0"/>
                        <a:t>H5</a:t>
                      </a:r>
                    </a:p>
                  </a:txBody>
                  <a:tcPr/>
                </a:tc>
                <a:extLst>
                  <a:ext uri="{0D108BD9-81ED-4DB2-BD59-A6C34878D82A}">
                    <a16:rowId xmlns:a16="http://schemas.microsoft.com/office/drawing/2014/main" val="4124890293"/>
                  </a:ext>
                </a:extLst>
              </a:tr>
              <a:tr h="334248">
                <a:tc>
                  <a:txBody>
                    <a:bodyPr/>
                    <a:lstStyle/>
                    <a:p>
                      <a:r>
                        <a:rPr lang="en-US" sz="1400" dirty="0"/>
                        <a:t>D6</a:t>
                      </a:r>
                    </a:p>
                  </a:txBody>
                  <a:tcPr/>
                </a:tc>
                <a:tc>
                  <a:txBody>
                    <a:bodyPr/>
                    <a:lstStyle/>
                    <a:p>
                      <a:r>
                        <a:rPr lang="en-US" sz="1400" dirty="0"/>
                        <a:t>SWE</a:t>
                      </a:r>
                    </a:p>
                  </a:txBody>
                  <a:tcPr/>
                </a:tc>
                <a:tc>
                  <a:txBody>
                    <a:bodyPr/>
                    <a:lstStyle/>
                    <a:p>
                      <a:r>
                        <a:rPr lang="en-US" sz="1400" dirty="0"/>
                        <a:t>Add6</a:t>
                      </a:r>
                    </a:p>
                  </a:txBody>
                  <a:tcPr/>
                </a:tc>
                <a:tc>
                  <a:txBody>
                    <a:bodyPr/>
                    <a:lstStyle/>
                    <a:p>
                      <a:r>
                        <a:rPr lang="en-US" sz="1400" dirty="0"/>
                        <a:t>017</a:t>
                      </a:r>
                    </a:p>
                  </a:txBody>
                  <a:tcPr/>
                </a:tc>
                <a:tc>
                  <a:txBody>
                    <a:bodyPr/>
                    <a:lstStyle/>
                    <a:p>
                      <a:r>
                        <a:rPr lang="en-US" sz="1400" dirty="0"/>
                        <a:t>H6</a:t>
                      </a:r>
                    </a:p>
                  </a:txBody>
                  <a:tcPr/>
                </a:tc>
                <a:extLst>
                  <a:ext uri="{0D108BD9-81ED-4DB2-BD59-A6C34878D82A}">
                    <a16:rowId xmlns:a16="http://schemas.microsoft.com/office/drawing/2014/main" val="3610799159"/>
                  </a:ext>
                </a:extLst>
              </a:tr>
              <a:tr h="334248">
                <a:tc>
                  <a:txBody>
                    <a:bodyPr/>
                    <a:lstStyle/>
                    <a:p>
                      <a:r>
                        <a:rPr lang="en-US" sz="1400" dirty="0"/>
                        <a:t>D7</a:t>
                      </a:r>
                    </a:p>
                  </a:txBody>
                  <a:tcPr/>
                </a:tc>
                <a:tc>
                  <a:txBody>
                    <a:bodyPr/>
                    <a:lstStyle/>
                    <a:p>
                      <a:r>
                        <a:rPr lang="en-US" sz="1400" dirty="0"/>
                        <a:t>Civil</a:t>
                      </a:r>
                    </a:p>
                  </a:txBody>
                  <a:tcPr/>
                </a:tc>
                <a:tc>
                  <a:txBody>
                    <a:bodyPr/>
                    <a:lstStyle/>
                    <a:p>
                      <a:r>
                        <a:rPr lang="en-US" sz="1400" dirty="0"/>
                        <a:t>Add7</a:t>
                      </a:r>
                    </a:p>
                  </a:txBody>
                  <a:tcPr/>
                </a:tc>
                <a:tc>
                  <a:txBody>
                    <a:bodyPr/>
                    <a:lstStyle/>
                    <a:p>
                      <a:r>
                        <a:rPr lang="en-US" sz="1400" dirty="0"/>
                        <a:t>018</a:t>
                      </a:r>
                    </a:p>
                  </a:txBody>
                  <a:tcPr/>
                </a:tc>
                <a:tc>
                  <a:txBody>
                    <a:bodyPr/>
                    <a:lstStyle/>
                    <a:p>
                      <a:r>
                        <a:rPr lang="en-US" sz="1400" dirty="0"/>
                        <a:t>H7</a:t>
                      </a:r>
                    </a:p>
                  </a:txBody>
                  <a:tcPr/>
                </a:tc>
                <a:extLst>
                  <a:ext uri="{0D108BD9-81ED-4DB2-BD59-A6C34878D82A}">
                    <a16:rowId xmlns:a16="http://schemas.microsoft.com/office/drawing/2014/main" val="2960108917"/>
                  </a:ext>
                </a:extLst>
              </a:tr>
            </a:tbl>
          </a:graphicData>
        </a:graphic>
      </p:graphicFrame>
      <p:graphicFrame>
        <p:nvGraphicFramePr>
          <p:cNvPr id="12" name="Table 4">
            <a:extLst>
              <a:ext uri="{FF2B5EF4-FFF2-40B4-BE49-F238E27FC236}">
                <a16:creationId xmlns:a16="http://schemas.microsoft.com/office/drawing/2014/main" id="{75C7A013-BFBE-41F2-957D-EA971245B4FD}"/>
              </a:ext>
            </a:extLst>
          </p:cNvPr>
          <p:cNvGraphicFramePr>
            <a:graphicFrameLocks noGrp="1"/>
          </p:cNvGraphicFramePr>
          <p:nvPr>
            <p:extLst>
              <p:ext uri="{D42A27DB-BD31-4B8C-83A1-F6EECF244321}">
                <p14:modId xmlns:p14="http://schemas.microsoft.com/office/powerpoint/2010/main" val="2190820067"/>
              </p:ext>
            </p:extLst>
          </p:nvPr>
        </p:nvGraphicFramePr>
        <p:xfrm>
          <a:off x="7458564" y="3786309"/>
          <a:ext cx="3497345" cy="2673984"/>
        </p:xfrm>
        <a:graphic>
          <a:graphicData uri="http://schemas.openxmlformats.org/drawingml/2006/table">
            <a:tbl>
              <a:tblPr firstRow="1" bandRow="1">
                <a:tableStyleId>{5C22544A-7EE6-4342-B048-85BDC9FD1C3A}</a:tableStyleId>
              </a:tblPr>
              <a:tblGrid>
                <a:gridCol w="820132">
                  <a:extLst>
                    <a:ext uri="{9D8B030D-6E8A-4147-A177-3AD203B41FA5}">
                      <a16:colId xmlns:a16="http://schemas.microsoft.com/office/drawing/2014/main" val="4202132978"/>
                    </a:ext>
                  </a:extLst>
                </a:gridCol>
                <a:gridCol w="1027522">
                  <a:extLst>
                    <a:ext uri="{9D8B030D-6E8A-4147-A177-3AD203B41FA5}">
                      <a16:colId xmlns:a16="http://schemas.microsoft.com/office/drawing/2014/main" val="639103163"/>
                    </a:ext>
                  </a:extLst>
                </a:gridCol>
                <a:gridCol w="1649691">
                  <a:extLst>
                    <a:ext uri="{9D8B030D-6E8A-4147-A177-3AD203B41FA5}">
                      <a16:colId xmlns:a16="http://schemas.microsoft.com/office/drawing/2014/main" val="3664028999"/>
                    </a:ext>
                  </a:extLst>
                </a:gridCol>
              </a:tblGrid>
              <a:tr h="334248">
                <a:tc>
                  <a:txBody>
                    <a:bodyPr/>
                    <a:lstStyle/>
                    <a:p>
                      <a:r>
                        <a:rPr lang="en-US" sz="1400" dirty="0" err="1"/>
                        <a:t>HeadID</a:t>
                      </a:r>
                      <a:endParaRPr lang="en-US" sz="1400" dirty="0"/>
                    </a:p>
                  </a:txBody>
                  <a:tcPr/>
                </a:tc>
                <a:tc>
                  <a:txBody>
                    <a:bodyPr/>
                    <a:lstStyle/>
                    <a:p>
                      <a:r>
                        <a:rPr lang="en-US" sz="1400" dirty="0" err="1"/>
                        <a:t>DeptHead</a:t>
                      </a:r>
                      <a:endParaRPr lang="en-US" sz="1400" dirty="0"/>
                    </a:p>
                  </a:txBody>
                  <a:tcPr/>
                </a:tc>
                <a:tc>
                  <a:txBody>
                    <a:bodyPr/>
                    <a:lstStyle/>
                    <a:p>
                      <a:r>
                        <a:rPr lang="en-US" sz="1400" dirty="0" err="1"/>
                        <a:t>DHemail</a:t>
                      </a:r>
                      <a:endParaRPr lang="en-US" sz="1400" dirty="0"/>
                    </a:p>
                  </a:txBody>
                  <a:tcPr/>
                </a:tc>
                <a:extLst>
                  <a:ext uri="{0D108BD9-81ED-4DB2-BD59-A6C34878D82A}">
                    <a16:rowId xmlns:a16="http://schemas.microsoft.com/office/drawing/2014/main" val="1252329365"/>
                  </a:ext>
                </a:extLst>
              </a:tr>
              <a:tr h="334248">
                <a:tc>
                  <a:txBody>
                    <a:bodyPr/>
                    <a:lstStyle/>
                    <a:p>
                      <a:r>
                        <a:rPr lang="en-US" sz="1400" dirty="0"/>
                        <a:t>H1</a:t>
                      </a:r>
                    </a:p>
                  </a:txBody>
                  <a:tcPr/>
                </a:tc>
                <a:tc>
                  <a:txBody>
                    <a:bodyPr/>
                    <a:lstStyle/>
                    <a:p>
                      <a:r>
                        <a:rPr lang="en-US" sz="1400" dirty="0"/>
                        <a:t>Head1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Head1@gmail.com</a:t>
                      </a:r>
                    </a:p>
                  </a:txBody>
                  <a:tcPr/>
                </a:tc>
                <a:extLst>
                  <a:ext uri="{0D108BD9-81ED-4DB2-BD59-A6C34878D82A}">
                    <a16:rowId xmlns:a16="http://schemas.microsoft.com/office/drawing/2014/main" val="2289483765"/>
                  </a:ext>
                </a:extLst>
              </a:tr>
              <a:tr h="334248">
                <a:tc>
                  <a:txBody>
                    <a:bodyPr/>
                    <a:lstStyle/>
                    <a:p>
                      <a:r>
                        <a:rPr lang="en-US" sz="1400" dirty="0"/>
                        <a:t>H2</a:t>
                      </a:r>
                    </a:p>
                  </a:txBody>
                  <a:tcPr/>
                </a:tc>
                <a:tc>
                  <a:txBody>
                    <a:bodyPr/>
                    <a:lstStyle/>
                    <a:p>
                      <a:r>
                        <a:rPr lang="en-US" sz="1400" dirty="0"/>
                        <a:t>Head2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Head2@gmail.com</a:t>
                      </a:r>
                    </a:p>
                  </a:txBody>
                  <a:tcPr/>
                </a:tc>
                <a:extLst>
                  <a:ext uri="{0D108BD9-81ED-4DB2-BD59-A6C34878D82A}">
                    <a16:rowId xmlns:a16="http://schemas.microsoft.com/office/drawing/2014/main" val="1939986336"/>
                  </a:ext>
                </a:extLst>
              </a:tr>
              <a:tr h="334248">
                <a:tc>
                  <a:txBody>
                    <a:bodyPr/>
                    <a:lstStyle/>
                    <a:p>
                      <a:r>
                        <a:rPr lang="en-US" sz="1400" dirty="0"/>
                        <a:t>H3</a:t>
                      </a:r>
                    </a:p>
                  </a:txBody>
                  <a:tcPr/>
                </a:tc>
                <a:tc>
                  <a:txBody>
                    <a:bodyPr/>
                    <a:lstStyle/>
                    <a:p>
                      <a:r>
                        <a:rPr lang="en-US" sz="1400" dirty="0"/>
                        <a:t>Head3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Head3@gmail.com</a:t>
                      </a:r>
                    </a:p>
                  </a:txBody>
                  <a:tcPr/>
                </a:tc>
                <a:extLst>
                  <a:ext uri="{0D108BD9-81ED-4DB2-BD59-A6C34878D82A}">
                    <a16:rowId xmlns:a16="http://schemas.microsoft.com/office/drawing/2014/main" val="1902350905"/>
                  </a:ext>
                </a:extLst>
              </a:tr>
              <a:tr h="334248">
                <a:tc>
                  <a:txBody>
                    <a:bodyPr/>
                    <a:lstStyle/>
                    <a:p>
                      <a:r>
                        <a:rPr lang="en-US" sz="1400" dirty="0"/>
                        <a:t>H4</a:t>
                      </a:r>
                    </a:p>
                  </a:txBody>
                  <a:tcPr/>
                </a:tc>
                <a:tc>
                  <a:txBody>
                    <a:bodyPr/>
                    <a:lstStyle/>
                    <a:p>
                      <a:r>
                        <a:rPr lang="en-US" sz="1400" dirty="0"/>
                        <a:t>Head4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Head4@gmail.com</a:t>
                      </a:r>
                    </a:p>
                  </a:txBody>
                  <a:tcPr/>
                </a:tc>
                <a:extLst>
                  <a:ext uri="{0D108BD9-81ED-4DB2-BD59-A6C34878D82A}">
                    <a16:rowId xmlns:a16="http://schemas.microsoft.com/office/drawing/2014/main" val="4224190921"/>
                  </a:ext>
                </a:extLst>
              </a:tr>
              <a:tr h="334248">
                <a:tc>
                  <a:txBody>
                    <a:bodyPr/>
                    <a:lstStyle/>
                    <a:p>
                      <a:r>
                        <a:rPr lang="en-US" sz="1400" dirty="0"/>
                        <a:t>H5</a:t>
                      </a:r>
                    </a:p>
                  </a:txBody>
                  <a:tcPr/>
                </a:tc>
                <a:tc>
                  <a:txBody>
                    <a:bodyPr/>
                    <a:lstStyle/>
                    <a:p>
                      <a:r>
                        <a:rPr lang="en-US" sz="1400" dirty="0"/>
                        <a:t>Head5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Head5@gmail.com</a:t>
                      </a:r>
                    </a:p>
                  </a:txBody>
                  <a:tcPr/>
                </a:tc>
                <a:extLst>
                  <a:ext uri="{0D108BD9-81ED-4DB2-BD59-A6C34878D82A}">
                    <a16:rowId xmlns:a16="http://schemas.microsoft.com/office/drawing/2014/main" val="4124890293"/>
                  </a:ext>
                </a:extLst>
              </a:tr>
              <a:tr h="334248">
                <a:tc>
                  <a:txBody>
                    <a:bodyPr/>
                    <a:lstStyle/>
                    <a:p>
                      <a:r>
                        <a:rPr lang="en-US" sz="1400" dirty="0"/>
                        <a:t>H6</a:t>
                      </a:r>
                    </a:p>
                  </a:txBody>
                  <a:tcPr/>
                </a:tc>
                <a:tc>
                  <a:txBody>
                    <a:bodyPr/>
                    <a:lstStyle/>
                    <a:p>
                      <a:r>
                        <a:rPr lang="en-US" sz="1400" dirty="0"/>
                        <a:t>Head6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Head6@gmail.com</a:t>
                      </a:r>
                    </a:p>
                  </a:txBody>
                  <a:tcPr/>
                </a:tc>
                <a:extLst>
                  <a:ext uri="{0D108BD9-81ED-4DB2-BD59-A6C34878D82A}">
                    <a16:rowId xmlns:a16="http://schemas.microsoft.com/office/drawing/2014/main" val="3610799159"/>
                  </a:ext>
                </a:extLst>
              </a:tr>
              <a:tr h="334248">
                <a:tc>
                  <a:txBody>
                    <a:bodyPr/>
                    <a:lstStyle/>
                    <a:p>
                      <a:r>
                        <a:rPr lang="en-US" sz="1400" dirty="0"/>
                        <a:t>H7</a:t>
                      </a:r>
                    </a:p>
                  </a:txBody>
                  <a:tcPr/>
                </a:tc>
                <a:tc>
                  <a:txBody>
                    <a:bodyPr/>
                    <a:lstStyle/>
                    <a:p>
                      <a:r>
                        <a:rPr lang="en-US" sz="1400" dirty="0"/>
                        <a:t>Head7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Head7@gmail.com</a:t>
                      </a:r>
                    </a:p>
                  </a:txBody>
                  <a:tcPr/>
                </a:tc>
                <a:extLst>
                  <a:ext uri="{0D108BD9-81ED-4DB2-BD59-A6C34878D82A}">
                    <a16:rowId xmlns:a16="http://schemas.microsoft.com/office/drawing/2014/main" val="2960108917"/>
                  </a:ext>
                </a:extLst>
              </a:tr>
            </a:tbl>
          </a:graphicData>
        </a:graphic>
      </p:graphicFrame>
      <p:sp>
        <p:nvSpPr>
          <p:cNvPr id="14" name="Rectangle 13">
            <a:extLst>
              <a:ext uri="{FF2B5EF4-FFF2-40B4-BE49-F238E27FC236}">
                <a16:creationId xmlns:a16="http://schemas.microsoft.com/office/drawing/2014/main" id="{CC452FF8-569C-44A2-8164-CAB863D3E3FF}"/>
              </a:ext>
            </a:extLst>
          </p:cNvPr>
          <p:cNvSpPr/>
          <p:nvPr/>
        </p:nvSpPr>
        <p:spPr>
          <a:xfrm>
            <a:off x="3111609" y="3362667"/>
            <a:ext cx="2176373" cy="400110"/>
          </a:xfrm>
          <a:prstGeom prst="rect">
            <a:avLst/>
          </a:prstGeom>
        </p:spPr>
        <p:txBody>
          <a:bodyPr wrap="square">
            <a:spAutoFit/>
          </a:bodyPr>
          <a:lstStyle/>
          <a:p>
            <a:r>
              <a:rPr lang="en-US" sz="2000" b="1" dirty="0" err="1"/>
              <a:t>DepartmentNew</a:t>
            </a:r>
            <a:endParaRPr lang="en-US" sz="2000" b="1" dirty="0"/>
          </a:p>
        </p:txBody>
      </p:sp>
      <p:sp>
        <p:nvSpPr>
          <p:cNvPr id="16" name="Rectangle 15">
            <a:extLst>
              <a:ext uri="{FF2B5EF4-FFF2-40B4-BE49-F238E27FC236}">
                <a16:creationId xmlns:a16="http://schemas.microsoft.com/office/drawing/2014/main" id="{F76A3B05-FF72-4935-932B-E73E4DE08FB9}"/>
              </a:ext>
            </a:extLst>
          </p:cNvPr>
          <p:cNvSpPr/>
          <p:nvPr/>
        </p:nvSpPr>
        <p:spPr>
          <a:xfrm>
            <a:off x="7398553" y="3362667"/>
            <a:ext cx="1582257" cy="400110"/>
          </a:xfrm>
          <a:prstGeom prst="rect">
            <a:avLst/>
          </a:prstGeom>
        </p:spPr>
        <p:txBody>
          <a:bodyPr wrap="square">
            <a:spAutoFit/>
          </a:bodyPr>
          <a:lstStyle/>
          <a:p>
            <a:r>
              <a:rPr lang="en-US" sz="2000" b="1" dirty="0" err="1"/>
              <a:t>DeptHead</a:t>
            </a:r>
            <a:endParaRPr lang="en-US" sz="2000" b="1" dirty="0"/>
          </a:p>
        </p:txBody>
      </p:sp>
      <p:sp>
        <p:nvSpPr>
          <p:cNvPr id="17" name="Rectangle 16">
            <a:extLst>
              <a:ext uri="{FF2B5EF4-FFF2-40B4-BE49-F238E27FC236}">
                <a16:creationId xmlns:a16="http://schemas.microsoft.com/office/drawing/2014/main" id="{CBEE3E4B-F490-44EA-B66D-192301582549}"/>
              </a:ext>
            </a:extLst>
          </p:cNvPr>
          <p:cNvSpPr/>
          <p:nvPr/>
        </p:nvSpPr>
        <p:spPr>
          <a:xfrm>
            <a:off x="359047" y="58121"/>
            <a:ext cx="2176373" cy="400110"/>
          </a:xfrm>
          <a:prstGeom prst="rect">
            <a:avLst/>
          </a:prstGeom>
        </p:spPr>
        <p:txBody>
          <a:bodyPr wrap="square">
            <a:spAutoFit/>
          </a:bodyPr>
          <a:lstStyle/>
          <a:p>
            <a:r>
              <a:rPr lang="en-US" sz="2000" b="1" dirty="0" err="1"/>
              <a:t>StudentNew</a:t>
            </a:r>
            <a:endParaRPr lang="en-US" sz="2000" b="1" dirty="0"/>
          </a:p>
        </p:txBody>
      </p:sp>
      <p:sp>
        <p:nvSpPr>
          <p:cNvPr id="18" name="Rectangle 17">
            <a:extLst>
              <a:ext uri="{FF2B5EF4-FFF2-40B4-BE49-F238E27FC236}">
                <a16:creationId xmlns:a16="http://schemas.microsoft.com/office/drawing/2014/main" id="{8532774A-48CB-4769-83DD-3C0EBF97AE3A}"/>
              </a:ext>
            </a:extLst>
          </p:cNvPr>
          <p:cNvSpPr/>
          <p:nvPr/>
        </p:nvSpPr>
        <p:spPr>
          <a:xfrm>
            <a:off x="8698832" y="235806"/>
            <a:ext cx="1582257" cy="400110"/>
          </a:xfrm>
          <a:prstGeom prst="rect">
            <a:avLst/>
          </a:prstGeom>
        </p:spPr>
        <p:txBody>
          <a:bodyPr wrap="square">
            <a:spAutoFit/>
          </a:bodyPr>
          <a:lstStyle/>
          <a:p>
            <a:r>
              <a:rPr lang="en-US" sz="2000" b="1" dirty="0" err="1"/>
              <a:t>ZipCity</a:t>
            </a:r>
            <a:endParaRPr lang="en-US" sz="2000" b="1" dirty="0"/>
          </a:p>
        </p:txBody>
      </p:sp>
      <p:cxnSp>
        <p:nvCxnSpPr>
          <p:cNvPr id="4" name="Straight Connector 3">
            <a:extLst>
              <a:ext uri="{FF2B5EF4-FFF2-40B4-BE49-F238E27FC236}">
                <a16:creationId xmlns:a16="http://schemas.microsoft.com/office/drawing/2014/main" id="{37A2A4A3-BCEE-4053-8EFB-2949DCC1ED7D}"/>
              </a:ext>
            </a:extLst>
          </p:cNvPr>
          <p:cNvCxnSpPr/>
          <p:nvPr/>
        </p:nvCxnSpPr>
        <p:spPr>
          <a:xfrm>
            <a:off x="2706185" y="458231"/>
            <a:ext cx="5992647" cy="409035"/>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7081F221-07DA-4968-B62D-4DD8E98C4963}"/>
              </a:ext>
            </a:extLst>
          </p:cNvPr>
          <p:cNvCxnSpPr/>
          <p:nvPr/>
        </p:nvCxnSpPr>
        <p:spPr>
          <a:xfrm>
            <a:off x="801278" y="726837"/>
            <a:ext cx="2450969" cy="3059472"/>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E3AEBE5-0F07-4F5F-82FF-43EF2F2A0E68}"/>
              </a:ext>
            </a:extLst>
          </p:cNvPr>
          <p:cNvCxnSpPr>
            <a:cxnSpLocks/>
          </p:cNvCxnSpPr>
          <p:nvPr/>
        </p:nvCxnSpPr>
        <p:spPr>
          <a:xfrm flipH="1">
            <a:off x="7156494" y="3930977"/>
            <a:ext cx="242060" cy="0"/>
          </a:xfrm>
          <a:prstGeom prst="line">
            <a:avLst/>
          </a:prstGeom>
          <a:ln>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8934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9E248-4AA1-4E49-B8A9-CD5FD463AAAF}"/>
              </a:ext>
            </a:extLst>
          </p:cNvPr>
          <p:cNvSpPr>
            <a:spLocks noGrp="1"/>
          </p:cNvSpPr>
          <p:nvPr>
            <p:ph type="title"/>
          </p:nvPr>
        </p:nvSpPr>
        <p:spPr/>
        <p:txBody>
          <a:bodyPr/>
          <a:lstStyle/>
          <a:p>
            <a:r>
              <a:rPr lang="en-US" dirty="0"/>
              <a:t>Normalization</a:t>
            </a:r>
          </a:p>
        </p:txBody>
      </p:sp>
      <p:sp>
        <p:nvSpPr>
          <p:cNvPr id="3" name="Content Placeholder 2">
            <a:extLst>
              <a:ext uri="{FF2B5EF4-FFF2-40B4-BE49-F238E27FC236}">
                <a16:creationId xmlns:a16="http://schemas.microsoft.com/office/drawing/2014/main" id="{D1467E19-420F-4978-8560-DF4AB24DDB4A}"/>
              </a:ext>
            </a:extLst>
          </p:cNvPr>
          <p:cNvSpPr>
            <a:spLocks noGrp="1"/>
          </p:cNvSpPr>
          <p:nvPr>
            <p:ph idx="1"/>
          </p:nvPr>
        </p:nvSpPr>
        <p:spPr/>
        <p:txBody>
          <a:bodyPr>
            <a:normAutofit/>
          </a:bodyPr>
          <a:lstStyle/>
          <a:p>
            <a:pPr algn="just"/>
            <a:r>
              <a:rPr lang="en-US" dirty="0"/>
              <a:t>Database Normalization is a technique of organizing the data in the database. Normalization is a systematic approach of decomposing tables to eliminate data redundancy and undesirable characteristics like Insertion, Update and Deletion anomalies. It is a multi-step process that puts data into tabular form by removing duplicated data from the relation tables.</a:t>
            </a:r>
          </a:p>
          <a:p>
            <a:r>
              <a:rPr lang="en-US" dirty="0"/>
              <a:t>Normalization is used for mainly two purpose,</a:t>
            </a:r>
          </a:p>
          <a:p>
            <a:pPr marL="0" indent="0">
              <a:buNone/>
            </a:pPr>
            <a:r>
              <a:rPr lang="en-US" dirty="0"/>
              <a:t>– Eliminating redundant(useless) data.</a:t>
            </a:r>
          </a:p>
          <a:p>
            <a:pPr marL="0" indent="0">
              <a:buNone/>
            </a:pPr>
            <a:r>
              <a:rPr lang="en-US" dirty="0"/>
              <a:t>– Ensuring data dependencies make sense </a:t>
            </a:r>
            <a:r>
              <a:rPr lang="en-US" dirty="0" err="1"/>
              <a:t>i.e</a:t>
            </a:r>
            <a:r>
              <a:rPr lang="en-US" dirty="0"/>
              <a:t> data is logically stored.</a:t>
            </a:r>
          </a:p>
        </p:txBody>
      </p:sp>
    </p:spTree>
    <p:extLst>
      <p:ext uri="{BB962C8B-B14F-4D97-AF65-F5344CB8AC3E}">
        <p14:creationId xmlns:p14="http://schemas.microsoft.com/office/powerpoint/2010/main" val="3756175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7A2BE-EEEF-42FE-A42B-FE7DDBFDFA25}"/>
              </a:ext>
            </a:extLst>
          </p:cNvPr>
          <p:cNvSpPr>
            <a:spLocks noGrp="1"/>
          </p:cNvSpPr>
          <p:nvPr>
            <p:ph type="title"/>
          </p:nvPr>
        </p:nvSpPr>
        <p:spPr>
          <a:xfrm>
            <a:off x="5051982" y="2674692"/>
            <a:ext cx="2866534" cy="1325563"/>
          </a:xfrm>
        </p:spPr>
        <p:txBody>
          <a:bodyPr/>
          <a:lstStyle/>
          <a:p>
            <a:r>
              <a:rPr lang="en-US" dirty="0"/>
              <a:t>Thank You</a:t>
            </a:r>
          </a:p>
        </p:txBody>
      </p:sp>
    </p:spTree>
    <p:extLst>
      <p:ext uri="{BB962C8B-B14F-4D97-AF65-F5344CB8AC3E}">
        <p14:creationId xmlns:p14="http://schemas.microsoft.com/office/powerpoint/2010/main" val="2859748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9E248-4AA1-4E49-B8A9-CD5FD463AAAF}"/>
              </a:ext>
            </a:extLst>
          </p:cNvPr>
          <p:cNvSpPr>
            <a:spLocks noGrp="1"/>
          </p:cNvSpPr>
          <p:nvPr>
            <p:ph type="title"/>
          </p:nvPr>
        </p:nvSpPr>
        <p:spPr/>
        <p:txBody>
          <a:bodyPr/>
          <a:lstStyle/>
          <a:p>
            <a:pPr algn="ctr"/>
            <a:r>
              <a:rPr lang="en-US" dirty="0"/>
              <a:t>Redundant data</a:t>
            </a:r>
          </a:p>
        </p:txBody>
      </p:sp>
      <p:graphicFrame>
        <p:nvGraphicFramePr>
          <p:cNvPr id="4" name="Table 4">
            <a:extLst>
              <a:ext uri="{FF2B5EF4-FFF2-40B4-BE49-F238E27FC236}">
                <a16:creationId xmlns:a16="http://schemas.microsoft.com/office/drawing/2014/main" id="{017E7491-E9FF-4EB1-869E-CFFA59C9167C}"/>
              </a:ext>
            </a:extLst>
          </p:cNvPr>
          <p:cNvGraphicFramePr>
            <a:graphicFrameLocks noGrp="1"/>
          </p:cNvGraphicFramePr>
          <p:nvPr>
            <p:ph idx="1"/>
            <p:extLst>
              <p:ext uri="{D42A27DB-BD31-4B8C-83A1-F6EECF244321}">
                <p14:modId xmlns:p14="http://schemas.microsoft.com/office/powerpoint/2010/main" val="817690379"/>
              </p:ext>
            </p:extLst>
          </p:nvPr>
        </p:nvGraphicFramePr>
        <p:xfrm>
          <a:off x="838200" y="2749450"/>
          <a:ext cx="4327687" cy="2225040"/>
        </p:xfrm>
        <a:graphic>
          <a:graphicData uri="http://schemas.openxmlformats.org/drawingml/2006/table">
            <a:tbl>
              <a:tblPr firstRow="1" bandRow="1">
                <a:tableStyleId>{5C22544A-7EE6-4342-B048-85BDC9FD1C3A}</a:tableStyleId>
              </a:tblPr>
              <a:tblGrid>
                <a:gridCol w="519259">
                  <a:extLst>
                    <a:ext uri="{9D8B030D-6E8A-4147-A177-3AD203B41FA5}">
                      <a16:colId xmlns:a16="http://schemas.microsoft.com/office/drawing/2014/main" val="2660032957"/>
                    </a:ext>
                  </a:extLst>
                </a:gridCol>
                <a:gridCol w="933253">
                  <a:extLst>
                    <a:ext uri="{9D8B030D-6E8A-4147-A177-3AD203B41FA5}">
                      <a16:colId xmlns:a16="http://schemas.microsoft.com/office/drawing/2014/main" val="1406012206"/>
                    </a:ext>
                  </a:extLst>
                </a:gridCol>
                <a:gridCol w="707011">
                  <a:extLst>
                    <a:ext uri="{9D8B030D-6E8A-4147-A177-3AD203B41FA5}">
                      <a16:colId xmlns:a16="http://schemas.microsoft.com/office/drawing/2014/main" val="15965605"/>
                    </a:ext>
                  </a:extLst>
                </a:gridCol>
                <a:gridCol w="1404594">
                  <a:extLst>
                    <a:ext uri="{9D8B030D-6E8A-4147-A177-3AD203B41FA5}">
                      <a16:colId xmlns:a16="http://schemas.microsoft.com/office/drawing/2014/main" val="789035671"/>
                    </a:ext>
                  </a:extLst>
                </a:gridCol>
                <a:gridCol w="763570">
                  <a:extLst>
                    <a:ext uri="{9D8B030D-6E8A-4147-A177-3AD203B41FA5}">
                      <a16:colId xmlns:a16="http://schemas.microsoft.com/office/drawing/2014/main" val="2019061835"/>
                    </a:ext>
                  </a:extLst>
                </a:gridCol>
              </a:tblGrid>
              <a:tr h="370840">
                <a:tc>
                  <a:txBody>
                    <a:bodyPr/>
                    <a:lstStyle/>
                    <a:p>
                      <a:r>
                        <a:rPr lang="en-US" dirty="0"/>
                        <a:t>SID</a:t>
                      </a:r>
                    </a:p>
                  </a:txBody>
                  <a:tcPr>
                    <a:solidFill>
                      <a:schemeClr val="accent1">
                        <a:lumMod val="60000"/>
                        <a:lumOff val="40000"/>
                      </a:schemeClr>
                    </a:solidFill>
                  </a:tcPr>
                </a:tc>
                <a:tc>
                  <a:txBody>
                    <a:bodyPr/>
                    <a:lstStyle/>
                    <a:p>
                      <a:r>
                        <a:rPr lang="en-US" dirty="0"/>
                        <a:t>Name</a:t>
                      </a:r>
                    </a:p>
                  </a:txBody>
                  <a:tcPr>
                    <a:solidFill>
                      <a:schemeClr val="accent1">
                        <a:lumMod val="60000"/>
                        <a:lumOff val="40000"/>
                      </a:schemeClr>
                    </a:solidFill>
                  </a:tcPr>
                </a:tc>
                <a:tc>
                  <a:txBody>
                    <a:bodyPr/>
                    <a:lstStyle/>
                    <a:p>
                      <a:r>
                        <a:rPr lang="en-US" dirty="0"/>
                        <a:t>Age</a:t>
                      </a:r>
                    </a:p>
                  </a:txBody>
                  <a:tcPr>
                    <a:solidFill>
                      <a:schemeClr val="accent1">
                        <a:lumMod val="60000"/>
                        <a:lumOff val="40000"/>
                      </a:schemeClr>
                    </a:solidFill>
                  </a:tcPr>
                </a:tc>
                <a:tc>
                  <a:txBody>
                    <a:bodyPr/>
                    <a:lstStyle/>
                    <a:p>
                      <a:r>
                        <a:rPr lang="en-US" dirty="0" err="1"/>
                        <a:t>CourseCode</a:t>
                      </a:r>
                      <a:endParaRPr lang="en-US" dirty="0"/>
                    </a:p>
                  </a:txBody>
                  <a:tcPr>
                    <a:solidFill>
                      <a:schemeClr val="accent1">
                        <a:lumMod val="60000"/>
                        <a:lumOff val="40000"/>
                      </a:schemeClr>
                    </a:solidFill>
                  </a:tcPr>
                </a:tc>
                <a:tc>
                  <a:txBody>
                    <a:bodyPr/>
                    <a:lstStyle/>
                    <a:p>
                      <a:r>
                        <a:rPr lang="en-US" dirty="0"/>
                        <a:t>SGPA</a:t>
                      </a:r>
                    </a:p>
                  </a:txBody>
                  <a:tcPr>
                    <a:solidFill>
                      <a:schemeClr val="accent1">
                        <a:lumMod val="60000"/>
                        <a:lumOff val="40000"/>
                      </a:schemeClr>
                    </a:solidFill>
                  </a:tcPr>
                </a:tc>
                <a:extLst>
                  <a:ext uri="{0D108BD9-81ED-4DB2-BD59-A6C34878D82A}">
                    <a16:rowId xmlns:a16="http://schemas.microsoft.com/office/drawing/2014/main" val="745389276"/>
                  </a:ext>
                </a:extLst>
              </a:tr>
              <a:tr h="370840">
                <a:tc>
                  <a:txBody>
                    <a:bodyPr/>
                    <a:lstStyle/>
                    <a:p>
                      <a:r>
                        <a:rPr lang="en-US" dirty="0"/>
                        <a:t>1</a:t>
                      </a:r>
                    </a:p>
                  </a:txBody>
                  <a:tcPr/>
                </a:tc>
                <a:tc>
                  <a:txBody>
                    <a:bodyPr/>
                    <a:lstStyle/>
                    <a:p>
                      <a:r>
                        <a:rPr lang="en-US" dirty="0"/>
                        <a:t>Raju</a:t>
                      </a:r>
                    </a:p>
                  </a:txBody>
                  <a:tcPr/>
                </a:tc>
                <a:tc>
                  <a:txBody>
                    <a:bodyPr/>
                    <a:lstStyle/>
                    <a:p>
                      <a:r>
                        <a:rPr lang="en-US" dirty="0"/>
                        <a:t>17</a:t>
                      </a:r>
                    </a:p>
                  </a:txBody>
                  <a:tcPr/>
                </a:tc>
                <a:tc>
                  <a:txBody>
                    <a:bodyPr/>
                    <a:lstStyle/>
                    <a:p>
                      <a:r>
                        <a:rPr lang="en-US" dirty="0"/>
                        <a:t>CSE112</a:t>
                      </a:r>
                    </a:p>
                  </a:txBody>
                  <a:tcPr/>
                </a:tc>
                <a:tc>
                  <a:txBody>
                    <a:bodyPr/>
                    <a:lstStyle/>
                    <a:p>
                      <a:r>
                        <a:rPr lang="en-US" dirty="0"/>
                        <a:t>3.50</a:t>
                      </a:r>
                    </a:p>
                  </a:txBody>
                  <a:tcPr/>
                </a:tc>
                <a:extLst>
                  <a:ext uri="{0D108BD9-81ED-4DB2-BD59-A6C34878D82A}">
                    <a16:rowId xmlns:a16="http://schemas.microsoft.com/office/drawing/2014/main" val="1131834888"/>
                  </a:ext>
                </a:extLst>
              </a:tr>
              <a:tr h="370840">
                <a:tc>
                  <a:txBody>
                    <a:bodyPr/>
                    <a:lstStyle/>
                    <a:p>
                      <a:r>
                        <a:rPr lang="en-US" dirty="0">
                          <a:solidFill>
                            <a:srgbClr val="C00000"/>
                          </a:solidFill>
                        </a:rPr>
                        <a:t>1</a:t>
                      </a:r>
                    </a:p>
                  </a:txBody>
                  <a:tcPr/>
                </a:tc>
                <a:tc>
                  <a:txBody>
                    <a:bodyPr/>
                    <a:lstStyle/>
                    <a:p>
                      <a:r>
                        <a:rPr lang="en-US" dirty="0">
                          <a:solidFill>
                            <a:srgbClr val="C00000"/>
                          </a:solidFill>
                        </a:rPr>
                        <a:t>Raju</a:t>
                      </a:r>
                    </a:p>
                  </a:txBody>
                  <a:tcPr/>
                </a:tc>
                <a:tc>
                  <a:txBody>
                    <a:bodyPr/>
                    <a:lstStyle/>
                    <a:p>
                      <a:r>
                        <a:rPr lang="en-US" dirty="0">
                          <a:solidFill>
                            <a:srgbClr val="C00000"/>
                          </a:solidFill>
                        </a:rPr>
                        <a:t>17</a:t>
                      </a:r>
                    </a:p>
                  </a:txBody>
                  <a:tcPr/>
                </a:tc>
                <a:tc>
                  <a:txBody>
                    <a:bodyPr/>
                    <a:lstStyle/>
                    <a:p>
                      <a:r>
                        <a:rPr lang="en-US" dirty="0"/>
                        <a:t>CSE213</a:t>
                      </a:r>
                    </a:p>
                  </a:txBody>
                  <a:tcPr/>
                </a:tc>
                <a:tc>
                  <a:txBody>
                    <a:bodyPr/>
                    <a:lstStyle/>
                    <a:p>
                      <a:r>
                        <a:rPr lang="en-US" dirty="0"/>
                        <a:t>3.80</a:t>
                      </a:r>
                    </a:p>
                  </a:txBody>
                  <a:tcPr/>
                </a:tc>
                <a:extLst>
                  <a:ext uri="{0D108BD9-81ED-4DB2-BD59-A6C34878D82A}">
                    <a16:rowId xmlns:a16="http://schemas.microsoft.com/office/drawing/2014/main" val="2419107864"/>
                  </a:ext>
                </a:extLst>
              </a:tr>
              <a:tr h="370840">
                <a:tc>
                  <a:txBody>
                    <a:bodyPr/>
                    <a:lstStyle/>
                    <a:p>
                      <a:r>
                        <a:rPr lang="en-US" dirty="0"/>
                        <a:t>2</a:t>
                      </a:r>
                    </a:p>
                  </a:txBody>
                  <a:tcPr/>
                </a:tc>
                <a:tc>
                  <a:txBody>
                    <a:bodyPr/>
                    <a:lstStyle/>
                    <a:p>
                      <a:r>
                        <a:rPr lang="en-US" dirty="0"/>
                        <a:t>Meena</a:t>
                      </a:r>
                    </a:p>
                  </a:txBody>
                  <a:tcPr/>
                </a:tc>
                <a:tc>
                  <a:txBody>
                    <a:bodyPr/>
                    <a:lstStyle/>
                    <a:p>
                      <a:r>
                        <a:rPr lang="en-US" dirty="0"/>
                        <a:t>18</a:t>
                      </a:r>
                    </a:p>
                  </a:txBody>
                  <a:tcPr/>
                </a:tc>
                <a:tc>
                  <a:txBody>
                    <a:bodyPr/>
                    <a:lstStyle/>
                    <a:p>
                      <a:r>
                        <a:rPr lang="en-US" dirty="0"/>
                        <a:t>CSE333</a:t>
                      </a:r>
                    </a:p>
                  </a:txBody>
                  <a:tcPr/>
                </a:tc>
                <a:tc>
                  <a:txBody>
                    <a:bodyPr/>
                    <a:lstStyle/>
                    <a:p>
                      <a:r>
                        <a:rPr lang="en-US" dirty="0"/>
                        <a:t>4</a:t>
                      </a:r>
                    </a:p>
                  </a:txBody>
                  <a:tcPr/>
                </a:tc>
                <a:extLst>
                  <a:ext uri="{0D108BD9-81ED-4DB2-BD59-A6C34878D82A}">
                    <a16:rowId xmlns:a16="http://schemas.microsoft.com/office/drawing/2014/main" val="399753968"/>
                  </a:ext>
                </a:extLst>
              </a:tr>
              <a:tr h="370840">
                <a:tc>
                  <a:txBody>
                    <a:bodyPr/>
                    <a:lstStyle/>
                    <a:p>
                      <a:r>
                        <a:rPr lang="en-US" dirty="0"/>
                        <a:t>3</a:t>
                      </a:r>
                    </a:p>
                  </a:txBody>
                  <a:tcPr/>
                </a:tc>
                <a:tc>
                  <a:txBody>
                    <a:bodyPr/>
                    <a:lstStyle/>
                    <a:p>
                      <a:r>
                        <a:rPr lang="en-US" dirty="0" err="1"/>
                        <a:t>Mithu</a:t>
                      </a:r>
                      <a:endParaRPr lang="en-US" dirty="0"/>
                    </a:p>
                  </a:txBody>
                  <a:tcPr/>
                </a:tc>
                <a:tc>
                  <a:txBody>
                    <a:bodyPr/>
                    <a:lstStyle/>
                    <a:p>
                      <a:r>
                        <a:rPr lang="en-US" dirty="0"/>
                        <a:t>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CSE112</a:t>
                      </a:r>
                    </a:p>
                  </a:txBody>
                  <a:tcPr/>
                </a:tc>
                <a:tc>
                  <a:txBody>
                    <a:bodyPr/>
                    <a:lstStyle/>
                    <a:p>
                      <a:r>
                        <a:rPr lang="en-US" dirty="0"/>
                        <a:t>3.80</a:t>
                      </a:r>
                    </a:p>
                  </a:txBody>
                  <a:tcPr/>
                </a:tc>
                <a:extLst>
                  <a:ext uri="{0D108BD9-81ED-4DB2-BD59-A6C34878D82A}">
                    <a16:rowId xmlns:a16="http://schemas.microsoft.com/office/drawing/2014/main" val="3150985155"/>
                  </a:ext>
                </a:extLst>
              </a:tr>
              <a:tr h="370840">
                <a:tc>
                  <a:txBody>
                    <a:bodyPr/>
                    <a:lstStyle/>
                    <a:p>
                      <a:r>
                        <a:rPr lang="en-US" dirty="0">
                          <a:solidFill>
                            <a:srgbClr val="C00000"/>
                          </a:solidFill>
                        </a:rPr>
                        <a:t>3</a:t>
                      </a:r>
                    </a:p>
                  </a:txBody>
                  <a:tcPr/>
                </a:tc>
                <a:tc>
                  <a:txBody>
                    <a:bodyPr/>
                    <a:lstStyle/>
                    <a:p>
                      <a:r>
                        <a:rPr lang="en-US" dirty="0" err="1">
                          <a:solidFill>
                            <a:srgbClr val="C00000"/>
                          </a:solidFill>
                        </a:rPr>
                        <a:t>Mithu</a:t>
                      </a:r>
                      <a:endParaRPr lang="en-US" dirty="0">
                        <a:solidFill>
                          <a:srgbClr val="C00000"/>
                        </a:solidFill>
                      </a:endParaRPr>
                    </a:p>
                  </a:txBody>
                  <a:tcPr/>
                </a:tc>
                <a:tc>
                  <a:txBody>
                    <a:bodyPr/>
                    <a:lstStyle/>
                    <a:p>
                      <a:r>
                        <a:rPr lang="en-US" dirty="0">
                          <a:solidFill>
                            <a:srgbClr val="C00000"/>
                          </a:solidFill>
                        </a:rPr>
                        <a:t>19</a:t>
                      </a:r>
                    </a:p>
                  </a:txBody>
                  <a:tcPr/>
                </a:tc>
                <a:tc>
                  <a:txBody>
                    <a:bodyPr/>
                    <a:lstStyle/>
                    <a:p>
                      <a:r>
                        <a:rPr lang="en-US" dirty="0"/>
                        <a:t>ECO314</a:t>
                      </a:r>
                    </a:p>
                  </a:txBody>
                  <a:tcPr/>
                </a:tc>
                <a:tc>
                  <a:txBody>
                    <a:bodyPr/>
                    <a:lstStyle/>
                    <a:p>
                      <a:r>
                        <a:rPr lang="en-US" dirty="0"/>
                        <a:t>3.25</a:t>
                      </a:r>
                    </a:p>
                  </a:txBody>
                  <a:tcPr/>
                </a:tc>
                <a:extLst>
                  <a:ext uri="{0D108BD9-81ED-4DB2-BD59-A6C34878D82A}">
                    <a16:rowId xmlns:a16="http://schemas.microsoft.com/office/drawing/2014/main" val="2896885424"/>
                  </a:ext>
                </a:extLst>
              </a:tr>
            </a:tbl>
          </a:graphicData>
        </a:graphic>
      </p:graphicFrame>
      <p:sp>
        <p:nvSpPr>
          <p:cNvPr id="6" name="TextBox 5">
            <a:extLst>
              <a:ext uri="{FF2B5EF4-FFF2-40B4-BE49-F238E27FC236}">
                <a16:creationId xmlns:a16="http://schemas.microsoft.com/office/drawing/2014/main" id="{A0D3FA10-CE92-480D-8116-FAF2DAA37224}"/>
              </a:ext>
            </a:extLst>
          </p:cNvPr>
          <p:cNvSpPr txBox="1"/>
          <p:nvPr/>
        </p:nvSpPr>
        <p:spPr>
          <a:xfrm>
            <a:off x="2382381" y="5083380"/>
            <a:ext cx="1126206" cy="369332"/>
          </a:xfrm>
          <a:prstGeom prst="rect">
            <a:avLst/>
          </a:prstGeom>
          <a:noFill/>
        </p:spPr>
        <p:txBody>
          <a:bodyPr wrap="none" rtlCol="0">
            <a:spAutoFit/>
          </a:bodyPr>
          <a:lstStyle/>
          <a:p>
            <a:r>
              <a:rPr lang="en-US" dirty="0"/>
              <a:t>Row Level</a:t>
            </a:r>
          </a:p>
        </p:txBody>
      </p:sp>
      <p:cxnSp>
        <p:nvCxnSpPr>
          <p:cNvPr id="8" name="Straight Connector 7">
            <a:extLst>
              <a:ext uri="{FF2B5EF4-FFF2-40B4-BE49-F238E27FC236}">
                <a16:creationId xmlns:a16="http://schemas.microsoft.com/office/drawing/2014/main" id="{92974410-800F-4837-B9D1-4BE5213A4F80}"/>
              </a:ext>
            </a:extLst>
          </p:cNvPr>
          <p:cNvCxnSpPr>
            <a:cxnSpLocks/>
          </p:cNvCxnSpPr>
          <p:nvPr/>
        </p:nvCxnSpPr>
        <p:spPr>
          <a:xfrm>
            <a:off x="5558672" y="1690688"/>
            <a:ext cx="0" cy="4248199"/>
          </a:xfrm>
          <a:prstGeom prst="line">
            <a:avLst/>
          </a:prstGeom>
          <a:ln w="38100"/>
        </p:spPr>
        <p:style>
          <a:lnRef idx="1">
            <a:schemeClr val="accent1"/>
          </a:lnRef>
          <a:fillRef idx="0">
            <a:schemeClr val="accent1"/>
          </a:fillRef>
          <a:effectRef idx="0">
            <a:schemeClr val="accent1"/>
          </a:effectRef>
          <a:fontRef idx="minor">
            <a:schemeClr val="tx1"/>
          </a:fontRef>
        </p:style>
      </p:cxnSp>
      <p:graphicFrame>
        <p:nvGraphicFramePr>
          <p:cNvPr id="9" name="Table 4">
            <a:extLst>
              <a:ext uri="{FF2B5EF4-FFF2-40B4-BE49-F238E27FC236}">
                <a16:creationId xmlns:a16="http://schemas.microsoft.com/office/drawing/2014/main" id="{5357AB8E-D93B-42CE-86C3-9E9249F38739}"/>
              </a:ext>
            </a:extLst>
          </p:cNvPr>
          <p:cNvGraphicFramePr>
            <a:graphicFrameLocks noGrp="1"/>
          </p:cNvGraphicFramePr>
          <p:nvPr>
            <p:extLst>
              <p:ext uri="{D42A27DB-BD31-4B8C-83A1-F6EECF244321}">
                <p14:modId xmlns:p14="http://schemas.microsoft.com/office/powerpoint/2010/main" val="3392706306"/>
              </p:ext>
            </p:extLst>
          </p:nvPr>
        </p:nvGraphicFramePr>
        <p:xfrm>
          <a:off x="5673365" y="2749450"/>
          <a:ext cx="5565742" cy="1112520"/>
        </p:xfrm>
        <a:graphic>
          <a:graphicData uri="http://schemas.openxmlformats.org/drawingml/2006/table">
            <a:tbl>
              <a:tblPr firstRow="1" bandRow="1">
                <a:tableStyleId>{5C22544A-7EE6-4342-B048-85BDC9FD1C3A}</a:tableStyleId>
              </a:tblPr>
              <a:tblGrid>
                <a:gridCol w="1988971">
                  <a:extLst>
                    <a:ext uri="{9D8B030D-6E8A-4147-A177-3AD203B41FA5}">
                      <a16:colId xmlns:a16="http://schemas.microsoft.com/office/drawing/2014/main" val="4277637768"/>
                    </a:ext>
                  </a:extLst>
                </a:gridCol>
                <a:gridCol w="1192257">
                  <a:extLst>
                    <a:ext uri="{9D8B030D-6E8A-4147-A177-3AD203B41FA5}">
                      <a16:colId xmlns:a16="http://schemas.microsoft.com/office/drawing/2014/main" val="1848495257"/>
                    </a:ext>
                  </a:extLst>
                </a:gridCol>
                <a:gridCol w="1220228">
                  <a:extLst>
                    <a:ext uri="{9D8B030D-6E8A-4147-A177-3AD203B41FA5}">
                      <a16:colId xmlns:a16="http://schemas.microsoft.com/office/drawing/2014/main" val="3419138772"/>
                    </a:ext>
                  </a:extLst>
                </a:gridCol>
                <a:gridCol w="1164286">
                  <a:extLst>
                    <a:ext uri="{9D8B030D-6E8A-4147-A177-3AD203B41FA5}">
                      <a16:colId xmlns:a16="http://schemas.microsoft.com/office/drawing/2014/main" val="386359261"/>
                    </a:ext>
                  </a:extLst>
                </a:gridCol>
              </a:tblGrid>
              <a:tr h="370840">
                <a:tc>
                  <a:txBody>
                    <a:bodyPr/>
                    <a:lstStyle/>
                    <a:p>
                      <a:r>
                        <a:rPr lang="en-US" dirty="0" err="1"/>
                        <a:t>CustomerName</a:t>
                      </a:r>
                      <a:endParaRPr lang="en-US" dirty="0"/>
                    </a:p>
                  </a:txBody>
                  <a:tcPr>
                    <a:solidFill>
                      <a:schemeClr val="accent1">
                        <a:lumMod val="60000"/>
                        <a:lumOff val="40000"/>
                      </a:schemeClr>
                    </a:solidFill>
                  </a:tcPr>
                </a:tc>
                <a:tc>
                  <a:txBody>
                    <a:bodyPr/>
                    <a:lstStyle/>
                    <a:p>
                      <a:r>
                        <a:rPr lang="en-US" dirty="0"/>
                        <a:t>Product1</a:t>
                      </a:r>
                    </a:p>
                  </a:txBody>
                  <a:tcPr>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C00000"/>
                          </a:solidFill>
                        </a:rPr>
                        <a:t>Product2</a:t>
                      </a:r>
                    </a:p>
                  </a:txBody>
                  <a:tcPr>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C00000"/>
                          </a:solidFill>
                        </a:rPr>
                        <a:t>Product3</a:t>
                      </a:r>
                    </a:p>
                  </a:txBody>
                  <a:tcPr>
                    <a:solidFill>
                      <a:schemeClr val="accent1">
                        <a:lumMod val="60000"/>
                        <a:lumOff val="40000"/>
                      </a:schemeClr>
                    </a:solidFill>
                  </a:tcPr>
                </a:tc>
                <a:extLst>
                  <a:ext uri="{0D108BD9-81ED-4DB2-BD59-A6C34878D82A}">
                    <a16:rowId xmlns:a16="http://schemas.microsoft.com/office/drawing/2014/main" val="1267247716"/>
                  </a:ext>
                </a:extLst>
              </a:tr>
              <a:tr h="370840">
                <a:tc>
                  <a:txBody>
                    <a:bodyPr/>
                    <a:lstStyle/>
                    <a:p>
                      <a:r>
                        <a:rPr lang="en-US" dirty="0"/>
                        <a:t>Rafi</a:t>
                      </a:r>
                    </a:p>
                  </a:txBody>
                  <a:tcPr/>
                </a:tc>
                <a:tc>
                  <a:txBody>
                    <a:bodyPr/>
                    <a:lstStyle/>
                    <a:p>
                      <a:r>
                        <a:rPr lang="en-US" dirty="0"/>
                        <a:t>Basketball</a:t>
                      </a:r>
                    </a:p>
                  </a:txBody>
                  <a:tcPr/>
                </a:tc>
                <a:tc>
                  <a:txBody>
                    <a:bodyPr/>
                    <a:lstStyle/>
                    <a:p>
                      <a:r>
                        <a:rPr lang="en-US" dirty="0" err="1">
                          <a:solidFill>
                            <a:srgbClr val="C00000"/>
                          </a:solidFill>
                        </a:rPr>
                        <a:t>Playstation</a:t>
                      </a:r>
                      <a:endParaRPr lang="en-US" dirty="0">
                        <a:solidFill>
                          <a:srgbClr val="C00000"/>
                        </a:solidFill>
                      </a:endParaRPr>
                    </a:p>
                  </a:txBody>
                  <a:tcPr/>
                </a:tc>
                <a:tc>
                  <a:txBody>
                    <a:bodyPr/>
                    <a:lstStyle/>
                    <a:p>
                      <a:endParaRPr lang="en-US" dirty="0">
                        <a:solidFill>
                          <a:srgbClr val="C00000"/>
                        </a:solidFill>
                      </a:endParaRPr>
                    </a:p>
                  </a:txBody>
                  <a:tcPr/>
                </a:tc>
                <a:extLst>
                  <a:ext uri="{0D108BD9-81ED-4DB2-BD59-A6C34878D82A}">
                    <a16:rowId xmlns:a16="http://schemas.microsoft.com/office/drawing/2014/main" val="2300311589"/>
                  </a:ext>
                </a:extLst>
              </a:tr>
              <a:tr h="370840">
                <a:tc>
                  <a:txBody>
                    <a:bodyPr/>
                    <a:lstStyle/>
                    <a:p>
                      <a:r>
                        <a:rPr lang="en-US"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Football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C00000"/>
                          </a:solidFill>
                        </a:rPr>
                        <a:t>Mobile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C00000"/>
                          </a:solidFill>
                        </a:rPr>
                        <a:t>watch</a:t>
                      </a:r>
                    </a:p>
                  </a:txBody>
                  <a:tcPr/>
                </a:tc>
                <a:extLst>
                  <a:ext uri="{0D108BD9-81ED-4DB2-BD59-A6C34878D82A}">
                    <a16:rowId xmlns:a16="http://schemas.microsoft.com/office/drawing/2014/main" val="4047292739"/>
                  </a:ext>
                </a:extLst>
              </a:tr>
            </a:tbl>
          </a:graphicData>
        </a:graphic>
      </p:graphicFrame>
      <p:sp>
        <p:nvSpPr>
          <p:cNvPr id="10" name="TextBox 9">
            <a:extLst>
              <a:ext uri="{FF2B5EF4-FFF2-40B4-BE49-F238E27FC236}">
                <a16:creationId xmlns:a16="http://schemas.microsoft.com/office/drawing/2014/main" id="{4E8C9066-DEBC-432D-80B7-3E64BC89BDA6}"/>
              </a:ext>
            </a:extLst>
          </p:cNvPr>
          <p:cNvSpPr txBox="1"/>
          <p:nvPr/>
        </p:nvSpPr>
        <p:spPr>
          <a:xfrm>
            <a:off x="7893133" y="4987936"/>
            <a:ext cx="1446037" cy="369332"/>
          </a:xfrm>
          <a:prstGeom prst="rect">
            <a:avLst/>
          </a:prstGeom>
          <a:noFill/>
        </p:spPr>
        <p:txBody>
          <a:bodyPr wrap="none" rtlCol="0">
            <a:spAutoFit/>
          </a:bodyPr>
          <a:lstStyle/>
          <a:p>
            <a:r>
              <a:rPr lang="en-US" dirty="0"/>
              <a:t>Column Level</a:t>
            </a:r>
          </a:p>
        </p:txBody>
      </p:sp>
    </p:spTree>
    <p:extLst>
      <p:ext uri="{BB962C8B-B14F-4D97-AF65-F5344CB8AC3E}">
        <p14:creationId xmlns:p14="http://schemas.microsoft.com/office/powerpoint/2010/main" val="2339896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9E248-4AA1-4E49-B8A9-CD5FD463AAAF}"/>
              </a:ext>
            </a:extLst>
          </p:cNvPr>
          <p:cNvSpPr>
            <a:spLocks noGrp="1"/>
          </p:cNvSpPr>
          <p:nvPr>
            <p:ph type="title"/>
          </p:nvPr>
        </p:nvSpPr>
        <p:spPr/>
        <p:txBody>
          <a:bodyPr/>
          <a:lstStyle/>
          <a:p>
            <a:r>
              <a:rPr lang="en-US" dirty="0"/>
              <a:t>Normalization Anomalies</a:t>
            </a:r>
          </a:p>
        </p:txBody>
      </p:sp>
      <p:sp>
        <p:nvSpPr>
          <p:cNvPr id="3" name="Content Placeholder 2">
            <a:extLst>
              <a:ext uri="{FF2B5EF4-FFF2-40B4-BE49-F238E27FC236}">
                <a16:creationId xmlns:a16="http://schemas.microsoft.com/office/drawing/2014/main" id="{D1467E19-420F-4978-8560-DF4AB24DDB4A}"/>
              </a:ext>
            </a:extLst>
          </p:cNvPr>
          <p:cNvSpPr>
            <a:spLocks noGrp="1"/>
          </p:cNvSpPr>
          <p:nvPr>
            <p:ph idx="1"/>
          </p:nvPr>
        </p:nvSpPr>
        <p:spPr/>
        <p:txBody>
          <a:bodyPr>
            <a:normAutofit fontScale="85000" lnSpcReduction="20000"/>
          </a:bodyPr>
          <a:lstStyle/>
          <a:p>
            <a:pPr marL="0" indent="0" algn="just">
              <a:buNone/>
            </a:pPr>
            <a:r>
              <a:rPr lang="en-US" dirty="0"/>
              <a:t>If a database design is not perfect, it may contain anomalies, which are like a bad dream for any database administrator. Managing a database with anomalies is next to impossible.</a:t>
            </a:r>
          </a:p>
          <a:p>
            <a:pPr algn="just"/>
            <a:r>
              <a:rPr lang="en-US" b="1" dirty="0"/>
              <a:t>Update anomalies </a:t>
            </a:r>
            <a:r>
              <a:rPr lang="en-US" dirty="0"/>
              <a:t>− If data items are scattered and are not linked to each other properly, then it could lead to strange situations. For example, when we try to update one data item having its copies scattered over several places, a few instances get updated properly while a few others are left with old values. Such instances leave the database in an inconsistent state.</a:t>
            </a:r>
          </a:p>
          <a:p>
            <a:pPr algn="just"/>
            <a:r>
              <a:rPr lang="en-US" b="1" dirty="0"/>
              <a:t>Deletion anomalies </a:t>
            </a:r>
            <a:r>
              <a:rPr lang="en-US" dirty="0"/>
              <a:t>− We tried to delete a record, but parts of it was left undeleted because of unawareness, the data is also saved somewhere else.</a:t>
            </a:r>
          </a:p>
          <a:p>
            <a:pPr algn="just"/>
            <a:r>
              <a:rPr lang="en-US" b="1" dirty="0"/>
              <a:t>Insert anomalies </a:t>
            </a:r>
            <a:r>
              <a:rPr lang="en-US" dirty="0"/>
              <a:t>− We tried to insert data in a record that does not exist at all.</a:t>
            </a:r>
          </a:p>
          <a:p>
            <a:pPr marL="0" indent="0" algn="just">
              <a:buNone/>
            </a:pPr>
            <a:r>
              <a:rPr lang="en-US" dirty="0"/>
              <a:t>Normalization is a method to remove all these anomalies and bring the database to a consistent state.</a:t>
            </a:r>
          </a:p>
        </p:txBody>
      </p:sp>
    </p:spTree>
    <p:extLst>
      <p:ext uri="{BB962C8B-B14F-4D97-AF65-F5344CB8AC3E}">
        <p14:creationId xmlns:p14="http://schemas.microsoft.com/office/powerpoint/2010/main" val="1067836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F36AA-246B-4409-8EF9-D98D42532E93}"/>
              </a:ext>
            </a:extLst>
          </p:cNvPr>
          <p:cNvSpPr>
            <a:spLocks noGrp="1"/>
          </p:cNvSpPr>
          <p:nvPr>
            <p:ph type="title"/>
          </p:nvPr>
        </p:nvSpPr>
        <p:spPr/>
        <p:txBody>
          <a:bodyPr/>
          <a:lstStyle/>
          <a:p>
            <a:r>
              <a:rPr lang="en-US" dirty="0"/>
              <a:t>Anomalies</a:t>
            </a:r>
          </a:p>
        </p:txBody>
      </p:sp>
      <p:pic>
        <p:nvPicPr>
          <p:cNvPr id="4" name="Content Placeholder 3">
            <a:extLst>
              <a:ext uri="{FF2B5EF4-FFF2-40B4-BE49-F238E27FC236}">
                <a16:creationId xmlns:a16="http://schemas.microsoft.com/office/drawing/2014/main" id="{CF763DF9-4D20-4815-9DAB-266F50EAEDA3}"/>
              </a:ext>
            </a:extLst>
          </p:cNvPr>
          <p:cNvPicPr>
            <a:picLocks noGrp="1" noChangeAspect="1"/>
          </p:cNvPicPr>
          <p:nvPr>
            <p:ph idx="1"/>
          </p:nvPr>
        </p:nvPicPr>
        <p:blipFill>
          <a:blip r:embed="rId2"/>
          <a:stretch>
            <a:fillRect/>
          </a:stretch>
        </p:blipFill>
        <p:spPr>
          <a:xfrm>
            <a:off x="2019299" y="1505744"/>
            <a:ext cx="8467725" cy="2548426"/>
          </a:xfrm>
          <a:prstGeom prst="rect">
            <a:avLst/>
          </a:prstGeom>
        </p:spPr>
      </p:pic>
      <p:sp>
        <p:nvSpPr>
          <p:cNvPr id="5" name="Rectangle 4">
            <a:extLst>
              <a:ext uri="{FF2B5EF4-FFF2-40B4-BE49-F238E27FC236}">
                <a16:creationId xmlns:a16="http://schemas.microsoft.com/office/drawing/2014/main" id="{C2B7ACA8-A275-4F3A-9769-C927DB972F69}"/>
              </a:ext>
            </a:extLst>
          </p:cNvPr>
          <p:cNvSpPr/>
          <p:nvPr/>
        </p:nvSpPr>
        <p:spPr>
          <a:xfrm>
            <a:off x="3048000" y="4229101"/>
            <a:ext cx="6096000" cy="1754326"/>
          </a:xfrm>
          <a:prstGeom prst="rect">
            <a:avLst/>
          </a:prstGeom>
        </p:spPr>
        <p:txBody>
          <a:bodyPr>
            <a:spAutoFit/>
          </a:bodyPr>
          <a:lstStyle/>
          <a:p>
            <a:pPr algn="just"/>
            <a:r>
              <a:rPr lang="en-US" b="1" dirty="0"/>
              <a:t>Update anomalies </a:t>
            </a:r>
            <a:r>
              <a:rPr lang="en-US" dirty="0"/>
              <a:t>− For example the </a:t>
            </a:r>
            <a:r>
              <a:rPr lang="en-US" dirty="0" err="1"/>
              <a:t>room_size</a:t>
            </a:r>
            <a:r>
              <a:rPr lang="en-US" dirty="0"/>
              <a:t> of H940  is now 500. </a:t>
            </a:r>
          </a:p>
          <a:p>
            <a:pPr algn="just"/>
            <a:r>
              <a:rPr lang="en-US" b="1" dirty="0"/>
              <a:t>Deletion anomalies : </a:t>
            </a:r>
            <a:r>
              <a:rPr lang="en-US" dirty="0"/>
              <a:t>If we want to delete </a:t>
            </a:r>
            <a:r>
              <a:rPr lang="en-US" dirty="0" err="1"/>
              <a:t>Course_no</a:t>
            </a:r>
            <a:r>
              <a:rPr lang="en-US" dirty="0"/>
              <a:t> 351, then the detail of room number C320 will also lost. </a:t>
            </a:r>
          </a:p>
          <a:p>
            <a:pPr algn="just"/>
            <a:r>
              <a:rPr lang="en-US" b="1" dirty="0"/>
              <a:t>Insert anomalies :</a:t>
            </a:r>
            <a:r>
              <a:rPr lang="en-US" dirty="0"/>
              <a:t> there is a problem when we want to insert a room H856.</a:t>
            </a:r>
          </a:p>
        </p:txBody>
      </p:sp>
    </p:spTree>
    <p:extLst>
      <p:ext uri="{BB962C8B-B14F-4D97-AF65-F5344CB8AC3E}">
        <p14:creationId xmlns:p14="http://schemas.microsoft.com/office/powerpoint/2010/main" val="1587834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9E248-4AA1-4E49-B8A9-CD5FD463AAAF}"/>
              </a:ext>
            </a:extLst>
          </p:cNvPr>
          <p:cNvSpPr>
            <a:spLocks noGrp="1"/>
          </p:cNvSpPr>
          <p:nvPr>
            <p:ph type="title"/>
          </p:nvPr>
        </p:nvSpPr>
        <p:spPr/>
        <p:txBody>
          <a:bodyPr/>
          <a:lstStyle/>
          <a:p>
            <a:r>
              <a:rPr lang="en-US" dirty="0"/>
              <a:t>Types of Normalization</a:t>
            </a:r>
          </a:p>
        </p:txBody>
      </p:sp>
      <p:sp>
        <p:nvSpPr>
          <p:cNvPr id="3" name="Content Placeholder 2">
            <a:extLst>
              <a:ext uri="{FF2B5EF4-FFF2-40B4-BE49-F238E27FC236}">
                <a16:creationId xmlns:a16="http://schemas.microsoft.com/office/drawing/2014/main" id="{D1467E19-420F-4978-8560-DF4AB24DDB4A}"/>
              </a:ext>
            </a:extLst>
          </p:cNvPr>
          <p:cNvSpPr>
            <a:spLocks noGrp="1"/>
          </p:cNvSpPr>
          <p:nvPr>
            <p:ph idx="1"/>
          </p:nvPr>
        </p:nvSpPr>
        <p:spPr/>
        <p:txBody>
          <a:bodyPr>
            <a:normAutofit/>
          </a:bodyPr>
          <a:lstStyle/>
          <a:p>
            <a:pPr marL="0" indent="0">
              <a:buNone/>
            </a:pPr>
            <a:r>
              <a:rPr lang="en-US" dirty="0"/>
              <a:t>• 1st Normal Form (1NF)</a:t>
            </a:r>
          </a:p>
          <a:p>
            <a:pPr marL="0" indent="0">
              <a:buNone/>
            </a:pPr>
            <a:r>
              <a:rPr lang="en-US" dirty="0"/>
              <a:t>• 2nd Normal Form (2NF)</a:t>
            </a:r>
          </a:p>
          <a:p>
            <a:pPr marL="0" indent="0">
              <a:buNone/>
            </a:pPr>
            <a:r>
              <a:rPr lang="en-US" dirty="0"/>
              <a:t>• 3rd Normal Form (3NF)</a:t>
            </a:r>
          </a:p>
          <a:p>
            <a:pPr marL="0" indent="0">
              <a:buNone/>
            </a:pPr>
            <a:r>
              <a:rPr lang="en-US" dirty="0"/>
              <a:t>• Boyce Code Normal Form (BCNF)</a:t>
            </a:r>
          </a:p>
          <a:p>
            <a:pPr marL="0" indent="0">
              <a:buNone/>
            </a:pPr>
            <a:r>
              <a:rPr lang="en-US" dirty="0"/>
              <a:t>• 4th Normal Form (4NF)</a:t>
            </a:r>
          </a:p>
        </p:txBody>
      </p:sp>
    </p:spTree>
    <p:extLst>
      <p:ext uri="{BB962C8B-B14F-4D97-AF65-F5344CB8AC3E}">
        <p14:creationId xmlns:p14="http://schemas.microsoft.com/office/powerpoint/2010/main" val="2218900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1402A-FA34-4B99-B65E-8E903C7A2D7B}"/>
              </a:ext>
            </a:extLst>
          </p:cNvPr>
          <p:cNvSpPr>
            <a:spLocks noGrp="1"/>
          </p:cNvSpPr>
          <p:nvPr>
            <p:ph type="title"/>
          </p:nvPr>
        </p:nvSpPr>
        <p:spPr/>
        <p:txBody>
          <a:bodyPr>
            <a:normAutofit/>
          </a:bodyPr>
          <a:lstStyle/>
          <a:p>
            <a:r>
              <a:rPr lang="en-US" sz="4800" dirty="0"/>
              <a:t>1NF</a:t>
            </a:r>
          </a:p>
        </p:txBody>
      </p:sp>
      <p:sp>
        <p:nvSpPr>
          <p:cNvPr id="3" name="Content Placeholder 2">
            <a:extLst>
              <a:ext uri="{FF2B5EF4-FFF2-40B4-BE49-F238E27FC236}">
                <a16:creationId xmlns:a16="http://schemas.microsoft.com/office/drawing/2014/main" id="{0CA1AEA1-2B73-49DD-A49C-6DA6BE462BE0}"/>
              </a:ext>
            </a:extLst>
          </p:cNvPr>
          <p:cNvSpPr>
            <a:spLocks noGrp="1"/>
          </p:cNvSpPr>
          <p:nvPr>
            <p:ph idx="1"/>
          </p:nvPr>
        </p:nvSpPr>
        <p:spPr>
          <a:xfrm>
            <a:off x="2478463" y="663738"/>
            <a:ext cx="8730006" cy="2053900"/>
          </a:xfrm>
        </p:spPr>
        <p:txBody>
          <a:bodyPr>
            <a:normAutofit fontScale="70000" lnSpcReduction="20000"/>
          </a:bodyPr>
          <a:lstStyle/>
          <a:p>
            <a:pPr marL="0" indent="0">
              <a:buNone/>
            </a:pPr>
            <a:r>
              <a:rPr lang="en-US" dirty="0"/>
              <a:t>For a table to be in the First Normal Form, it should follow the following 4 rules:</a:t>
            </a:r>
          </a:p>
          <a:p>
            <a:pPr marL="514350" indent="-514350">
              <a:buFont typeface="+mj-lt"/>
              <a:buAutoNum type="arabicPeriod"/>
            </a:pPr>
            <a:r>
              <a:rPr lang="en-US" dirty="0"/>
              <a:t>It should only have single(atomic) valued attributes/columns.</a:t>
            </a:r>
          </a:p>
          <a:p>
            <a:pPr marL="514350" indent="-514350">
              <a:buFont typeface="+mj-lt"/>
              <a:buAutoNum type="arabicPeriod"/>
            </a:pPr>
            <a:r>
              <a:rPr lang="en-US" dirty="0"/>
              <a:t>Values stored in a column should be of the same domain</a:t>
            </a:r>
          </a:p>
          <a:p>
            <a:pPr marL="514350" indent="-514350">
              <a:buFont typeface="+mj-lt"/>
              <a:buAutoNum type="arabicPeriod"/>
            </a:pPr>
            <a:r>
              <a:rPr lang="en-US" dirty="0"/>
              <a:t>All the columns in a table should have unique names.</a:t>
            </a:r>
          </a:p>
          <a:p>
            <a:pPr marL="514350" indent="-514350">
              <a:buFont typeface="+mj-lt"/>
              <a:buAutoNum type="arabicPeriod"/>
            </a:pPr>
            <a:r>
              <a:rPr lang="en-US" dirty="0"/>
              <a:t>And the order in which data is stored, does not matter.</a:t>
            </a:r>
          </a:p>
          <a:p>
            <a:pPr marL="0" indent="0">
              <a:buNone/>
            </a:pPr>
            <a:r>
              <a:rPr lang="en-US" sz="2400" dirty="0"/>
              <a:t>Example 1: </a:t>
            </a:r>
          </a:p>
          <a:p>
            <a:endParaRPr lang="en-US" sz="2400" dirty="0"/>
          </a:p>
        </p:txBody>
      </p:sp>
      <p:graphicFrame>
        <p:nvGraphicFramePr>
          <p:cNvPr id="4" name="Table 4">
            <a:extLst>
              <a:ext uri="{FF2B5EF4-FFF2-40B4-BE49-F238E27FC236}">
                <a16:creationId xmlns:a16="http://schemas.microsoft.com/office/drawing/2014/main" id="{29569EB6-D80A-43AC-B95F-C169AFDFD2C3}"/>
              </a:ext>
            </a:extLst>
          </p:cNvPr>
          <p:cNvGraphicFramePr>
            <a:graphicFrameLocks noGrp="1"/>
          </p:cNvGraphicFramePr>
          <p:nvPr>
            <p:extLst>
              <p:ext uri="{D42A27DB-BD31-4B8C-83A1-F6EECF244321}">
                <p14:modId xmlns:p14="http://schemas.microsoft.com/office/powerpoint/2010/main" val="2478389479"/>
              </p:ext>
            </p:extLst>
          </p:nvPr>
        </p:nvGraphicFramePr>
        <p:xfrm>
          <a:off x="1892300" y="2913731"/>
          <a:ext cx="6350000" cy="1112520"/>
        </p:xfrm>
        <a:graphic>
          <a:graphicData uri="http://schemas.openxmlformats.org/drawingml/2006/table">
            <a:tbl>
              <a:tblPr firstRow="1" bandRow="1">
                <a:tableStyleId>{5C22544A-7EE6-4342-B048-85BDC9FD1C3A}</a:tableStyleId>
              </a:tblPr>
              <a:tblGrid>
                <a:gridCol w="1727200">
                  <a:extLst>
                    <a:ext uri="{9D8B030D-6E8A-4147-A177-3AD203B41FA5}">
                      <a16:colId xmlns:a16="http://schemas.microsoft.com/office/drawing/2014/main" val="4277637768"/>
                    </a:ext>
                  </a:extLst>
                </a:gridCol>
                <a:gridCol w="4622800">
                  <a:extLst>
                    <a:ext uri="{9D8B030D-6E8A-4147-A177-3AD203B41FA5}">
                      <a16:colId xmlns:a16="http://schemas.microsoft.com/office/drawing/2014/main" val="1848495257"/>
                    </a:ext>
                  </a:extLst>
                </a:gridCol>
              </a:tblGrid>
              <a:tr h="370840">
                <a:tc>
                  <a:txBody>
                    <a:bodyPr/>
                    <a:lstStyle/>
                    <a:p>
                      <a:r>
                        <a:rPr lang="en-US" dirty="0" err="1"/>
                        <a:t>CustomerName</a:t>
                      </a:r>
                      <a:endParaRPr lang="en-US" dirty="0"/>
                    </a:p>
                  </a:txBody>
                  <a:tcPr>
                    <a:solidFill>
                      <a:schemeClr val="accent1">
                        <a:lumMod val="60000"/>
                        <a:lumOff val="40000"/>
                      </a:schemeClr>
                    </a:solidFill>
                  </a:tcPr>
                </a:tc>
                <a:tc>
                  <a:txBody>
                    <a:bodyPr/>
                    <a:lstStyle/>
                    <a:p>
                      <a:r>
                        <a:rPr lang="en-US" dirty="0"/>
                        <a:t>Contact</a:t>
                      </a:r>
                    </a:p>
                  </a:txBody>
                  <a:tcPr>
                    <a:solidFill>
                      <a:schemeClr val="accent1">
                        <a:lumMod val="60000"/>
                        <a:lumOff val="40000"/>
                      </a:schemeClr>
                    </a:solidFill>
                  </a:tcPr>
                </a:tc>
                <a:extLst>
                  <a:ext uri="{0D108BD9-81ED-4DB2-BD59-A6C34878D82A}">
                    <a16:rowId xmlns:a16="http://schemas.microsoft.com/office/drawing/2014/main" val="1267247716"/>
                  </a:ext>
                </a:extLst>
              </a:tr>
              <a:tr h="370840">
                <a:tc>
                  <a:txBody>
                    <a:bodyPr/>
                    <a:lstStyle/>
                    <a:p>
                      <a:r>
                        <a:rPr lang="en-US" dirty="0"/>
                        <a:t>Rafi</a:t>
                      </a:r>
                    </a:p>
                  </a:txBody>
                  <a:tcPr/>
                </a:tc>
                <a:tc>
                  <a:txBody>
                    <a:bodyPr/>
                    <a:lstStyle/>
                    <a:p>
                      <a:r>
                        <a:rPr lang="en-US" dirty="0"/>
                        <a:t>12 </a:t>
                      </a:r>
                      <a:r>
                        <a:rPr lang="en-US" dirty="0" err="1"/>
                        <a:t>Shukrabad</a:t>
                      </a:r>
                      <a:r>
                        <a:rPr lang="en-US" dirty="0"/>
                        <a:t>, Dhaka rafi@gmail.com</a:t>
                      </a:r>
                    </a:p>
                  </a:txBody>
                  <a:tcPr/>
                </a:tc>
                <a:extLst>
                  <a:ext uri="{0D108BD9-81ED-4DB2-BD59-A6C34878D82A}">
                    <a16:rowId xmlns:a16="http://schemas.microsoft.com/office/drawing/2014/main" val="2300311589"/>
                  </a:ext>
                </a:extLst>
              </a:tr>
              <a:tr h="370840">
                <a:tc>
                  <a:txBody>
                    <a:bodyPr/>
                    <a:lstStyle/>
                    <a:p>
                      <a:r>
                        <a:rPr lang="en-US"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Road no 4, Dhanmondi, Dhaka raju@gmail.com</a:t>
                      </a:r>
                    </a:p>
                  </a:txBody>
                  <a:tcPr/>
                </a:tc>
                <a:extLst>
                  <a:ext uri="{0D108BD9-81ED-4DB2-BD59-A6C34878D82A}">
                    <a16:rowId xmlns:a16="http://schemas.microsoft.com/office/drawing/2014/main" val="4047292739"/>
                  </a:ext>
                </a:extLst>
              </a:tr>
            </a:tbl>
          </a:graphicData>
        </a:graphic>
      </p:graphicFrame>
      <p:graphicFrame>
        <p:nvGraphicFramePr>
          <p:cNvPr id="6" name="Table 4">
            <a:extLst>
              <a:ext uri="{FF2B5EF4-FFF2-40B4-BE49-F238E27FC236}">
                <a16:creationId xmlns:a16="http://schemas.microsoft.com/office/drawing/2014/main" id="{7E24ED0C-46D9-4B41-AD86-A5980ED6343B}"/>
              </a:ext>
            </a:extLst>
          </p:cNvPr>
          <p:cNvGraphicFramePr>
            <a:graphicFrameLocks noGrp="1"/>
          </p:cNvGraphicFramePr>
          <p:nvPr>
            <p:extLst>
              <p:ext uri="{D42A27DB-BD31-4B8C-83A1-F6EECF244321}">
                <p14:modId xmlns:p14="http://schemas.microsoft.com/office/powerpoint/2010/main" val="1164252245"/>
              </p:ext>
            </p:extLst>
          </p:nvPr>
        </p:nvGraphicFramePr>
        <p:xfrm>
          <a:off x="1892300" y="4382803"/>
          <a:ext cx="7035799" cy="1381760"/>
        </p:xfrm>
        <a:graphic>
          <a:graphicData uri="http://schemas.openxmlformats.org/drawingml/2006/table">
            <a:tbl>
              <a:tblPr firstRow="1" bandRow="1">
                <a:tableStyleId>{5C22544A-7EE6-4342-B048-85BDC9FD1C3A}</a:tableStyleId>
              </a:tblPr>
              <a:tblGrid>
                <a:gridCol w="1685337">
                  <a:extLst>
                    <a:ext uri="{9D8B030D-6E8A-4147-A177-3AD203B41FA5}">
                      <a16:colId xmlns:a16="http://schemas.microsoft.com/office/drawing/2014/main" val="4277637768"/>
                    </a:ext>
                  </a:extLst>
                </a:gridCol>
                <a:gridCol w="2675231">
                  <a:extLst>
                    <a:ext uri="{9D8B030D-6E8A-4147-A177-3AD203B41FA5}">
                      <a16:colId xmlns:a16="http://schemas.microsoft.com/office/drawing/2014/main" val="1848495257"/>
                    </a:ext>
                  </a:extLst>
                </a:gridCol>
                <a:gridCol w="2675231">
                  <a:extLst>
                    <a:ext uri="{9D8B030D-6E8A-4147-A177-3AD203B41FA5}">
                      <a16:colId xmlns:a16="http://schemas.microsoft.com/office/drawing/2014/main" val="1083434110"/>
                    </a:ext>
                  </a:extLst>
                </a:gridCol>
              </a:tblGrid>
              <a:tr h="370840">
                <a:tc>
                  <a:txBody>
                    <a:bodyPr/>
                    <a:lstStyle/>
                    <a:p>
                      <a:r>
                        <a:rPr lang="en-US" dirty="0" err="1"/>
                        <a:t>CustomerName</a:t>
                      </a:r>
                      <a:endParaRPr lang="en-US" dirty="0"/>
                    </a:p>
                  </a:txBody>
                  <a:tcPr>
                    <a:solidFill>
                      <a:schemeClr val="accent1">
                        <a:lumMod val="60000"/>
                        <a:lumOff val="40000"/>
                      </a:schemeClr>
                    </a:solidFill>
                  </a:tcPr>
                </a:tc>
                <a:tc>
                  <a:txBody>
                    <a:bodyPr/>
                    <a:lstStyle/>
                    <a:p>
                      <a:r>
                        <a:rPr lang="en-US" dirty="0"/>
                        <a:t>Address</a:t>
                      </a:r>
                    </a:p>
                  </a:txBody>
                  <a:tcPr>
                    <a:solidFill>
                      <a:schemeClr val="accent1">
                        <a:lumMod val="60000"/>
                        <a:lumOff val="40000"/>
                      </a:schemeClr>
                    </a:solidFill>
                  </a:tcPr>
                </a:tc>
                <a:tc>
                  <a:txBody>
                    <a:bodyPr/>
                    <a:lstStyle/>
                    <a:p>
                      <a:r>
                        <a:rPr lang="en-US" dirty="0"/>
                        <a:t>Email</a:t>
                      </a:r>
                    </a:p>
                  </a:txBody>
                  <a:tcPr>
                    <a:solidFill>
                      <a:schemeClr val="accent1">
                        <a:lumMod val="60000"/>
                        <a:lumOff val="40000"/>
                      </a:schemeClr>
                    </a:solidFill>
                  </a:tcPr>
                </a:tc>
                <a:extLst>
                  <a:ext uri="{0D108BD9-81ED-4DB2-BD59-A6C34878D82A}">
                    <a16:rowId xmlns:a16="http://schemas.microsoft.com/office/drawing/2014/main" val="1267247716"/>
                  </a:ext>
                </a:extLst>
              </a:tr>
              <a:tr h="370840">
                <a:tc>
                  <a:txBody>
                    <a:bodyPr/>
                    <a:lstStyle/>
                    <a:p>
                      <a:r>
                        <a:rPr lang="en-US" dirty="0"/>
                        <a:t>Rafi</a:t>
                      </a:r>
                    </a:p>
                  </a:txBody>
                  <a:tcPr/>
                </a:tc>
                <a:tc>
                  <a:txBody>
                    <a:bodyPr/>
                    <a:lstStyle/>
                    <a:p>
                      <a:r>
                        <a:rPr lang="en-US" dirty="0"/>
                        <a:t>12 </a:t>
                      </a:r>
                      <a:r>
                        <a:rPr lang="en-US" dirty="0" err="1"/>
                        <a:t>Shukrabad</a:t>
                      </a:r>
                      <a:r>
                        <a:rPr lang="en-US" dirty="0"/>
                        <a:t>, Dhaka</a:t>
                      </a:r>
                    </a:p>
                  </a:txBody>
                  <a:tcPr/>
                </a:tc>
                <a:tc>
                  <a:txBody>
                    <a:bodyPr/>
                    <a:lstStyle/>
                    <a:p>
                      <a:r>
                        <a:rPr lang="en-US" dirty="0"/>
                        <a:t>rafi@gmail.com</a:t>
                      </a:r>
                    </a:p>
                  </a:txBody>
                  <a:tcPr/>
                </a:tc>
                <a:extLst>
                  <a:ext uri="{0D108BD9-81ED-4DB2-BD59-A6C34878D82A}">
                    <a16:rowId xmlns:a16="http://schemas.microsoft.com/office/drawing/2014/main" val="2300311589"/>
                  </a:ext>
                </a:extLst>
              </a:tr>
              <a:tr h="370840">
                <a:tc>
                  <a:txBody>
                    <a:bodyPr/>
                    <a:lstStyle/>
                    <a:p>
                      <a:r>
                        <a:rPr lang="en-US"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Road no 4, Dhanmondi, Dhaka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raju@gmail.com</a:t>
                      </a:r>
                    </a:p>
                  </a:txBody>
                  <a:tcPr/>
                </a:tc>
                <a:extLst>
                  <a:ext uri="{0D108BD9-81ED-4DB2-BD59-A6C34878D82A}">
                    <a16:rowId xmlns:a16="http://schemas.microsoft.com/office/drawing/2014/main" val="4047292739"/>
                  </a:ext>
                </a:extLst>
              </a:tr>
            </a:tbl>
          </a:graphicData>
        </a:graphic>
      </p:graphicFrame>
      <p:sp>
        <p:nvSpPr>
          <p:cNvPr id="7" name="Arrow: Down 6">
            <a:extLst>
              <a:ext uri="{FF2B5EF4-FFF2-40B4-BE49-F238E27FC236}">
                <a16:creationId xmlns:a16="http://schemas.microsoft.com/office/drawing/2014/main" id="{06A87DB6-7FC2-4677-BF94-22D3202CE4B4}"/>
              </a:ext>
            </a:extLst>
          </p:cNvPr>
          <p:cNvSpPr/>
          <p:nvPr/>
        </p:nvSpPr>
        <p:spPr>
          <a:xfrm>
            <a:off x="4972052" y="3998620"/>
            <a:ext cx="190496" cy="4118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5704E873-341C-4CFF-91D3-5234C12D23FA}"/>
              </a:ext>
            </a:extLst>
          </p:cNvPr>
          <p:cNvSpPr txBox="1"/>
          <p:nvPr/>
        </p:nvSpPr>
        <p:spPr>
          <a:xfrm>
            <a:off x="8522746" y="2913731"/>
            <a:ext cx="2242664" cy="1107996"/>
          </a:xfrm>
          <a:prstGeom prst="rect">
            <a:avLst/>
          </a:prstGeom>
          <a:noFill/>
        </p:spPr>
        <p:txBody>
          <a:bodyPr wrap="square" rtlCol="0">
            <a:spAutoFit/>
          </a:bodyPr>
          <a:lstStyle/>
          <a:p>
            <a:pPr algn="just"/>
            <a:r>
              <a:rPr lang="en-US" sz="1600" dirty="0"/>
              <a:t>Here, Values stored in Contact column contains both address and email.</a:t>
            </a:r>
          </a:p>
          <a:p>
            <a:r>
              <a:rPr lang="en-US" dirty="0"/>
              <a:t>(violates rule 2)</a:t>
            </a:r>
          </a:p>
        </p:txBody>
      </p:sp>
    </p:spTree>
    <p:extLst>
      <p:ext uri="{BB962C8B-B14F-4D97-AF65-F5344CB8AC3E}">
        <p14:creationId xmlns:p14="http://schemas.microsoft.com/office/powerpoint/2010/main" val="12945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1402A-FA34-4B99-B65E-8E903C7A2D7B}"/>
              </a:ext>
            </a:extLst>
          </p:cNvPr>
          <p:cNvSpPr>
            <a:spLocks noGrp="1"/>
          </p:cNvSpPr>
          <p:nvPr>
            <p:ph type="title"/>
          </p:nvPr>
        </p:nvSpPr>
        <p:spPr/>
        <p:txBody>
          <a:bodyPr/>
          <a:lstStyle/>
          <a:p>
            <a:r>
              <a:rPr lang="en-US" dirty="0"/>
              <a:t>1NF</a:t>
            </a:r>
          </a:p>
        </p:txBody>
      </p:sp>
      <p:sp>
        <p:nvSpPr>
          <p:cNvPr id="3" name="Content Placeholder 2">
            <a:extLst>
              <a:ext uri="{FF2B5EF4-FFF2-40B4-BE49-F238E27FC236}">
                <a16:creationId xmlns:a16="http://schemas.microsoft.com/office/drawing/2014/main" id="{0CA1AEA1-2B73-49DD-A49C-6DA6BE462BE0}"/>
              </a:ext>
            </a:extLst>
          </p:cNvPr>
          <p:cNvSpPr>
            <a:spLocks noGrp="1"/>
          </p:cNvSpPr>
          <p:nvPr>
            <p:ph idx="1"/>
          </p:nvPr>
        </p:nvSpPr>
        <p:spPr>
          <a:xfrm>
            <a:off x="5651500" y="1599148"/>
            <a:ext cx="3111500" cy="418432"/>
          </a:xfrm>
        </p:spPr>
        <p:txBody>
          <a:bodyPr>
            <a:normAutofit lnSpcReduction="10000"/>
          </a:bodyPr>
          <a:lstStyle/>
          <a:p>
            <a:r>
              <a:rPr lang="en-US" sz="2400" dirty="0"/>
              <a:t>Example 3: </a:t>
            </a:r>
          </a:p>
          <a:p>
            <a:endParaRPr lang="en-US" sz="2400" dirty="0"/>
          </a:p>
        </p:txBody>
      </p:sp>
      <p:graphicFrame>
        <p:nvGraphicFramePr>
          <p:cNvPr id="4" name="Table 4">
            <a:extLst>
              <a:ext uri="{FF2B5EF4-FFF2-40B4-BE49-F238E27FC236}">
                <a16:creationId xmlns:a16="http://schemas.microsoft.com/office/drawing/2014/main" id="{29569EB6-D80A-43AC-B95F-C169AFDFD2C3}"/>
              </a:ext>
            </a:extLst>
          </p:cNvPr>
          <p:cNvGraphicFramePr>
            <a:graphicFrameLocks noGrp="1"/>
          </p:cNvGraphicFramePr>
          <p:nvPr>
            <p:extLst>
              <p:ext uri="{D42A27DB-BD31-4B8C-83A1-F6EECF244321}">
                <p14:modId xmlns:p14="http://schemas.microsoft.com/office/powerpoint/2010/main" val="177026884"/>
              </p:ext>
            </p:extLst>
          </p:nvPr>
        </p:nvGraphicFramePr>
        <p:xfrm>
          <a:off x="381000" y="2102502"/>
          <a:ext cx="4360568" cy="1112520"/>
        </p:xfrm>
        <a:graphic>
          <a:graphicData uri="http://schemas.openxmlformats.org/drawingml/2006/table">
            <a:tbl>
              <a:tblPr firstRow="1" bandRow="1">
                <a:tableStyleId>{5C22544A-7EE6-4342-B048-85BDC9FD1C3A}</a:tableStyleId>
              </a:tblPr>
              <a:tblGrid>
                <a:gridCol w="1729611">
                  <a:extLst>
                    <a:ext uri="{9D8B030D-6E8A-4147-A177-3AD203B41FA5}">
                      <a16:colId xmlns:a16="http://schemas.microsoft.com/office/drawing/2014/main" val="4277637768"/>
                    </a:ext>
                  </a:extLst>
                </a:gridCol>
                <a:gridCol w="2630957">
                  <a:extLst>
                    <a:ext uri="{9D8B030D-6E8A-4147-A177-3AD203B41FA5}">
                      <a16:colId xmlns:a16="http://schemas.microsoft.com/office/drawing/2014/main" val="1848495257"/>
                    </a:ext>
                  </a:extLst>
                </a:gridCol>
              </a:tblGrid>
              <a:tr h="370840">
                <a:tc>
                  <a:txBody>
                    <a:bodyPr/>
                    <a:lstStyle/>
                    <a:p>
                      <a:r>
                        <a:rPr lang="en-US" dirty="0" err="1"/>
                        <a:t>CustomerName</a:t>
                      </a:r>
                      <a:endParaRPr lang="en-US" dirty="0"/>
                    </a:p>
                  </a:txBody>
                  <a:tcPr>
                    <a:solidFill>
                      <a:schemeClr val="accent1">
                        <a:lumMod val="60000"/>
                        <a:lumOff val="40000"/>
                      </a:schemeClr>
                    </a:solidFill>
                  </a:tcPr>
                </a:tc>
                <a:tc>
                  <a:txBody>
                    <a:bodyPr/>
                    <a:lstStyle/>
                    <a:p>
                      <a:r>
                        <a:rPr lang="en-US" dirty="0" err="1"/>
                        <a:t>ProductOrder</a:t>
                      </a:r>
                      <a:endParaRPr lang="en-US" dirty="0"/>
                    </a:p>
                  </a:txBody>
                  <a:tcPr>
                    <a:solidFill>
                      <a:schemeClr val="accent1">
                        <a:lumMod val="60000"/>
                        <a:lumOff val="40000"/>
                      </a:schemeClr>
                    </a:solidFill>
                  </a:tcPr>
                </a:tc>
                <a:extLst>
                  <a:ext uri="{0D108BD9-81ED-4DB2-BD59-A6C34878D82A}">
                    <a16:rowId xmlns:a16="http://schemas.microsoft.com/office/drawing/2014/main" val="1267247716"/>
                  </a:ext>
                </a:extLst>
              </a:tr>
              <a:tr h="370840">
                <a:tc>
                  <a:txBody>
                    <a:bodyPr/>
                    <a:lstStyle/>
                    <a:p>
                      <a:r>
                        <a:rPr lang="en-US" dirty="0"/>
                        <a:t>Rafi</a:t>
                      </a:r>
                    </a:p>
                  </a:txBody>
                  <a:tcPr/>
                </a:tc>
                <a:tc>
                  <a:txBody>
                    <a:bodyPr/>
                    <a:lstStyle/>
                    <a:p>
                      <a:r>
                        <a:rPr lang="en-US" dirty="0"/>
                        <a:t>Basketball, </a:t>
                      </a:r>
                      <a:r>
                        <a:rPr lang="en-US" dirty="0" err="1"/>
                        <a:t>Playstation</a:t>
                      </a:r>
                      <a:endParaRPr lang="en-US" dirty="0"/>
                    </a:p>
                  </a:txBody>
                  <a:tcPr/>
                </a:tc>
                <a:extLst>
                  <a:ext uri="{0D108BD9-81ED-4DB2-BD59-A6C34878D82A}">
                    <a16:rowId xmlns:a16="http://schemas.microsoft.com/office/drawing/2014/main" val="2300311589"/>
                  </a:ext>
                </a:extLst>
              </a:tr>
              <a:tr h="370840">
                <a:tc>
                  <a:txBody>
                    <a:bodyPr/>
                    <a:lstStyle/>
                    <a:p>
                      <a:r>
                        <a:rPr lang="en-US"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Football, Mobile, watch</a:t>
                      </a:r>
                    </a:p>
                  </a:txBody>
                  <a:tcPr/>
                </a:tc>
                <a:extLst>
                  <a:ext uri="{0D108BD9-81ED-4DB2-BD59-A6C34878D82A}">
                    <a16:rowId xmlns:a16="http://schemas.microsoft.com/office/drawing/2014/main" val="4047292739"/>
                  </a:ext>
                </a:extLst>
              </a:tr>
            </a:tbl>
          </a:graphicData>
        </a:graphic>
      </p:graphicFrame>
      <p:graphicFrame>
        <p:nvGraphicFramePr>
          <p:cNvPr id="6" name="Table 4">
            <a:extLst>
              <a:ext uri="{FF2B5EF4-FFF2-40B4-BE49-F238E27FC236}">
                <a16:creationId xmlns:a16="http://schemas.microsoft.com/office/drawing/2014/main" id="{7E24ED0C-46D9-4B41-AD86-A5980ED6343B}"/>
              </a:ext>
            </a:extLst>
          </p:cNvPr>
          <p:cNvGraphicFramePr>
            <a:graphicFrameLocks noGrp="1"/>
          </p:cNvGraphicFramePr>
          <p:nvPr>
            <p:extLst>
              <p:ext uri="{D42A27DB-BD31-4B8C-83A1-F6EECF244321}">
                <p14:modId xmlns:p14="http://schemas.microsoft.com/office/powerpoint/2010/main" val="1672694858"/>
              </p:ext>
            </p:extLst>
          </p:nvPr>
        </p:nvGraphicFramePr>
        <p:xfrm>
          <a:off x="381000" y="3642979"/>
          <a:ext cx="4360568" cy="2204720"/>
        </p:xfrm>
        <a:graphic>
          <a:graphicData uri="http://schemas.openxmlformats.org/drawingml/2006/table">
            <a:tbl>
              <a:tblPr firstRow="1" bandRow="1">
                <a:tableStyleId>{5C22544A-7EE6-4342-B048-85BDC9FD1C3A}</a:tableStyleId>
              </a:tblPr>
              <a:tblGrid>
                <a:gridCol w="1685337">
                  <a:extLst>
                    <a:ext uri="{9D8B030D-6E8A-4147-A177-3AD203B41FA5}">
                      <a16:colId xmlns:a16="http://schemas.microsoft.com/office/drawing/2014/main" val="4277637768"/>
                    </a:ext>
                  </a:extLst>
                </a:gridCol>
                <a:gridCol w="2675231">
                  <a:extLst>
                    <a:ext uri="{9D8B030D-6E8A-4147-A177-3AD203B41FA5}">
                      <a16:colId xmlns:a16="http://schemas.microsoft.com/office/drawing/2014/main" val="1083434110"/>
                    </a:ext>
                  </a:extLst>
                </a:gridCol>
              </a:tblGrid>
              <a:tr h="370840">
                <a:tc>
                  <a:txBody>
                    <a:bodyPr/>
                    <a:lstStyle/>
                    <a:p>
                      <a:r>
                        <a:rPr lang="en-US" dirty="0" err="1"/>
                        <a:t>CustomerName</a:t>
                      </a:r>
                      <a:endParaRPr lang="en-US" dirty="0"/>
                    </a:p>
                  </a:txBody>
                  <a:tcPr>
                    <a:solidFill>
                      <a:schemeClr val="accent1">
                        <a:lumMod val="60000"/>
                        <a:lumOff val="40000"/>
                      </a:schemeClr>
                    </a:solidFill>
                  </a:tcPr>
                </a:tc>
                <a:tc>
                  <a:txBody>
                    <a:bodyPr/>
                    <a:lstStyle/>
                    <a:p>
                      <a:r>
                        <a:rPr lang="en-US" dirty="0" err="1"/>
                        <a:t>ProductOrder</a:t>
                      </a:r>
                      <a:endParaRPr lang="en-US" dirty="0"/>
                    </a:p>
                  </a:txBody>
                  <a:tcPr>
                    <a:solidFill>
                      <a:schemeClr val="accent1">
                        <a:lumMod val="60000"/>
                        <a:lumOff val="40000"/>
                      </a:schemeClr>
                    </a:solidFill>
                  </a:tcPr>
                </a:tc>
                <a:extLst>
                  <a:ext uri="{0D108BD9-81ED-4DB2-BD59-A6C34878D82A}">
                    <a16:rowId xmlns:a16="http://schemas.microsoft.com/office/drawing/2014/main" val="1267247716"/>
                  </a:ext>
                </a:extLst>
              </a:tr>
              <a:tr h="370840">
                <a:tc>
                  <a:txBody>
                    <a:bodyPr/>
                    <a:lstStyle/>
                    <a:p>
                      <a:r>
                        <a:rPr lang="en-US" dirty="0"/>
                        <a:t>Rafi</a:t>
                      </a:r>
                    </a:p>
                  </a:txBody>
                  <a:tcPr/>
                </a:tc>
                <a:tc>
                  <a:txBody>
                    <a:bodyPr/>
                    <a:lstStyle/>
                    <a:p>
                      <a:r>
                        <a:rPr lang="en-US" dirty="0"/>
                        <a:t>Basketball</a:t>
                      </a:r>
                    </a:p>
                  </a:txBody>
                  <a:tcPr/>
                </a:tc>
                <a:extLst>
                  <a:ext uri="{0D108BD9-81ED-4DB2-BD59-A6C34878D82A}">
                    <a16:rowId xmlns:a16="http://schemas.microsoft.com/office/drawing/2014/main" val="2300311589"/>
                  </a:ext>
                </a:extLst>
              </a:tr>
              <a:tr h="0">
                <a:tc>
                  <a:txBody>
                    <a:bodyPr/>
                    <a:lstStyle/>
                    <a:p>
                      <a:r>
                        <a:rPr lang="en-US" dirty="0"/>
                        <a:t>Rafi</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Playstation</a:t>
                      </a:r>
                      <a:endParaRPr lang="en-US" dirty="0"/>
                    </a:p>
                  </a:txBody>
                  <a:tcPr/>
                </a:tc>
                <a:extLst>
                  <a:ext uri="{0D108BD9-81ED-4DB2-BD59-A6C34878D82A}">
                    <a16:rowId xmlns:a16="http://schemas.microsoft.com/office/drawing/2014/main" val="4047292739"/>
                  </a:ext>
                </a:extLst>
              </a:tr>
              <a:tr h="0">
                <a:tc>
                  <a:txBody>
                    <a:bodyPr/>
                    <a:lstStyle/>
                    <a:p>
                      <a:r>
                        <a:rPr lang="en-US"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Football</a:t>
                      </a:r>
                    </a:p>
                  </a:txBody>
                  <a:tcPr/>
                </a:tc>
                <a:extLst>
                  <a:ext uri="{0D108BD9-81ED-4DB2-BD59-A6C34878D82A}">
                    <a16:rowId xmlns:a16="http://schemas.microsoft.com/office/drawing/2014/main" val="1343350649"/>
                  </a:ext>
                </a:extLst>
              </a:tr>
              <a:tr h="0">
                <a:tc>
                  <a:txBody>
                    <a:bodyPr/>
                    <a:lstStyle/>
                    <a:p>
                      <a:r>
                        <a:rPr lang="en-US"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Mobile</a:t>
                      </a:r>
                    </a:p>
                  </a:txBody>
                  <a:tcPr/>
                </a:tc>
                <a:extLst>
                  <a:ext uri="{0D108BD9-81ED-4DB2-BD59-A6C34878D82A}">
                    <a16:rowId xmlns:a16="http://schemas.microsoft.com/office/drawing/2014/main" val="3680421798"/>
                  </a:ext>
                </a:extLst>
              </a:tr>
              <a:tr h="0">
                <a:tc>
                  <a:txBody>
                    <a:bodyPr/>
                    <a:lstStyle/>
                    <a:p>
                      <a:r>
                        <a:rPr lang="en-US"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watch</a:t>
                      </a:r>
                    </a:p>
                  </a:txBody>
                  <a:tcPr/>
                </a:tc>
                <a:extLst>
                  <a:ext uri="{0D108BD9-81ED-4DB2-BD59-A6C34878D82A}">
                    <a16:rowId xmlns:a16="http://schemas.microsoft.com/office/drawing/2014/main" val="1458558028"/>
                  </a:ext>
                </a:extLst>
              </a:tr>
            </a:tbl>
          </a:graphicData>
        </a:graphic>
      </p:graphicFrame>
      <p:sp>
        <p:nvSpPr>
          <p:cNvPr id="7" name="Content Placeholder 2">
            <a:extLst>
              <a:ext uri="{FF2B5EF4-FFF2-40B4-BE49-F238E27FC236}">
                <a16:creationId xmlns:a16="http://schemas.microsoft.com/office/drawing/2014/main" id="{E30E9FD6-F8E5-4900-B050-C7BE9B99CD6E}"/>
              </a:ext>
            </a:extLst>
          </p:cNvPr>
          <p:cNvSpPr txBox="1">
            <a:spLocks/>
          </p:cNvSpPr>
          <p:nvPr/>
        </p:nvSpPr>
        <p:spPr>
          <a:xfrm>
            <a:off x="990600" y="1740569"/>
            <a:ext cx="3111500" cy="41843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a:t>Example 2: </a:t>
            </a:r>
          </a:p>
          <a:p>
            <a:endParaRPr lang="en-US" sz="2400" dirty="0"/>
          </a:p>
        </p:txBody>
      </p:sp>
      <p:graphicFrame>
        <p:nvGraphicFramePr>
          <p:cNvPr id="8" name="Table 4">
            <a:extLst>
              <a:ext uri="{FF2B5EF4-FFF2-40B4-BE49-F238E27FC236}">
                <a16:creationId xmlns:a16="http://schemas.microsoft.com/office/drawing/2014/main" id="{F4C430E3-E373-4433-A3F5-A9CF83D1AA80}"/>
              </a:ext>
            </a:extLst>
          </p:cNvPr>
          <p:cNvGraphicFramePr>
            <a:graphicFrameLocks noGrp="1"/>
          </p:cNvGraphicFramePr>
          <p:nvPr>
            <p:extLst>
              <p:ext uri="{D42A27DB-BD31-4B8C-83A1-F6EECF244321}">
                <p14:modId xmlns:p14="http://schemas.microsoft.com/office/powerpoint/2010/main" val="3045795345"/>
              </p:ext>
            </p:extLst>
          </p:nvPr>
        </p:nvGraphicFramePr>
        <p:xfrm>
          <a:off x="5422900" y="2057400"/>
          <a:ext cx="4847286" cy="1381760"/>
        </p:xfrm>
        <a:graphic>
          <a:graphicData uri="http://schemas.openxmlformats.org/drawingml/2006/table">
            <a:tbl>
              <a:tblPr firstRow="1" bandRow="1">
                <a:tableStyleId>{5C22544A-7EE6-4342-B048-85BDC9FD1C3A}</a:tableStyleId>
              </a:tblPr>
              <a:tblGrid>
                <a:gridCol w="1270515">
                  <a:extLst>
                    <a:ext uri="{9D8B030D-6E8A-4147-A177-3AD203B41FA5}">
                      <a16:colId xmlns:a16="http://schemas.microsoft.com/office/drawing/2014/main" val="4277637768"/>
                    </a:ext>
                  </a:extLst>
                </a:gridCol>
                <a:gridCol w="1192257">
                  <a:extLst>
                    <a:ext uri="{9D8B030D-6E8A-4147-A177-3AD203B41FA5}">
                      <a16:colId xmlns:a16="http://schemas.microsoft.com/office/drawing/2014/main" val="1848495257"/>
                    </a:ext>
                  </a:extLst>
                </a:gridCol>
                <a:gridCol w="1220228">
                  <a:extLst>
                    <a:ext uri="{9D8B030D-6E8A-4147-A177-3AD203B41FA5}">
                      <a16:colId xmlns:a16="http://schemas.microsoft.com/office/drawing/2014/main" val="3419138772"/>
                    </a:ext>
                  </a:extLst>
                </a:gridCol>
                <a:gridCol w="1164286">
                  <a:extLst>
                    <a:ext uri="{9D8B030D-6E8A-4147-A177-3AD203B41FA5}">
                      <a16:colId xmlns:a16="http://schemas.microsoft.com/office/drawing/2014/main" val="386359261"/>
                    </a:ext>
                  </a:extLst>
                </a:gridCol>
              </a:tblGrid>
              <a:tr h="370840">
                <a:tc>
                  <a:txBody>
                    <a:bodyPr/>
                    <a:lstStyle/>
                    <a:p>
                      <a:r>
                        <a:rPr lang="en-US" dirty="0" err="1"/>
                        <a:t>CustomerName</a:t>
                      </a:r>
                      <a:endParaRPr lang="en-US" dirty="0"/>
                    </a:p>
                  </a:txBody>
                  <a:tcPr>
                    <a:solidFill>
                      <a:schemeClr val="accent1">
                        <a:lumMod val="60000"/>
                        <a:lumOff val="40000"/>
                      </a:schemeClr>
                    </a:solidFill>
                  </a:tcPr>
                </a:tc>
                <a:tc>
                  <a:txBody>
                    <a:bodyPr/>
                    <a:lstStyle/>
                    <a:p>
                      <a:r>
                        <a:rPr lang="en-US" dirty="0"/>
                        <a:t>Product1</a:t>
                      </a:r>
                    </a:p>
                  </a:txBody>
                  <a:tcPr>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Product2</a:t>
                      </a:r>
                    </a:p>
                  </a:txBody>
                  <a:tcPr>
                    <a:solidFill>
                      <a:schemeClr val="accent1">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Product3</a:t>
                      </a:r>
                    </a:p>
                  </a:txBody>
                  <a:tcPr>
                    <a:solidFill>
                      <a:schemeClr val="accent1">
                        <a:lumMod val="60000"/>
                        <a:lumOff val="40000"/>
                      </a:schemeClr>
                    </a:solidFill>
                  </a:tcPr>
                </a:tc>
                <a:extLst>
                  <a:ext uri="{0D108BD9-81ED-4DB2-BD59-A6C34878D82A}">
                    <a16:rowId xmlns:a16="http://schemas.microsoft.com/office/drawing/2014/main" val="1267247716"/>
                  </a:ext>
                </a:extLst>
              </a:tr>
              <a:tr h="370840">
                <a:tc>
                  <a:txBody>
                    <a:bodyPr/>
                    <a:lstStyle/>
                    <a:p>
                      <a:r>
                        <a:rPr lang="en-US" dirty="0"/>
                        <a:t>Rafi</a:t>
                      </a:r>
                    </a:p>
                  </a:txBody>
                  <a:tcPr/>
                </a:tc>
                <a:tc>
                  <a:txBody>
                    <a:bodyPr/>
                    <a:lstStyle/>
                    <a:p>
                      <a:r>
                        <a:rPr lang="en-US" dirty="0"/>
                        <a:t>Basketball</a:t>
                      </a:r>
                    </a:p>
                  </a:txBody>
                  <a:tcPr/>
                </a:tc>
                <a:tc>
                  <a:txBody>
                    <a:bodyPr/>
                    <a:lstStyle/>
                    <a:p>
                      <a:r>
                        <a:rPr lang="en-US" dirty="0" err="1"/>
                        <a:t>Playstation</a:t>
                      </a:r>
                      <a:endParaRPr lang="en-US" dirty="0"/>
                    </a:p>
                  </a:txBody>
                  <a:tcPr/>
                </a:tc>
                <a:tc>
                  <a:txBody>
                    <a:bodyPr/>
                    <a:lstStyle/>
                    <a:p>
                      <a:endParaRPr lang="en-US" dirty="0"/>
                    </a:p>
                  </a:txBody>
                  <a:tcPr/>
                </a:tc>
                <a:extLst>
                  <a:ext uri="{0D108BD9-81ED-4DB2-BD59-A6C34878D82A}">
                    <a16:rowId xmlns:a16="http://schemas.microsoft.com/office/drawing/2014/main" val="2300311589"/>
                  </a:ext>
                </a:extLst>
              </a:tr>
              <a:tr h="370840">
                <a:tc>
                  <a:txBody>
                    <a:bodyPr/>
                    <a:lstStyle/>
                    <a:p>
                      <a:r>
                        <a:rPr lang="en-US" dirty="0"/>
                        <a:t>Raju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Football</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Mobile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watch</a:t>
                      </a:r>
                    </a:p>
                  </a:txBody>
                  <a:tcPr/>
                </a:tc>
                <a:extLst>
                  <a:ext uri="{0D108BD9-81ED-4DB2-BD59-A6C34878D82A}">
                    <a16:rowId xmlns:a16="http://schemas.microsoft.com/office/drawing/2014/main" val="4047292739"/>
                  </a:ext>
                </a:extLst>
              </a:tr>
            </a:tbl>
          </a:graphicData>
        </a:graphic>
      </p:graphicFrame>
      <p:sp>
        <p:nvSpPr>
          <p:cNvPr id="9" name="Content Placeholder 2">
            <a:extLst>
              <a:ext uri="{FF2B5EF4-FFF2-40B4-BE49-F238E27FC236}">
                <a16:creationId xmlns:a16="http://schemas.microsoft.com/office/drawing/2014/main" id="{AF0E10F8-3289-4A9E-8EA3-4FBA3B0C8231}"/>
              </a:ext>
            </a:extLst>
          </p:cNvPr>
          <p:cNvSpPr txBox="1">
            <a:spLocks/>
          </p:cNvSpPr>
          <p:nvPr/>
        </p:nvSpPr>
        <p:spPr>
          <a:xfrm>
            <a:off x="6286501" y="5187632"/>
            <a:ext cx="3111500" cy="418432"/>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a:t>We will discuss about it later.</a:t>
            </a:r>
          </a:p>
          <a:p>
            <a:endParaRPr lang="en-US" sz="2400" dirty="0"/>
          </a:p>
        </p:txBody>
      </p:sp>
      <p:cxnSp>
        <p:nvCxnSpPr>
          <p:cNvPr id="10" name="Straight Connector 9">
            <a:extLst>
              <a:ext uri="{FF2B5EF4-FFF2-40B4-BE49-F238E27FC236}">
                <a16:creationId xmlns:a16="http://schemas.microsoft.com/office/drawing/2014/main" id="{F33CEB17-138A-49A3-8111-CB1872D27192}"/>
              </a:ext>
            </a:extLst>
          </p:cNvPr>
          <p:cNvCxnSpPr/>
          <p:nvPr/>
        </p:nvCxnSpPr>
        <p:spPr>
          <a:xfrm>
            <a:off x="5118100" y="889000"/>
            <a:ext cx="0" cy="542290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1" name="Arrow: Down 10">
            <a:extLst>
              <a:ext uri="{FF2B5EF4-FFF2-40B4-BE49-F238E27FC236}">
                <a16:creationId xmlns:a16="http://schemas.microsoft.com/office/drawing/2014/main" id="{90D62976-D243-4630-B8B4-E061E599B3C9}"/>
              </a:ext>
            </a:extLst>
          </p:cNvPr>
          <p:cNvSpPr/>
          <p:nvPr/>
        </p:nvSpPr>
        <p:spPr>
          <a:xfrm>
            <a:off x="2085975" y="3215022"/>
            <a:ext cx="190496" cy="4118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Down 11">
            <a:extLst>
              <a:ext uri="{FF2B5EF4-FFF2-40B4-BE49-F238E27FC236}">
                <a16:creationId xmlns:a16="http://schemas.microsoft.com/office/drawing/2014/main" id="{88A513C8-E87D-41FE-BB7A-62FA6D0740C3}"/>
              </a:ext>
            </a:extLst>
          </p:cNvPr>
          <p:cNvSpPr/>
          <p:nvPr/>
        </p:nvSpPr>
        <p:spPr>
          <a:xfrm>
            <a:off x="7640343" y="3416609"/>
            <a:ext cx="190496" cy="4118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3E2B426-9FC6-4154-A4BA-94E1D1151720}"/>
              </a:ext>
            </a:extLst>
          </p:cNvPr>
          <p:cNvSpPr/>
          <p:nvPr/>
        </p:nvSpPr>
        <p:spPr>
          <a:xfrm>
            <a:off x="811097" y="5863842"/>
            <a:ext cx="3134307" cy="923330"/>
          </a:xfrm>
          <a:prstGeom prst="rect">
            <a:avLst/>
          </a:prstGeom>
        </p:spPr>
        <p:txBody>
          <a:bodyPr wrap="square">
            <a:spAutoFit/>
          </a:bodyPr>
          <a:lstStyle/>
          <a:p>
            <a:r>
              <a:rPr lang="en-US" dirty="0" err="1"/>
              <a:t>ProductOrder</a:t>
            </a:r>
            <a:r>
              <a:rPr lang="en-US" dirty="0"/>
              <a:t> does not have single(atomic) valued attributes/columns. </a:t>
            </a:r>
          </a:p>
        </p:txBody>
      </p:sp>
      <p:sp>
        <p:nvSpPr>
          <p:cNvPr id="13" name="Rectangle 12">
            <a:extLst>
              <a:ext uri="{FF2B5EF4-FFF2-40B4-BE49-F238E27FC236}">
                <a16:creationId xmlns:a16="http://schemas.microsoft.com/office/drawing/2014/main" id="{7B4352C2-4086-4696-91B7-ECEFF841199E}"/>
              </a:ext>
            </a:extLst>
          </p:cNvPr>
          <p:cNvSpPr/>
          <p:nvPr/>
        </p:nvSpPr>
        <p:spPr>
          <a:xfrm>
            <a:off x="6462885" y="3861696"/>
            <a:ext cx="3226698" cy="646331"/>
          </a:xfrm>
          <a:prstGeom prst="rect">
            <a:avLst/>
          </a:prstGeom>
        </p:spPr>
        <p:txBody>
          <a:bodyPr wrap="square">
            <a:spAutoFit/>
          </a:bodyPr>
          <a:lstStyle/>
          <a:p>
            <a:r>
              <a:rPr lang="en-US" dirty="0"/>
              <a:t>All the columns in a table should have unique names.</a:t>
            </a:r>
          </a:p>
        </p:txBody>
      </p:sp>
    </p:spTree>
    <p:extLst>
      <p:ext uri="{BB962C8B-B14F-4D97-AF65-F5344CB8AC3E}">
        <p14:creationId xmlns:p14="http://schemas.microsoft.com/office/powerpoint/2010/main" val="299197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circle(in)">
                                      <p:cBhvr>
                                        <p:cTn id="27" dur="20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heel(1)">
                                      <p:cBhvr>
                                        <p:cTn id="3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1F821-3DA1-421B-B3CD-3FB9FA53D0D4}"/>
              </a:ext>
            </a:extLst>
          </p:cNvPr>
          <p:cNvSpPr>
            <a:spLocks noGrp="1"/>
          </p:cNvSpPr>
          <p:nvPr>
            <p:ph type="title"/>
          </p:nvPr>
        </p:nvSpPr>
        <p:spPr>
          <a:xfrm>
            <a:off x="197176" y="167162"/>
            <a:ext cx="1546781" cy="1019175"/>
          </a:xfrm>
        </p:spPr>
        <p:txBody>
          <a:bodyPr/>
          <a:lstStyle/>
          <a:p>
            <a:r>
              <a:rPr lang="en-US" dirty="0"/>
              <a:t>2NF</a:t>
            </a:r>
          </a:p>
        </p:txBody>
      </p:sp>
      <p:sp>
        <p:nvSpPr>
          <p:cNvPr id="3" name="Content Placeholder 2">
            <a:extLst>
              <a:ext uri="{FF2B5EF4-FFF2-40B4-BE49-F238E27FC236}">
                <a16:creationId xmlns:a16="http://schemas.microsoft.com/office/drawing/2014/main" id="{6FF413BE-59D8-4A18-A669-15EB5B2E5DC9}"/>
              </a:ext>
            </a:extLst>
          </p:cNvPr>
          <p:cNvSpPr>
            <a:spLocks noGrp="1"/>
          </p:cNvSpPr>
          <p:nvPr>
            <p:ph idx="1"/>
          </p:nvPr>
        </p:nvSpPr>
        <p:spPr>
          <a:xfrm>
            <a:off x="1601770" y="246602"/>
            <a:ext cx="5713429" cy="1943361"/>
          </a:xfrm>
        </p:spPr>
        <p:txBody>
          <a:bodyPr>
            <a:normAutofit/>
          </a:bodyPr>
          <a:lstStyle/>
          <a:p>
            <a:pPr marL="0" indent="0">
              <a:buNone/>
            </a:pPr>
            <a:r>
              <a:rPr lang="en-US" sz="2000" dirty="0"/>
              <a:t>For a table to be in the Second Normal Form,</a:t>
            </a:r>
          </a:p>
          <a:p>
            <a:r>
              <a:rPr lang="en-US" sz="2000" dirty="0"/>
              <a:t>It should be in the First Normal form.</a:t>
            </a:r>
          </a:p>
          <a:p>
            <a:r>
              <a:rPr lang="en-US" sz="2000" dirty="0"/>
              <a:t>And, it should not have Partial Dependency.</a:t>
            </a:r>
          </a:p>
          <a:p>
            <a:pPr marL="0" indent="0">
              <a:buNone/>
            </a:pPr>
            <a:r>
              <a:rPr lang="en-US" sz="2000" dirty="0"/>
              <a:t>We have to find Composite key / Partial dependence</a:t>
            </a:r>
          </a:p>
        </p:txBody>
      </p:sp>
      <p:graphicFrame>
        <p:nvGraphicFramePr>
          <p:cNvPr id="4" name="Table 4">
            <a:extLst>
              <a:ext uri="{FF2B5EF4-FFF2-40B4-BE49-F238E27FC236}">
                <a16:creationId xmlns:a16="http://schemas.microsoft.com/office/drawing/2014/main" id="{CF0EE56E-3ED8-4B5A-8209-7E1C1FC5F28C}"/>
              </a:ext>
            </a:extLst>
          </p:cNvPr>
          <p:cNvGraphicFramePr>
            <a:graphicFrameLocks noGrp="1"/>
          </p:cNvGraphicFramePr>
          <p:nvPr>
            <p:extLst>
              <p:ext uri="{D42A27DB-BD31-4B8C-83A1-F6EECF244321}">
                <p14:modId xmlns:p14="http://schemas.microsoft.com/office/powerpoint/2010/main" val="2929794793"/>
              </p:ext>
            </p:extLst>
          </p:nvPr>
        </p:nvGraphicFramePr>
        <p:xfrm>
          <a:off x="520701" y="2256146"/>
          <a:ext cx="5880098" cy="3483983"/>
        </p:xfrm>
        <a:graphic>
          <a:graphicData uri="http://schemas.openxmlformats.org/drawingml/2006/table">
            <a:tbl>
              <a:tblPr firstRow="1" bandRow="1">
                <a:tableStyleId>{5C22544A-7EE6-4342-B048-85BDC9FD1C3A}</a:tableStyleId>
              </a:tblPr>
              <a:tblGrid>
                <a:gridCol w="1581476">
                  <a:extLst>
                    <a:ext uri="{9D8B030D-6E8A-4147-A177-3AD203B41FA5}">
                      <a16:colId xmlns:a16="http://schemas.microsoft.com/office/drawing/2014/main" val="4277637768"/>
                    </a:ext>
                  </a:extLst>
                </a:gridCol>
                <a:gridCol w="1386574">
                  <a:extLst>
                    <a:ext uri="{9D8B030D-6E8A-4147-A177-3AD203B41FA5}">
                      <a16:colId xmlns:a16="http://schemas.microsoft.com/office/drawing/2014/main" val="1848495257"/>
                    </a:ext>
                  </a:extLst>
                </a:gridCol>
                <a:gridCol w="877348">
                  <a:extLst>
                    <a:ext uri="{9D8B030D-6E8A-4147-A177-3AD203B41FA5}">
                      <a16:colId xmlns:a16="http://schemas.microsoft.com/office/drawing/2014/main" val="1083434110"/>
                    </a:ext>
                  </a:extLst>
                </a:gridCol>
                <a:gridCol w="905806">
                  <a:extLst>
                    <a:ext uri="{9D8B030D-6E8A-4147-A177-3AD203B41FA5}">
                      <a16:colId xmlns:a16="http://schemas.microsoft.com/office/drawing/2014/main" val="1635689601"/>
                    </a:ext>
                  </a:extLst>
                </a:gridCol>
                <a:gridCol w="1128894">
                  <a:extLst>
                    <a:ext uri="{9D8B030D-6E8A-4147-A177-3AD203B41FA5}">
                      <a16:colId xmlns:a16="http://schemas.microsoft.com/office/drawing/2014/main" val="1677591842"/>
                    </a:ext>
                  </a:extLst>
                </a:gridCol>
              </a:tblGrid>
              <a:tr h="588383">
                <a:tc>
                  <a:txBody>
                    <a:bodyPr/>
                    <a:lstStyle/>
                    <a:p>
                      <a:pPr algn="ctr"/>
                      <a:r>
                        <a:rPr lang="en-US" sz="1600" dirty="0" err="1">
                          <a:solidFill>
                            <a:schemeClr val="accent2">
                              <a:lumMod val="75000"/>
                            </a:schemeClr>
                          </a:solidFill>
                        </a:rPr>
                        <a:t>CustomerName</a:t>
                      </a:r>
                      <a:endParaRPr lang="en-US" sz="1600" dirty="0">
                        <a:solidFill>
                          <a:schemeClr val="accent2">
                            <a:lumMod val="75000"/>
                          </a:schemeClr>
                        </a:solidFill>
                      </a:endParaRPr>
                    </a:p>
                  </a:txBody>
                  <a:tcPr>
                    <a:solidFill>
                      <a:schemeClr val="accent1">
                        <a:lumMod val="60000"/>
                        <a:lumOff val="40000"/>
                      </a:schemeClr>
                    </a:solidFill>
                  </a:tcPr>
                </a:tc>
                <a:tc>
                  <a:txBody>
                    <a:bodyPr/>
                    <a:lstStyle/>
                    <a:p>
                      <a:pPr algn="ctr"/>
                      <a:r>
                        <a:rPr lang="en-US" sz="1600" dirty="0"/>
                        <a:t>Address</a:t>
                      </a:r>
                    </a:p>
                  </a:txBody>
                  <a:tcPr>
                    <a:solidFill>
                      <a:schemeClr val="accent1">
                        <a:lumMod val="60000"/>
                        <a:lumOff val="40000"/>
                      </a:schemeClr>
                    </a:solidFill>
                  </a:tcPr>
                </a:tc>
                <a:tc>
                  <a:txBody>
                    <a:bodyPr/>
                    <a:lstStyle/>
                    <a:p>
                      <a:pPr algn="ctr"/>
                      <a:r>
                        <a:rPr lang="en-US" sz="1600" dirty="0">
                          <a:solidFill>
                            <a:schemeClr val="accent2">
                              <a:lumMod val="75000"/>
                            </a:schemeClr>
                          </a:solidFill>
                        </a:rPr>
                        <a:t>Product</a:t>
                      </a:r>
                    </a:p>
                  </a:txBody>
                  <a:tcPr>
                    <a:solidFill>
                      <a:schemeClr val="accent1">
                        <a:lumMod val="60000"/>
                        <a:lumOff val="40000"/>
                      </a:schemeClr>
                    </a:solidFill>
                  </a:tcPr>
                </a:tc>
                <a:tc>
                  <a:txBody>
                    <a:bodyPr/>
                    <a:lstStyle/>
                    <a:p>
                      <a:pPr algn="ctr"/>
                      <a:r>
                        <a:rPr lang="en-US" sz="1600" dirty="0"/>
                        <a:t>Quantity</a:t>
                      </a:r>
                    </a:p>
                  </a:txBody>
                  <a:tcPr>
                    <a:solidFill>
                      <a:schemeClr val="accent1">
                        <a:lumMod val="60000"/>
                        <a:lumOff val="40000"/>
                      </a:schemeClr>
                    </a:solidFill>
                  </a:tcPr>
                </a:tc>
                <a:tc>
                  <a:txBody>
                    <a:bodyPr/>
                    <a:lstStyle/>
                    <a:p>
                      <a:pPr algn="ctr"/>
                      <a:r>
                        <a:rPr lang="en-US" sz="1600" dirty="0">
                          <a:solidFill>
                            <a:schemeClr val="accent2">
                              <a:lumMod val="75000"/>
                            </a:schemeClr>
                          </a:solidFill>
                        </a:rPr>
                        <a:t>Date</a:t>
                      </a:r>
                    </a:p>
                  </a:txBody>
                  <a:tcPr>
                    <a:solidFill>
                      <a:schemeClr val="accent1">
                        <a:lumMod val="60000"/>
                        <a:lumOff val="40000"/>
                      </a:schemeClr>
                    </a:solidFill>
                  </a:tcPr>
                </a:tc>
                <a:extLst>
                  <a:ext uri="{0D108BD9-81ED-4DB2-BD59-A6C34878D82A}">
                    <a16:rowId xmlns:a16="http://schemas.microsoft.com/office/drawing/2014/main" val="1267247716"/>
                  </a:ext>
                </a:extLst>
              </a:tr>
              <a:tr h="558510">
                <a:tc>
                  <a:txBody>
                    <a:bodyPr/>
                    <a:lstStyle/>
                    <a:p>
                      <a:pPr algn="ctr"/>
                      <a:r>
                        <a:rPr lang="en-US" sz="1600" dirty="0">
                          <a:solidFill>
                            <a:schemeClr val="accent2">
                              <a:lumMod val="75000"/>
                            </a:schemeClr>
                          </a:solidFill>
                        </a:rPr>
                        <a:t>Rafi</a:t>
                      </a:r>
                    </a:p>
                  </a:txBody>
                  <a:tcPr/>
                </a:tc>
                <a:tc>
                  <a:txBody>
                    <a:bodyPr/>
                    <a:lstStyle/>
                    <a:p>
                      <a:pPr algn="ctr"/>
                      <a:r>
                        <a:rPr lang="en-US" sz="1600" dirty="0"/>
                        <a:t>12 </a:t>
                      </a:r>
                      <a:r>
                        <a:rPr lang="en-US" sz="1600" dirty="0" err="1"/>
                        <a:t>Shukrabad</a:t>
                      </a:r>
                      <a:r>
                        <a:rPr lang="en-US" sz="1600" dirty="0"/>
                        <a:t>, Dhaka</a:t>
                      </a:r>
                    </a:p>
                  </a:txBody>
                  <a:tcPr/>
                </a:tc>
                <a:tc>
                  <a:txBody>
                    <a:bodyPr/>
                    <a:lstStyle/>
                    <a:p>
                      <a:pPr algn="ctr"/>
                      <a:r>
                        <a:rPr lang="en-US" sz="1600" dirty="0">
                          <a:solidFill>
                            <a:schemeClr val="accent2">
                              <a:lumMod val="75000"/>
                            </a:schemeClr>
                          </a:solidFill>
                        </a:rPr>
                        <a:t>Basketball</a:t>
                      </a:r>
                    </a:p>
                  </a:txBody>
                  <a:tcPr/>
                </a:tc>
                <a:tc>
                  <a:txBody>
                    <a:bodyPr/>
                    <a:lstStyle/>
                    <a:p>
                      <a:pPr algn="ctr"/>
                      <a:r>
                        <a:rPr lang="en-US" sz="1600" dirty="0"/>
                        <a:t>2</a:t>
                      </a:r>
                    </a:p>
                  </a:txBody>
                  <a:tcPr/>
                </a:tc>
                <a:tc>
                  <a:txBody>
                    <a:bodyPr/>
                    <a:lstStyle/>
                    <a:p>
                      <a:pPr algn="ctr"/>
                      <a:r>
                        <a:rPr lang="en-US" sz="1600" dirty="0">
                          <a:solidFill>
                            <a:schemeClr val="accent2">
                              <a:lumMod val="75000"/>
                            </a:schemeClr>
                          </a:solidFill>
                        </a:rPr>
                        <a:t>1-11-2019</a:t>
                      </a:r>
                    </a:p>
                  </a:txBody>
                  <a:tcPr/>
                </a:tc>
                <a:extLst>
                  <a:ext uri="{0D108BD9-81ED-4DB2-BD59-A6C34878D82A}">
                    <a16:rowId xmlns:a16="http://schemas.microsoft.com/office/drawing/2014/main" val="2300311589"/>
                  </a:ext>
                </a:extLst>
              </a:tr>
              <a:tr h="558510">
                <a:tc>
                  <a:txBody>
                    <a:bodyPr/>
                    <a:lstStyle/>
                    <a:p>
                      <a:pPr algn="ctr"/>
                      <a:r>
                        <a:rPr lang="en-US" sz="1600" dirty="0">
                          <a:solidFill>
                            <a:schemeClr val="accent2">
                              <a:lumMod val="75000"/>
                            </a:schemeClr>
                          </a:solidFill>
                        </a:rPr>
                        <a:t>Raju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4 Dhanmondi, Dhaka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Football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11-3-2018</a:t>
                      </a:r>
                    </a:p>
                  </a:txBody>
                  <a:tcPr/>
                </a:tc>
                <a:extLst>
                  <a:ext uri="{0D108BD9-81ED-4DB2-BD59-A6C34878D82A}">
                    <a16:rowId xmlns:a16="http://schemas.microsoft.com/office/drawing/2014/main" val="4047292739"/>
                  </a:ext>
                </a:extLst>
              </a:tr>
              <a:tr h="558510">
                <a:tc>
                  <a:txBody>
                    <a:bodyPr/>
                    <a:lstStyle/>
                    <a:p>
                      <a:pPr algn="ctr"/>
                      <a:r>
                        <a:rPr lang="en-US" sz="1600" dirty="0">
                          <a:solidFill>
                            <a:schemeClr val="accent2">
                              <a:lumMod val="75000"/>
                            </a:schemeClr>
                          </a:solidFill>
                        </a:rPr>
                        <a:t>Rafi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12 </a:t>
                      </a:r>
                      <a:r>
                        <a:rPr lang="en-US" sz="1600" dirty="0" err="1"/>
                        <a:t>Shukrabad</a:t>
                      </a:r>
                      <a:r>
                        <a:rPr lang="en-US" sz="1600" dirty="0"/>
                        <a:t>, Dhaka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Watch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18-7-2018</a:t>
                      </a:r>
                    </a:p>
                  </a:txBody>
                  <a:tcPr/>
                </a:tc>
                <a:extLst>
                  <a:ext uri="{0D108BD9-81ED-4DB2-BD59-A6C34878D82A}">
                    <a16:rowId xmlns:a16="http://schemas.microsoft.com/office/drawing/2014/main" val="2888729406"/>
                  </a:ext>
                </a:extLst>
              </a:tr>
              <a:tr h="319149">
                <a:tc>
                  <a:txBody>
                    <a:bodyPr/>
                    <a:lstStyle/>
                    <a:p>
                      <a:pPr algn="ctr"/>
                      <a:r>
                        <a:rPr lang="en-US" sz="1600" dirty="0" err="1">
                          <a:solidFill>
                            <a:schemeClr val="accent2">
                              <a:lumMod val="75000"/>
                            </a:schemeClr>
                          </a:solidFill>
                        </a:rPr>
                        <a:t>Hena</a:t>
                      </a:r>
                      <a:endParaRPr lang="en-US" sz="1600" dirty="0">
                        <a:solidFill>
                          <a:schemeClr val="accent2">
                            <a:lumMod val="7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err="1"/>
                        <a:t>Adabor</a:t>
                      </a:r>
                      <a:r>
                        <a:rPr lang="en-US" sz="1600" dirty="0"/>
                        <a:t> 2, </a:t>
                      </a:r>
                      <a:r>
                        <a:rPr lang="en-US" sz="1600" dirty="0" err="1"/>
                        <a:t>dhaka</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Mobile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2-11-2017</a:t>
                      </a:r>
                    </a:p>
                  </a:txBody>
                  <a:tcPr/>
                </a:tc>
                <a:extLst>
                  <a:ext uri="{0D108BD9-81ED-4DB2-BD59-A6C34878D82A}">
                    <a16:rowId xmlns:a16="http://schemas.microsoft.com/office/drawing/2014/main" val="4127125244"/>
                  </a:ext>
                </a:extLst>
              </a:tr>
              <a:tr h="319149">
                <a:tc>
                  <a:txBody>
                    <a:bodyPr/>
                    <a:lstStyle/>
                    <a:p>
                      <a:pPr algn="ctr"/>
                      <a:r>
                        <a:rPr lang="en-US" sz="1600" dirty="0">
                          <a:solidFill>
                            <a:schemeClr val="accent2">
                              <a:lumMod val="75000"/>
                            </a:schemeClr>
                          </a:solidFill>
                        </a:rPr>
                        <a:t>Hakim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Mirpur 1, Dhaka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Football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7-4-2017</a:t>
                      </a:r>
                    </a:p>
                  </a:txBody>
                  <a:tcPr/>
                </a:tc>
                <a:extLst>
                  <a:ext uri="{0D108BD9-81ED-4DB2-BD59-A6C34878D82A}">
                    <a16:rowId xmlns:a16="http://schemas.microsoft.com/office/drawing/2014/main" val="3989787476"/>
                  </a:ext>
                </a:extLst>
              </a:tr>
            </a:tbl>
          </a:graphicData>
        </a:graphic>
      </p:graphicFrame>
      <p:graphicFrame>
        <p:nvGraphicFramePr>
          <p:cNvPr id="7" name="Table 4">
            <a:extLst>
              <a:ext uri="{FF2B5EF4-FFF2-40B4-BE49-F238E27FC236}">
                <a16:creationId xmlns:a16="http://schemas.microsoft.com/office/drawing/2014/main" id="{A51BBFA6-895D-4965-B689-D520198D7986}"/>
              </a:ext>
            </a:extLst>
          </p:cNvPr>
          <p:cNvGraphicFramePr>
            <a:graphicFrameLocks noGrp="1"/>
          </p:cNvGraphicFramePr>
          <p:nvPr>
            <p:extLst>
              <p:ext uri="{D42A27DB-BD31-4B8C-83A1-F6EECF244321}">
                <p14:modId xmlns:p14="http://schemas.microsoft.com/office/powerpoint/2010/main" val="3317483302"/>
              </p:ext>
            </p:extLst>
          </p:nvPr>
        </p:nvGraphicFramePr>
        <p:xfrm>
          <a:off x="7886700" y="1048395"/>
          <a:ext cx="4038600" cy="2189460"/>
        </p:xfrm>
        <a:graphic>
          <a:graphicData uri="http://schemas.openxmlformats.org/drawingml/2006/table">
            <a:tbl>
              <a:tblPr firstRow="1" bandRow="1">
                <a:tableStyleId>{5C22544A-7EE6-4342-B048-85BDC9FD1C3A}</a:tableStyleId>
              </a:tblPr>
              <a:tblGrid>
                <a:gridCol w="1856695">
                  <a:extLst>
                    <a:ext uri="{9D8B030D-6E8A-4147-A177-3AD203B41FA5}">
                      <a16:colId xmlns:a16="http://schemas.microsoft.com/office/drawing/2014/main" val="4277637768"/>
                    </a:ext>
                  </a:extLst>
                </a:gridCol>
                <a:gridCol w="2181905">
                  <a:extLst>
                    <a:ext uri="{9D8B030D-6E8A-4147-A177-3AD203B41FA5}">
                      <a16:colId xmlns:a16="http://schemas.microsoft.com/office/drawing/2014/main" val="1848495257"/>
                    </a:ext>
                  </a:extLst>
                </a:gridCol>
              </a:tblGrid>
              <a:tr h="711815">
                <a:tc>
                  <a:txBody>
                    <a:bodyPr/>
                    <a:lstStyle/>
                    <a:p>
                      <a:pPr algn="ctr"/>
                      <a:r>
                        <a:rPr lang="en-US" dirty="0" err="1">
                          <a:solidFill>
                            <a:schemeClr val="accent2">
                              <a:lumMod val="75000"/>
                            </a:schemeClr>
                          </a:solidFill>
                        </a:rPr>
                        <a:t>CustomerName</a:t>
                      </a:r>
                      <a:endParaRPr lang="en-US" dirty="0">
                        <a:solidFill>
                          <a:schemeClr val="accent2">
                            <a:lumMod val="75000"/>
                          </a:schemeClr>
                        </a:solidFill>
                      </a:endParaRPr>
                    </a:p>
                  </a:txBody>
                  <a:tcPr>
                    <a:solidFill>
                      <a:schemeClr val="accent1">
                        <a:lumMod val="60000"/>
                        <a:lumOff val="40000"/>
                      </a:schemeClr>
                    </a:solidFill>
                  </a:tcPr>
                </a:tc>
                <a:tc>
                  <a:txBody>
                    <a:bodyPr/>
                    <a:lstStyle/>
                    <a:p>
                      <a:pPr algn="ctr"/>
                      <a:r>
                        <a:rPr lang="en-US" dirty="0"/>
                        <a:t>Address</a:t>
                      </a:r>
                    </a:p>
                  </a:txBody>
                  <a:tcPr>
                    <a:solidFill>
                      <a:schemeClr val="accent1">
                        <a:lumMod val="60000"/>
                        <a:lumOff val="40000"/>
                      </a:schemeClr>
                    </a:solidFill>
                  </a:tcPr>
                </a:tc>
                <a:extLst>
                  <a:ext uri="{0D108BD9-81ED-4DB2-BD59-A6C34878D82A}">
                    <a16:rowId xmlns:a16="http://schemas.microsoft.com/office/drawing/2014/main" val="1267247716"/>
                  </a:ext>
                </a:extLst>
              </a:tr>
              <a:tr h="266680">
                <a:tc>
                  <a:txBody>
                    <a:bodyPr/>
                    <a:lstStyle/>
                    <a:p>
                      <a:pPr algn="ctr"/>
                      <a:r>
                        <a:rPr lang="en-US" dirty="0">
                          <a:solidFill>
                            <a:schemeClr val="accent2">
                              <a:lumMod val="75000"/>
                            </a:schemeClr>
                          </a:solidFill>
                        </a:rPr>
                        <a:t>Rafi</a:t>
                      </a:r>
                    </a:p>
                  </a:txBody>
                  <a:tcPr/>
                </a:tc>
                <a:tc>
                  <a:txBody>
                    <a:bodyPr/>
                    <a:lstStyle/>
                    <a:p>
                      <a:pPr algn="ctr"/>
                      <a:r>
                        <a:rPr lang="en-US" dirty="0"/>
                        <a:t>12 </a:t>
                      </a:r>
                      <a:r>
                        <a:rPr lang="en-US" dirty="0" err="1"/>
                        <a:t>Shukrabad</a:t>
                      </a:r>
                      <a:r>
                        <a:rPr lang="en-US" dirty="0"/>
                        <a:t>, Dhaka</a:t>
                      </a:r>
                    </a:p>
                  </a:txBody>
                  <a:tcPr/>
                </a:tc>
                <a:extLst>
                  <a:ext uri="{0D108BD9-81ED-4DB2-BD59-A6C34878D82A}">
                    <a16:rowId xmlns:a16="http://schemas.microsoft.com/office/drawing/2014/main" val="2300311589"/>
                  </a:ext>
                </a:extLst>
              </a:tr>
              <a:tr h="380365">
                <a:tc>
                  <a:txBody>
                    <a:bodyPr/>
                    <a:lstStyle/>
                    <a:p>
                      <a:pPr algn="ctr"/>
                      <a:r>
                        <a:rPr lang="en-US" dirty="0">
                          <a:solidFill>
                            <a:schemeClr val="accent2">
                              <a:lumMod val="75000"/>
                            </a:schemeClr>
                          </a:solidFill>
                        </a:rPr>
                        <a:t>Raju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4 Dhanmondi, Dhaka</a:t>
                      </a:r>
                    </a:p>
                  </a:txBody>
                  <a:tcPr/>
                </a:tc>
                <a:extLst>
                  <a:ext uri="{0D108BD9-81ED-4DB2-BD59-A6C34878D82A}">
                    <a16:rowId xmlns:a16="http://schemas.microsoft.com/office/drawing/2014/main" val="4047292739"/>
                  </a:ext>
                </a:extLst>
              </a:tr>
              <a:tr h="288680">
                <a:tc>
                  <a:txBody>
                    <a:bodyPr/>
                    <a:lstStyle/>
                    <a:p>
                      <a:pPr algn="ctr"/>
                      <a:r>
                        <a:rPr lang="en-US" dirty="0" err="1">
                          <a:solidFill>
                            <a:schemeClr val="accent2">
                              <a:lumMod val="75000"/>
                            </a:schemeClr>
                          </a:solidFill>
                        </a:rPr>
                        <a:t>Hena</a:t>
                      </a:r>
                      <a:endParaRPr lang="en-US" dirty="0">
                        <a:solidFill>
                          <a:schemeClr val="accent2">
                            <a:lumMod val="7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a:t>Adabor</a:t>
                      </a:r>
                      <a:r>
                        <a:rPr lang="en-US" dirty="0"/>
                        <a:t> 2, </a:t>
                      </a:r>
                      <a:r>
                        <a:rPr lang="en-US" dirty="0" err="1"/>
                        <a:t>dhaka</a:t>
                      </a:r>
                      <a:endParaRPr lang="en-US" dirty="0"/>
                    </a:p>
                  </a:txBody>
                  <a:tcPr/>
                </a:tc>
                <a:extLst>
                  <a:ext uri="{0D108BD9-81ED-4DB2-BD59-A6C34878D82A}">
                    <a16:rowId xmlns:a16="http://schemas.microsoft.com/office/drawing/2014/main" val="4127125244"/>
                  </a:ext>
                </a:extLst>
              </a:tr>
              <a:tr h="288680">
                <a:tc>
                  <a:txBody>
                    <a:bodyPr/>
                    <a:lstStyle/>
                    <a:p>
                      <a:pPr algn="ctr"/>
                      <a:r>
                        <a:rPr lang="en-US" dirty="0">
                          <a:solidFill>
                            <a:schemeClr val="accent2">
                              <a:lumMod val="75000"/>
                            </a:schemeClr>
                          </a:solidFill>
                        </a:rPr>
                        <a:t>Hakim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Mirpur 1, Dhaka</a:t>
                      </a:r>
                    </a:p>
                  </a:txBody>
                  <a:tcPr/>
                </a:tc>
                <a:extLst>
                  <a:ext uri="{0D108BD9-81ED-4DB2-BD59-A6C34878D82A}">
                    <a16:rowId xmlns:a16="http://schemas.microsoft.com/office/drawing/2014/main" val="3989787476"/>
                  </a:ext>
                </a:extLst>
              </a:tr>
            </a:tbl>
          </a:graphicData>
        </a:graphic>
      </p:graphicFrame>
      <p:graphicFrame>
        <p:nvGraphicFramePr>
          <p:cNvPr id="8" name="Table 4">
            <a:extLst>
              <a:ext uri="{FF2B5EF4-FFF2-40B4-BE49-F238E27FC236}">
                <a16:creationId xmlns:a16="http://schemas.microsoft.com/office/drawing/2014/main" id="{9111D5D1-13C8-4829-83B9-AD70A32BE066}"/>
              </a:ext>
            </a:extLst>
          </p:cNvPr>
          <p:cNvGraphicFramePr>
            <a:graphicFrameLocks noGrp="1"/>
          </p:cNvGraphicFramePr>
          <p:nvPr>
            <p:extLst>
              <p:ext uri="{D42A27DB-BD31-4B8C-83A1-F6EECF244321}">
                <p14:modId xmlns:p14="http://schemas.microsoft.com/office/powerpoint/2010/main" val="388067415"/>
              </p:ext>
            </p:extLst>
          </p:nvPr>
        </p:nvGraphicFramePr>
        <p:xfrm>
          <a:off x="7481887" y="3744242"/>
          <a:ext cx="4219575" cy="2925210"/>
        </p:xfrm>
        <a:graphic>
          <a:graphicData uri="http://schemas.openxmlformats.org/drawingml/2006/table">
            <a:tbl>
              <a:tblPr firstRow="1" bandRow="1">
                <a:tableStyleId>{5C22544A-7EE6-4342-B048-85BDC9FD1C3A}</a:tableStyleId>
              </a:tblPr>
              <a:tblGrid>
                <a:gridCol w="923925">
                  <a:extLst>
                    <a:ext uri="{9D8B030D-6E8A-4147-A177-3AD203B41FA5}">
                      <a16:colId xmlns:a16="http://schemas.microsoft.com/office/drawing/2014/main" val="4277637768"/>
                    </a:ext>
                  </a:extLst>
                </a:gridCol>
                <a:gridCol w="1076172">
                  <a:extLst>
                    <a:ext uri="{9D8B030D-6E8A-4147-A177-3AD203B41FA5}">
                      <a16:colId xmlns:a16="http://schemas.microsoft.com/office/drawing/2014/main" val="1083434110"/>
                    </a:ext>
                  </a:extLst>
                </a:gridCol>
                <a:gridCol w="1286028">
                  <a:extLst>
                    <a:ext uri="{9D8B030D-6E8A-4147-A177-3AD203B41FA5}">
                      <a16:colId xmlns:a16="http://schemas.microsoft.com/office/drawing/2014/main" val="1677591842"/>
                    </a:ext>
                  </a:extLst>
                </a:gridCol>
                <a:gridCol w="933450">
                  <a:extLst>
                    <a:ext uri="{9D8B030D-6E8A-4147-A177-3AD203B41FA5}">
                      <a16:colId xmlns:a16="http://schemas.microsoft.com/office/drawing/2014/main" val="1513209684"/>
                    </a:ext>
                  </a:extLst>
                </a:gridCol>
              </a:tblGrid>
              <a:tr h="485466">
                <a:tc>
                  <a:txBody>
                    <a:bodyPr/>
                    <a:lstStyle/>
                    <a:p>
                      <a:pPr algn="ctr"/>
                      <a:r>
                        <a:rPr lang="en-US" sz="1600" dirty="0" err="1">
                          <a:solidFill>
                            <a:schemeClr val="accent2">
                              <a:lumMod val="75000"/>
                            </a:schemeClr>
                          </a:solidFill>
                        </a:rPr>
                        <a:t>CustomerName</a:t>
                      </a:r>
                      <a:endParaRPr lang="en-US" sz="1600" dirty="0">
                        <a:solidFill>
                          <a:schemeClr val="accent2">
                            <a:lumMod val="75000"/>
                          </a:schemeClr>
                        </a:solidFill>
                      </a:endParaRPr>
                    </a:p>
                  </a:txBody>
                  <a:tcPr>
                    <a:solidFill>
                      <a:schemeClr val="accent1">
                        <a:lumMod val="60000"/>
                        <a:lumOff val="40000"/>
                      </a:schemeClr>
                    </a:solidFill>
                  </a:tcPr>
                </a:tc>
                <a:tc>
                  <a:txBody>
                    <a:bodyPr/>
                    <a:lstStyle/>
                    <a:p>
                      <a:pPr algn="ctr"/>
                      <a:r>
                        <a:rPr lang="en-US" sz="1600" dirty="0">
                          <a:solidFill>
                            <a:schemeClr val="accent2">
                              <a:lumMod val="75000"/>
                            </a:schemeClr>
                          </a:solidFill>
                        </a:rPr>
                        <a:t>Product</a:t>
                      </a:r>
                    </a:p>
                  </a:txBody>
                  <a:tcPr>
                    <a:solidFill>
                      <a:schemeClr val="accent1">
                        <a:lumMod val="60000"/>
                        <a:lumOff val="40000"/>
                      </a:schemeClr>
                    </a:solidFill>
                  </a:tcPr>
                </a:tc>
                <a:tc>
                  <a:txBody>
                    <a:bodyPr/>
                    <a:lstStyle/>
                    <a:p>
                      <a:pPr algn="ctr"/>
                      <a:r>
                        <a:rPr lang="en-US" sz="1600" dirty="0">
                          <a:solidFill>
                            <a:schemeClr val="accent2">
                              <a:lumMod val="75000"/>
                            </a:schemeClr>
                          </a:solidFill>
                        </a:rPr>
                        <a:t>Date</a:t>
                      </a:r>
                    </a:p>
                  </a:txBody>
                  <a:tcPr>
                    <a:solidFill>
                      <a:schemeClr val="accent1">
                        <a:lumMod val="60000"/>
                        <a:lumOff val="40000"/>
                      </a:schemeClr>
                    </a:solidFill>
                  </a:tcPr>
                </a:tc>
                <a:tc>
                  <a:txBody>
                    <a:bodyPr/>
                    <a:lstStyle/>
                    <a:p>
                      <a:pPr algn="ctr"/>
                      <a:r>
                        <a:rPr lang="en-US" sz="1600" dirty="0"/>
                        <a:t>Quantity</a:t>
                      </a:r>
                    </a:p>
                  </a:txBody>
                  <a:tcPr>
                    <a:solidFill>
                      <a:schemeClr val="accent1">
                        <a:lumMod val="60000"/>
                        <a:lumOff val="40000"/>
                      </a:schemeClr>
                    </a:solidFill>
                  </a:tcPr>
                </a:tc>
                <a:extLst>
                  <a:ext uri="{0D108BD9-81ED-4DB2-BD59-A6C34878D82A}">
                    <a16:rowId xmlns:a16="http://schemas.microsoft.com/office/drawing/2014/main" val="1267247716"/>
                  </a:ext>
                </a:extLst>
              </a:tr>
              <a:tr h="558510">
                <a:tc>
                  <a:txBody>
                    <a:bodyPr/>
                    <a:lstStyle/>
                    <a:p>
                      <a:pPr algn="ctr"/>
                      <a:r>
                        <a:rPr lang="en-US" sz="1600" dirty="0">
                          <a:solidFill>
                            <a:schemeClr val="accent2">
                              <a:lumMod val="75000"/>
                            </a:schemeClr>
                          </a:solidFill>
                        </a:rPr>
                        <a:t>Rafi</a:t>
                      </a:r>
                    </a:p>
                  </a:txBody>
                  <a:tcPr/>
                </a:tc>
                <a:tc>
                  <a:txBody>
                    <a:bodyPr/>
                    <a:lstStyle/>
                    <a:p>
                      <a:pPr algn="ctr"/>
                      <a:r>
                        <a:rPr lang="en-US" sz="1600" dirty="0">
                          <a:solidFill>
                            <a:schemeClr val="accent2">
                              <a:lumMod val="75000"/>
                            </a:schemeClr>
                          </a:solidFill>
                        </a:rPr>
                        <a:t>Basketball</a:t>
                      </a:r>
                    </a:p>
                  </a:txBody>
                  <a:tcPr/>
                </a:tc>
                <a:tc>
                  <a:txBody>
                    <a:bodyPr/>
                    <a:lstStyle/>
                    <a:p>
                      <a:pPr algn="ctr"/>
                      <a:r>
                        <a:rPr lang="en-US" sz="1600" dirty="0">
                          <a:solidFill>
                            <a:schemeClr val="accent2">
                              <a:lumMod val="75000"/>
                            </a:schemeClr>
                          </a:solidFill>
                        </a:rPr>
                        <a:t>12-11-2019</a:t>
                      </a:r>
                    </a:p>
                  </a:txBody>
                  <a:tcPr/>
                </a:tc>
                <a:tc>
                  <a:txBody>
                    <a:bodyPr/>
                    <a:lstStyle/>
                    <a:p>
                      <a:pPr algn="ctr"/>
                      <a:r>
                        <a:rPr lang="en-US" sz="1600" dirty="0"/>
                        <a:t>2</a:t>
                      </a:r>
                    </a:p>
                  </a:txBody>
                  <a:tcPr/>
                </a:tc>
                <a:extLst>
                  <a:ext uri="{0D108BD9-81ED-4DB2-BD59-A6C34878D82A}">
                    <a16:rowId xmlns:a16="http://schemas.microsoft.com/office/drawing/2014/main" val="2300311589"/>
                  </a:ext>
                </a:extLst>
              </a:tr>
              <a:tr h="558510">
                <a:tc>
                  <a:txBody>
                    <a:bodyPr/>
                    <a:lstStyle/>
                    <a:p>
                      <a:pPr algn="ctr"/>
                      <a:r>
                        <a:rPr lang="en-US" sz="1600" dirty="0">
                          <a:solidFill>
                            <a:schemeClr val="accent2">
                              <a:lumMod val="75000"/>
                            </a:schemeClr>
                          </a:solidFill>
                        </a:rPr>
                        <a:t>Raju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Football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11-3-2018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a:t>
                      </a:r>
                    </a:p>
                  </a:txBody>
                  <a:tcPr/>
                </a:tc>
                <a:extLst>
                  <a:ext uri="{0D108BD9-81ED-4DB2-BD59-A6C34878D82A}">
                    <a16:rowId xmlns:a16="http://schemas.microsoft.com/office/drawing/2014/main" val="4047292739"/>
                  </a:ext>
                </a:extLst>
              </a:tr>
              <a:tr h="558510">
                <a:tc>
                  <a:txBody>
                    <a:bodyPr/>
                    <a:lstStyle/>
                    <a:p>
                      <a:pPr algn="ctr"/>
                      <a:r>
                        <a:rPr lang="en-US" sz="1600" dirty="0">
                          <a:solidFill>
                            <a:schemeClr val="accent2">
                              <a:lumMod val="75000"/>
                            </a:schemeClr>
                          </a:solidFill>
                        </a:rPr>
                        <a:t>Rafi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Watch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18-7-2018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a:t>
                      </a:r>
                    </a:p>
                  </a:txBody>
                  <a:tcPr/>
                </a:tc>
                <a:extLst>
                  <a:ext uri="{0D108BD9-81ED-4DB2-BD59-A6C34878D82A}">
                    <a16:rowId xmlns:a16="http://schemas.microsoft.com/office/drawing/2014/main" val="2888729406"/>
                  </a:ext>
                </a:extLst>
              </a:tr>
              <a:tr h="319149">
                <a:tc>
                  <a:txBody>
                    <a:bodyPr/>
                    <a:lstStyle/>
                    <a:p>
                      <a:pPr algn="ctr"/>
                      <a:r>
                        <a:rPr lang="en-US" sz="1600" dirty="0" err="1">
                          <a:solidFill>
                            <a:schemeClr val="accent2">
                              <a:lumMod val="75000"/>
                            </a:schemeClr>
                          </a:solidFill>
                        </a:rPr>
                        <a:t>Hena</a:t>
                      </a:r>
                      <a:endParaRPr lang="en-US" sz="1600" dirty="0">
                        <a:solidFill>
                          <a:schemeClr val="accent2">
                            <a:lumMod val="7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Mobile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12-11-2017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2</a:t>
                      </a:r>
                    </a:p>
                  </a:txBody>
                  <a:tcPr/>
                </a:tc>
                <a:extLst>
                  <a:ext uri="{0D108BD9-81ED-4DB2-BD59-A6C34878D82A}">
                    <a16:rowId xmlns:a16="http://schemas.microsoft.com/office/drawing/2014/main" val="4127125244"/>
                  </a:ext>
                </a:extLst>
              </a:tr>
              <a:tr h="319149">
                <a:tc>
                  <a:txBody>
                    <a:bodyPr/>
                    <a:lstStyle/>
                    <a:p>
                      <a:pPr algn="ctr"/>
                      <a:r>
                        <a:rPr lang="en-US" sz="1600" dirty="0">
                          <a:solidFill>
                            <a:schemeClr val="accent2">
                              <a:lumMod val="75000"/>
                            </a:schemeClr>
                          </a:solidFill>
                        </a:rPr>
                        <a:t>Hakim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Football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rPr>
                        <a:t>7-4-2017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1</a:t>
                      </a:r>
                    </a:p>
                  </a:txBody>
                  <a:tcPr/>
                </a:tc>
                <a:extLst>
                  <a:ext uri="{0D108BD9-81ED-4DB2-BD59-A6C34878D82A}">
                    <a16:rowId xmlns:a16="http://schemas.microsoft.com/office/drawing/2014/main" val="3989787476"/>
                  </a:ext>
                </a:extLst>
              </a:tr>
            </a:tbl>
          </a:graphicData>
        </a:graphic>
      </p:graphicFrame>
      <p:sp>
        <p:nvSpPr>
          <p:cNvPr id="9" name="Arrow: Right 8">
            <a:extLst>
              <a:ext uri="{FF2B5EF4-FFF2-40B4-BE49-F238E27FC236}">
                <a16:creationId xmlns:a16="http://schemas.microsoft.com/office/drawing/2014/main" id="{0952F4F6-88FF-4D49-B970-0AFA61621A3C}"/>
              </a:ext>
            </a:extLst>
          </p:cNvPr>
          <p:cNvSpPr/>
          <p:nvPr/>
        </p:nvSpPr>
        <p:spPr>
          <a:xfrm>
            <a:off x="6562725" y="2400300"/>
            <a:ext cx="1323975" cy="1619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3536561F-2880-4F3C-97E6-1315DA10F684}"/>
              </a:ext>
            </a:extLst>
          </p:cNvPr>
          <p:cNvSpPr/>
          <p:nvPr/>
        </p:nvSpPr>
        <p:spPr>
          <a:xfrm>
            <a:off x="6557962" y="4295776"/>
            <a:ext cx="923925" cy="1619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28191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2285</TotalTime>
  <Words>2348</Words>
  <Application>Microsoft Office PowerPoint</Application>
  <PresentationFormat>Widescreen</PresentationFormat>
  <Paragraphs>1375</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Normalization</vt:lpstr>
      <vt:lpstr>Normalization</vt:lpstr>
      <vt:lpstr>Redundant data</vt:lpstr>
      <vt:lpstr>Normalization Anomalies</vt:lpstr>
      <vt:lpstr>Anomalies</vt:lpstr>
      <vt:lpstr>Types of Normalization</vt:lpstr>
      <vt:lpstr>1NF</vt:lpstr>
      <vt:lpstr>1NF</vt:lpstr>
      <vt:lpstr>2NF</vt:lpstr>
      <vt:lpstr>3 NF</vt:lpstr>
      <vt:lpstr>Example</vt:lpstr>
      <vt:lpstr>Now we will try to normalize this table:</vt:lpstr>
      <vt:lpstr>1 NF</vt:lpstr>
      <vt:lpstr>1 NF</vt:lpstr>
      <vt:lpstr>After 1 NF</vt:lpstr>
      <vt:lpstr>2 NF</vt:lpstr>
      <vt:lpstr>After 2 NF</vt:lpstr>
      <vt:lpstr>3 NF</vt:lpstr>
      <vt:lpstr>Tables after 3NF</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Rubaiya Hafiz</dc:creator>
  <cp:lastModifiedBy>Rubaiya Hafiz</cp:lastModifiedBy>
  <cp:revision>110</cp:revision>
  <dcterms:created xsi:type="dcterms:W3CDTF">2020-03-22T07:05:43Z</dcterms:created>
  <dcterms:modified xsi:type="dcterms:W3CDTF">2020-03-24T07:57:19Z</dcterms:modified>
</cp:coreProperties>
</file>