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312" r:id="rId3"/>
    <p:sldId id="324" r:id="rId4"/>
    <p:sldId id="325" r:id="rId5"/>
    <p:sldId id="286" r:id="rId6"/>
    <p:sldId id="327" r:id="rId7"/>
    <p:sldId id="291" r:id="rId8"/>
    <p:sldId id="329" r:id="rId9"/>
    <p:sldId id="330" r:id="rId10"/>
    <p:sldId id="331" r:id="rId11"/>
    <p:sldId id="332" r:id="rId12"/>
    <p:sldId id="334" r:id="rId13"/>
    <p:sldId id="335" r:id="rId14"/>
    <p:sldId id="336" r:id="rId15"/>
    <p:sldId id="337" r:id="rId16"/>
    <p:sldId id="292" r:id="rId17"/>
    <p:sldId id="293" r:id="rId18"/>
    <p:sldId id="299" r:id="rId19"/>
    <p:sldId id="322" r:id="rId20"/>
    <p:sldId id="301" r:id="rId21"/>
    <p:sldId id="338" r:id="rId22"/>
    <p:sldId id="31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A57F61-3E95-4B28-9C8F-43520ECB6EF4}" type="datetimeFigureOut">
              <a:rPr lang="en-US" smtClean="0"/>
              <a:pPr/>
              <a:t>7/16/2021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0F48A3-154B-4EE0-9CDB-C68166F00ECB}" type="slidenum">
              <a:rPr lang="en-US" smtClean="0"/>
              <a:pPr/>
              <a:t>‹#›</a:t>
            </a:fld>
            <a:endParaRPr lang="en-US"/>
          </a:p>
        </p:txBody>
      </p:sp>
    </p:spTree>
    <p:extLst>
      <p:ext uri="{BB962C8B-B14F-4D97-AF65-F5344CB8AC3E}">
        <p14:creationId xmlns:p14="http://schemas.microsoft.com/office/powerpoint/2010/main" xmlns="" val="1067157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4CE0C4-6186-4B0F-A48A-61B16FC1726C}" type="datetimeFigureOut">
              <a:rPr lang="en-US" smtClean="0"/>
              <a:pPr/>
              <a:t>7/16/2021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D7B00D-558C-47A0-8C49-14FA7719B4AC}" type="slidenum">
              <a:rPr lang="en-US" smtClean="0"/>
              <a:pPr/>
              <a:t>‹#›</a:t>
            </a:fld>
            <a:endParaRPr lang="en-US"/>
          </a:p>
        </p:txBody>
      </p:sp>
    </p:spTree>
    <p:extLst>
      <p:ext uri="{BB962C8B-B14F-4D97-AF65-F5344CB8AC3E}">
        <p14:creationId xmlns:p14="http://schemas.microsoft.com/office/powerpoint/2010/main" xmlns="" val="451764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3233307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897178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1390386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1200560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2468542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3251148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813737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2590122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2848778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1663083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3483741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Notes Placeholder"/>
          <p:cNvSpPr>
            <a:spLocks noGrp="1"/>
          </p:cNvSpPr>
          <p:nvPr>
            <p:ph type="body" idx="1"/>
          </p:nvPr>
        </p:nvSpPr>
        <p:spPr bwMode="auto">
          <a:xfrm>
            <a:off x="-1207959552" y="-2147483648"/>
            <a:ext cx="0" cy="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smtClean="0"/>
          </a:p>
        </p:txBody>
      </p:sp>
    </p:spTree>
    <p:extLst>
      <p:ext uri="{BB962C8B-B14F-4D97-AF65-F5344CB8AC3E}">
        <p14:creationId xmlns:p14="http://schemas.microsoft.com/office/powerpoint/2010/main" xmlns="" val="3827878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704503-971F-4D81-8E1B-4CD207A2B380}" type="datetimeFigureOut">
              <a:rPr lang="en-US" smtClean="0"/>
              <a:pPr/>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704503-971F-4D81-8E1B-4CD207A2B380}" type="datetimeFigureOut">
              <a:rPr lang="en-US" smtClean="0"/>
              <a:pPr/>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704503-971F-4D81-8E1B-4CD207A2B380}" type="datetimeFigureOut">
              <a:rPr lang="en-US" smtClean="0"/>
              <a:pPr/>
              <a:t>7/16/2021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704503-971F-4D81-8E1B-4CD207A2B380}" type="datetimeFigureOut">
              <a:rPr lang="en-US" smtClean="0"/>
              <a:pPr/>
              <a:t>7/16/2021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04503-971F-4D81-8E1B-4CD207A2B380}" type="datetimeFigureOut">
              <a:rPr lang="en-US" smtClean="0"/>
              <a:pPr/>
              <a:t>7/16/2021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04503-971F-4D81-8E1B-4CD207A2B380}" type="datetimeFigureOut">
              <a:rPr lang="en-US" smtClean="0"/>
              <a:pPr/>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04503-971F-4D81-8E1B-4CD207A2B380}" type="datetimeFigureOut">
              <a:rPr lang="en-US" smtClean="0"/>
              <a:pPr/>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04503-971F-4D81-8E1B-4CD207A2B380}" type="datetimeFigureOut">
              <a:rPr lang="en-US" smtClean="0"/>
              <a:pPr/>
              <a:t>7/16/2021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3F85A-CD72-44F0-8A0A-961F93AFB8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b="1" dirty="0" smtClean="0">
                <a:solidFill>
                  <a:srgbClr val="FF0000"/>
                </a:solidFill>
              </a:rPr>
              <a:t>Epidemiological studies</a:t>
            </a:r>
            <a:endParaRPr lang="en-US" b="1" dirty="0">
              <a:solidFill>
                <a:srgbClr val="FF0000"/>
              </a:solidFill>
            </a:endParaRPr>
          </a:p>
        </p:txBody>
      </p:sp>
      <p:sp>
        <p:nvSpPr>
          <p:cNvPr id="4" name="Subtitle 2"/>
          <p:cNvSpPr>
            <a:spLocks noGrp="1"/>
          </p:cNvSpPr>
          <p:nvPr/>
        </p:nvSpPr>
        <p:spPr>
          <a:xfrm>
            <a:off x="1066800" y="4114800"/>
            <a:ext cx="7000875" cy="2217738"/>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2400" b="1" dirty="0" smtClean="0">
                <a:solidFill>
                  <a:schemeClr val="tx1">
                    <a:lumMod val="75000"/>
                    <a:lumOff val="25000"/>
                  </a:schemeClr>
                </a:solidFill>
              </a:rPr>
              <a:t>Faisal </a:t>
            </a:r>
            <a:r>
              <a:rPr lang="en-US" sz="2400" b="1" dirty="0">
                <a:solidFill>
                  <a:schemeClr val="tx1">
                    <a:lumMod val="75000"/>
                    <a:lumOff val="25000"/>
                  </a:schemeClr>
                </a:solidFill>
              </a:rPr>
              <a:t>Muhammad</a:t>
            </a:r>
            <a:endParaRPr lang="en-US" sz="2400" dirty="0">
              <a:solidFill>
                <a:schemeClr val="tx1">
                  <a:lumMod val="75000"/>
                  <a:lumOff val="25000"/>
                </a:schemeClr>
              </a:solidFill>
            </a:endParaRPr>
          </a:p>
          <a:p>
            <a:pPr algn="ctr">
              <a:defRPr/>
            </a:pPr>
            <a:r>
              <a:rPr lang="en-US" sz="2400" dirty="0">
                <a:solidFill>
                  <a:schemeClr val="tx1">
                    <a:lumMod val="75000"/>
                    <a:lumOff val="25000"/>
                  </a:schemeClr>
                </a:solidFill>
              </a:rPr>
              <a:t>Lecturer &amp; IMPH Coordinator,                                                         Department of Public Health, </a:t>
            </a:r>
            <a:r>
              <a:rPr lang="en-US" sz="2400" dirty="0" smtClean="0">
                <a:solidFill>
                  <a:schemeClr val="tx1">
                    <a:lumMod val="75000"/>
                    <a:lumOff val="25000"/>
                  </a:schemeClr>
                </a:solidFill>
              </a:rPr>
              <a:t>DIU</a:t>
            </a:r>
            <a:endParaRPr lang="en-US" sz="2400" dirty="0">
              <a:solidFill>
                <a:schemeClr val="tx1">
                  <a:lumMod val="75000"/>
                  <a:lumOff val="25000"/>
                </a:schemeClr>
              </a:solidFill>
            </a:endParaRPr>
          </a:p>
          <a:p>
            <a:pPr eaLnBrk="1" hangingPunct="1">
              <a:defRPr/>
            </a:pP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bject 2"/>
          <p:cNvSpPr>
            <a:spLocks/>
          </p:cNvSpPr>
          <p:nvPr/>
        </p:nvSpPr>
        <p:spPr bwMode="auto">
          <a:xfrm>
            <a:off x="1046560" y="2420938"/>
            <a:ext cx="7055644" cy="0"/>
          </a:xfrm>
          <a:custGeom>
            <a:avLst/>
            <a:gdLst>
              <a:gd name="T0" fmla="*/ 0 w 9407525"/>
              <a:gd name="T1" fmla="*/ 9407285 w 9407525"/>
              <a:gd name="T2" fmla="*/ 0 60000 65536"/>
              <a:gd name="T3" fmla="*/ 0 60000 65536"/>
              <a:gd name="T4" fmla="*/ 0 w 9407525"/>
              <a:gd name="T5" fmla="*/ 9407525 w 9407525"/>
            </a:gdLst>
            <a:ahLst/>
            <a:cxnLst>
              <a:cxn ang="T2">
                <a:pos x="T0" y="0"/>
              </a:cxn>
              <a:cxn ang="T3">
                <a:pos x="T1" y="0"/>
              </a:cxn>
            </a:cxnLst>
            <a:rect l="T4" t="0" r="T5" b="0"/>
            <a:pathLst>
              <a:path w="9407525">
                <a:moveTo>
                  <a:pt x="0" y="0"/>
                </a:moveTo>
                <a:lnTo>
                  <a:pt x="9407286" y="0"/>
                </a:lnTo>
              </a:path>
            </a:pathLst>
          </a:custGeom>
          <a:noFill/>
          <a:ln w="15239">
            <a:solidFill>
              <a:srgbClr val="82982A"/>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 name="object 3"/>
          <p:cNvSpPr txBox="1"/>
          <p:nvPr/>
        </p:nvSpPr>
        <p:spPr>
          <a:xfrm>
            <a:off x="560026" y="1019175"/>
            <a:ext cx="7425927" cy="738664"/>
          </a:xfrm>
          <a:prstGeom prst="rect">
            <a:avLst/>
          </a:prstGeom>
        </p:spPr>
        <p:txBody>
          <a:bodyPr wrap="square" lIns="0" tIns="0" rIns="0" bIns="0">
            <a:spAutoFit/>
          </a:bodyPr>
          <a:lstStyle/>
          <a:p>
            <a:pPr marL="12700" eaLnBrk="1" fontAlgn="auto" hangingPunct="1">
              <a:spcBef>
                <a:spcPts val="0"/>
              </a:spcBef>
              <a:spcAft>
                <a:spcPts val="0"/>
              </a:spcAft>
              <a:tabLst>
                <a:tab pos="3192780" algn="l"/>
              </a:tabLst>
              <a:defRPr/>
            </a:pPr>
            <a:r>
              <a:rPr sz="4800" b="1" spc="-30" dirty="0">
                <a:solidFill>
                  <a:srgbClr val="252525"/>
                </a:solidFill>
                <a:latin typeface="Garamond"/>
                <a:cs typeface="Garamond"/>
              </a:rPr>
              <a:t>Methods</a:t>
            </a:r>
            <a:r>
              <a:rPr sz="4800" b="1" spc="-25" dirty="0">
                <a:solidFill>
                  <a:srgbClr val="252525"/>
                </a:solidFill>
                <a:latin typeface="Times New Roman"/>
                <a:cs typeface="Times New Roman"/>
              </a:rPr>
              <a:t> </a:t>
            </a:r>
            <a:r>
              <a:rPr sz="4800" b="1" dirty="0">
                <a:solidFill>
                  <a:srgbClr val="252525"/>
                </a:solidFill>
                <a:latin typeface="Garamond"/>
                <a:cs typeface="Garamond"/>
              </a:rPr>
              <a:t>of</a:t>
            </a:r>
            <a:r>
              <a:rPr sz="4800" b="1" dirty="0">
                <a:solidFill>
                  <a:srgbClr val="252525"/>
                </a:solidFill>
                <a:latin typeface="Times New Roman"/>
                <a:cs typeface="Times New Roman"/>
              </a:rPr>
              <a:t>	</a:t>
            </a:r>
            <a:r>
              <a:rPr sz="4800" b="1" dirty="0">
                <a:solidFill>
                  <a:srgbClr val="252525"/>
                </a:solidFill>
                <a:latin typeface="Garamond"/>
                <a:cs typeface="Garamond"/>
              </a:rPr>
              <a:t>Random</a:t>
            </a:r>
            <a:r>
              <a:rPr sz="4800" b="1" spc="10" dirty="0">
                <a:solidFill>
                  <a:srgbClr val="252525"/>
                </a:solidFill>
                <a:latin typeface="Garamond"/>
                <a:cs typeface="Garamond"/>
              </a:rPr>
              <a:t>i</a:t>
            </a:r>
            <a:r>
              <a:rPr sz="4800" b="1" spc="-25" dirty="0">
                <a:solidFill>
                  <a:srgbClr val="252525"/>
                </a:solidFill>
                <a:latin typeface="Garamond"/>
                <a:cs typeface="Garamond"/>
              </a:rPr>
              <a:t>zat</a:t>
            </a:r>
            <a:r>
              <a:rPr sz="4800" b="1" spc="-10" dirty="0">
                <a:solidFill>
                  <a:srgbClr val="252525"/>
                </a:solidFill>
                <a:latin typeface="Garamond"/>
                <a:cs typeface="Garamond"/>
              </a:rPr>
              <a:t>i</a:t>
            </a:r>
            <a:r>
              <a:rPr sz="4800" b="1" dirty="0">
                <a:solidFill>
                  <a:srgbClr val="252525"/>
                </a:solidFill>
                <a:latin typeface="Garamond"/>
                <a:cs typeface="Garamond"/>
              </a:rPr>
              <a:t>on</a:t>
            </a:r>
            <a:endParaRPr sz="4800">
              <a:latin typeface="Garamond"/>
              <a:cs typeface="Garamond"/>
            </a:endParaRPr>
          </a:p>
        </p:txBody>
      </p:sp>
      <p:sp>
        <p:nvSpPr>
          <p:cNvPr id="4" name="object 4"/>
          <p:cNvSpPr txBox="1"/>
          <p:nvPr/>
        </p:nvSpPr>
        <p:spPr>
          <a:xfrm>
            <a:off x="573881" y="2000251"/>
            <a:ext cx="7620000" cy="3731791"/>
          </a:xfrm>
          <a:prstGeom prst="rect">
            <a:avLst/>
          </a:prstGeom>
        </p:spPr>
        <p:txBody>
          <a:bodyPr lIns="0" tIns="0" rIns="0" bIns="0">
            <a:spAutoFit/>
          </a:bodyPr>
          <a:lstStyle/>
          <a:p>
            <a:pPr marL="299085" indent="-286385" eaLnBrk="1" fontAlgn="auto" hangingPunct="1">
              <a:spcBef>
                <a:spcPts val="0"/>
              </a:spcBef>
              <a:spcAft>
                <a:spcPts val="0"/>
              </a:spcAft>
              <a:buClr>
                <a:srgbClr val="82982A"/>
              </a:buClr>
              <a:buSzPct val="114583"/>
              <a:buFont typeface="Arial"/>
              <a:buChar char="•"/>
              <a:tabLst>
                <a:tab pos="299720" algn="l"/>
              </a:tabLst>
              <a:defRPr/>
            </a:pPr>
            <a:r>
              <a:rPr sz="2400" spc="-165" dirty="0">
                <a:solidFill>
                  <a:srgbClr val="252525"/>
                </a:solidFill>
                <a:latin typeface="Garamond"/>
                <a:cs typeface="Garamond"/>
              </a:rPr>
              <a:t>V</a:t>
            </a:r>
            <a:r>
              <a:rPr sz="2400" spc="-5" dirty="0">
                <a:solidFill>
                  <a:srgbClr val="252525"/>
                </a:solidFill>
                <a:latin typeface="Garamond"/>
                <a:cs typeface="Garamond"/>
              </a:rPr>
              <a:t>ariou</a:t>
            </a:r>
            <a:r>
              <a:rPr sz="2400" dirty="0">
                <a:solidFill>
                  <a:srgbClr val="252525"/>
                </a:solidFill>
                <a:latin typeface="Garamond"/>
                <a:cs typeface="Garamond"/>
              </a:rPr>
              <a:t>s</a:t>
            </a:r>
            <a:r>
              <a:rPr sz="2400" spc="5" dirty="0">
                <a:solidFill>
                  <a:srgbClr val="252525"/>
                </a:solidFill>
                <a:latin typeface="Times New Roman"/>
                <a:cs typeface="Times New Roman"/>
              </a:rPr>
              <a:t> </a:t>
            </a:r>
            <a:r>
              <a:rPr sz="2400" dirty="0">
                <a:solidFill>
                  <a:srgbClr val="252525"/>
                </a:solidFill>
                <a:latin typeface="Garamond"/>
                <a:cs typeface="Garamond"/>
              </a:rPr>
              <a:t>me</a:t>
            </a:r>
            <a:r>
              <a:rPr sz="2400" spc="-10" dirty="0">
                <a:solidFill>
                  <a:srgbClr val="252525"/>
                </a:solidFill>
                <a:latin typeface="Garamond"/>
                <a:cs typeface="Garamond"/>
              </a:rPr>
              <a:t>t</a:t>
            </a:r>
            <a:r>
              <a:rPr sz="2400" spc="-5" dirty="0">
                <a:solidFill>
                  <a:srgbClr val="252525"/>
                </a:solidFill>
                <a:latin typeface="Garamond"/>
                <a:cs typeface="Garamond"/>
              </a:rPr>
              <a:t>hod</a:t>
            </a:r>
            <a:r>
              <a:rPr sz="2400" dirty="0">
                <a:solidFill>
                  <a:srgbClr val="252525"/>
                </a:solidFill>
                <a:latin typeface="Garamond"/>
                <a:cs typeface="Garamond"/>
              </a:rPr>
              <a:t>s</a:t>
            </a:r>
            <a:r>
              <a:rPr sz="2400" spc="15" dirty="0">
                <a:solidFill>
                  <a:srgbClr val="252525"/>
                </a:solidFill>
                <a:latin typeface="Times New Roman"/>
                <a:cs typeface="Times New Roman"/>
              </a:rPr>
              <a:t> </a:t>
            </a:r>
            <a:r>
              <a:rPr sz="2400" spc="-5" dirty="0">
                <a:solidFill>
                  <a:srgbClr val="252525"/>
                </a:solidFill>
                <a:latin typeface="Garamond"/>
                <a:cs typeface="Garamond"/>
              </a:rPr>
              <a:t>are:</a:t>
            </a:r>
            <a:endParaRPr sz="2400">
              <a:latin typeface="Garamond"/>
              <a:cs typeface="Garamond"/>
            </a:endParaRPr>
          </a:p>
          <a:p>
            <a:pPr marL="756285" lvl="1" indent="-286385" eaLnBrk="1" fontAlgn="auto" hangingPunct="1">
              <a:spcBef>
                <a:spcPts val="1150"/>
              </a:spcBef>
              <a:spcAft>
                <a:spcPts val="0"/>
              </a:spcAft>
              <a:buClr>
                <a:srgbClr val="82982A"/>
              </a:buClr>
              <a:buSzPct val="113636"/>
              <a:buFont typeface="Arial"/>
              <a:buChar char="•"/>
              <a:tabLst>
                <a:tab pos="756920" algn="l"/>
              </a:tabLst>
              <a:defRPr/>
            </a:pPr>
            <a:r>
              <a:rPr sz="2200" spc="-10" dirty="0">
                <a:solidFill>
                  <a:srgbClr val="252525"/>
                </a:solidFill>
                <a:latin typeface="Garamond"/>
                <a:cs typeface="Garamond"/>
              </a:rPr>
              <a:t>Simple</a:t>
            </a:r>
            <a:r>
              <a:rPr sz="2200" spc="-5" dirty="0">
                <a:solidFill>
                  <a:srgbClr val="252525"/>
                </a:solidFill>
                <a:latin typeface="Times New Roman"/>
                <a:cs typeface="Times New Roman"/>
              </a:rPr>
              <a:t> </a:t>
            </a:r>
            <a:r>
              <a:rPr sz="2200" spc="-15" dirty="0">
                <a:solidFill>
                  <a:srgbClr val="252525"/>
                </a:solidFill>
                <a:latin typeface="Garamond"/>
                <a:cs typeface="Garamond"/>
              </a:rPr>
              <a:t>R</a:t>
            </a:r>
            <a:r>
              <a:rPr sz="2200" spc="-20" dirty="0">
                <a:solidFill>
                  <a:srgbClr val="252525"/>
                </a:solidFill>
                <a:latin typeface="Garamond"/>
                <a:cs typeface="Garamond"/>
              </a:rPr>
              <a:t>andom</a:t>
            </a:r>
            <a:r>
              <a:rPr sz="2200" spc="30" dirty="0">
                <a:solidFill>
                  <a:srgbClr val="252525"/>
                </a:solidFill>
                <a:latin typeface="Times New Roman"/>
                <a:cs typeface="Times New Roman"/>
              </a:rPr>
              <a:t> </a:t>
            </a:r>
            <a:r>
              <a:rPr sz="2200" spc="-15" dirty="0">
                <a:solidFill>
                  <a:srgbClr val="252525"/>
                </a:solidFill>
                <a:latin typeface="Garamond"/>
                <a:cs typeface="Garamond"/>
              </a:rPr>
              <a:t>Alloc</a:t>
            </a:r>
            <a:r>
              <a:rPr sz="2200" spc="-20" dirty="0">
                <a:solidFill>
                  <a:srgbClr val="252525"/>
                </a:solidFill>
                <a:latin typeface="Garamond"/>
                <a:cs typeface="Garamond"/>
              </a:rPr>
              <a:t>a</a:t>
            </a:r>
            <a:r>
              <a:rPr sz="2200" spc="-10" dirty="0">
                <a:solidFill>
                  <a:srgbClr val="252525"/>
                </a:solidFill>
                <a:latin typeface="Garamond"/>
                <a:cs typeface="Garamond"/>
              </a:rPr>
              <a:t>ti</a:t>
            </a:r>
            <a:r>
              <a:rPr sz="2200" spc="-30" dirty="0">
                <a:solidFill>
                  <a:srgbClr val="252525"/>
                </a:solidFill>
                <a:latin typeface="Garamond"/>
                <a:cs typeface="Garamond"/>
              </a:rPr>
              <a:t>o</a:t>
            </a:r>
            <a:r>
              <a:rPr sz="2200" spc="-15" dirty="0">
                <a:solidFill>
                  <a:srgbClr val="252525"/>
                </a:solidFill>
                <a:latin typeface="Garamond"/>
                <a:cs typeface="Garamond"/>
              </a:rPr>
              <a:t>n</a:t>
            </a:r>
            <a:endParaRPr sz="2200">
              <a:latin typeface="Garamond"/>
              <a:cs typeface="Garamond"/>
            </a:endParaRPr>
          </a:p>
          <a:p>
            <a:pPr marL="756285" lvl="1" indent="-286385" eaLnBrk="1" fontAlgn="auto" hangingPunct="1">
              <a:spcBef>
                <a:spcPts val="1125"/>
              </a:spcBef>
              <a:spcAft>
                <a:spcPts val="0"/>
              </a:spcAft>
              <a:buClr>
                <a:srgbClr val="82982A"/>
              </a:buClr>
              <a:buSzPct val="113636"/>
              <a:buFont typeface="Arial"/>
              <a:buChar char="•"/>
              <a:tabLst>
                <a:tab pos="756920" algn="l"/>
              </a:tabLst>
              <a:defRPr/>
            </a:pPr>
            <a:r>
              <a:rPr sz="2200" spc="-15" dirty="0">
                <a:solidFill>
                  <a:srgbClr val="252525"/>
                </a:solidFill>
                <a:latin typeface="Garamond"/>
                <a:cs typeface="Garamond"/>
              </a:rPr>
              <a:t>R</a:t>
            </a:r>
            <a:r>
              <a:rPr sz="2200" spc="-20" dirty="0">
                <a:solidFill>
                  <a:srgbClr val="252525"/>
                </a:solidFill>
                <a:latin typeface="Garamond"/>
                <a:cs typeface="Garamond"/>
              </a:rPr>
              <a:t>andomiza</a:t>
            </a:r>
            <a:r>
              <a:rPr sz="2200" spc="-10" dirty="0">
                <a:solidFill>
                  <a:srgbClr val="252525"/>
                </a:solidFill>
                <a:latin typeface="Garamond"/>
                <a:cs typeface="Garamond"/>
              </a:rPr>
              <a:t>tion</a:t>
            </a:r>
            <a:r>
              <a:rPr sz="2200" spc="40" dirty="0">
                <a:solidFill>
                  <a:srgbClr val="252525"/>
                </a:solidFill>
                <a:latin typeface="Times New Roman"/>
                <a:cs typeface="Times New Roman"/>
              </a:rPr>
              <a:t> </a:t>
            </a:r>
            <a:r>
              <a:rPr sz="2200" spc="-10" dirty="0">
                <a:solidFill>
                  <a:srgbClr val="252525"/>
                </a:solidFill>
                <a:latin typeface="Garamond"/>
                <a:cs typeface="Garamond"/>
              </a:rPr>
              <a:t>in</a:t>
            </a:r>
            <a:r>
              <a:rPr sz="2200" spc="5" dirty="0">
                <a:solidFill>
                  <a:srgbClr val="252525"/>
                </a:solidFill>
                <a:latin typeface="Times New Roman"/>
                <a:cs typeface="Times New Roman"/>
              </a:rPr>
              <a:t> </a:t>
            </a:r>
            <a:r>
              <a:rPr sz="2200" spc="45" dirty="0">
                <a:solidFill>
                  <a:srgbClr val="252525"/>
                </a:solidFill>
                <a:latin typeface="Garamond"/>
                <a:cs typeface="Garamond"/>
              </a:rPr>
              <a:t>g</a:t>
            </a:r>
            <a:r>
              <a:rPr sz="2200" spc="-20" dirty="0">
                <a:solidFill>
                  <a:srgbClr val="252525"/>
                </a:solidFill>
                <a:latin typeface="Garamond"/>
                <a:cs typeface="Garamond"/>
              </a:rPr>
              <a:t>roup</a:t>
            </a:r>
            <a:r>
              <a:rPr sz="2200" spc="-10" dirty="0">
                <a:solidFill>
                  <a:srgbClr val="252525"/>
                </a:solidFill>
                <a:latin typeface="Garamond"/>
                <a:cs typeface="Garamond"/>
              </a:rPr>
              <a:t>s</a:t>
            </a:r>
            <a:r>
              <a:rPr sz="2200" spc="15" dirty="0">
                <a:solidFill>
                  <a:srgbClr val="252525"/>
                </a:solidFill>
                <a:latin typeface="Times New Roman"/>
                <a:cs typeface="Times New Roman"/>
              </a:rPr>
              <a:t> </a:t>
            </a:r>
            <a:r>
              <a:rPr sz="2200" spc="-20" dirty="0">
                <a:solidFill>
                  <a:srgbClr val="252525"/>
                </a:solidFill>
                <a:latin typeface="Garamond"/>
                <a:cs typeface="Garamond"/>
              </a:rPr>
              <a:t>o</a:t>
            </a:r>
            <a:r>
              <a:rPr sz="2200" spc="-10" dirty="0">
                <a:solidFill>
                  <a:srgbClr val="252525"/>
                </a:solidFill>
                <a:latin typeface="Garamond"/>
                <a:cs typeface="Garamond"/>
              </a:rPr>
              <a:t>f</a:t>
            </a:r>
            <a:r>
              <a:rPr sz="2200" dirty="0">
                <a:solidFill>
                  <a:srgbClr val="252525"/>
                </a:solidFill>
                <a:latin typeface="Times New Roman"/>
                <a:cs typeface="Times New Roman"/>
              </a:rPr>
              <a:t> </a:t>
            </a:r>
            <a:r>
              <a:rPr sz="2200" spc="-270" dirty="0">
                <a:solidFill>
                  <a:srgbClr val="252525"/>
                </a:solidFill>
                <a:latin typeface="Times New Roman"/>
                <a:cs typeface="Times New Roman"/>
              </a:rPr>
              <a:t> </a:t>
            </a:r>
            <a:r>
              <a:rPr sz="2200" spc="-165" dirty="0">
                <a:solidFill>
                  <a:srgbClr val="252525"/>
                </a:solidFill>
                <a:latin typeface="Garamond"/>
                <a:cs typeface="Garamond"/>
              </a:rPr>
              <a:t>T</a:t>
            </a:r>
            <a:r>
              <a:rPr sz="2200" spc="-80" dirty="0">
                <a:solidFill>
                  <a:srgbClr val="252525"/>
                </a:solidFill>
                <a:latin typeface="Garamond"/>
                <a:cs typeface="Garamond"/>
              </a:rPr>
              <a:t>w</a:t>
            </a:r>
            <a:r>
              <a:rPr sz="2200" spc="-15" dirty="0">
                <a:solidFill>
                  <a:srgbClr val="252525"/>
                </a:solidFill>
                <a:latin typeface="Garamond"/>
                <a:cs typeface="Garamond"/>
              </a:rPr>
              <a:t>o</a:t>
            </a:r>
            <a:endParaRPr sz="2200">
              <a:latin typeface="Garamond"/>
              <a:cs typeface="Garamond"/>
            </a:endParaRPr>
          </a:p>
          <a:p>
            <a:pPr marL="756285" lvl="1" indent="-286385" eaLnBrk="1" fontAlgn="auto" hangingPunct="1">
              <a:spcBef>
                <a:spcPts val="1125"/>
              </a:spcBef>
              <a:spcAft>
                <a:spcPts val="0"/>
              </a:spcAft>
              <a:buClr>
                <a:srgbClr val="82982A"/>
              </a:buClr>
              <a:buSzPct val="113636"/>
              <a:buFont typeface="Arial"/>
              <a:buChar char="•"/>
              <a:tabLst>
                <a:tab pos="756920" algn="l"/>
              </a:tabLst>
              <a:defRPr/>
            </a:pPr>
            <a:r>
              <a:rPr sz="2200" spc="-10" dirty="0">
                <a:solidFill>
                  <a:srgbClr val="252525"/>
                </a:solidFill>
                <a:latin typeface="Garamond"/>
                <a:cs typeface="Garamond"/>
              </a:rPr>
              <a:t>Syste</a:t>
            </a:r>
            <a:r>
              <a:rPr sz="2200" spc="-20" dirty="0">
                <a:solidFill>
                  <a:srgbClr val="252525"/>
                </a:solidFill>
                <a:latin typeface="Garamond"/>
                <a:cs typeface="Garamond"/>
              </a:rPr>
              <a:t>mat</a:t>
            </a:r>
            <a:r>
              <a:rPr sz="2200" spc="-10" dirty="0">
                <a:solidFill>
                  <a:srgbClr val="252525"/>
                </a:solidFill>
                <a:latin typeface="Garamond"/>
                <a:cs typeface="Garamond"/>
              </a:rPr>
              <a:t>ic</a:t>
            </a:r>
            <a:r>
              <a:rPr sz="2200" spc="10" dirty="0">
                <a:solidFill>
                  <a:srgbClr val="252525"/>
                </a:solidFill>
                <a:latin typeface="Times New Roman"/>
                <a:cs typeface="Times New Roman"/>
              </a:rPr>
              <a:t> </a:t>
            </a:r>
            <a:r>
              <a:rPr sz="2200" spc="-15" dirty="0">
                <a:solidFill>
                  <a:srgbClr val="252525"/>
                </a:solidFill>
                <a:latin typeface="Garamond"/>
                <a:cs typeface="Garamond"/>
              </a:rPr>
              <a:t>Alloc</a:t>
            </a:r>
            <a:r>
              <a:rPr sz="2200" spc="-20" dirty="0">
                <a:solidFill>
                  <a:srgbClr val="252525"/>
                </a:solidFill>
                <a:latin typeface="Garamond"/>
                <a:cs typeface="Garamond"/>
              </a:rPr>
              <a:t>a</a:t>
            </a:r>
            <a:r>
              <a:rPr sz="2200" spc="-10" dirty="0">
                <a:solidFill>
                  <a:srgbClr val="252525"/>
                </a:solidFill>
                <a:latin typeface="Garamond"/>
                <a:cs typeface="Garamond"/>
              </a:rPr>
              <a:t>ti</a:t>
            </a:r>
            <a:r>
              <a:rPr sz="2200" spc="-30" dirty="0">
                <a:solidFill>
                  <a:srgbClr val="252525"/>
                </a:solidFill>
                <a:latin typeface="Garamond"/>
                <a:cs typeface="Garamond"/>
              </a:rPr>
              <a:t>o</a:t>
            </a:r>
            <a:r>
              <a:rPr sz="2200" spc="-15" dirty="0">
                <a:solidFill>
                  <a:srgbClr val="252525"/>
                </a:solidFill>
                <a:latin typeface="Garamond"/>
                <a:cs typeface="Garamond"/>
              </a:rPr>
              <a:t>n</a:t>
            </a:r>
            <a:endParaRPr sz="2200">
              <a:latin typeface="Garamond"/>
              <a:cs typeface="Garamond"/>
            </a:endParaRPr>
          </a:p>
          <a:p>
            <a:pPr marL="756285" lvl="1" indent="-286385" eaLnBrk="1" fontAlgn="auto" hangingPunct="1">
              <a:spcBef>
                <a:spcPts val="1130"/>
              </a:spcBef>
              <a:spcAft>
                <a:spcPts val="0"/>
              </a:spcAft>
              <a:buClr>
                <a:srgbClr val="82982A"/>
              </a:buClr>
              <a:buSzPct val="113636"/>
              <a:buFont typeface="Arial"/>
              <a:buChar char="•"/>
              <a:tabLst>
                <a:tab pos="756920" algn="l"/>
              </a:tabLst>
              <a:defRPr/>
            </a:pPr>
            <a:r>
              <a:rPr sz="2200" spc="-10" dirty="0">
                <a:solidFill>
                  <a:srgbClr val="252525"/>
                </a:solidFill>
                <a:latin typeface="Garamond"/>
                <a:cs typeface="Garamond"/>
              </a:rPr>
              <a:t>Stra</a:t>
            </a:r>
            <a:r>
              <a:rPr sz="2200" spc="-20" dirty="0">
                <a:solidFill>
                  <a:srgbClr val="252525"/>
                </a:solidFill>
                <a:latin typeface="Garamond"/>
                <a:cs typeface="Garamond"/>
              </a:rPr>
              <a:t>t</a:t>
            </a:r>
            <a:r>
              <a:rPr sz="2200" spc="-10" dirty="0">
                <a:solidFill>
                  <a:srgbClr val="252525"/>
                </a:solidFill>
                <a:latin typeface="Garamond"/>
                <a:cs typeface="Garamond"/>
              </a:rPr>
              <a:t>ified</a:t>
            </a:r>
            <a:r>
              <a:rPr sz="2200" dirty="0">
                <a:solidFill>
                  <a:srgbClr val="252525"/>
                </a:solidFill>
                <a:latin typeface="Times New Roman"/>
                <a:cs typeface="Times New Roman"/>
              </a:rPr>
              <a:t> </a:t>
            </a:r>
            <a:r>
              <a:rPr sz="2200" spc="-10" dirty="0">
                <a:solidFill>
                  <a:srgbClr val="252525"/>
                </a:solidFill>
                <a:latin typeface="Garamond"/>
                <a:cs typeface="Garamond"/>
              </a:rPr>
              <a:t>Alloc</a:t>
            </a:r>
            <a:r>
              <a:rPr sz="2200" spc="-20" dirty="0">
                <a:solidFill>
                  <a:srgbClr val="252525"/>
                </a:solidFill>
                <a:latin typeface="Garamond"/>
                <a:cs typeface="Garamond"/>
              </a:rPr>
              <a:t>a</a:t>
            </a:r>
            <a:r>
              <a:rPr sz="2200" spc="-10" dirty="0">
                <a:solidFill>
                  <a:srgbClr val="252525"/>
                </a:solidFill>
                <a:latin typeface="Garamond"/>
                <a:cs typeface="Garamond"/>
              </a:rPr>
              <a:t>ti</a:t>
            </a:r>
            <a:r>
              <a:rPr sz="2200" spc="-30" dirty="0">
                <a:solidFill>
                  <a:srgbClr val="252525"/>
                </a:solidFill>
                <a:latin typeface="Garamond"/>
                <a:cs typeface="Garamond"/>
              </a:rPr>
              <a:t>o</a:t>
            </a:r>
            <a:r>
              <a:rPr sz="2200" spc="-15" dirty="0">
                <a:solidFill>
                  <a:srgbClr val="252525"/>
                </a:solidFill>
                <a:latin typeface="Garamond"/>
                <a:cs typeface="Garamond"/>
              </a:rPr>
              <a:t>n</a:t>
            </a:r>
            <a:endParaRPr sz="2200">
              <a:latin typeface="Garamond"/>
              <a:cs typeface="Garamond"/>
            </a:endParaRPr>
          </a:p>
          <a:p>
            <a:pPr lvl="1" eaLnBrk="1" fontAlgn="auto" hangingPunct="1">
              <a:spcBef>
                <a:spcPts val="0"/>
              </a:spcBef>
              <a:spcAft>
                <a:spcPts val="0"/>
              </a:spcAft>
              <a:buClr>
                <a:srgbClr val="82982A"/>
              </a:buClr>
              <a:buFont typeface="Arial"/>
              <a:buChar char="•"/>
              <a:defRPr/>
            </a:pPr>
            <a:endParaRPr sz="2500">
              <a:latin typeface="Times New Roman"/>
              <a:cs typeface="Times New Roman"/>
            </a:endParaRPr>
          </a:p>
          <a:p>
            <a:pPr lvl="1" eaLnBrk="1" fontAlgn="auto" hangingPunct="1">
              <a:spcBef>
                <a:spcPts val="37"/>
              </a:spcBef>
              <a:spcAft>
                <a:spcPts val="0"/>
              </a:spcAft>
              <a:buClr>
                <a:srgbClr val="82982A"/>
              </a:buClr>
              <a:buFont typeface="Arial"/>
              <a:buChar char="•"/>
              <a:defRPr/>
            </a:pPr>
            <a:endParaRPr sz="2000">
              <a:latin typeface="Times New Roman"/>
              <a:cs typeface="Times New Roman"/>
            </a:endParaRPr>
          </a:p>
          <a:p>
            <a:pPr marL="299085" indent="-286385" eaLnBrk="1" fontAlgn="auto" hangingPunct="1">
              <a:spcBef>
                <a:spcPts val="0"/>
              </a:spcBef>
              <a:spcAft>
                <a:spcPts val="0"/>
              </a:spcAft>
              <a:buClr>
                <a:srgbClr val="82982A"/>
              </a:buClr>
              <a:buSzPct val="114583"/>
              <a:buFont typeface="Arial"/>
              <a:buChar char="•"/>
              <a:tabLst>
                <a:tab pos="299720" algn="l"/>
              </a:tabLst>
              <a:defRPr/>
            </a:pPr>
            <a:r>
              <a:rPr sz="2400" spc="-5" dirty="0">
                <a:solidFill>
                  <a:schemeClr val="accent2">
                    <a:lumMod val="75000"/>
                  </a:schemeClr>
                </a:solidFill>
                <a:latin typeface="Garamond"/>
                <a:cs typeface="Garamond"/>
              </a:rPr>
              <a:t>Al</a:t>
            </a:r>
            <a:r>
              <a:rPr sz="2400" dirty="0">
                <a:solidFill>
                  <a:schemeClr val="accent2">
                    <a:lumMod val="75000"/>
                  </a:schemeClr>
                </a:solidFill>
                <a:latin typeface="Garamond"/>
                <a:cs typeface="Garamond"/>
              </a:rPr>
              <a:t>l</a:t>
            </a:r>
            <a:r>
              <a:rPr sz="2400" dirty="0">
                <a:solidFill>
                  <a:schemeClr val="accent2">
                    <a:lumMod val="75000"/>
                  </a:schemeClr>
                </a:solidFill>
                <a:latin typeface="Times New Roman"/>
                <a:cs typeface="Times New Roman"/>
              </a:rPr>
              <a:t> </a:t>
            </a:r>
            <a:r>
              <a:rPr sz="2400" spc="-15" dirty="0">
                <a:solidFill>
                  <a:schemeClr val="accent2">
                    <a:lumMod val="75000"/>
                  </a:schemeClr>
                </a:solidFill>
                <a:latin typeface="Garamond"/>
                <a:cs typeface="Garamond"/>
              </a:rPr>
              <a:t>met</a:t>
            </a:r>
            <a:r>
              <a:rPr sz="2400" spc="-5" dirty="0">
                <a:solidFill>
                  <a:schemeClr val="accent2">
                    <a:lumMod val="75000"/>
                  </a:schemeClr>
                </a:solidFill>
                <a:latin typeface="Garamond"/>
                <a:cs typeface="Garamond"/>
              </a:rPr>
              <a:t>ho</a:t>
            </a:r>
            <a:r>
              <a:rPr sz="2400" dirty="0">
                <a:solidFill>
                  <a:schemeClr val="accent2">
                    <a:lumMod val="75000"/>
                  </a:schemeClr>
                </a:solidFill>
                <a:latin typeface="Garamond"/>
                <a:cs typeface="Garamond"/>
              </a:rPr>
              <a:t>d</a:t>
            </a:r>
            <a:r>
              <a:rPr sz="2400" spc="-10" dirty="0">
                <a:solidFill>
                  <a:schemeClr val="accent2">
                    <a:lumMod val="75000"/>
                  </a:schemeClr>
                </a:solidFill>
                <a:latin typeface="Garamond"/>
                <a:cs typeface="Garamond"/>
              </a:rPr>
              <a:t>s</a:t>
            </a:r>
            <a:r>
              <a:rPr sz="2400" spc="10" dirty="0">
                <a:solidFill>
                  <a:schemeClr val="accent2">
                    <a:lumMod val="75000"/>
                  </a:schemeClr>
                </a:solidFill>
                <a:latin typeface="Times New Roman"/>
                <a:cs typeface="Times New Roman"/>
              </a:rPr>
              <a:t> </a:t>
            </a:r>
            <a:r>
              <a:rPr sz="2400" spc="-20" dirty="0">
                <a:solidFill>
                  <a:schemeClr val="accent2">
                    <a:lumMod val="75000"/>
                  </a:schemeClr>
                </a:solidFill>
                <a:latin typeface="Garamond"/>
                <a:cs typeface="Garamond"/>
              </a:rPr>
              <a:t>assum</a:t>
            </a:r>
            <a:r>
              <a:rPr sz="2400" spc="-10" dirty="0">
                <a:solidFill>
                  <a:schemeClr val="accent2">
                    <a:lumMod val="75000"/>
                  </a:schemeClr>
                </a:solidFill>
                <a:latin typeface="Garamond"/>
                <a:cs typeface="Garamond"/>
              </a:rPr>
              <a:t>e</a:t>
            </a:r>
            <a:r>
              <a:rPr sz="2400" spc="5" dirty="0">
                <a:solidFill>
                  <a:schemeClr val="accent2">
                    <a:lumMod val="75000"/>
                  </a:schemeClr>
                </a:solidFill>
                <a:latin typeface="Times New Roman"/>
                <a:cs typeface="Times New Roman"/>
              </a:rPr>
              <a:t> </a:t>
            </a:r>
            <a:r>
              <a:rPr sz="2400" spc="-10" dirty="0">
                <a:solidFill>
                  <a:schemeClr val="accent2">
                    <a:lumMod val="75000"/>
                  </a:schemeClr>
                </a:solidFill>
                <a:latin typeface="Garamond"/>
                <a:cs typeface="Garamond"/>
              </a:rPr>
              <a:t>that</a:t>
            </a:r>
            <a:r>
              <a:rPr sz="2400" dirty="0">
                <a:solidFill>
                  <a:schemeClr val="accent2">
                    <a:lumMod val="75000"/>
                  </a:schemeClr>
                </a:solidFill>
                <a:latin typeface="Times New Roman"/>
                <a:cs typeface="Times New Roman"/>
              </a:rPr>
              <a:t> </a:t>
            </a:r>
            <a:r>
              <a:rPr sz="2400" spc="-5" dirty="0">
                <a:solidFill>
                  <a:schemeClr val="accent2">
                    <a:lumMod val="75000"/>
                  </a:schemeClr>
                </a:solidFill>
                <a:latin typeface="Garamond"/>
                <a:cs typeface="Garamond"/>
              </a:rPr>
              <a:t>a</a:t>
            </a:r>
            <a:r>
              <a:rPr sz="2400" dirty="0">
                <a:solidFill>
                  <a:schemeClr val="accent2">
                    <a:lumMod val="75000"/>
                  </a:schemeClr>
                </a:solidFill>
                <a:latin typeface="Garamond"/>
                <a:cs typeface="Garamond"/>
              </a:rPr>
              <a:t>n</a:t>
            </a:r>
            <a:r>
              <a:rPr sz="2400" dirty="0">
                <a:solidFill>
                  <a:schemeClr val="accent2">
                    <a:lumMod val="75000"/>
                  </a:schemeClr>
                </a:solidFill>
                <a:latin typeface="Times New Roman"/>
                <a:cs typeface="Times New Roman"/>
              </a:rPr>
              <a:t> </a:t>
            </a:r>
            <a:r>
              <a:rPr sz="2400" spc="-10" dirty="0">
                <a:solidFill>
                  <a:schemeClr val="accent2">
                    <a:lumMod val="75000"/>
                  </a:schemeClr>
                </a:solidFill>
                <a:latin typeface="Garamond"/>
                <a:cs typeface="Garamond"/>
              </a:rPr>
              <a:t>equal</a:t>
            </a:r>
            <a:r>
              <a:rPr sz="2400" spc="-10" dirty="0">
                <a:solidFill>
                  <a:schemeClr val="accent2">
                    <a:lumMod val="75000"/>
                  </a:schemeClr>
                </a:solidFill>
                <a:latin typeface="Times New Roman"/>
                <a:cs typeface="Times New Roman"/>
              </a:rPr>
              <a:t> </a:t>
            </a:r>
            <a:r>
              <a:rPr sz="2400" spc="-35" dirty="0">
                <a:solidFill>
                  <a:schemeClr val="accent2">
                    <a:lumMod val="75000"/>
                  </a:schemeClr>
                </a:solidFill>
                <a:latin typeface="Garamond"/>
                <a:cs typeface="Garamond"/>
              </a:rPr>
              <a:t>n</a:t>
            </a:r>
            <a:r>
              <a:rPr sz="2400" spc="-15" dirty="0">
                <a:solidFill>
                  <a:schemeClr val="accent2">
                    <a:lumMod val="75000"/>
                  </a:schemeClr>
                </a:solidFill>
                <a:latin typeface="Garamond"/>
                <a:cs typeface="Garamond"/>
              </a:rPr>
              <a:t>umber</a:t>
            </a:r>
            <a:r>
              <a:rPr sz="2400" spc="5" dirty="0">
                <a:solidFill>
                  <a:schemeClr val="accent2">
                    <a:lumMod val="75000"/>
                  </a:schemeClr>
                </a:solidFill>
                <a:latin typeface="Times New Roman"/>
                <a:cs typeface="Times New Roman"/>
              </a:rPr>
              <a:t> </a:t>
            </a:r>
            <a:r>
              <a:rPr sz="2400" spc="-5" dirty="0">
                <a:solidFill>
                  <a:schemeClr val="accent2">
                    <a:lumMod val="75000"/>
                  </a:schemeClr>
                </a:solidFill>
                <a:latin typeface="Garamond"/>
                <a:cs typeface="Garamond"/>
              </a:rPr>
              <a:t>o</a:t>
            </a:r>
            <a:r>
              <a:rPr sz="2400" dirty="0">
                <a:solidFill>
                  <a:schemeClr val="accent2">
                    <a:lumMod val="75000"/>
                  </a:schemeClr>
                </a:solidFill>
                <a:latin typeface="Garamond"/>
                <a:cs typeface="Garamond"/>
              </a:rPr>
              <a:t>f</a:t>
            </a:r>
            <a:r>
              <a:rPr sz="2400" dirty="0">
                <a:solidFill>
                  <a:schemeClr val="accent2">
                    <a:lumMod val="75000"/>
                  </a:schemeClr>
                </a:solidFill>
                <a:latin typeface="Times New Roman"/>
                <a:cs typeface="Times New Roman"/>
              </a:rPr>
              <a:t> </a:t>
            </a:r>
            <a:r>
              <a:rPr sz="2400" spc="-285" dirty="0">
                <a:solidFill>
                  <a:schemeClr val="accent2">
                    <a:lumMod val="75000"/>
                  </a:schemeClr>
                </a:solidFill>
                <a:latin typeface="Times New Roman"/>
                <a:cs typeface="Times New Roman"/>
              </a:rPr>
              <a:t> </a:t>
            </a:r>
            <a:r>
              <a:rPr sz="2400" spc="-5" dirty="0">
                <a:solidFill>
                  <a:schemeClr val="accent2">
                    <a:lumMod val="75000"/>
                  </a:schemeClr>
                </a:solidFill>
                <a:latin typeface="Garamond"/>
                <a:cs typeface="Garamond"/>
              </a:rPr>
              <a:t>pa</a:t>
            </a:r>
            <a:r>
              <a:rPr sz="2400" spc="45" dirty="0">
                <a:solidFill>
                  <a:schemeClr val="accent2">
                    <a:lumMod val="75000"/>
                  </a:schemeClr>
                </a:solidFill>
                <a:latin typeface="Garamond"/>
                <a:cs typeface="Garamond"/>
              </a:rPr>
              <a:t>r</a:t>
            </a:r>
            <a:r>
              <a:rPr sz="2400" spc="-10" dirty="0">
                <a:solidFill>
                  <a:schemeClr val="accent2">
                    <a:lumMod val="75000"/>
                  </a:schemeClr>
                </a:solidFill>
                <a:latin typeface="Garamond"/>
                <a:cs typeface="Garamond"/>
              </a:rPr>
              <a:t>ti</a:t>
            </a:r>
            <a:r>
              <a:rPr sz="2400" spc="-20" dirty="0">
                <a:solidFill>
                  <a:schemeClr val="accent2">
                    <a:lumMod val="75000"/>
                  </a:schemeClr>
                </a:solidFill>
                <a:latin typeface="Garamond"/>
                <a:cs typeface="Garamond"/>
              </a:rPr>
              <a:t>c</a:t>
            </a:r>
            <a:r>
              <a:rPr sz="2400" dirty="0">
                <a:solidFill>
                  <a:schemeClr val="accent2">
                    <a:lumMod val="75000"/>
                  </a:schemeClr>
                </a:solidFill>
                <a:latin typeface="Garamond"/>
                <a:cs typeface="Garamond"/>
              </a:rPr>
              <a:t>ipants</a:t>
            </a:r>
            <a:r>
              <a:rPr sz="2400" spc="5" dirty="0">
                <a:solidFill>
                  <a:schemeClr val="accent2">
                    <a:lumMod val="75000"/>
                  </a:schemeClr>
                </a:solidFill>
                <a:latin typeface="Times New Roman"/>
                <a:cs typeface="Times New Roman"/>
              </a:rPr>
              <a:t> </a:t>
            </a:r>
            <a:r>
              <a:rPr sz="2400" spc="-10" dirty="0">
                <a:solidFill>
                  <a:schemeClr val="accent2">
                    <a:lumMod val="75000"/>
                  </a:schemeClr>
                </a:solidFill>
                <a:latin typeface="Garamond"/>
                <a:cs typeface="Garamond"/>
              </a:rPr>
              <a:t>is</a:t>
            </a:r>
            <a:r>
              <a:rPr sz="2400" spc="-10" dirty="0">
                <a:solidFill>
                  <a:schemeClr val="accent2">
                    <a:lumMod val="75000"/>
                  </a:schemeClr>
                </a:solidFill>
                <a:latin typeface="Times New Roman"/>
                <a:cs typeface="Times New Roman"/>
              </a:rPr>
              <a:t> </a:t>
            </a:r>
            <a:r>
              <a:rPr sz="2400" spc="-10" dirty="0">
                <a:solidFill>
                  <a:schemeClr val="accent2">
                    <a:lumMod val="75000"/>
                  </a:schemeClr>
                </a:solidFill>
                <a:latin typeface="Garamond"/>
                <a:cs typeface="Garamond"/>
              </a:rPr>
              <a:t>desired</a:t>
            </a:r>
            <a:r>
              <a:rPr sz="2400" dirty="0">
                <a:solidFill>
                  <a:schemeClr val="accent2">
                    <a:lumMod val="75000"/>
                  </a:schemeClr>
                </a:solidFill>
                <a:latin typeface="Times New Roman"/>
                <a:cs typeface="Times New Roman"/>
              </a:rPr>
              <a:t> </a:t>
            </a:r>
            <a:r>
              <a:rPr sz="2400" dirty="0">
                <a:solidFill>
                  <a:schemeClr val="accent2">
                    <a:lumMod val="75000"/>
                  </a:schemeClr>
                </a:solidFill>
                <a:latin typeface="Garamond"/>
                <a:cs typeface="Garamond"/>
              </a:rPr>
              <a:t>in</a:t>
            </a:r>
            <a:r>
              <a:rPr sz="2400" dirty="0">
                <a:solidFill>
                  <a:schemeClr val="accent2">
                    <a:lumMod val="75000"/>
                  </a:schemeClr>
                </a:solidFill>
                <a:latin typeface="Times New Roman"/>
                <a:cs typeface="Times New Roman"/>
              </a:rPr>
              <a:t> </a:t>
            </a:r>
            <a:r>
              <a:rPr sz="2400" spc="-5" dirty="0">
                <a:solidFill>
                  <a:schemeClr val="accent2">
                    <a:lumMod val="75000"/>
                  </a:schemeClr>
                </a:solidFill>
                <a:latin typeface="Garamond"/>
                <a:cs typeface="Garamond"/>
              </a:rPr>
              <a:t>bot</a:t>
            </a:r>
            <a:r>
              <a:rPr sz="2400" dirty="0">
                <a:solidFill>
                  <a:schemeClr val="accent2">
                    <a:lumMod val="75000"/>
                  </a:schemeClr>
                </a:solidFill>
                <a:latin typeface="Garamond"/>
                <a:cs typeface="Garamond"/>
              </a:rPr>
              <a:t>h</a:t>
            </a:r>
            <a:r>
              <a:rPr sz="2400" spc="15" dirty="0">
                <a:solidFill>
                  <a:schemeClr val="accent2">
                    <a:lumMod val="75000"/>
                  </a:schemeClr>
                </a:solidFill>
                <a:latin typeface="Times New Roman"/>
                <a:cs typeface="Times New Roman"/>
              </a:rPr>
              <a:t> </a:t>
            </a:r>
            <a:r>
              <a:rPr sz="2400" spc="45" dirty="0">
                <a:solidFill>
                  <a:schemeClr val="accent2">
                    <a:lumMod val="75000"/>
                  </a:schemeClr>
                </a:solidFill>
                <a:latin typeface="Garamond"/>
                <a:cs typeface="Garamond"/>
              </a:rPr>
              <a:t>g</a:t>
            </a:r>
            <a:r>
              <a:rPr sz="2400" spc="-5" dirty="0">
                <a:solidFill>
                  <a:schemeClr val="accent2">
                    <a:lumMod val="75000"/>
                  </a:schemeClr>
                </a:solidFill>
                <a:latin typeface="Garamond"/>
                <a:cs typeface="Garamond"/>
              </a:rPr>
              <a:t>r</a:t>
            </a:r>
            <a:r>
              <a:rPr sz="2400" dirty="0">
                <a:solidFill>
                  <a:schemeClr val="accent2">
                    <a:lumMod val="75000"/>
                  </a:schemeClr>
                </a:solidFill>
                <a:latin typeface="Garamond"/>
                <a:cs typeface="Garamond"/>
              </a:rPr>
              <a:t>o</a:t>
            </a:r>
            <a:r>
              <a:rPr sz="2400" spc="-15" dirty="0">
                <a:solidFill>
                  <a:schemeClr val="accent2">
                    <a:lumMod val="75000"/>
                  </a:schemeClr>
                </a:solidFill>
                <a:latin typeface="Garamond"/>
                <a:cs typeface="Garamond"/>
              </a:rPr>
              <a:t>up</a:t>
            </a:r>
            <a:r>
              <a:rPr sz="2400" spc="-105" dirty="0">
                <a:solidFill>
                  <a:schemeClr val="accent2">
                    <a:lumMod val="75000"/>
                  </a:schemeClr>
                </a:solidFill>
                <a:latin typeface="Garamond"/>
                <a:cs typeface="Garamond"/>
              </a:rPr>
              <a:t>s</a:t>
            </a:r>
            <a:r>
              <a:rPr sz="2400" spc="-10" dirty="0">
                <a:solidFill>
                  <a:schemeClr val="accent2">
                    <a:lumMod val="75000"/>
                  </a:schemeClr>
                </a:solidFill>
                <a:latin typeface="Garamond"/>
                <a:cs typeface="Garamond"/>
              </a:rPr>
              <a:t>.</a:t>
            </a:r>
            <a:endParaRPr sz="2400">
              <a:solidFill>
                <a:schemeClr val="accent2">
                  <a:lumMod val="75000"/>
                </a:schemeClr>
              </a:solidFill>
              <a:latin typeface="Garamond"/>
              <a:cs typeface="Garamond"/>
            </a:endParaRPr>
          </a:p>
        </p:txBody>
      </p:sp>
    </p:spTree>
    <p:extLst>
      <p:ext uri="{BB962C8B-B14F-4D97-AF65-F5344CB8AC3E}">
        <p14:creationId xmlns:p14="http://schemas.microsoft.com/office/powerpoint/2010/main" xmlns="" val="444363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bject 2"/>
          <p:cNvSpPr>
            <a:spLocks/>
          </p:cNvSpPr>
          <p:nvPr/>
        </p:nvSpPr>
        <p:spPr bwMode="auto">
          <a:xfrm>
            <a:off x="1046560" y="2420938"/>
            <a:ext cx="7055644" cy="0"/>
          </a:xfrm>
          <a:custGeom>
            <a:avLst/>
            <a:gdLst>
              <a:gd name="T0" fmla="*/ 0 w 9407525"/>
              <a:gd name="T1" fmla="*/ 9407285 w 9407525"/>
              <a:gd name="T2" fmla="*/ 0 60000 65536"/>
              <a:gd name="T3" fmla="*/ 0 60000 65536"/>
              <a:gd name="T4" fmla="*/ 0 w 9407525"/>
              <a:gd name="T5" fmla="*/ 9407525 w 9407525"/>
            </a:gdLst>
            <a:ahLst/>
            <a:cxnLst>
              <a:cxn ang="T2">
                <a:pos x="T0" y="0"/>
              </a:cxn>
              <a:cxn ang="T3">
                <a:pos x="T1" y="0"/>
              </a:cxn>
            </a:cxnLst>
            <a:rect l="T4" t="0" r="T5" b="0"/>
            <a:pathLst>
              <a:path w="9407525">
                <a:moveTo>
                  <a:pt x="0" y="0"/>
                </a:moveTo>
                <a:lnTo>
                  <a:pt x="9407286" y="0"/>
                </a:lnTo>
              </a:path>
            </a:pathLst>
          </a:custGeom>
          <a:noFill/>
          <a:ln w="15239">
            <a:solidFill>
              <a:srgbClr val="82982A"/>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 name="object 3"/>
          <p:cNvSpPr txBox="1">
            <a:spLocks noGrp="1"/>
          </p:cNvSpPr>
          <p:nvPr>
            <p:ph type="title"/>
          </p:nvPr>
        </p:nvSpPr>
        <p:spPr/>
        <p:txBody>
          <a:bodyPr tIns="380111" rtlCol="0"/>
          <a:lstStyle/>
          <a:p>
            <a:pPr marL="1198245" eaLnBrk="1" fontAlgn="auto" hangingPunct="1">
              <a:spcBef>
                <a:spcPts val="0"/>
              </a:spcBef>
              <a:spcAft>
                <a:spcPts val="0"/>
              </a:spcAft>
              <a:defRPr/>
            </a:pPr>
            <a:r>
              <a:rPr spc="-5" dirty="0"/>
              <a:t>Sim</a:t>
            </a:r>
            <a:r>
              <a:rPr spc="10" dirty="0"/>
              <a:t>p</a:t>
            </a:r>
            <a:r>
              <a:rPr spc="-5" dirty="0"/>
              <a:t>l</a:t>
            </a:r>
            <a:r>
              <a:rPr dirty="0"/>
              <a:t>e</a:t>
            </a:r>
            <a:r>
              <a:rPr dirty="0">
                <a:latin typeface="Times New Roman"/>
                <a:cs typeface="Times New Roman"/>
              </a:rPr>
              <a:t> </a:t>
            </a:r>
            <a:r>
              <a:rPr spc="-5" dirty="0"/>
              <a:t>R</a:t>
            </a:r>
            <a:r>
              <a:rPr dirty="0"/>
              <a:t>andom</a:t>
            </a:r>
            <a:r>
              <a:rPr spc="-5" dirty="0">
                <a:latin typeface="Times New Roman"/>
                <a:cs typeface="Times New Roman"/>
              </a:rPr>
              <a:t> </a:t>
            </a:r>
            <a:r>
              <a:rPr spc="-5" dirty="0"/>
              <a:t>Allocation</a:t>
            </a:r>
          </a:p>
        </p:txBody>
      </p:sp>
      <p:sp>
        <p:nvSpPr>
          <p:cNvPr id="4" name="object 4"/>
          <p:cNvSpPr txBox="1"/>
          <p:nvPr/>
        </p:nvSpPr>
        <p:spPr>
          <a:xfrm>
            <a:off x="606028" y="1985964"/>
            <a:ext cx="7853363" cy="4098558"/>
          </a:xfrm>
          <a:prstGeom prst="rect">
            <a:avLst/>
          </a:prstGeom>
        </p:spPr>
        <p:txBody>
          <a:bodyPr lIns="0" tIns="0" rIns="0" bIns="0">
            <a:spAutoFit/>
          </a:bodyPr>
          <a:lstStyle/>
          <a:p>
            <a:pPr marL="299085" indent="-286385" eaLnBrk="1" fontAlgn="auto" hangingPunct="1">
              <a:spcBef>
                <a:spcPts val="0"/>
              </a:spcBef>
              <a:spcAft>
                <a:spcPts val="0"/>
              </a:spcAft>
              <a:buClr>
                <a:srgbClr val="82982A"/>
              </a:buClr>
              <a:buSzPct val="114583"/>
              <a:buFont typeface="Arial"/>
              <a:buChar char="•"/>
              <a:tabLst>
                <a:tab pos="299720" algn="l"/>
              </a:tabLst>
              <a:defRPr/>
            </a:pPr>
            <a:r>
              <a:rPr sz="2400" spc="30" dirty="0">
                <a:solidFill>
                  <a:srgbClr val="252525"/>
                </a:solidFill>
                <a:latin typeface="Garamond"/>
                <a:cs typeface="Garamond"/>
              </a:rPr>
              <a:t>T</a:t>
            </a:r>
            <a:r>
              <a:rPr sz="2400" spc="-5" dirty="0">
                <a:solidFill>
                  <a:srgbClr val="252525"/>
                </a:solidFill>
                <a:latin typeface="Garamond"/>
                <a:cs typeface="Garamond"/>
              </a:rPr>
              <a:t>hi</a:t>
            </a:r>
            <a:r>
              <a:rPr sz="2400" dirty="0">
                <a:solidFill>
                  <a:srgbClr val="252525"/>
                </a:solidFill>
                <a:latin typeface="Garamond"/>
                <a:cs typeface="Garamond"/>
              </a:rPr>
              <a:t>s</a:t>
            </a:r>
            <a:r>
              <a:rPr sz="2400" dirty="0">
                <a:solidFill>
                  <a:srgbClr val="252525"/>
                </a:solidFill>
                <a:latin typeface="Times New Roman"/>
                <a:cs typeface="Times New Roman"/>
              </a:rPr>
              <a:t> </a:t>
            </a:r>
            <a:r>
              <a:rPr sz="2400" dirty="0">
                <a:solidFill>
                  <a:srgbClr val="252525"/>
                </a:solidFill>
                <a:latin typeface="Garamond"/>
                <a:cs typeface="Garamond"/>
              </a:rPr>
              <a:t>is</a:t>
            </a:r>
            <a:r>
              <a:rPr sz="2400" spc="-5" dirty="0">
                <a:solidFill>
                  <a:srgbClr val="252525"/>
                </a:solidFill>
                <a:latin typeface="Times New Roman"/>
                <a:cs typeface="Times New Roman"/>
              </a:rPr>
              <a:t> </a:t>
            </a:r>
            <a:r>
              <a:rPr sz="2400" dirty="0">
                <a:solidFill>
                  <a:srgbClr val="252525"/>
                </a:solidFill>
                <a:latin typeface="Garamond"/>
                <a:cs typeface="Garamond"/>
              </a:rPr>
              <a:t>the</a:t>
            </a:r>
            <a:r>
              <a:rPr sz="2400" spc="-15" dirty="0">
                <a:solidFill>
                  <a:srgbClr val="252525"/>
                </a:solidFill>
                <a:latin typeface="Times New Roman"/>
                <a:cs typeface="Times New Roman"/>
              </a:rPr>
              <a:t> </a:t>
            </a:r>
            <a:r>
              <a:rPr sz="2400" b="1" dirty="0">
                <a:solidFill>
                  <a:srgbClr val="FF0000"/>
                </a:solidFill>
                <a:latin typeface="Garamond"/>
                <a:cs typeface="Garamond"/>
              </a:rPr>
              <a:t>most</a:t>
            </a:r>
            <a:r>
              <a:rPr sz="2400" b="1" dirty="0">
                <a:solidFill>
                  <a:srgbClr val="FF0000"/>
                </a:solidFill>
                <a:latin typeface="Times New Roman"/>
                <a:cs typeface="Times New Roman"/>
              </a:rPr>
              <a:t> </a:t>
            </a:r>
            <a:r>
              <a:rPr sz="2400" b="1" dirty="0">
                <a:solidFill>
                  <a:srgbClr val="FF0000"/>
                </a:solidFill>
                <a:latin typeface="Garamond"/>
                <a:cs typeface="Garamond"/>
              </a:rPr>
              <a:t>el</a:t>
            </a:r>
            <a:r>
              <a:rPr sz="2400" b="1" spc="-10" dirty="0">
                <a:solidFill>
                  <a:srgbClr val="FF0000"/>
                </a:solidFill>
                <a:latin typeface="Garamond"/>
                <a:cs typeface="Garamond"/>
              </a:rPr>
              <a:t>e</a:t>
            </a:r>
            <a:r>
              <a:rPr sz="2400" b="1" dirty="0">
                <a:solidFill>
                  <a:srgbClr val="FF0000"/>
                </a:solidFill>
                <a:latin typeface="Garamond"/>
                <a:cs typeface="Garamond"/>
              </a:rPr>
              <a:t>m</a:t>
            </a:r>
            <a:r>
              <a:rPr sz="2400" b="1" spc="-10" dirty="0">
                <a:solidFill>
                  <a:srgbClr val="FF0000"/>
                </a:solidFill>
                <a:latin typeface="Garamond"/>
                <a:cs typeface="Garamond"/>
              </a:rPr>
              <a:t>e</a:t>
            </a:r>
            <a:r>
              <a:rPr sz="2400" b="1" spc="-5" dirty="0">
                <a:solidFill>
                  <a:srgbClr val="FF0000"/>
                </a:solidFill>
                <a:latin typeface="Garamond"/>
                <a:cs typeface="Garamond"/>
              </a:rPr>
              <a:t>nt</a:t>
            </a:r>
            <a:r>
              <a:rPr sz="2400" b="1" spc="-10" dirty="0">
                <a:solidFill>
                  <a:srgbClr val="FF0000"/>
                </a:solidFill>
                <a:latin typeface="Garamond"/>
                <a:cs typeface="Garamond"/>
              </a:rPr>
              <a:t>a</a:t>
            </a:r>
            <a:r>
              <a:rPr sz="2400" b="1" spc="70" dirty="0">
                <a:solidFill>
                  <a:srgbClr val="FF0000"/>
                </a:solidFill>
                <a:latin typeface="Garamond"/>
                <a:cs typeface="Garamond"/>
              </a:rPr>
              <a:t>r</a:t>
            </a:r>
            <a:r>
              <a:rPr sz="2400" b="1" spc="-10" dirty="0">
                <a:solidFill>
                  <a:srgbClr val="FF0000"/>
                </a:solidFill>
                <a:latin typeface="Garamond"/>
                <a:cs typeface="Garamond"/>
              </a:rPr>
              <a:t>y</a:t>
            </a:r>
            <a:r>
              <a:rPr sz="2400" b="1" spc="5" dirty="0">
                <a:solidFill>
                  <a:srgbClr val="FF0000"/>
                </a:solidFill>
                <a:latin typeface="Times New Roman"/>
                <a:cs typeface="Times New Roman"/>
              </a:rPr>
              <a:t> </a:t>
            </a:r>
            <a:r>
              <a:rPr sz="2400" b="1" dirty="0">
                <a:solidFill>
                  <a:srgbClr val="FF0000"/>
                </a:solidFill>
                <a:latin typeface="Garamond"/>
                <a:cs typeface="Garamond"/>
              </a:rPr>
              <a:t>fo</a:t>
            </a:r>
            <a:r>
              <a:rPr sz="2400" b="1" spc="85" dirty="0">
                <a:solidFill>
                  <a:srgbClr val="FF0000"/>
                </a:solidFill>
                <a:latin typeface="Garamond"/>
                <a:cs typeface="Garamond"/>
              </a:rPr>
              <a:t>r</a:t>
            </a:r>
            <a:r>
              <a:rPr sz="2400" b="1" dirty="0">
                <a:solidFill>
                  <a:srgbClr val="FF0000"/>
                </a:solidFill>
                <a:latin typeface="Garamond"/>
                <a:cs typeface="Garamond"/>
              </a:rPr>
              <a:t>m</a:t>
            </a:r>
            <a:r>
              <a:rPr sz="2400" b="1" spc="-5" dirty="0">
                <a:solidFill>
                  <a:srgbClr val="FF0000"/>
                </a:solidFill>
                <a:latin typeface="Times New Roman"/>
                <a:cs typeface="Times New Roman"/>
              </a:rPr>
              <a:t> </a:t>
            </a:r>
            <a:r>
              <a:rPr sz="2400" spc="-5" dirty="0">
                <a:solidFill>
                  <a:srgbClr val="252525"/>
                </a:solidFill>
                <a:latin typeface="Garamond"/>
                <a:cs typeface="Garamond"/>
              </a:rPr>
              <a:t>o</a:t>
            </a:r>
            <a:r>
              <a:rPr sz="2400" dirty="0">
                <a:solidFill>
                  <a:srgbClr val="252525"/>
                </a:solidFill>
                <a:latin typeface="Garamond"/>
                <a:cs typeface="Garamond"/>
              </a:rPr>
              <a:t>f</a:t>
            </a:r>
            <a:r>
              <a:rPr sz="2400" dirty="0">
                <a:solidFill>
                  <a:srgbClr val="252525"/>
                </a:solidFill>
                <a:latin typeface="Times New Roman"/>
                <a:cs typeface="Times New Roman"/>
              </a:rPr>
              <a:t> </a:t>
            </a:r>
            <a:r>
              <a:rPr sz="2400" spc="-285" dirty="0">
                <a:solidFill>
                  <a:srgbClr val="252525"/>
                </a:solidFill>
                <a:latin typeface="Times New Roman"/>
                <a:cs typeface="Times New Roman"/>
              </a:rPr>
              <a:t> </a:t>
            </a:r>
            <a:r>
              <a:rPr sz="2400" spc="-5" dirty="0">
                <a:solidFill>
                  <a:srgbClr val="252525"/>
                </a:solidFill>
                <a:latin typeface="Garamond"/>
                <a:cs typeface="Garamond"/>
              </a:rPr>
              <a:t>random</a:t>
            </a:r>
            <a:r>
              <a:rPr sz="2400" dirty="0">
                <a:solidFill>
                  <a:srgbClr val="252525"/>
                </a:solidFill>
                <a:latin typeface="Garamond"/>
                <a:cs typeface="Garamond"/>
              </a:rPr>
              <a:t>iz</a:t>
            </a:r>
            <a:r>
              <a:rPr sz="2400" spc="-10" dirty="0">
                <a:solidFill>
                  <a:srgbClr val="252525"/>
                </a:solidFill>
                <a:latin typeface="Garamond"/>
                <a:cs typeface="Garamond"/>
              </a:rPr>
              <a:t>a</a:t>
            </a:r>
            <a:r>
              <a:rPr sz="2400" dirty="0">
                <a:solidFill>
                  <a:srgbClr val="252525"/>
                </a:solidFill>
                <a:latin typeface="Garamond"/>
                <a:cs typeface="Garamond"/>
              </a:rPr>
              <a:t>tio</a:t>
            </a:r>
            <a:r>
              <a:rPr sz="2400" spc="-10" dirty="0">
                <a:solidFill>
                  <a:srgbClr val="252525"/>
                </a:solidFill>
                <a:latin typeface="Garamond"/>
                <a:cs typeface="Garamond"/>
              </a:rPr>
              <a:t>n.</a:t>
            </a:r>
            <a:endParaRPr sz="2400" dirty="0">
              <a:latin typeface="Garamond"/>
              <a:cs typeface="Garamond"/>
            </a:endParaRPr>
          </a:p>
          <a:p>
            <a:pPr marL="299085" indent="-286385" eaLnBrk="1" fontAlgn="auto" hangingPunct="1">
              <a:spcBef>
                <a:spcPts val="1180"/>
              </a:spcBef>
              <a:spcAft>
                <a:spcPts val="0"/>
              </a:spcAft>
              <a:buClr>
                <a:srgbClr val="82982A"/>
              </a:buClr>
              <a:buSzPct val="114583"/>
              <a:buFont typeface="Arial"/>
              <a:buChar char="•"/>
              <a:tabLst>
                <a:tab pos="299720" algn="l"/>
              </a:tabLst>
              <a:defRPr/>
            </a:pPr>
            <a:r>
              <a:rPr sz="2400" spc="-10" dirty="0">
                <a:solidFill>
                  <a:srgbClr val="252525"/>
                </a:solidFill>
                <a:latin typeface="Garamond"/>
                <a:cs typeface="Garamond"/>
              </a:rPr>
              <a:t>It</a:t>
            </a:r>
            <a:r>
              <a:rPr sz="2400" spc="-5" dirty="0">
                <a:solidFill>
                  <a:srgbClr val="252525"/>
                </a:solidFill>
                <a:latin typeface="Times New Roman"/>
                <a:cs typeface="Times New Roman"/>
              </a:rPr>
              <a:t> </a:t>
            </a:r>
            <a:r>
              <a:rPr sz="2400" spc="-10" dirty="0">
                <a:solidFill>
                  <a:srgbClr val="252525"/>
                </a:solidFill>
                <a:latin typeface="Garamond"/>
                <a:cs typeface="Garamond"/>
              </a:rPr>
              <a:t>is</a:t>
            </a:r>
            <a:r>
              <a:rPr sz="2400" dirty="0">
                <a:solidFill>
                  <a:srgbClr val="252525"/>
                </a:solidFill>
                <a:latin typeface="Times New Roman"/>
                <a:cs typeface="Times New Roman"/>
              </a:rPr>
              <a:t> </a:t>
            </a:r>
            <a:r>
              <a:rPr sz="2400" spc="-10" dirty="0">
                <a:solidFill>
                  <a:srgbClr val="252525"/>
                </a:solidFill>
                <a:latin typeface="Garamond"/>
                <a:cs typeface="Garamond"/>
              </a:rPr>
              <a:t>usually</a:t>
            </a:r>
            <a:r>
              <a:rPr sz="2400" spc="-5" dirty="0">
                <a:solidFill>
                  <a:srgbClr val="252525"/>
                </a:solidFill>
                <a:latin typeface="Times New Roman"/>
                <a:cs typeface="Times New Roman"/>
              </a:rPr>
              <a:t> </a:t>
            </a:r>
            <a:r>
              <a:rPr sz="2400" dirty="0">
                <a:solidFill>
                  <a:srgbClr val="252525"/>
                </a:solidFill>
                <a:latin typeface="Garamond"/>
                <a:cs typeface="Garamond"/>
              </a:rPr>
              <a:t>ca</a:t>
            </a:r>
            <a:r>
              <a:rPr sz="2400" spc="50" dirty="0">
                <a:solidFill>
                  <a:srgbClr val="252525"/>
                </a:solidFill>
                <a:latin typeface="Garamond"/>
                <a:cs typeface="Garamond"/>
              </a:rPr>
              <a:t>r</a:t>
            </a:r>
            <a:r>
              <a:rPr sz="2400" spc="-5" dirty="0">
                <a:solidFill>
                  <a:srgbClr val="252525"/>
                </a:solidFill>
                <a:latin typeface="Garamond"/>
                <a:cs typeface="Garamond"/>
              </a:rPr>
              <a:t>rie</a:t>
            </a:r>
            <a:r>
              <a:rPr sz="2400" dirty="0">
                <a:solidFill>
                  <a:srgbClr val="252525"/>
                </a:solidFill>
                <a:latin typeface="Garamond"/>
                <a:cs typeface="Garamond"/>
              </a:rPr>
              <a:t>d</a:t>
            </a:r>
            <a:r>
              <a:rPr sz="2400" spc="5" dirty="0">
                <a:solidFill>
                  <a:srgbClr val="252525"/>
                </a:solidFill>
                <a:latin typeface="Times New Roman"/>
                <a:cs typeface="Times New Roman"/>
              </a:rPr>
              <a:t> </a:t>
            </a:r>
            <a:r>
              <a:rPr sz="2400" spc="-20" dirty="0">
                <a:solidFill>
                  <a:srgbClr val="252525"/>
                </a:solidFill>
                <a:latin typeface="Garamond"/>
                <a:cs typeface="Garamond"/>
              </a:rPr>
              <a:t>ou</a:t>
            </a:r>
            <a:r>
              <a:rPr sz="2400" spc="-10" dirty="0">
                <a:solidFill>
                  <a:srgbClr val="252525"/>
                </a:solidFill>
                <a:latin typeface="Garamond"/>
                <a:cs typeface="Garamond"/>
              </a:rPr>
              <a:t>t</a:t>
            </a:r>
            <a:r>
              <a:rPr sz="2400" spc="-5" dirty="0">
                <a:solidFill>
                  <a:srgbClr val="252525"/>
                </a:solidFill>
                <a:latin typeface="Times New Roman"/>
                <a:cs typeface="Times New Roman"/>
              </a:rPr>
              <a:t> </a:t>
            </a:r>
            <a:r>
              <a:rPr sz="2400" spc="-10" dirty="0">
                <a:solidFill>
                  <a:srgbClr val="252525"/>
                </a:solidFill>
                <a:latin typeface="Garamond"/>
                <a:cs typeface="Garamond"/>
              </a:rPr>
              <a:t>using:</a:t>
            </a:r>
            <a:endParaRPr sz="2400" dirty="0">
              <a:latin typeface="Garamond"/>
              <a:cs typeface="Garamond"/>
            </a:endParaRPr>
          </a:p>
          <a:p>
            <a:pPr marL="756285" lvl="1" indent="-287020" eaLnBrk="1" fontAlgn="auto" hangingPunct="1">
              <a:spcBef>
                <a:spcPts val="1145"/>
              </a:spcBef>
              <a:spcAft>
                <a:spcPts val="0"/>
              </a:spcAft>
              <a:buClr>
                <a:srgbClr val="82982A"/>
              </a:buClr>
              <a:buSzPct val="113636"/>
              <a:buFont typeface="Arial"/>
              <a:buChar char="•"/>
              <a:tabLst>
                <a:tab pos="756920" algn="l"/>
              </a:tabLst>
              <a:defRPr/>
            </a:pPr>
            <a:r>
              <a:rPr sz="2200" spc="-15" dirty="0">
                <a:solidFill>
                  <a:srgbClr val="252525"/>
                </a:solidFill>
                <a:latin typeface="Garamond"/>
                <a:cs typeface="Garamond"/>
              </a:rPr>
              <a:t>A</a:t>
            </a:r>
            <a:r>
              <a:rPr sz="2200" spc="-15" dirty="0">
                <a:solidFill>
                  <a:srgbClr val="252525"/>
                </a:solidFill>
                <a:latin typeface="Times New Roman"/>
                <a:cs typeface="Times New Roman"/>
              </a:rPr>
              <a:t> </a:t>
            </a:r>
            <a:r>
              <a:rPr sz="2200" spc="-15" dirty="0">
                <a:solidFill>
                  <a:srgbClr val="252525"/>
                </a:solidFill>
                <a:latin typeface="Garamond"/>
                <a:cs typeface="Garamond"/>
              </a:rPr>
              <a:t>ra</a:t>
            </a:r>
            <a:r>
              <a:rPr sz="2200" spc="-25" dirty="0">
                <a:solidFill>
                  <a:srgbClr val="252525"/>
                </a:solidFill>
                <a:latin typeface="Garamond"/>
                <a:cs typeface="Garamond"/>
              </a:rPr>
              <a:t>n</a:t>
            </a:r>
            <a:r>
              <a:rPr sz="2200" spc="-15" dirty="0">
                <a:solidFill>
                  <a:srgbClr val="252525"/>
                </a:solidFill>
                <a:latin typeface="Garamond"/>
                <a:cs typeface="Garamond"/>
              </a:rPr>
              <a:t>dom-</a:t>
            </a:r>
            <a:r>
              <a:rPr sz="2200" spc="-45" dirty="0">
                <a:solidFill>
                  <a:srgbClr val="252525"/>
                </a:solidFill>
                <a:latin typeface="Garamond"/>
                <a:cs typeface="Garamond"/>
              </a:rPr>
              <a:t>n</a:t>
            </a:r>
            <a:r>
              <a:rPr sz="2200" spc="-15" dirty="0">
                <a:solidFill>
                  <a:srgbClr val="252525"/>
                </a:solidFill>
                <a:latin typeface="Garamond"/>
                <a:cs typeface="Garamond"/>
              </a:rPr>
              <a:t>umber</a:t>
            </a:r>
            <a:r>
              <a:rPr sz="2200" spc="55" dirty="0">
                <a:solidFill>
                  <a:srgbClr val="252525"/>
                </a:solidFill>
                <a:latin typeface="Times New Roman"/>
                <a:cs typeface="Times New Roman"/>
              </a:rPr>
              <a:t> </a:t>
            </a:r>
            <a:r>
              <a:rPr sz="2200" spc="-10" dirty="0">
                <a:solidFill>
                  <a:srgbClr val="252525"/>
                </a:solidFill>
                <a:latin typeface="Garamond"/>
                <a:cs typeface="Garamond"/>
              </a:rPr>
              <a:t>t</a:t>
            </a:r>
            <a:r>
              <a:rPr sz="2200" spc="-20" dirty="0">
                <a:solidFill>
                  <a:srgbClr val="252525"/>
                </a:solidFill>
                <a:latin typeface="Garamond"/>
                <a:cs typeface="Garamond"/>
              </a:rPr>
              <a:t>a</a:t>
            </a:r>
            <a:r>
              <a:rPr sz="2200" spc="-15" dirty="0">
                <a:solidFill>
                  <a:srgbClr val="252525"/>
                </a:solidFill>
                <a:latin typeface="Garamond"/>
                <a:cs typeface="Garamond"/>
              </a:rPr>
              <a:t>bl</a:t>
            </a:r>
            <a:r>
              <a:rPr sz="2200" spc="-10" dirty="0">
                <a:solidFill>
                  <a:srgbClr val="252525"/>
                </a:solidFill>
                <a:latin typeface="Garamond"/>
                <a:cs typeface="Garamond"/>
              </a:rPr>
              <a:t>e</a:t>
            </a:r>
            <a:r>
              <a:rPr sz="2200" spc="5" dirty="0">
                <a:solidFill>
                  <a:srgbClr val="252525"/>
                </a:solidFill>
                <a:latin typeface="Times New Roman"/>
                <a:cs typeface="Times New Roman"/>
              </a:rPr>
              <a:t> </a:t>
            </a:r>
            <a:r>
              <a:rPr sz="2200" spc="-15" dirty="0">
                <a:solidFill>
                  <a:srgbClr val="252525"/>
                </a:solidFill>
                <a:latin typeface="Garamond"/>
                <a:cs typeface="Garamond"/>
              </a:rPr>
              <a:t>or</a:t>
            </a:r>
            <a:endParaRPr sz="2200" dirty="0">
              <a:latin typeface="Garamond"/>
              <a:cs typeface="Garamond"/>
            </a:endParaRPr>
          </a:p>
          <a:p>
            <a:pPr marL="756285" lvl="1" indent="-287020" eaLnBrk="1" fontAlgn="auto" hangingPunct="1">
              <a:spcBef>
                <a:spcPts val="1125"/>
              </a:spcBef>
              <a:spcAft>
                <a:spcPts val="0"/>
              </a:spcAft>
              <a:buClr>
                <a:srgbClr val="82982A"/>
              </a:buClr>
              <a:buSzPct val="113636"/>
              <a:buFont typeface="Arial"/>
              <a:buChar char="•"/>
              <a:tabLst>
                <a:tab pos="756920" algn="l"/>
              </a:tabLst>
              <a:defRPr/>
            </a:pPr>
            <a:r>
              <a:rPr sz="2200" spc="-15" dirty="0">
                <a:solidFill>
                  <a:srgbClr val="252525"/>
                </a:solidFill>
                <a:latin typeface="Garamond"/>
                <a:cs typeface="Garamond"/>
              </a:rPr>
              <a:t>A</a:t>
            </a:r>
            <a:r>
              <a:rPr sz="2200" spc="-15" dirty="0">
                <a:solidFill>
                  <a:srgbClr val="252525"/>
                </a:solidFill>
                <a:latin typeface="Times New Roman"/>
                <a:cs typeface="Times New Roman"/>
              </a:rPr>
              <a:t> </a:t>
            </a:r>
            <a:r>
              <a:rPr sz="2200" spc="-10" dirty="0">
                <a:solidFill>
                  <a:srgbClr val="252525"/>
                </a:solidFill>
                <a:latin typeface="Garamond"/>
                <a:cs typeface="Garamond"/>
              </a:rPr>
              <a:t>c</a:t>
            </a:r>
            <a:r>
              <a:rPr sz="2200" spc="-30" dirty="0">
                <a:solidFill>
                  <a:srgbClr val="252525"/>
                </a:solidFill>
                <a:latin typeface="Garamond"/>
                <a:cs typeface="Garamond"/>
              </a:rPr>
              <a:t>o</a:t>
            </a:r>
            <a:r>
              <a:rPr sz="2200" spc="-20" dirty="0">
                <a:solidFill>
                  <a:srgbClr val="252525"/>
                </a:solidFill>
                <a:latin typeface="Garamond"/>
                <a:cs typeface="Garamond"/>
              </a:rPr>
              <a:t>m</a:t>
            </a:r>
            <a:r>
              <a:rPr sz="2200" spc="-25" dirty="0">
                <a:solidFill>
                  <a:srgbClr val="252525"/>
                </a:solidFill>
                <a:latin typeface="Garamond"/>
                <a:cs typeface="Garamond"/>
              </a:rPr>
              <a:t>p</a:t>
            </a:r>
            <a:r>
              <a:rPr sz="2200" spc="-10" dirty="0">
                <a:solidFill>
                  <a:srgbClr val="252525"/>
                </a:solidFill>
                <a:latin typeface="Garamond"/>
                <a:cs typeface="Garamond"/>
              </a:rPr>
              <a:t>ut</a:t>
            </a:r>
            <a:r>
              <a:rPr sz="2200" spc="-20" dirty="0">
                <a:solidFill>
                  <a:srgbClr val="252525"/>
                </a:solidFill>
                <a:latin typeface="Garamond"/>
                <a:cs typeface="Garamond"/>
              </a:rPr>
              <a:t>e</a:t>
            </a:r>
            <a:r>
              <a:rPr sz="2200" spc="-15" dirty="0">
                <a:solidFill>
                  <a:srgbClr val="252525"/>
                </a:solidFill>
                <a:latin typeface="Garamond"/>
                <a:cs typeface="Garamond"/>
              </a:rPr>
              <a:t>rized</a:t>
            </a:r>
            <a:r>
              <a:rPr sz="2200" spc="35" dirty="0">
                <a:solidFill>
                  <a:srgbClr val="252525"/>
                </a:solidFill>
                <a:latin typeface="Times New Roman"/>
                <a:cs typeface="Times New Roman"/>
              </a:rPr>
              <a:t> </a:t>
            </a:r>
            <a:r>
              <a:rPr sz="2200" spc="-5" dirty="0">
                <a:solidFill>
                  <a:srgbClr val="252525"/>
                </a:solidFill>
                <a:latin typeface="Garamond"/>
                <a:cs typeface="Garamond"/>
              </a:rPr>
              <a:t>ra</a:t>
            </a:r>
            <a:r>
              <a:rPr sz="2200" spc="-10" dirty="0">
                <a:solidFill>
                  <a:srgbClr val="252525"/>
                </a:solidFill>
                <a:latin typeface="Garamond"/>
                <a:cs typeface="Garamond"/>
              </a:rPr>
              <a:t>n</a:t>
            </a:r>
            <a:r>
              <a:rPr sz="2200" spc="-15" dirty="0">
                <a:solidFill>
                  <a:srgbClr val="252525"/>
                </a:solidFill>
                <a:latin typeface="Garamond"/>
                <a:cs typeface="Garamond"/>
              </a:rPr>
              <a:t>dom</a:t>
            </a:r>
            <a:r>
              <a:rPr sz="2200" spc="30" dirty="0">
                <a:solidFill>
                  <a:srgbClr val="252525"/>
                </a:solidFill>
                <a:latin typeface="Times New Roman"/>
                <a:cs typeface="Times New Roman"/>
              </a:rPr>
              <a:t> </a:t>
            </a:r>
            <a:r>
              <a:rPr sz="2200" spc="-45" dirty="0">
                <a:solidFill>
                  <a:srgbClr val="252525"/>
                </a:solidFill>
                <a:latin typeface="Garamond"/>
                <a:cs typeface="Garamond"/>
              </a:rPr>
              <a:t>n</a:t>
            </a:r>
            <a:r>
              <a:rPr sz="2200" spc="-15" dirty="0">
                <a:solidFill>
                  <a:srgbClr val="252525"/>
                </a:solidFill>
                <a:latin typeface="Garamond"/>
                <a:cs typeface="Garamond"/>
              </a:rPr>
              <a:t>umb</a:t>
            </a:r>
            <a:r>
              <a:rPr sz="2200" spc="-20" dirty="0">
                <a:solidFill>
                  <a:srgbClr val="252525"/>
                </a:solidFill>
                <a:latin typeface="Garamond"/>
                <a:cs typeface="Garamond"/>
              </a:rPr>
              <a:t>e</a:t>
            </a:r>
            <a:r>
              <a:rPr sz="2200" dirty="0">
                <a:solidFill>
                  <a:srgbClr val="252525"/>
                </a:solidFill>
                <a:latin typeface="Garamond"/>
                <a:cs typeface="Garamond"/>
              </a:rPr>
              <a:t>r</a:t>
            </a:r>
            <a:r>
              <a:rPr sz="2200" spc="10" dirty="0">
                <a:solidFill>
                  <a:srgbClr val="252525"/>
                </a:solidFill>
                <a:latin typeface="Times New Roman"/>
                <a:cs typeface="Times New Roman"/>
              </a:rPr>
              <a:t> </a:t>
            </a:r>
            <a:r>
              <a:rPr sz="2200" spc="20" dirty="0">
                <a:solidFill>
                  <a:srgbClr val="252525"/>
                </a:solidFill>
                <a:latin typeface="Garamond"/>
                <a:cs typeface="Garamond"/>
              </a:rPr>
              <a:t>g</a:t>
            </a:r>
            <a:r>
              <a:rPr sz="2200" spc="-10" dirty="0">
                <a:solidFill>
                  <a:srgbClr val="252525"/>
                </a:solidFill>
                <a:latin typeface="Garamond"/>
                <a:cs typeface="Garamond"/>
              </a:rPr>
              <a:t>e</a:t>
            </a:r>
            <a:r>
              <a:rPr sz="2200" spc="-30" dirty="0">
                <a:solidFill>
                  <a:srgbClr val="252525"/>
                </a:solidFill>
                <a:latin typeface="Garamond"/>
                <a:cs typeface="Garamond"/>
              </a:rPr>
              <a:t>n</a:t>
            </a:r>
            <a:r>
              <a:rPr sz="2200" spc="-10" dirty="0">
                <a:solidFill>
                  <a:srgbClr val="252525"/>
                </a:solidFill>
                <a:latin typeface="Garamond"/>
                <a:cs typeface="Garamond"/>
              </a:rPr>
              <a:t>er</a:t>
            </a:r>
            <a:r>
              <a:rPr sz="2200" spc="-25" dirty="0">
                <a:solidFill>
                  <a:srgbClr val="252525"/>
                </a:solidFill>
                <a:latin typeface="Garamond"/>
                <a:cs typeface="Garamond"/>
              </a:rPr>
              <a:t>a</a:t>
            </a:r>
            <a:r>
              <a:rPr sz="2200" spc="-10" dirty="0">
                <a:solidFill>
                  <a:srgbClr val="252525"/>
                </a:solidFill>
                <a:latin typeface="Garamond"/>
                <a:cs typeface="Garamond"/>
              </a:rPr>
              <a:t>t</a:t>
            </a:r>
            <a:r>
              <a:rPr sz="2200" spc="-30" dirty="0">
                <a:solidFill>
                  <a:srgbClr val="252525"/>
                </a:solidFill>
                <a:latin typeface="Garamond"/>
                <a:cs typeface="Garamond"/>
              </a:rPr>
              <a:t>o</a:t>
            </a:r>
            <a:r>
              <a:rPr sz="2200" spc="-85" dirty="0">
                <a:solidFill>
                  <a:srgbClr val="252525"/>
                </a:solidFill>
                <a:latin typeface="Garamond"/>
                <a:cs typeface="Garamond"/>
              </a:rPr>
              <a:t>r</a:t>
            </a:r>
            <a:r>
              <a:rPr sz="2200" spc="-5" dirty="0">
                <a:solidFill>
                  <a:srgbClr val="252525"/>
                </a:solidFill>
                <a:latin typeface="Garamond"/>
                <a:cs typeface="Garamond"/>
              </a:rPr>
              <a:t>.</a:t>
            </a:r>
            <a:endParaRPr sz="2200" dirty="0">
              <a:latin typeface="Garamond"/>
              <a:cs typeface="Garamond"/>
            </a:endParaRPr>
          </a:p>
          <a:p>
            <a:pPr lvl="1" eaLnBrk="1" fontAlgn="auto" hangingPunct="1">
              <a:spcBef>
                <a:spcPts val="0"/>
              </a:spcBef>
              <a:spcAft>
                <a:spcPts val="0"/>
              </a:spcAft>
              <a:buClr>
                <a:srgbClr val="82982A"/>
              </a:buClr>
              <a:buFont typeface="Arial"/>
              <a:buChar char="•"/>
              <a:defRPr/>
            </a:pPr>
            <a:endParaRPr sz="2500" dirty="0">
              <a:latin typeface="Times New Roman"/>
              <a:cs typeface="Times New Roman"/>
            </a:endParaRPr>
          </a:p>
          <a:p>
            <a:pPr marL="299085" indent="-286385" eaLnBrk="1" fontAlgn="auto" hangingPunct="1">
              <a:spcBef>
                <a:spcPts val="1760"/>
              </a:spcBef>
              <a:spcAft>
                <a:spcPts val="0"/>
              </a:spcAft>
              <a:buClr>
                <a:srgbClr val="82982A"/>
              </a:buClr>
              <a:buSzPct val="114583"/>
              <a:buFont typeface="Arial"/>
              <a:buChar char="•"/>
              <a:tabLst>
                <a:tab pos="299720" algn="l"/>
              </a:tabLst>
              <a:defRPr/>
            </a:pPr>
            <a:r>
              <a:rPr sz="2400" spc="15" dirty="0">
                <a:solidFill>
                  <a:srgbClr val="252525"/>
                </a:solidFill>
                <a:latin typeface="Garamond"/>
                <a:cs typeface="Garamond"/>
              </a:rPr>
              <a:t>T</a:t>
            </a:r>
            <a:r>
              <a:rPr sz="2400" spc="-20" dirty="0">
                <a:solidFill>
                  <a:srgbClr val="252525"/>
                </a:solidFill>
                <a:latin typeface="Garamond"/>
                <a:cs typeface="Garamond"/>
              </a:rPr>
              <a:t>h</a:t>
            </a:r>
            <a:r>
              <a:rPr sz="2400" spc="-10" dirty="0">
                <a:solidFill>
                  <a:srgbClr val="252525"/>
                </a:solidFill>
                <a:latin typeface="Garamond"/>
                <a:cs typeface="Garamond"/>
              </a:rPr>
              <a:t>e</a:t>
            </a:r>
            <a:r>
              <a:rPr sz="2400" spc="-5" dirty="0">
                <a:solidFill>
                  <a:srgbClr val="252525"/>
                </a:solidFill>
                <a:latin typeface="Times New Roman"/>
                <a:cs typeface="Times New Roman"/>
              </a:rPr>
              <a:t> </a:t>
            </a:r>
            <a:r>
              <a:rPr sz="2400" b="1" spc="-5" dirty="0">
                <a:solidFill>
                  <a:srgbClr val="252525"/>
                </a:solidFill>
                <a:latin typeface="Garamond"/>
                <a:cs typeface="Garamond"/>
              </a:rPr>
              <a:t>Ad</a:t>
            </a:r>
            <a:r>
              <a:rPr sz="2400" b="1" spc="-65" dirty="0">
                <a:solidFill>
                  <a:srgbClr val="252525"/>
                </a:solidFill>
                <a:latin typeface="Garamond"/>
                <a:cs typeface="Garamond"/>
              </a:rPr>
              <a:t>v</a:t>
            </a:r>
            <a:r>
              <a:rPr sz="2400" b="1" spc="-15" dirty="0">
                <a:solidFill>
                  <a:srgbClr val="252525"/>
                </a:solidFill>
                <a:latin typeface="Garamond"/>
                <a:cs typeface="Garamond"/>
              </a:rPr>
              <a:t>ant</a:t>
            </a:r>
            <a:r>
              <a:rPr sz="2400" b="1" spc="35" dirty="0">
                <a:solidFill>
                  <a:srgbClr val="252525"/>
                </a:solidFill>
                <a:latin typeface="Garamond"/>
                <a:cs typeface="Garamond"/>
              </a:rPr>
              <a:t>a</a:t>
            </a:r>
            <a:r>
              <a:rPr sz="2400" b="1" spc="-15" dirty="0">
                <a:solidFill>
                  <a:srgbClr val="252525"/>
                </a:solidFill>
                <a:latin typeface="Garamond"/>
                <a:cs typeface="Garamond"/>
              </a:rPr>
              <a:t>ge</a:t>
            </a:r>
            <a:r>
              <a:rPr sz="2400" b="1" dirty="0">
                <a:solidFill>
                  <a:srgbClr val="252525"/>
                </a:solidFill>
                <a:latin typeface="Times New Roman"/>
                <a:cs typeface="Times New Roman"/>
              </a:rPr>
              <a:t> </a:t>
            </a:r>
            <a:r>
              <a:rPr sz="2400" spc="-5" dirty="0">
                <a:solidFill>
                  <a:srgbClr val="252525"/>
                </a:solidFill>
                <a:latin typeface="Garamond"/>
                <a:cs typeface="Garamond"/>
              </a:rPr>
              <a:t>o</a:t>
            </a:r>
            <a:r>
              <a:rPr sz="2400" dirty="0">
                <a:solidFill>
                  <a:srgbClr val="252525"/>
                </a:solidFill>
                <a:latin typeface="Garamond"/>
                <a:cs typeface="Garamond"/>
              </a:rPr>
              <a:t>f</a:t>
            </a:r>
            <a:r>
              <a:rPr sz="2400" dirty="0">
                <a:solidFill>
                  <a:srgbClr val="252525"/>
                </a:solidFill>
                <a:latin typeface="Times New Roman"/>
                <a:cs typeface="Times New Roman"/>
              </a:rPr>
              <a:t> </a:t>
            </a:r>
            <a:r>
              <a:rPr sz="2400" spc="-285" dirty="0">
                <a:solidFill>
                  <a:srgbClr val="252525"/>
                </a:solidFill>
                <a:latin typeface="Times New Roman"/>
                <a:cs typeface="Times New Roman"/>
              </a:rPr>
              <a:t> </a:t>
            </a:r>
            <a:r>
              <a:rPr sz="2400" spc="-10" dirty="0">
                <a:solidFill>
                  <a:srgbClr val="252525"/>
                </a:solidFill>
                <a:latin typeface="Garamond"/>
                <a:cs typeface="Garamond"/>
              </a:rPr>
              <a:t>simple</a:t>
            </a:r>
            <a:r>
              <a:rPr sz="2400" spc="-5" dirty="0">
                <a:solidFill>
                  <a:srgbClr val="252525"/>
                </a:solidFill>
                <a:latin typeface="Times New Roman"/>
                <a:cs typeface="Times New Roman"/>
              </a:rPr>
              <a:t> </a:t>
            </a:r>
            <a:r>
              <a:rPr sz="2400" spc="-5" dirty="0">
                <a:solidFill>
                  <a:srgbClr val="252525"/>
                </a:solidFill>
                <a:latin typeface="Garamond"/>
                <a:cs typeface="Garamond"/>
              </a:rPr>
              <a:t>ran</a:t>
            </a:r>
            <a:r>
              <a:rPr sz="2400" spc="5" dirty="0">
                <a:solidFill>
                  <a:srgbClr val="252525"/>
                </a:solidFill>
                <a:latin typeface="Garamond"/>
                <a:cs typeface="Garamond"/>
              </a:rPr>
              <a:t>d</a:t>
            </a:r>
            <a:r>
              <a:rPr sz="2400" spc="-5" dirty="0">
                <a:solidFill>
                  <a:srgbClr val="252525"/>
                </a:solidFill>
                <a:latin typeface="Garamond"/>
                <a:cs typeface="Garamond"/>
              </a:rPr>
              <a:t>omizat</a:t>
            </a:r>
            <a:r>
              <a:rPr sz="2400" dirty="0">
                <a:solidFill>
                  <a:srgbClr val="252525"/>
                </a:solidFill>
                <a:latin typeface="Garamond"/>
                <a:cs typeface="Garamond"/>
              </a:rPr>
              <a:t>ion</a:t>
            </a:r>
            <a:r>
              <a:rPr sz="2400" spc="5" dirty="0">
                <a:solidFill>
                  <a:srgbClr val="252525"/>
                </a:solidFill>
                <a:latin typeface="Times New Roman"/>
                <a:cs typeface="Times New Roman"/>
              </a:rPr>
              <a:t> </a:t>
            </a:r>
            <a:r>
              <a:rPr sz="2400" spc="-10" dirty="0">
                <a:solidFill>
                  <a:srgbClr val="252525"/>
                </a:solidFill>
                <a:latin typeface="Garamond"/>
                <a:cs typeface="Garamond"/>
              </a:rPr>
              <a:t>is</a:t>
            </a:r>
            <a:r>
              <a:rPr sz="2400" dirty="0">
                <a:solidFill>
                  <a:srgbClr val="252525"/>
                </a:solidFill>
                <a:latin typeface="Times New Roman"/>
                <a:cs typeface="Times New Roman"/>
              </a:rPr>
              <a:t> </a:t>
            </a:r>
            <a:r>
              <a:rPr sz="2400" spc="-10" dirty="0">
                <a:solidFill>
                  <a:srgbClr val="252525"/>
                </a:solidFill>
                <a:latin typeface="Garamond"/>
                <a:cs typeface="Garamond"/>
              </a:rPr>
              <a:t>its</a:t>
            </a:r>
            <a:r>
              <a:rPr sz="2400" spc="-5" dirty="0">
                <a:solidFill>
                  <a:srgbClr val="252525"/>
                </a:solidFill>
                <a:latin typeface="Times New Roman"/>
                <a:cs typeface="Times New Roman"/>
              </a:rPr>
              <a:t> </a:t>
            </a:r>
            <a:r>
              <a:rPr sz="2400" spc="-10" dirty="0">
                <a:solidFill>
                  <a:srgbClr val="252525"/>
                </a:solidFill>
                <a:latin typeface="Garamond"/>
                <a:cs typeface="Garamond"/>
              </a:rPr>
              <a:t>ea</a:t>
            </a:r>
            <a:r>
              <a:rPr sz="2400" spc="-20" dirty="0">
                <a:solidFill>
                  <a:srgbClr val="252525"/>
                </a:solidFill>
                <a:latin typeface="Garamond"/>
                <a:cs typeface="Garamond"/>
              </a:rPr>
              <a:t>s</a:t>
            </a:r>
            <a:r>
              <a:rPr sz="2400" spc="-60" dirty="0">
                <a:solidFill>
                  <a:srgbClr val="252525"/>
                </a:solidFill>
                <a:latin typeface="Garamond"/>
                <a:cs typeface="Garamond"/>
              </a:rPr>
              <a:t>e</a:t>
            </a:r>
            <a:r>
              <a:rPr sz="2400" spc="-10" dirty="0">
                <a:solidFill>
                  <a:srgbClr val="252525"/>
                </a:solidFill>
                <a:latin typeface="Garamond"/>
                <a:cs typeface="Garamond"/>
              </a:rPr>
              <a:t>.</a:t>
            </a:r>
            <a:r>
              <a:rPr lang="en-US" sz="2400" spc="-5" dirty="0">
                <a:solidFill>
                  <a:srgbClr val="0070C0"/>
                </a:solidFill>
                <a:latin typeface="Garamond"/>
                <a:cs typeface="Garamond"/>
              </a:rPr>
              <a:t> </a:t>
            </a:r>
          </a:p>
          <a:p>
            <a:pPr marL="299085" indent="-286385" fontAlgn="auto">
              <a:spcBef>
                <a:spcPts val="1175"/>
              </a:spcBef>
              <a:spcAft>
                <a:spcPts val="0"/>
              </a:spcAft>
              <a:buClr>
                <a:srgbClr val="82982A"/>
              </a:buClr>
              <a:buSzPct val="114583"/>
              <a:buFont typeface="Arial"/>
              <a:buChar char="•"/>
              <a:tabLst>
                <a:tab pos="299720" algn="l"/>
                <a:tab pos="5121275" algn="l"/>
              </a:tabLst>
              <a:defRPr/>
            </a:pPr>
            <a:r>
              <a:rPr lang="en-US" sz="2400" spc="30" dirty="0">
                <a:solidFill>
                  <a:srgbClr val="252525"/>
                </a:solidFill>
                <a:latin typeface="Garamond"/>
                <a:cs typeface="Garamond"/>
              </a:rPr>
              <a:t>T</a:t>
            </a:r>
            <a:r>
              <a:rPr lang="en-US" sz="2400" spc="-5" dirty="0">
                <a:solidFill>
                  <a:srgbClr val="252525"/>
                </a:solidFill>
                <a:latin typeface="Garamond"/>
                <a:cs typeface="Garamond"/>
              </a:rPr>
              <a:t>h</a:t>
            </a:r>
            <a:r>
              <a:rPr lang="en-US" sz="2400" dirty="0">
                <a:solidFill>
                  <a:srgbClr val="252525"/>
                </a:solidFill>
                <a:latin typeface="Garamond"/>
                <a:cs typeface="Garamond"/>
              </a:rPr>
              <a:t>e</a:t>
            </a:r>
            <a:r>
              <a:rPr lang="en-US" sz="2400" spc="114" dirty="0">
                <a:solidFill>
                  <a:srgbClr val="252525"/>
                </a:solidFill>
                <a:latin typeface="Times New Roman"/>
                <a:cs typeface="Times New Roman"/>
              </a:rPr>
              <a:t> </a:t>
            </a:r>
            <a:r>
              <a:rPr lang="en-US" sz="2400" b="1" spc="-5" dirty="0">
                <a:solidFill>
                  <a:srgbClr val="252525"/>
                </a:solidFill>
                <a:latin typeface="Garamond"/>
                <a:cs typeface="Garamond"/>
              </a:rPr>
              <a:t>D</a:t>
            </a:r>
            <a:r>
              <a:rPr lang="en-US" sz="2400" b="1" spc="-10" dirty="0">
                <a:solidFill>
                  <a:srgbClr val="252525"/>
                </a:solidFill>
                <a:latin typeface="Garamond"/>
                <a:cs typeface="Garamond"/>
              </a:rPr>
              <a:t>i</a:t>
            </a:r>
            <a:r>
              <a:rPr lang="en-US" sz="2400" b="1" dirty="0">
                <a:solidFill>
                  <a:srgbClr val="252525"/>
                </a:solidFill>
                <a:latin typeface="Garamond"/>
                <a:cs typeface="Garamond"/>
              </a:rPr>
              <a:t>sa</a:t>
            </a:r>
            <a:r>
              <a:rPr lang="en-US" sz="2400" b="1" spc="-5" dirty="0">
                <a:solidFill>
                  <a:srgbClr val="252525"/>
                </a:solidFill>
                <a:latin typeface="Garamond"/>
                <a:cs typeface="Garamond"/>
              </a:rPr>
              <a:t>d</a:t>
            </a:r>
            <a:r>
              <a:rPr lang="en-US" sz="2400" b="1" spc="-65" dirty="0">
                <a:solidFill>
                  <a:srgbClr val="252525"/>
                </a:solidFill>
                <a:latin typeface="Garamond"/>
                <a:cs typeface="Garamond"/>
              </a:rPr>
              <a:t>v</a:t>
            </a:r>
            <a:r>
              <a:rPr lang="en-US" sz="2400" b="1" dirty="0">
                <a:solidFill>
                  <a:srgbClr val="252525"/>
                </a:solidFill>
                <a:latin typeface="Garamond"/>
                <a:cs typeface="Garamond"/>
              </a:rPr>
              <a:t>ant</a:t>
            </a:r>
            <a:r>
              <a:rPr lang="en-US" sz="2400" b="1" spc="45" dirty="0">
                <a:solidFill>
                  <a:srgbClr val="252525"/>
                </a:solidFill>
                <a:latin typeface="Garamond"/>
                <a:cs typeface="Garamond"/>
              </a:rPr>
              <a:t>a</a:t>
            </a:r>
            <a:r>
              <a:rPr lang="en-US" sz="2400" b="1" dirty="0">
                <a:solidFill>
                  <a:srgbClr val="252525"/>
                </a:solidFill>
                <a:latin typeface="Garamond"/>
                <a:cs typeface="Garamond"/>
              </a:rPr>
              <a:t>ge</a:t>
            </a:r>
            <a:r>
              <a:rPr lang="en-US" sz="2400" b="1" spc="120" dirty="0">
                <a:solidFill>
                  <a:srgbClr val="252525"/>
                </a:solidFill>
                <a:latin typeface="Times New Roman"/>
                <a:cs typeface="Times New Roman"/>
              </a:rPr>
              <a:t> </a:t>
            </a:r>
            <a:r>
              <a:rPr lang="en-US" sz="2400" dirty="0">
                <a:solidFill>
                  <a:srgbClr val="252525"/>
                </a:solidFill>
                <a:latin typeface="Garamond"/>
                <a:cs typeface="Garamond"/>
              </a:rPr>
              <a:t>is</a:t>
            </a:r>
            <a:r>
              <a:rPr lang="en-US" sz="2400" spc="114" dirty="0">
                <a:solidFill>
                  <a:srgbClr val="252525"/>
                </a:solidFill>
                <a:latin typeface="Times New Roman"/>
                <a:cs typeface="Times New Roman"/>
              </a:rPr>
              <a:t> </a:t>
            </a:r>
            <a:r>
              <a:rPr lang="en-US" sz="2400" dirty="0">
                <a:solidFill>
                  <a:srgbClr val="252525"/>
                </a:solidFill>
                <a:latin typeface="Garamond"/>
                <a:cs typeface="Garamond"/>
              </a:rPr>
              <a:t>the</a:t>
            </a:r>
            <a:r>
              <a:rPr lang="en-US" sz="2400" spc="105" dirty="0">
                <a:solidFill>
                  <a:srgbClr val="252525"/>
                </a:solidFill>
                <a:latin typeface="Times New Roman"/>
                <a:cs typeface="Times New Roman"/>
              </a:rPr>
              <a:t> </a:t>
            </a:r>
            <a:r>
              <a:rPr lang="en-US" sz="2400" spc="-5" dirty="0">
                <a:solidFill>
                  <a:srgbClr val="0070C0"/>
                </a:solidFill>
                <a:latin typeface="Garamond"/>
                <a:cs typeface="Garamond"/>
              </a:rPr>
              <a:t>possibi</a:t>
            </a:r>
            <a:r>
              <a:rPr lang="en-US" sz="2400" spc="5" dirty="0">
                <a:solidFill>
                  <a:srgbClr val="0070C0"/>
                </a:solidFill>
                <a:latin typeface="Garamond"/>
                <a:cs typeface="Garamond"/>
              </a:rPr>
              <a:t>l</a:t>
            </a:r>
            <a:r>
              <a:rPr lang="en-US" sz="2400" spc="-10" dirty="0">
                <a:solidFill>
                  <a:srgbClr val="0070C0"/>
                </a:solidFill>
                <a:latin typeface="Garamond"/>
                <a:cs typeface="Garamond"/>
              </a:rPr>
              <a:t>ity</a:t>
            </a:r>
            <a:r>
              <a:rPr lang="en-US" sz="2400" spc="120" dirty="0">
                <a:solidFill>
                  <a:srgbClr val="0070C0"/>
                </a:solidFill>
                <a:latin typeface="Times New Roman"/>
                <a:cs typeface="Times New Roman"/>
              </a:rPr>
              <a:t> </a:t>
            </a:r>
            <a:r>
              <a:rPr lang="en-US" sz="2400" spc="-5" dirty="0">
                <a:solidFill>
                  <a:srgbClr val="0070C0"/>
                </a:solidFill>
                <a:latin typeface="Garamond"/>
                <a:cs typeface="Garamond"/>
              </a:rPr>
              <a:t>o</a:t>
            </a:r>
            <a:r>
              <a:rPr lang="en-US" sz="2400" dirty="0">
                <a:solidFill>
                  <a:srgbClr val="0070C0"/>
                </a:solidFill>
                <a:latin typeface="Garamond"/>
                <a:cs typeface="Garamond"/>
              </a:rPr>
              <a:t>f</a:t>
            </a:r>
            <a:r>
              <a:rPr lang="en-US" sz="2400" dirty="0">
                <a:solidFill>
                  <a:srgbClr val="0070C0"/>
                </a:solidFill>
                <a:latin typeface="Times New Roman"/>
                <a:cs typeface="Times New Roman"/>
              </a:rPr>
              <a:t>	</a:t>
            </a:r>
            <a:r>
              <a:rPr lang="en-US" sz="2400" spc="-5" dirty="0">
                <a:solidFill>
                  <a:srgbClr val="0070C0"/>
                </a:solidFill>
                <a:latin typeface="Garamond"/>
                <a:cs typeface="Garamond"/>
              </a:rPr>
              <a:t>a</a:t>
            </a:r>
            <a:r>
              <a:rPr lang="en-US" sz="2400" dirty="0">
                <a:solidFill>
                  <a:srgbClr val="0070C0"/>
                </a:solidFill>
                <a:latin typeface="Garamond"/>
                <a:cs typeface="Garamond"/>
              </a:rPr>
              <a:t>n</a:t>
            </a:r>
            <a:r>
              <a:rPr lang="en-US" sz="2400" spc="114" dirty="0">
                <a:solidFill>
                  <a:srgbClr val="0070C0"/>
                </a:solidFill>
                <a:latin typeface="Times New Roman"/>
                <a:cs typeface="Times New Roman"/>
              </a:rPr>
              <a:t> </a:t>
            </a:r>
            <a:r>
              <a:rPr lang="en-US" sz="2400" dirty="0">
                <a:solidFill>
                  <a:srgbClr val="0070C0"/>
                </a:solidFill>
                <a:latin typeface="Garamond"/>
                <a:cs typeface="Garamond"/>
              </a:rPr>
              <a:t>imbalance</a:t>
            </a:r>
            <a:r>
              <a:rPr lang="en-US" sz="2400" spc="110" dirty="0">
                <a:solidFill>
                  <a:srgbClr val="0070C0"/>
                </a:solidFill>
                <a:latin typeface="Times New Roman"/>
                <a:cs typeface="Times New Roman"/>
              </a:rPr>
              <a:t> </a:t>
            </a:r>
            <a:r>
              <a:rPr lang="en-US" sz="2400" spc="-5" dirty="0">
                <a:solidFill>
                  <a:srgbClr val="252525"/>
                </a:solidFill>
                <a:latin typeface="Garamond"/>
                <a:cs typeface="Garamond"/>
              </a:rPr>
              <a:t>bet</a:t>
            </a:r>
            <a:r>
              <a:rPr lang="en-US" sz="2400" spc="-30" dirty="0">
                <a:solidFill>
                  <a:srgbClr val="252525"/>
                </a:solidFill>
                <a:latin typeface="Garamond"/>
                <a:cs typeface="Garamond"/>
              </a:rPr>
              <a:t>w</a:t>
            </a:r>
            <a:r>
              <a:rPr lang="en-US" sz="2400" spc="-10" dirty="0">
                <a:solidFill>
                  <a:srgbClr val="252525"/>
                </a:solidFill>
                <a:latin typeface="Garamond"/>
                <a:cs typeface="Garamond"/>
              </a:rPr>
              <a:t>e</a:t>
            </a:r>
            <a:r>
              <a:rPr lang="en-US" sz="2400" spc="-25" dirty="0">
                <a:solidFill>
                  <a:srgbClr val="252525"/>
                </a:solidFill>
                <a:latin typeface="Garamond"/>
                <a:cs typeface="Garamond"/>
              </a:rPr>
              <a:t>e</a:t>
            </a:r>
            <a:r>
              <a:rPr lang="en-US" sz="2400" dirty="0">
                <a:solidFill>
                  <a:srgbClr val="252525"/>
                </a:solidFill>
                <a:latin typeface="Garamond"/>
                <a:cs typeface="Garamond"/>
              </a:rPr>
              <a:t>n</a:t>
            </a:r>
            <a:r>
              <a:rPr lang="en-US" sz="2400" spc="130" dirty="0">
                <a:solidFill>
                  <a:srgbClr val="252525"/>
                </a:solidFill>
                <a:latin typeface="Times New Roman"/>
                <a:cs typeface="Times New Roman"/>
              </a:rPr>
              <a:t> </a:t>
            </a:r>
            <a:r>
              <a:rPr lang="en-US" sz="2400" dirty="0">
                <a:solidFill>
                  <a:srgbClr val="252525"/>
                </a:solidFill>
                <a:latin typeface="Garamond"/>
                <a:cs typeface="Garamond"/>
              </a:rPr>
              <a:t>the</a:t>
            </a:r>
            <a:r>
              <a:rPr lang="en-US" sz="2400" spc="120" dirty="0">
                <a:solidFill>
                  <a:srgbClr val="252525"/>
                </a:solidFill>
                <a:latin typeface="Times New Roman"/>
                <a:cs typeface="Times New Roman"/>
              </a:rPr>
              <a:t> </a:t>
            </a:r>
            <a:r>
              <a:rPr lang="en-US" sz="2400" spc="-10" dirty="0">
                <a:solidFill>
                  <a:srgbClr val="252525"/>
                </a:solidFill>
                <a:latin typeface="Garamond"/>
                <a:cs typeface="Garamond"/>
              </a:rPr>
              <a:t>t</a:t>
            </a:r>
            <a:r>
              <a:rPr lang="en-US" sz="2400" spc="-95" dirty="0">
                <a:solidFill>
                  <a:srgbClr val="252525"/>
                </a:solidFill>
                <a:latin typeface="Garamond"/>
                <a:cs typeface="Garamond"/>
              </a:rPr>
              <a:t>w</a:t>
            </a:r>
            <a:r>
              <a:rPr lang="en-US" sz="2400" dirty="0">
                <a:solidFill>
                  <a:srgbClr val="252525"/>
                </a:solidFill>
                <a:latin typeface="Garamond"/>
                <a:cs typeface="Garamond"/>
              </a:rPr>
              <a:t>o</a:t>
            </a:r>
            <a:r>
              <a:rPr lang="en-US" sz="2400" spc="114" dirty="0">
                <a:solidFill>
                  <a:srgbClr val="252525"/>
                </a:solidFill>
                <a:latin typeface="Times New Roman"/>
                <a:cs typeface="Times New Roman"/>
              </a:rPr>
              <a:t> </a:t>
            </a:r>
            <a:r>
              <a:rPr lang="en-US" sz="2400" spc="60" dirty="0">
                <a:solidFill>
                  <a:srgbClr val="252525"/>
                </a:solidFill>
                <a:latin typeface="Garamond"/>
                <a:cs typeface="Garamond"/>
              </a:rPr>
              <a:t>g</a:t>
            </a:r>
            <a:r>
              <a:rPr lang="en-US" sz="2400" spc="-5" dirty="0">
                <a:solidFill>
                  <a:srgbClr val="252525"/>
                </a:solidFill>
                <a:latin typeface="Garamond"/>
                <a:cs typeface="Garamond"/>
              </a:rPr>
              <a:t>r</a:t>
            </a:r>
            <a:r>
              <a:rPr lang="en-US" sz="2400" spc="10" dirty="0">
                <a:solidFill>
                  <a:srgbClr val="252525"/>
                </a:solidFill>
                <a:latin typeface="Garamond"/>
                <a:cs typeface="Garamond"/>
              </a:rPr>
              <a:t>o</a:t>
            </a:r>
            <a:r>
              <a:rPr lang="en-US" sz="2400" dirty="0">
                <a:solidFill>
                  <a:srgbClr val="252525"/>
                </a:solidFill>
                <a:latin typeface="Garamond"/>
                <a:cs typeface="Garamond"/>
              </a:rPr>
              <a:t>ups</a:t>
            </a:r>
            <a:r>
              <a:rPr lang="en-US" sz="2400" spc="120" dirty="0">
                <a:solidFill>
                  <a:srgbClr val="252525"/>
                </a:solidFill>
                <a:latin typeface="Times New Roman"/>
                <a:cs typeface="Times New Roman"/>
              </a:rPr>
              <a:t> </a:t>
            </a:r>
            <a:r>
              <a:rPr lang="en-US" sz="2400" spc="-5" dirty="0">
                <a:solidFill>
                  <a:srgbClr val="252525"/>
                </a:solidFill>
                <a:latin typeface="Garamond"/>
                <a:cs typeface="Garamond"/>
              </a:rPr>
              <a:t>a</a:t>
            </a:r>
            <a:r>
              <a:rPr lang="en-US" sz="2400" dirty="0">
                <a:solidFill>
                  <a:srgbClr val="252525"/>
                </a:solidFill>
                <a:latin typeface="Garamond"/>
                <a:cs typeface="Garamond"/>
              </a:rPr>
              <a:t>t</a:t>
            </a:r>
            <a:r>
              <a:rPr lang="en-US" sz="2400" spc="114" dirty="0">
                <a:solidFill>
                  <a:srgbClr val="252525"/>
                </a:solidFill>
                <a:latin typeface="Times New Roman"/>
                <a:cs typeface="Times New Roman"/>
              </a:rPr>
              <a:t> </a:t>
            </a:r>
            <a:r>
              <a:rPr lang="en-US" sz="2400" spc="-5" dirty="0">
                <a:solidFill>
                  <a:srgbClr val="252525"/>
                </a:solidFill>
                <a:latin typeface="Garamond"/>
                <a:cs typeface="Garamond"/>
              </a:rPr>
              <a:t>a</a:t>
            </a:r>
            <a:r>
              <a:rPr lang="en-US" sz="2400" dirty="0">
                <a:solidFill>
                  <a:srgbClr val="252525"/>
                </a:solidFill>
                <a:latin typeface="Garamond"/>
                <a:cs typeface="Garamond"/>
              </a:rPr>
              <a:t>n</a:t>
            </a:r>
            <a:r>
              <a:rPr lang="en-US" sz="2400" spc="-10" dirty="0">
                <a:solidFill>
                  <a:srgbClr val="252525"/>
                </a:solidFill>
                <a:latin typeface="Garamond"/>
                <a:cs typeface="Garamond"/>
              </a:rPr>
              <a:t>y</a:t>
            </a:r>
            <a:endParaRPr lang="en-US" sz="2400" dirty="0">
              <a:latin typeface="Garamond"/>
              <a:cs typeface="Garamond"/>
            </a:endParaRPr>
          </a:p>
          <a:p>
            <a:pPr marL="299085" fontAlgn="auto">
              <a:spcBef>
                <a:spcPts val="0"/>
              </a:spcBef>
              <a:spcAft>
                <a:spcPts val="0"/>
              </a:spcAft>
              <a:defRPr/>
            </a:pPr>
            <a:r>
              <a:rPr lang="en-US" sz="2400" spc="-5" dirty="0">
                <a:solidFill>
                  <a:srgbClr val="252525"/>
                </a:solidFill>
                <a:latin typeface="Garamond"/>
                <a:cs typeface="Garamond"/>
              </a:rPr>
              <a:t>on</a:t>
            </a:r>
            <a:r>
              <a:rPr lang="en-US" sz="2400" dirty="0">
                <a:solidFill>
                  <a:srgbClr val="252525"/>
                </a:solidFill>
                <a:latin typeface="Garamond"/>
                <a:cs typeface="Garamond"/>
              </a:rPr>
              <a:t>e</a:t>
            </a:r>
            <a:r>
              <a:rPr lang="en-US" sz="2400" spc="-5" dirty="0">
                <a:solidFill>
                  <a:srgbClr val="252525"/>
                </a:solidFill>
                <a:latin typeface="Times New Roman"/>
                <a:cs typeface="Times New Roman"/>
              </a:rPr>
              <a:t> </a:t>
            </a:r>
            <a:r>
              <a:rPr lang="en-US" sz="2400" spc="-5" dirty="0">
                <a:solidFill>
                  <a:srgbClr val="252525"/>
                </a:solidFill>
                <a:latin typeface="Garamond"/>
                <a:cs typeface="Garamond"/>
              </a:rPr>
              <a:t>poin</a:t>
            </a:r>
            <a:r>
              <a:rPr lang="en-US" sz="2400" dirty="0">
                <a:solidFill>
                  <a:srgbClr val="252525"/>
                </a:solidFill>
                <a:latin typeface="Garamond"/>
                <a:cs typeface="Garamond"/>
              </a:rPr>
              <a:t>t</a:t>
            </a:r>
            <a:r>
              <a:rPr lang="en-US" sz="2400" spc="10" dirty="0">
                <a:solidFill>
                  <a:srgbClr val="252525"/>
                </a:solidFill>
                <a:latin typeface="Times New Roman"/>
                <a:cs typeface="Times New Roman"/>
              </a:rPr>
              <a:t> </a:t>
            </a:r>
            <a:r>
              <a:rPr lang="en-US" sz="2400" spc="-15" dirty="0">
                <a:solidFill>
                  <a:srgbClr val="252525"/>
                </a:solidFill>
                <a:latin typeface="Garamond"/>
                <a:cs typeface="Garamond"/>
              </a:rPr>
              <a:t>spe</a:t>
            </a:r>
            <a:r>
              <a:rPr lang="en-US" sz="2400" spc="-20" dirty="0">
                <a:solidFill>
                  <a:srgbClr val="252525"/>
                </a:solidFill>
                <a:latin typeface="Garamond"/>
                <a:cs typeface="Garamond"/>
              </a:rPr>
              <a:t>c</a:t>
            </a:r>
            <a:r>
              <a:rPr lang="en-US" sz="2400" spc="-10" dirty="0">
                <a:solidFill>
                  <a:srgbClr val="252525"/>
                </a:solidFill>
                <a:latin typeface="Garamond"/>
                <a:cs typeface="Garamond"/>
              </a:rPr>
              <a:t>ially</a:t>
            </a:r>
            <a:r>
              <a:rPr lang="en-US" sz="2400" spc="10" dirty="0">
                <a:solidFill>
                  <a:srgbClr val="252525"/>
                </a:solidFill>
                <a:latin typeface="Times New Roman"/>
                <a:cs typeface="Times New Roman"/>
              </a:rPr>
              <a:t> </a:t>
            </a:r>
            <a:r>
              <a:rPr lang="en-US" sz="2400" spc="-10" dirty="0">
                <a:solidFill>
                  <a:srgbClr val="C00000"/>
                </a:solidFill>
                <a:latin typeface="Garamond"/>
                <a:cs typeface="Garamond"/>
              </a:rPr>
              <a:t>if</a:t>
            </a:r>
            <a:r>
              <a:rPr lang="en-US" sz="2400" dirty="0">
                <a:solidFill>
                  <a:srgbClr val="C00000"/>
                </a:solidFill>
                <a:latin typeface="Times New Roman"/>
                <a:cs typeface="Times New Roman"/>
              </a:rPr>
              <a:t> </a:t>
            </a:r>
            <a:r>
              <a:rPr lang="en-US" sz="2400" spc="-295" dirty="0">
                <a:solidFill>
                  <a:srgbClr val="C00000"/>
                </a:solidFill>
                <a:latin typeface="Times New Roman"/>
                <a:cs typeface="Times New Roman"/>
              </a:rPr>
              <a:t> </a:t>
            </a:r>
            <a:r>
              <a:rPr lang="en-US" sz="2400" spc="-10" dirty="0">
                <a:solidFill>
                  <a:srgbClr val="C00000"/>
                </a:solidFill>
                <a:latin typeface="Garamond"/>
                <a:cs typeface="Garamond"/>
              </a:rPr>
              <a:t>the</a:t>
            </a:r>
            <a:r>
              <a:rPr lang="en-US" sz="2400" dirty="0">
                <a:solidFill>
                  <a:srgbClr val="C00000"/>
                </a:solidFill>
                <a:latin typeface="Times New Roman"/>
                <a:cs typeface="Times New Roman"/>
              </a:rPr>
              <a:t> </a:t>
            </a:r>
            <a:r>
              <a:rPr lang="en-US" sz="2400" spc="-15" dirty="0">
                <a:solidFill>
                  <a:srgbClr val="C00000"/>
                </a:solidFill>
                <a:latin typeface="Garamond"/>
                <a:cs typeface="Garamond"/>
              </a:rPr>
              <a:t>sample</a:t>
            </a:r>
            <a:r>
              <a:rPr lang="en-US" sz="2400" dirty="0">
                <a:solidFill>
                  <a:srgbClr val="C00000"/>
                </a:solidFill>
                <a:latin typeface="Times New Roman"/>
                <a:cs typeface="Times New Roman"/>
              </a:rPr>
              <a:t> </a:t>
            </a:r>
            <a:r>
              <a:rPr lang="en-US" sz="2400" spc="-10" dirty="0">
                <a:solidFill>
                  <a:srgbClr val="C00000"/>
                </a:solidFill>
                <a:latin typeface="Garamond"/>
                <a:cs typeface="Garamond"/>
              </a:rPr>
              <a:t>size</a:t>
            </a:r>
            <a:r>
              <a:rPr lang="en-US" sz="2400" spc="-10" dirty="0">
                <a:solidFill>
                  <a:srgbClr val="C00000"/>
                </a:solidFill>
                <a:latin typeface="Times New Roman"/>
                <a:cs typeface="Times New Roman"/>
              </a:rPr>
              <a:t> </a:t>
            </a:r>
            <a:r>
              <a:rPr lang="en-US" sz="2400" spc="-10" dirty="0">
                <a:solidFill>
                  <a:srgbClr val="C00000"/>
                </a:solidFill>
                <a:latin typeface="Garamond"/>
                <a:cs typeface="Garamond"/>
              </a:rPr>
              <a:t>is</a:t>
            </a:r>
            <a:r>
              <a:rPr lang="en-US" sz="2400" dirty="0">
                <a:solidFill>
                  <a:srgbClr val="C00000"/>
                </a:solidFill>
                <a:latin typeface="Times New Roman"/>
                <a:cs typeface="Times New Roman"/>
              </a:rPr>
              <a:t> </a:t>
            </a:r>
            <a:r>
              <a:rPr lang="en-US" sz="2400" spc="-10" dirty="0">
                <a:solidFill>
                  <a:srgbClr val="C00000"/>
                </a:solidFill>
                <a:latin typeface="Garamond"/>
                <a:cs typeface="Garamond"/>
              </a:rPr>
              <a:t>small</a:t>
            </a:r>
            <a:r>
              <a:rPr lang="en-US" sz="2400" spc="-10" dirty="0">
                <a:solidFill>
                  <a:srgbClr val="252525"/>
                </a:solidFill>
                <a:latin typeface="Garamond"/>
                <a:cs typeface="Garamond"/>
              </a:rPr>
              <a:t>.</a:t>
            </a:r>
            <a:endParaRPr lang="en-US" sz="2400" dirty="0">
              <a:latin typeface="Garamond"/>
              <a:cs typeface="Garamond"/>
            </a:endParaRPr>
          </a:p>
        </p:txBody>
      </p:sp>
    </p:spTree>
    <p:extLst>
      <p:ext uri="{BB962C8B-B14F-4D97-AF65-F5344CB8AC3E}">
        <p14:creationId xmlns:p14="http://schemas.microsoft.com/office/powerpoint/2010/main" xmlns="" val="96304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457200"/>
            <a:ext cx="8763000" cy="738664"/>
          </a:xfrm>
          <a:prstGeom prst="rect">
            <a:avLst/>
          </a:prstGeom>
        </p:spPr>
        <p:txBody>
          <a:bodyPr wrap="square" lIns="0" tIns="0" rIns="0" bIns="0">
            <a:spAutoFit/>
          </a:bodyPr>
          <a:lstStyle/>
          <a:p>
            <a:pPr marL="12700" eaLnBrk="1" fontAlgn="auto" hangingPunct="1">
              <a:spcBef>
                <a:spcPts val="0"/>
              </a:spcBef>
              <a:spcAft>
                <a:spcPts val="0"/>
              </a:spcAft>
              <a:tabLst>
                <a:tab pos="4817745" algn="l"/>
                <a:tab pos="6769734" algn="l"/>
                <a:tab pos="7516495" algn="l"/>
              </a:tabLst>
              <a:defRPr/>
            </a:pPr>
            <a:r>
              <a:rPr sz="4800" b="1" dirty="0">
                <a:solidFill>
                  <a:srgbClr val="252525"/>
                </a:solidFill>
                <a:latin typeface="Garamond"/>
                <a:cs typeface="Garamond"/>
              </a:rPr>
              <a:t>Random</a:t>
            </a:r>
            <a:r>
              <a:rPr sz="4800" b="1" spc="10" dirty="0">
                <a:solidFill>
                  <a:srgbClr val="252525"/>
                </a:solidFill>
                <a:latin typeface="Garamond"/>
                <a:cs typeface="Garamond"/>
              </a:rPr>
              <a:t>i</a:t>
            </a:r>
            <a:r>
              <a:rPr sz="4800" b="1" spc="-25" dirty="0">
                <a:solidFill>
                  <a:srgbClr val="252525"/>
                </a:solidFill>
                <a:latin typeface="Garamond"/>
                <a:cs typeface="Garamond"/>
              </a:rPr>
              <a:t>zat</a:t>
            </a:r>
            <a:r>
              <a:rPr sz="4800" b="1" spc="-10" dirty="0">
                <a:solidFill>
                  <a:srgbClr val="252525"/>
                </a:solidFill>
                <a:latin typeface="Garamond"/>
                <a:cs typeface="Garamond"/>
              </a:rPr>
              <a:t>i</a:t>
            </a:r>
            <a:r>
              <a:rPr sz="4800" b="1" dirty="0">
                <a:solidFill>
                  <a:srgbClr val="252525"/>
                </a:solidFill>
                <a:latin typeface="Garamond"/>
                <a:cs typeface="Garamond"/>
              </a:rPr>
              <a:t>on</a:t>
            </a:r>
            <a:r>
              <a:rPr sz="4800" b="1" spc="-30" dirty="0">
                <a:solidFill>
                  <a:srgbClr val="252525"/>
                </a:solidFill>
                <a:latin typeface="Times New Roman"/>
                <a:cs typeface="Times New Roman"/>
              </a:rPr>
              <a:t> </a:t>
            </a:r>
            <a:r>
              <a:rPr sz="4800" b="1" spc="-5" dirty="0">
                <a:solidFill>
                  <a:srgbClr val="252525"/>
                </a:solidFill>
                <a:latin typeface="Garamond"/>
                <a:cs typeface="Garamond"/>
              </a:rPr>
              <a:t>i</a:t>
            </a:r>
            <a:r>
              <a:rPr sz="4800" b="1" dirty="0">
                <a:solidFill>
                  <a:srgbClr val="252525"/>
                </a:solidFill>
                <a:latin typeface="Garamond"/>
                <a:cs typeface="Garamond"/>
              </a:rPr>
              <a:t>n</a:t>
            </a:r>
            <a:r>
              <a:rPr sz="4800" b="1" dirty="0">
                <a:solidFill>
                  <a:srgbClr val="252525"/>
                </a:solidFill>
                <a:latin typeface="Times New Roman"/>
                <a:cs typeface="Times New Roman"/>
              </a:rPr>
              <a:t>	</a:t>
            </a:r>
            <a:r>
              <a:rPr sz="4800" b="1" spc="30" dirty="0">
                <a:solidFill>
                  <a:srgbClr val="252525"/>
                </a:solidFill>
                <a:latin typeface="Garamond"/>
                <a:cs typeface="Garamond"/>
              </a:rPr>
              <a:t>g</a:t>
            </a:r>
            <a:r>
              <a:rPr sz="4800" b="1" spc="25" dirty="0">
                <a:solidFill>
                  <a:srgbClr val="252525"/>
                </a:solidFill>
                <a:latin typeface="Garamond"/>
                <a:cs typeface="Garamond"/>
              </a:rPr>
              <a:t>r</a:t>
            </a:r>
            <a:r>
              <a:rPr sz="4800" b="1" spc="-25" dirty="0">
                <a:solidFill>
                  <a:srgbClr val="252525"/>
                </a:solidFill>
                <a:latin typeface="Garamond"/>
                <a:cs typeface="Garamond"/>
              </a:rPr>
              <a:t>oups</a:t>
            </a:r>
            <a:r>
              <a:rPr sz="4800" b="1" dirty="0">
                <a:solidFill>
                  <a:srgbClr val="252525"/>
                </a:solidFill>
                <a:latin typeface="Times New Roman"/>
                <a:cs typeface="Times New Roman"/>
              </a:rPr>
              <a:t>	</a:t>
            </a:r>
            <a:r>
              <a:rPr sz="4800" b="1" spc="-40" dirty="0">
                <a:solidFill>
                  <a:srgbClr val="252525"/>
                </a:solidFill>
                <a:latin typeface="Garamond"/>
                <a:cs typeface="Garamond"/>
              </a:rPr>
              <a:t>o</a:t>
            </a:r>
            <a:r>
              <a:rPr sz="4800" b="1" dirty="0">
                <a:solidFill>
                  <a:srgbClr val="252525"/>
                </a:solidFill>
                <a:latin typeface="Garamond"/>
                <a:cs typeface="Garamond"/>
              </a:rPr>
              <a:t>f</a:t>
            </a:r>
            <a:r>
              <a:rPr sz="4800" b="1" dirty="0">
                <a:solidFill>
                  <a:srgbClr val="252525"/>
                </a:solidFill>
                <a:latin typeface="Times New Roman"/>
                <a:cs typeface="Times New Roman"/>
              </a:rPr>
              <a:t>	</a:t>
            </a:r>
            <a:r>
              <a:rPr sz="4800" b="1" spc="-204" dirty="0">
                <a:solidFill>
                  <a:srgbClr val="252525"/>
                </a:solidFill>
                <a:latin typeface="Garamond"/>
                <a:cs typeface="Garamond"/>
              </a:rPr>
              <a:t>T</a:t>
            </a:r>
            <a:r>
              <a:rPr sz="4800" b="1" spc="-105" dirty="0">
                <a:solidFill>
                  <a:srgbClr val="252525"/>
                </a:solidFill>
                <a:latin typeface="Garamond"/>
                <a:cs typeface="Garamond"/>
              </a:rPr>
              <a:t>w</a:t>
            </a:r>
            <a:r>
              <a:rPr sz="4800" b="1" spc="-25" dirty="0">
                <a:solidFill>
                  <a:srgbClr val="252525"/>
                </a:solidFill>
                <a:latin typeface="Garamond"/>
                <a:cs typeface="Garamond"/>
              </a:rPr>
              <a:t>o</a:t>
            </a:r>
            <a:endParaRPr sz="4800" dirty="0">
              <a:latin typeface="Garamond"/>
              <a:cs typeface="Garamond"/>
            </a:endParaRPr>
          </a:p>
        </p:txBody>
      </p:sp>
      <p:sp>
        <p:nvSpPr>
          <p:cNvPr id="38915" name="object 3"/>
          <p:cNvSpPr txBox="1">
            <a:spLocks noChangeArrowheads="1"/>
          </p:cNvSpPr>
          <p:nvPr/>
        </p:nvSpPr>
        <p:spPr bwMode="auto">
          <a:xfrm>
            <a:off x="616744" y="1420784"/>
            <a:ext cx="7772400" cy="5047536"/>
          </a:xfrm>
          <a:prstGeom prst="rect">
            <a:avLst/>
          </a:prstGeom>
          <a:noFill/>
          <a:ln w="9525">
            <a:noFill/>
            <a:miter lim="800000"/>
            <a:headEnd/>
            <a:tailEnd/>
          </a:ln>
        </p:spPr>
        <p:txBody>
          <a:bodyPr lIns="0" tIns="0" rIns="0" bIns="0">
            <a:spAutoFit/>
          </a:bodyPr>
          <a:lstStyle/>
          <a:p>
            <a:pPr marL="298450" indent="-285750" algn="just" eaLnBrk="1" hangingPunct="1">
              <a:buClr>
                <a:srgbClr val="82982A"/>
              </a:buClr>
              <a:buSzPct val="115000"/>
              <a:buFontTx/>
              <a:buChar char="•"/>
              <a:tabLst>
                <a:tab pos="298450" algn="l"/>
                <a:tab pos="10053638" algn="l"/>
              </a:tabLst>
              <a:defRPr/>
            </a:pPr>
            <a:r>
              <a:rPr lang="en-US" sz="2400" dirty="0">
                <a:solidFill>
                  <a:srgbClr val="252525"/>
                </a:solidFill>
                <a:latin typeface="Garamond" pitchFamily="18" charset="0"/>
              </a:rPr>
              <a:t>Also known as </a:t>
            </a:r>
            <a:r>
              <a:rPr lang="en-US" sz="2400" b="1" dirty="0">
                <a:solidFill>
                  <a:schemeClr val="accent2">
                    <a:lumMod val="75000"/>
                  </a:schemeClr>
                </a:solidFill>
                <a:latin typeface="Garamond" pitchFamily="18" charset="0"/>
              </a:rPr>
              <a:t>Block Randomization</a:t>
            </a:r>
            <a:r>
              <a:rPr lang="en-US" sz="2400" dirty="0">
                <a:solidFill>
                  <a:schemeClr val="accent2">
                    <a:lumMod val="75000"/>
                  </a:schemeClr>
                </a:solidFill>
                <a:latin typeface="Garamond" pitchFamily="18" charset="0"/>
              </a:rPr>
              <a:t>. </a:t>
            </a:r>
            <a:r>
              <a:rPr lang="en-US" sz="2400" dirty="0">
                <a:solidFill>
                  <a:srgbClr val="252525"/>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98450" indent="-285750" algn="just" eaLnBrk="1" hangingPunct="1">
              <a:spcBef>
                <a:spcPts val="1175"/>
              </a:spcBef>
              <a:buClr>
                <a:srgbClr val="82982A"/>
              </a:buClr>
              <a:buSzPct val="115000"/>
              <a:buFontTx/>
              <a:buChar char="•"/>
              <a:tabLst>
                <a:tab pos="298450" algn="l"/>
                <a:tab pos="10053638" algn="l"/>
              </a:tabLst>
              <a:defRPr/>
            </a:pPr>
            <a:r>
              <a:rPr lang="en-US" sz="2400" dirty="0">
                <a:solidFill>
                  <a:srgbClr val="252525"/>
                </a:solidFill>
                <a:latin typeface="Garamond" pitchFamily="18" charset="0"/>
              </a:rPr>
              <a:t>Block</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randomization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reduces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the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risk</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that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different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numbers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of</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people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will</a:t>
            </a:r>
            <a:r>
              <a:rPr lang="en-US" sz="2400" dirty="0">
                <a:solidFill>
                  <a:srgbClr val="252525"/>
                </a:solidFill>
                <a:latin typeface="Times New Roman" pitchFamily="18" charset="0"/>
                <a:cs typeface="Times New Roman" pitchFamily="18" charset="0"/>
              </a:rPr>
              <a:t> </a:t>
            </a:r>
            <a:r>
              <a:rPr lang="en-US" sz="2400" dirty="0" smtClean="0">
                <a:solidFill>
                  <a:srgbClr val="252525"/>
                </a:solidFill>
                <a:latin typeface="Garamond" pitchFamily="18" charset="0"/>
              </a:rPr>
              <a:t>be assigned</a:t>
            </a:r>
            <a:r>
              <a:rPr lang="en-US" sz="2400" dirty="0" smtClean="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to</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the</a:t>
            </a:r>
            <a:r>
              <a:rPr lang="en-US" sz="2400" dirty="0">
                <a:solidFill>
                  <a:srgbClr val="252525"/>
                </a:solidFill>
                <a:latin typeface="Times New Roman" pitchFamily="18" charset="0"/>
                <a:cs typeface="Times New Roman" pitchFamily="18" charset="0"/>
              </a:rPr>
              <a:t> </a:t>
            </a:r>
            <a:r>
              <a:rPr lang="en-US" sz="2400" b="1" dirty="0">
                <a:solidFill>
                  <a:srgbClr val="252525"/>
                </a:solidFill>
                <a:latin typeface="Garamond" pitchFamily="18" charset="0"/>
              </a:rPr>
              <a:t>Group</a:t>
            </a:r>
            <a:r>
              <a:rPr lang="en-US" sz="2400" b="1" dirty="0">
                <a:solidFill>
                  <a:srgbClr val="252525"/>
                </a:solidFill>
                <a:latin typeface="Times New Roman" pitchFamily="18" charset="0"/>
                <a:cs typeface="Times New Roman" pitchFamily="18" charset="0"/>
              </a:rPr>
              <a:t> </a:t>
            </a:r>
            <a:r>
              <a:rPr lang="en-US" sz="2400" b="1" dirty="0">
                <a:solidFill>
                  <a:srgbClr val="252525"/>
                </a:solidFill>
                <a:latin typeface="Garamond" pitchFamily="18" charset="0"/>
              </a:rPr>
              <a:t>A</a:t>
            </a:r>
            <a:r>
              <a:rPr lang="en-US" sz="2400" b="1" dirty="0">
                <a:solidFill>
                  <a:srgbClr val="252525"/>
                </a:solidFill>
                <a:latin typeface="Times New Roman" pitchFamily="18" charset="0"/>
                <a:cs typeface="Times New Roman" pitchFamily="18" charset="0"/>
              </a:rPr>
              <a:t> </a:t>
            </a:r>
            <a:r>
              <a:rPr lang="en-US" sz="2400" b="1" dirty="0">
                <a:solidFill>
                  <a:srgbClr val="252525"/>
                </a:solidFill>
                <a:latin typeface="Garamond" pitchFamily="18" charset="0"/>
              </a:rPr>
              <a:t>(Intervention)</a:t>
            </a:r>
            <a:r>
              <a:rPr lang="en-US" sz="2400" b="1"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and</a:t>
            </a:r>
            <a:r>
              <a:rPr lang="en-US" sz="2400" dirty="0">
                <a:solidFill>
                  <a:srgbClr val="252525"/>
                </a:solidFill>
                <a:latin typeface="Times New Roman" pitchFamily="18" charset="0"/>
                <a:cs typeface="Times New Roman" pitchFamily="18" charset="0"/>
              </a:rPr>
              <a:t> </a:t>
            </a:r>
            <a:r>
              <a:rPr lang="en-US" sz="2400" b="1" dirty="0">
                <a:solidFill>
                  <a:srgbClr val="252525"/>
                </a:solidFill>
                <a:latin typeface="Garamond" pitchFamily="18" charset="0"/>
              </a:rPr>
              <a:t>Group</a:t>
            </a:r>
            <a:r>
              <a:rPr lang="en-US" sz="2400" b="1" dirty="0">
                <a:solidFill>
                  <a:srgbClr val="252525"/>
                </a:solidFill>
                <a:latin typeface="Times New Roman" pitchFamily="18" charset="0"/>
                <a:cs typeface="Times New Roman" pitchFamily="18" charset="0"/>
              </a:rPr>
              <a:t> </a:t>
            </a:r>
            <a:r>
              <a:rPr lang="en-US" sz="2400" b="1" dirty="0">
                <a:solidFill>
                  <a:srgbClr val="252525"/>
                </a:solidFill>
                <a:latin typeface="Garamond" pitchFamily="18" charset="0"/>
              </a:rPr>
              <a:t>B</a:t>
            </a:r>
            <a:r>
              <a:rPr lang="en-US" sz="2400" b="1" dirty="0">
                <a:solidFill>
                  <a:srgbClr val="252525"/>
                </a:solidFill>
                <a:latin typeface="Times New Roman" pitchFamily="18" charset="0"/>
                <a:cs typeface="Times New Roman" pitchFamily="18" charset="0"/>
              </a:rPr>
              <a:t> </a:t>
            </a:r>
            <a:r>
              <a:rPr lang="en-US" sz="2400" b="1" dirty="0">
                <a:solidFill>
                  <a:srgbClr val="252525"/>
                </a:solidFill>
                <a:latin typeface="Garamond" pitchFamily="18" charset="0"/>
              </a:rPr>
              <a:t>(Control).</a:t>
            </a:r>
            <a:endParaRPr lang="en-US" sz="2400" dirty="0">
              <a:latin typeface="Garamond" pitchFamily="18" charset="0"/>
            </a:endParaRPr>
          </a:p>
          <a:p>
            <a:pPr marL="298450" indent="-285750" algn="just" eaLnBrk="1" hangingPunct="1">
              <a:spcBef>
                <a:spcPts val="1175"/>
              </a:spcBef>
              <a:buClr>
                <a:srgbClr val="82982A"/>
              </a:buClr>
              <a:buSzPct val="115000"/>
              <a:buFontTx/>
              <a:buChar char="•"/>
              <a:tabLst>
                <a:tab pos="298450" algn="l"/>
                <a:tab pos="10053638" algn="l"/>
              </a:tabLst>
              <a:defRPr/>
            </a:pPr>
            <a:r>
              <a:rPr lang="en-US" sz="2400" dirty="0">
                <a:solidFill>
                  <a:srgbClr val="252525"/>
                </a:solidFill>
                <a:latin typeface="Garamond" pitchFamily="18" charset="0"/>
              </a:rPr>
              <a:t>At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any</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time,</a:t>
            </a:r>
            <a:r>
              <a:rPr lang="en-US" sz="2400"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if</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an</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even</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number</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of</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patients</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have</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been</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admitted</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into</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the</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study,</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exactly</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half</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would</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be</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assigned</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to</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Group</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A</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and</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half</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to</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Group</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B.</a:t>
            </a:r>
            <a:endParaRPr lang="en-US" sz="2400" u="sng" dirty="0">
              <a:latin typeface="Garamond" pitchFamily="18" charset="0"/>
            </a:endParaRPr>
          </a:p>
          <a:p>
            <a:pPr marL="298450" indent="-285750" algn="just" eaLnBrk="1" hangingPunct="1">
              <a:spcBef>
                <a:spcPts val="1175"/>
              </a:spcBef>
              <a:buClr>
                <a:srgbClr val="82982A"/>
              </a:buClr>
              <a:buSzPct val="115000"/>
              <a:buFontTx/>
              <a:buChar char="•"/>
              <a:tabLst>
                <a:tab pos="298450" algn="l"/>
                <a:tab pos="10053638" algn="l"/>
              </a:tabLst>
              <a:defRPr/>
            </a:pPr>
            <a:r>
              <a:rPr lang="en-US" sz="2400" dirty="0">
                <a:solidFill>
                  <a:srgbClr val="7030A0"/>
                </a:solidFill>
                <a:latin typeface="Garamond" pitchFamily="18" charset="0"/>
              </a:rPr>
              <a:t>The</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order</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of</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assignment</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is</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randomized.</a:t>
            </a:r>
          </a:p>
          <a:p>
            <a:pPr marL="298450" indent="-285750" algn="just" eaLnBrk="1" hangingPunct="1">
              <a:spcBef>
                <a:spcPts val="1175"/>
              </a:spcBef>
              <a:buClr>
                <a:srgbClr val="82982A"/>
              </a:buClr>
              <a:buSzPct val="115000"/>
              <a:buFontTx/>
              <a:buChar char="•"/>
              <a:tabLst>
                <a:tab pos="298450" algn="l"/>
                <a:tab pos="10053638" algn="l"/>
              </a:tabLst>
              <a:defRPr/>
            </a:pPr>
            <a:r>
              <a:rPr lang="en-US" sz="2400" dirty="0">
                <a:solidFill>
                  <a:srgbClr val="252525"/>
                </a:solidFill>
                <a:latin typeface="Garamond" pitchFamily="18" charset="0"/>
              </a:rPr>
              <a:t>In</a:t>
            </a:r>
            <a:r>
              <a:rPr lang="en-US" sz="2400" dirty="0">
                <a:solidFill>
                  <a:srgbClr val="252525"/>
                </a:solidFill>
                <a:latin typeface="Times New Roman" pitchFamily="18" charset="0"/>
                <a:cs typeface="Times New Roman" pitchFamily="18" charset="0"/>
              </a:rPr>
              <a:t> </a:t>
            </a:r>
            <a:r>
              <a:rPr lang="en-US" sz="2400" b="1" dirty="0">
                <a:latin typeface="Garamond" pitchFamily="18" charset="0"/>
              </a:rPr>
              <a:t>randomly</a:t>
            </a:r>
            <a:r>
              <a:rPr lang="en-US" sz="2400" b="1" dirty="0">
                <a:latin typeface="Times New Roman" pitchFamily="18" charset="0"/>
                <a:cs typeface="Times New Roman" pitchFamily="18" charset="0"/>
              </a:rPr>
              <a:t> </a:t>
            </a:r>
            <a:r>
              <a:rPr lang="en-US" sz="2400" b="1" dirty="0">
                <a:latin typeface="Garamond" pitchFamily="18" charset="0"/>
              </a:rPr>
              <a:t>permuted</a:t>
            </a:r>
            <a:r>
              <a:rPr lang="en-US" sz="2400" b="1" dirty="0">
                <a:latin typeface="Times New Roman" pitchFamily="18" charset="0"/>
                <a:cs typeface="Times New Roman" pitchFamily="18" charset="0"/>
              </a:rPr>
              <a:t> </a:t>
            </a:r>
            <a:r>
              <a:rPr lang="en-US" sz="2400" b="1" dirty="0">
                <a:latin typeface="Garamond" pitchFamily="18" charset="0"/>
              </a:rPr>
              <a:t>blocks</a:t>
            </a:r>
            <a:r>
              <a:rPr lang="en-US" sz="2400" dirty="0">
                <a:latin typeface="Garamond" pitchFamily="18" charset="0"/>
              </a:rPr>
              <a:t>,</a:t>
            </a:r>
            <a:r>
              <a:rPr lang="en-US" sz="2400" dirty="0">
                <a:latin typeface="Times New Roman" pitchFamily="18" charset="0"/>
                <a:cs typeface="Times New Roman" pitchFamily="18" charset="0"/>
              </a:rPr>
              <a:t> </a:t>
            </a:r>
            <a:r>
              <a:rPr lang="en-US" sz="2400" dirty="0">
                <a:latin typeface="Garamond" pitchFamily="18" charset="0"/>
              </a:rPr>
              <a:t>there</a:t>
            </a:r>
            <a:r>
              <a:rPr lang="en-US" sz="2400" dirty="0">
                <a:latin typeface="Times New Roman" pitchFamily="18" charset="0"/>
                <a:cs typeface="Times New Roman" pitchFamily="18" charset="0"/>
              </a:rPr>
              <a:t> </a:t>
            </a:r>
            <a:r>
              <a:rPr lang="en-US" sz="2400" dirty="0">
                <a:latin typeface="Garamond" pitchFamily="18" charset="0"/>
              </a:rPr>
              <a:t>are</a:t>
            </a:r>
            <a:r>
              <a:rPr lang="en-US" sz="2400" dirty="0">
                <a:latin typeface="Times New Roman" pitchFamily="18" charset="0"/>
                <a:cs typeface="Times New Roman" pitchFamily="18" charset="0"/>
              </a:rPr>
              <a:t> </a:t>
            </a:r>
            <a:r>
              <a:rPr lang="en-US" sz="2400" dirty="0">
                <a:latin typeface="Garamond" pitchFamily="18" charset="0"/>
              </a:rPr>
              <a:t>several</a:t>
            </a:r>
            <a:r>
              <a:rPr lang="en-US" sz="2400" dirty="0">
                <a:latin typeface="Times New Roman" pitchFamily="18" charset="0"/>
                <a:cs typeface="Times New Roman" pitchFamily="18" charset="0"/>
              </a:rPr>
              <a:t> </a:t>
            </a:r>
            <a:r>
              <a:rPr lang="en-US" sz="2400" dirty="0">
                <a:latin typeface="Garamond" pitchFamily="18" charset="0"/>
              </a:rPr>
              <a:t>block</a:t>
            </a:r>
            <a:r>
              <a:rPr lang="en-US" sz="2400" dirty="0">
                <a:latin typeface="Times New Roman" pitchFamily="18" charset="0"/>
                <a:cs typeface="Times New Roman" pitchFamily="18" charset="0"/>
              </a:rPr>
              <a:t> </a:t>
            </a:r>
            <a:r>
              <a:rPr lang="en-US" sz="2400" dirty="0">
                <a:latin typeface="Garamond" pitchFamily="18" charset="0"/>
              </a:rPr>
              <a:t>sizes</a:t>
            </a:r>
            <a:r>
              <a:rPr lang="en-US" sz="2400" dirty="0">
                <a:latin typeface="Times New Roman" pitchFamily="18" charset="0"/>
                <a:cs typeface="Times New Roman" pitchFamily="18" charset="0"/>
              </a:rPr>
              <a:t> </a:t>
            </a:r>
            <a:r>
              <a:rPr lang="en-US" sz="2400" dirty="0">
                <a:solidFill>
                  <a:srgbClr val="0070C0"/>
                </a:solidFill>
                <a:latin typeface="Garamond" pitchFamily="18" charset="0"/>
              </a:rPr>
              <a:t>(e.g.,</a:t>
            </a:r>
            <a:r>
              <a:rPr lang="en-US" sz="2400" dirty="0">
                <a:solidFill>
                  <a:srgbClr val="0070C0"/>
                </a:solidFill>
                <a:latin typeface="Times New Roman" pitchFamily="18" charset="0"/>
                <a:cs typeface="Times New Roman" pitchFamily="18" charset="0"/>
              </a:rPr>
              <a:t> </a:t>
            </a:r>
            <a:r>
              <a:rPr lang="en-US" sz="2400" dirty="0">
                <a:solidFill>
                  <a:srgbClr val="0070C0"/>
                </a:solidFill>
                <a:latin typeface="Garamond" pitchFamily="18" charset="0"/>
              </a:rPr>
              <a:t>4,</a:t>
            </a:r>
            <a:r>
              <a:rPr lang="en-US" sz="2400" dirty="0">
                <a:solidFill>
                  <a:srgbClr val="0070C0"/>
                </a:solidFill>
                <a:latin typeface="Times New Roman" pitchFamily="18" charset="0"/>
                <a:cs typeface="Times New Roman" pitchFamily="18" charset="0"/>
              </a:rPr>
              <a:t> </a:t>
            </a:r>
            <a:r>
              <a:rPr lang="en-US" sz="2400" dirty="0">
                <a:solidFill>
                  <a:srgbClr val="0070C0"/>
                </a:solidFill>
                <a:latin typeface="Garamond" pitchFamily="18" charset="0"/>
              </a:rPr>
              <a:t>6,</a:t>
            </a:r>
            <a:r>
              <a:rPr lang="en-US" sz="2400" dirty="0">
                <a:solidFill>
                  <a:srgbClr val="0070C0"/>
                </a:solidFill>
                <a:latin typeface="Times New Roman" pitchFamily="18" charset="0"/>
                <a:cs typeface="Times New Roman" pitchFamily="18" charset="0"/>
              </a:rPr>
              <a:t> </a:t>
            </a:r>
            <a:r>
              <a:rPr lang="en-US" sz="2400" dirty="0">
                <a:solidFill>
                  <a:srgbClr val="0070C0"/>
                </a:solidFill>
                <a:latin typeface="Garamond" pitchFamily="18" charset="0"/>
              </a:rPr>
              <a:t>and</a:t>
            </a:r>
            <a:r>
              <a:rPr lang="en-US" sz="2400" dirty="0">
                <a:solidFill>
                  <a:srgbClr val="0070C0"/>
                </a:solidFill>
                <a:latin typeface="Times New Roman" pitchFamily="18" charset="0"/>
                <a:cs typeface="Times New Roman" pitchFamily="18" charset="0"/>
              </a:rPr>
              <a:t> </a:t>
            </a:r>
            <a:r>
              <a:rPr lang="en-US" sz="2400" dirty="0">
                <a:solidFill>
                  <a:srgbClr val="0070C0"/>
                </a:solidFill>
                <a:latin typeface="Garamond" pitchFamily="18" charset="0"/>
              </a:rPr>
              <a:t>8</a:t>
            </a:r>
            <a:r>
              <a:rPr lang="en-US" sz="2400" dirty="0">
                <a:latin typeface="Garamond" pitchFamily="18" charset="0"/>
              </a:rPr>
              <a:t>),</a:t>
            </a:r>
            <a:r>
              <a:rPr lang="en-US" sz="2400" dirty="0">
                <a:solidFill>
                  <a:srgbClr val="0070C0"/>
                </a:solidFill>
                <a:latin typeface="Times New Roman" pitchFamily="18" charset="0"/>
                <a:cs typeface="Times New Roman" pitchFamily="18" charset="0"/>
              </a:rPr>
              <a:t> </a:t>
            </a:r>
            <a:r>
              <a:rPr lang="en-US" sz="2400" dirty="0">
                <a:latin typeface="Garamond" pitchFamily="18" charset="0"/>
              </a:rPr>
              <a:t>and</a:t>
            </a:r>
            <a:r>
              <a:rPr lang="en-US" sz="2400" dirty="0">
                <a:latin typeface="Times New Roman" pitchFamily="18" charset="0"/>
                <a:cs typeface="Times New Roman" pitchFamily="18" charset="0"/>
              </a:rPr>
              <a:t> </a:t>
            </a:r>
            <a:r>
              <a:rPr lang="en-US" sz="2400" dirty="0">
                <a:latin typeface="Garamond" pitchFamily="18" charset="0"/>
              </a:rPr>
              <a:t>the</a:t>
            </a:r>
            <a:r>
              <a:rPr lang="en-US" sz="2400" dirty="0">
                <a:latin typeface="Times New Roman" pitchFamily="18" charset="0"/>
                <a:cs typeface="Times New Roman" pitchFamily="18" charset="0"/>
              </a:rPr>
              <a:t> </a:t>
            </a:r>
            <a:r>
              <a:rPr lang="en-US" sz="2400" dirty="0">
                <a:latin typeface="Garamond" pitchFamily="18" charset="0"/>
              </a:rPr>
              <a:t>block</a:t>
            </a:r>
            <a:r>
              <a:rPr lang="en-US" sz="2400" dirty="0">
                <a:latin typeface="Times New Roman" pitchFamily="18" charset="0"/>
                <a:cs typeface="Times New Roman" pitchFamily="18" charset="0"/>
              </a:rPr>
              <a:t> </a:t>
            </a:r>
            <a:r>
              <a:rPr lang="en-US" sz="2400" dirty="0">
                <a:latin typeface="Garamond" pitchFamily="18" charset="0"/>
              </a:rPr>
              <a:t>size</a:t>
            </a:r>
            <a:r>
              <a:rPr lang="en-US" sz="2400" dirty="0">
                <a:latin typeface="Times New Roman" pitchFamily="18" charset="0"/>
                <a:cs typeface="Times New Roman" pitchFamily="18" charset="0"/>
              </a:rPr>
              <a:t> </a:t>
            </a:r>
            <a:r>
              <a:rPr lang="en-US" sz="2400" dirty="0">
                <a:latin typeface="Garamond" pitchFamily="18" charset="0"/>
              </a:rPr>
              <a:t>and</a:t>
            </a:r>
            <a:r>
              <a:rPr lang="en-US" sz="2400" dirty="0">
                <a:latin typeface="Times New Roman" pitchFamily="18" charset="0"/>
                <a:cs typeface="Times New Roman" pitchFamily="18" charset="0"/>
              </a:rPr>
              <a:t> </a:t>
            </a:r>
            <a:r>
              <a:rPr lang="en-US" sz="2400" dirty="0">
                <a:latin typeface="Garamond" pitchFamily="18" charset="0"/>
              </a:rPr>
              <a:t>specific</a:t>
            </a:r>
            <a:r>
              <a:rPr lang="en-US" sz="2400" dirty="0">
                <a:latin typeface="Times New Roman" pitchFamily="18" charset="0"/>
                <a:cs typeface="Times New Roman" pitchFamily="18" charset="0"/>
              </a:rPr>
              <a:t> </a:t>
            </a:r>
            <a:r>
              <a:rPr lang="en-US" sz="2400" dirty="0">
                <a:latin typeface="Garamond" pitchFamily="18" charset="0"/>
              </a:rPr>
              <a:t>order</a:t>
            </a:r>
            <a:r>
              <a:rPr lang="en-US" sz="2400" dirty="0">
                <a:latin typeface="Times New Roman" pitchFamily="18" charset="0"/>
                <a:cs typeface="Times New Roman" pitchFamily="18" charset="0"/>
              </a:rPr>
              <a:t> </a:t>
            </a:r>
            <a:r>
              <a:rPr lang="en-US" sz="2400" dirty="0">
                <a:solidFill>
                  <a:srgbClr val="252525"/>
                </a:solidFill>
                <a:latin typeface="Garamond" pitchFamily="18" charset="0"/>
              </a:rPr>
              <a:t>are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chosen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randomly</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the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beginning</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of</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each</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block</a:t>
            </a:r>
            <a:endParaRPr lang="en-US" sz="2400" dirty="0">
              <a:latin typeface="Garamond" pitchFamily="18" charset="0"/>
            </a:endParaRPr>
          </a:p>
        </p:txBody>
      </p:sp>
    </p:spTree>
    <p:extLst>
      <p:ext uri="{BB962C8B-B14F-4D97-AF65-F5344CB8AC3E}">
        <p14:creationId xmlns:p14="http://schemas.microsoft.com/office/powerpoint/2010/main" xmlns="" val="2536811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638"/>
            <a:ext cx="8001000" cy="944562"/>
          </a:xfrm>
        </p:spPr>
        <p:txBody>
          <a:bodyPr tIns="380365" rtlCol="0">
            <a:normAutofit fontScale="90000"/>
          </a:bodyPr>
          <a:lstStyle/>
          <a:p>
            <a:pPr marL="1877695" algn="l" eaLnBrk="1" fontAlgn="auto" hangingPunct="1">
              <a:spcBef>
                <a:spcPts val="0"/>
              </a:spcBef>
              <a:spcAft>
                <a:spcPts val="0"/>
              </a:spcAft>
              <a:defRPr/>
            </a:pPr>
            <a:r>
              <a:rPr spc="-30" dirty="0"/>
              <a:t>Syste</a:t>
            </a:r>
            <a:r>
              <a:rPr spc="-25" dirty="0"/>
              <a:t>m</a:t>
            </a:r>
            <a:r>
              <a:rPr spc="-20" dirty="0"/>
              <a:t>atic</a:t>
            </a:r>
            <a:r>
              <a:rPr spc="-30" dirty="0">
                <a:latin typeface="Times New Roman"/>
                <a:cs typeface="Times New Roman"/>
              </a:rPr>
              <a:t> </a:t>
            </a:r>
            <a:r>
              <a:rPr spc="-5" dirty="0"/>
              <a:t>Allocat</a:t>
            </a:r>
            <a:r>
              <a:rPr spc="15" dirty="0"/>
              <a:t>i</a:t>
            </a:r>
            <a:r>
              <a:rPr dirty="0"/>
              <a:t>on</a:t>
            </a:r>
          </a:p>
        </p:txBody>
      </p:sp>
      <p:sp>
        <p:nvSpPr>
          <p:cNvPr id="39939" name="object 3"/>
          <p:cNvSpPr txBox="1">
            <a:spLocks noChangeArrowheads="1"/>
          </p:cNvSpPr>
          <p:nvPr/>
        </p:nvSpPr>
        <p:spPr bwMode="auto">
          <a:xfrm>
            <a:off x="627460" y="1752601"/>
            <a:ext cx="7827169" cy="48474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marL="298450" indent="-285750">
              <a:tabLst>
                <a:tab pos="298450" algn="l"/>
              </a:tabLst>
              <a:defRPr>
                <a:solidFill>
                  <a:schemeClr val="tx1"/>
                </a:solidFill>
                <a:latin typeface="Calibri" pitchFamily="34" charset="0"/>
                <a:cs typeface="Arial" pitchFamily="34" charset="0"/>
              </a:defRPr>
            </a:lvl1pPr>
            <a:lvl2pPr marL="742950" indent="-285750">
              <a:tabLst>
                <a:tab pos="298450" algn="l"/>
              </a:tabLst>
              <a:defRPr>
                <a:solidFill>
                  <a:schemeClr val="tx1"/>
                </a:solidFill>
                <a:latin typeface="Calibri" pitchFamily="34" charset="0"/>
                <a:cs typeface="Arial" pitchFamily="34" charset="0"/>
              </a:defRPr>
            </a:lvl2pPr>
            <a:lvl3pPr marL="1143000" indent="-228600">
              <a:tabLst>
                <a:tab pos="298450" algn="l"/>
              </a:tabLst>
              <a:defRPr>
                <a:solidFill>
                  <a:schemeClr val="tx1"/>
                </a:solidFill>
                <a:latin typeface="Calibri" pitchFamily="34" charset="0"/>
                <a:cs typeface="Arial" pitchFamily="34" charset="0"/>
              </a:defRPr>
            </a:lvl3pPr>
            <a:lvl4pPr marL="1600200" indent="-228600">
              <a:tabLst>
                <a:tab pos="298450" algn="l"/>
              </a:tabLst>
              <a:defRPr>
                <a:solidFill>
                  <a:schemeClr val="tx1"/>
                </a:solidFill>
                <a:latin typeface="Calibri" pitchFamily="34" charset="0"/>
                <a:cs typeface="Arial" pitchFamily="34" charset="0"/>
              </a:defRPr>
            </a:lvl4pPr>
            <a:lvl5pPr marL="2057400" indent="-228600">
              <a:tabLst>
                <a:tab pos="29845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9pPr>
          </a:lstStyle>
          <a:p>
            <a:pPr algn="just" eaLnBrk="1" hangingPunct="1">
              <a:buClr>
                <a:srgbClr val="82982A"/>
              </a:buClr>
              <a:buSzPct val="115000"/>
              <a:buFontTx/>
              <a:buChar char="•"/>
            </a:pPr>
            <a:r>
              <a:rPr lang="en-US" sz="2400" dirty="0">
                <a:solidFill>
                  <a:srgbClr val="252525"/>
                </a:solidFill>
                <a:latin typeface="Garamond" pitchFamily="18" charset="0"/>
              </a:rPr>
              <a:t>This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method</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also</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ensures</a:t>
            </a:r>
            <a:r>
              <a:rPr lang="en-US" sz="2400" dirty="0">
                <a:solidFill>
                  <a:srgbClr val="252525"/>
                </a:solidFill>
                <a:latin typeface="Times New Roman" pitchFamily="18" charset="0"/>
                <a:cs typeface="Times New Roman" pitchFamily="18" charset="0"/>
              </a:rPr>
              <a:t> </a:t>
            </a:r>
            <a:r>
              <a:rPr lang="en-US" sz="2400" dirty="0">
                <a:solidFill>
                  <a:srgbClr val="FF0000"/>
                </a:solidFill>
                <a:latin typeface="Garamond" pitchFamily="18" charset="0"/>
              </a:rPr>
              <a:t>equal</a:t>
            </a:r>
            <a:r>
              <a:rPr lang="en-US" sz="2400" dirty="0">
                <a:solidFill>
                  <a:srgbClr val="FF0000"/>
                </a:solidFill>
                <a:latin typeface="Times New Roman" pitchFamily="18" charset="0"/>
                <a:cs typeface="Times New Roman" pitchFamily="18" charset="0"/>
              </a:rPr>
              <a:t> </a:t>
            </a:r>
            <a:r>
              <a:rPr lang="en-US" sz="2400" dirty="0">
                <a:solidFill>
                  <a:srgbClr val="FF0000"/>
                </a:solidFill>
                <a:latin typeface="Garamond" pitchFamily="18" charset="0"/>
              </a:rPr>
              <a:t>number</a:t>
            </a:r>
            <a:r>
              <a:rPr lang="en-US" sz="2400" dirty="0">
                <a:solidFill>
                  <a:srgbClr val="FF0000"/>
                </a:solidFill>
                <a:latin typeface="Times New Roman" pitchFamily="18" charset="0"/>
                <a:cs typeface="Times New Roman" pitchFamily="18" charset="0"/>
              </a:rPr>
              <a:t> </a:t>
            </a:r>
            <a:r>
              <a:rPr lang="en-US" sz="2400" dirty="0">
                <a:solidFill>
                  <a:srgbClr val="FF0000"/>
                </a:solidFill>
                <a:latin typeface="Garamond" pitchFamily="18" charset="0"/>
              </a:rPr>
              <a:t>of</a:t>
            </a:r>
            <a:r>
              <a:rPr lang="en-US" sz="2400" dirty="0">
                <a:solidFill>
                  <a:srgbClr val="FF0000"/>
                </a:solidFill>
                <a:latin typeface="Times New Roman" pitchFamily="18" charset="0"/>
                <a:cs typeface="Times New Roman" pitchFamily="18" charset="0"/>
              </a:rPr>
              <a:t>  </a:t>
            </a:r>
            <a:r>
              <a:rPr lang="en-US" sz="2400" dirty="0">
                <a:solidFill>
                  <a:srgbClr val="FF0000"/>
                </a:solidFill>
                <a:latin typeface="Garamond" pitchFamily="18" charset="0"/>
              </a:rPr>
              <a:t>participants</a:t>
            </a:r>
            <a:r>
              <a:rPr lang="en-US" sz="2400" dirty="0">
                <a:solidFill>
                  <a:srgbClr val="FF0000"/>
                </a:solidFill>
                <a:latin typeface="Times New Roman" pitchFamily="18" charset="0"/>
                <a:cs typeface="Times New Roman" pitchFamily="18" charset="0"/>
              </a:rPr>
              <a:t> </a:t>
            </a:r>
            <a:r>
              <a:rPr lang="en-US" sz="2400" dirty="0">
                <a:solidFill>
                  <a:srgbClr val="252525"/>
                </a:solidFill>
                <a:latin typeface="Garamond" pitchFamily="18" charset="0"/>
              </a:rPr>
              <a:t>in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experimental</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and</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control</a:t>
            </a:r>
            <a:endParaRPr lang="en-US" sz="2400" dirty="0">
              <a:latin typeface="Garamond" pitchFamily="18" charset="0"/>
            </a:endParaRPr>
          </a:p>
          <a:p>
            <a:pPr algn="just" eaLnBrk="1" hangingPunct="1"/>
            <a:r>
              <a:rPr lang="en-US" sz="2400" dirty="0">
                <a:solidFill>
                  <a:srgbClr val="252525"/>
                </a:solidFill>
                <a:latin typeface="Garamond" pitchFamily="18" charset="0"/>
              </a:rPr>
              <a:t>groups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if</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even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no.</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of</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participants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take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part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in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the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study.</a:t>
            </a:r>
            <a:endParaRPr lang="en-US" sz="2400" dirty="0">
              <a:latin typeface="Garamond" pitchFamily="18" charset="0"/>
            </a:endParaRPr>
          </a:p>
          <a:p>
            <a:pPr algn="just" eaLnBrk="1" hangingPunct="1"/>
            <a:endParaRPr lang="en-US" sz="2400" dirty="0">
              <a:latin typeface="Times New Roman" pitchFamily="18" charset="0"/>
              <a:cs typeface="Times New Roman" pitchFamily="18" charset="0"/>
            </a:endParaRPr>
          </a:p>
          <a:p>
            <a:pPr algn="just" eaLnBrk="1" hangingPunct="1"/>
            <a:endParaRPr lang="en-US" sz="2100" dirty="0">
              <a:latin typeface="Times New Roman" pitchFamily="18" charset="0"/>
              <a:cs typeface="Times New Roman" pitchFamily="18" charset="0"/>
            </a:endParaRPr>
          </a:p>
          <a:p>
            <a:pPr algn="just" eaLnBrk="1" hangingPunct="1">
              <a:buClr>
                <a:srgbClr val="82982A"/>
              </a:buClr>
              <a:buSzPct val="115000"/>
              <a:buFontTx/>
              <a:buChar char="•"/>
            </a:pPr>
            <a:r>
              <a:rPr lang="en-US" sz="2400" dirty="0">
                <a:solidFill>
                  <a:srgbClr val="252525"/>
                </a:solidFill>
                <a:latin typeface="Garamond" pitchFamily="18" charset="0"/>
              </a:rPr>
              <a:t>Here,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first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patient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is</a:t>
            </a:r>
            <a:r>
              <a:rPr lang="en-US" sz="2400" dirty="0">
                <a:solidFill>
                  <a:srgbClr val="252525"/>
                </a:solidFill>
                <a:latin typeface="Times New Roman" pitchFamily="18" charset="0"/>
                <a:cs typeface="Times New Roman" pitchFamily="18" charset="0"/>
              </a:rPr>
              <a:t> </a:t>
            </a:r>
            <a:r>
              <a:rPr lang="en-US" sz="2400" dirty="0">
                <a:solidFill>
                  <a:srgbClr val="00B050"/>
                </a:solidFill>
                <a:latin typeface="Garamond" pitchFamily="18" charset="0"/>
              </a:rPr>
              <a:t>randomly</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allocated</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to</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a</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group</a:t>
            </a:r>
            <a:r>
              <a:rPr lang="en-US" sz="2400" dirty="0">
                <a:solidFill>
                  <a:srgbClr val="252525"/>
                </a:solidFill>
                <a:latin typeface="Garamond" pitchFamily="18" charset="0"/>
              </a:rPr>
              <a: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next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patient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goes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to</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alternate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group</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automatically.</a:t>
            </a:r>
            <a:endParaRPr lang="en-US" sz="2400" dirty="0">
              <a:latin typeface="Garamond" pitchFamily="18" charset="0"/>
            </a:endParaRPr>
          </a:p>
          <a:p>
            <a:pPr algn="just" eaLnBrk="1" hangingPunct="1">
              <a:spcBef>
                <a:spcPts val="1175"/>
              </a:spcBef>
              <a:buClr>
                <a:srgbClr val="82982A"/>
              </a:buClr>
              <a:buSzPct val="115000"/>
              <a:buFontTx/>
              <a:buChar char="•"/>
            </a:pPr>
            <a:r>
              <a:rPr lang="en-US" sz="2400" dirty="0">
                <a:solidFill>
                  <a:srgbClr val="252525"/>
                </a:solidFill>
                <a:latin typeface="Garamond" pitchFamily="18" charset="0"/>
              </a:rPr>
              <a:t>Subsequent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patients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are</a:t>
            </a:r>
            <a:r>
              <a:rPr lang="en-US" sz="2400" dirty="0">
                <a:solidFill>
                  <a:srgbClr val="252525"/>
                </a:solidFill>
                <a:latin typeface="Times New Roman" pitchFamily="18" charset="0"/>
                <a:cs typeface="Times New Roman" pitchFamily="18" charset="0"/>
              </a:rPr>
              <a:t> </a:t>
            </a:r>
            <a:r>
              <a:rPr lang="en-US" sz="2400" dirty="0">
                <a:solidFill>
                  <a:srgbClr val="FF0000"/>
                </a:solidFill>
                <a:latin typeface="Garamond" pitchFamily="18" charset="0"/>
              </a:rPr>
              <a:t>allocated</a:t>
            </a:r>
            <a:r>
              <a:rPr lang="en-US" sz="2400" dirty="0">
                <a:solidFill>
                  <a:srgbClr val="FF0000"/>
                </a:solidFill>
                <a:latin typeface="Times New Roman" pitchFamily="18" charset="0"/>
                <a:cs typeface="Times New Roman" pitchFamily="18" charset="0"/>
              </a:rPr>
              <a:t> </a:t>
            </a:r>
            <a:r>
              <a:rPr lang="en-US" sz="2400" dirty="0">
                <a:solidFill>
                  <a:srgbClr val="FF0000"/>
                </a:solidFill>
                <a:latin typeface="Garamond" pitchFamily="18" charset="0"/>
              </a:rPr>
              <a:t>into</a:t>
            </a:r>
            <a:r>
              <a:rPr lang="en-US" sz="2400" dirty="0">
                <a:solidFill>
                  <a:srgbClr val="FF0000"/>
                </a:solidFill>
                <a:latin typeface="Times New Roman" pitchFamily="18" charset="0"/>
                <a:cs typeface="Times New Roman" pitchFamily="18" charset="0"/>
              </a:rPr>
              <a:t> </a:t>
            </a:r>
            <a:r>
              <a:rPr lang="en-US" sz="2400" dirty="0">
                <a:solidFill>
                  <a:srgbClr val="FF0000"/>
                </a:solidFill>
                <a:latin typeface="Garamond" pitchFamily="18" charset="0"/>
              </a:rPr>
              <a:t>groups</a:t>
            </a:r>
            <a:r>
              <a:rPr lang="en-US" sz="2400" dirty="0">
                <a:solidFill>
                  <a:srgbClr val="FF0000"/>
                </a:solidFill>
                <a:latin typeface="Times New Roman" pitchFamily="18" charset="0"/>
                <a:cs typeface="Times New Roman" pitchFamily="18" charset="0"/>
              </a:rPr>
              <a:t> </a:t>
            </a:r>
            <a:r>
              <a:rPr lang="en-US" sz="2400" dirty="0">
                <a:solidFill>
                  <a:srgbClr val="FF0000"/>
                </a:solidFill>
                <a:latin typeface="Garamond" pitchFamily="18" charset="0"/>
              </a:rPr>
              <a:t>alternatively</a:t>
            </a:r>
            <a:r>
              <a:rPr lang="en-US" sz="2400" dirty="0">
                <a:solidFill>
                  <a:srgbClr val="252525"/>
                </a:solidFill>
                <a:latin typeface="Garamond" pitchFamily="18" charset="0"/>
              </a:rPr>
              <a:t>.</a:t>
            </a:r>
            <a:endParaRPr lang="en-US" sz="2400" dirty="0">
              <a:latin typeface="Garamond" pitchFamily="18" charset="0"/>
            </a:endParaRPr>
          </a:p>
          <a:p>
            <a:pPr algn="just" eaLnBrk="1" hangingPunct="1">
              <a:spcBef>
                <a:spcPts val="1175"/>
              </a:spcBef>
              <a:buClr>
                <a:srgbClr val="82982A"/>
              </a:buClr>
              <a:buSzPct val="115000"/>
              <a:buFontTx/>
              <a:buChar char="•"/>
            </a:pPr>
            <a:r>
              <a:rPr lang="en-US" sz="2400" u="sng" dirty="0">
                <a:solidFill>
                  <a:srgbClr val="252525"/>
                </a:solidFill>
                <a:latin typeface="Garamond" pitchFamily="18" charset="0"/>
              </a:rPr>
              <a:t>Being</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convenient</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and</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having</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statistical</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advantages</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makes</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this</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method</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desirable</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to</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use</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whenever</a:t>
            </a:r>
            <a:r>
              <a:rPr lang="en-US" sz="2400" u="sng" dirty="0">
                <a:solidFill>
                  <a:srgbClr val="252525"/>
                </a:solidFill>
                <a:latin typeface="Times New Roman" pitchFamily="18" charset="0"/>
                <a:cs typeface="Times New Roman" pitchFamily="18" charset="0"/>
              </a:rPr>
              <a:t> </a:t>
            </a:r>
            <a:r>
              <a:rPr lang="en-US" sz="2400" u="sng" dirty="0">
                <a:solidFill>
                  <a:srgbClr val="252525"/>
                </a:solidFill>
                <a:latin typeface="Garamond" pitchFamily="18" charset="0"/>
              </a:rPr>
              <a:t>possible.</a:t>
            </a:r>
            <a:endParaRPr lang="en-US" sz="2400" u="sng" dirty="0">
              <a:latin typeface="Garamond" pitchFamily="18" charset="0"/>
            </a:endParaRPr>
          </a:p>
          <a:p>
            <a:pPr algn="just" eaLnBrk="1" hangingPunct="1">
              <a:spcBef>
                <a:spcPts val="1175"/>
              </a:spcBef>
              <a:buClr>
                <a:srgbClr val="82982A"/>
              </a:buClr>
              <a:buSzPct val="115000"/>
              <a:buFontTx/>
              <a:buChar char="•"/>
            </a:pPr>
            <a:r>
              <a:rPr lang="en-US" sz="2400" dirty="0">
                <a:solidFill>
                  <a:srgbClr val="252525"/>
                </a:solidFill>
                <a:latin typeface="Garamond" pitchFamily="18" charset="0"/>
              </a:rPr>
              <a:t>This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can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also</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be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used</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for</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allocating</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study</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participants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to</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three,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four</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or</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more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groups.</a:t>
            </a:r>
            <a:endParaRPr lang="en-US" sz="2400" dirty="0">
              <a:latin typeface="Garamond" pitchFamily="18" charset="0"/>
            </a:endParaRPr>
          </a:p>
        </p:txBody>
      </p:sp>
    </p:spTree>
    <p:extLst>
      <p:ext uri="{BB962C8B-B14F-4D97-AF65-F5344CB8AC3E}">
        <p14:creationId xmlns:p14="http://schemas.microsoft.com/office/powerpoint/2010/main" xmlns="" val="3233096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object 2"/>
          <p:cNvSpPr>
            <a:spLocks/>
          </p:cNvSpPr>
          <p:nvPr/>
        </p:nvSpPr>
        <p:spPr bwMode="auto">
          <a:xfrm>
            <a:off x="1046560" y="2420938"/>
            <a:ext cx="7055644" cy="0"/>
          </a:xfrm>
          <a:custGeom>
            <a:avLst/>
            <a:gdLst>
              <a:gd name="T0" fmla="*/ 0 w 9407525"/>
              <a:gd name="T1" fmla="*/ 9407285 w 9407525"/>
              <a:gd name="T2" fmla="*/ 0 60000 65536"/>
              <a:gd name="T3" fmla="*/ 0 60000 65536"/>
              <a:gd name="T4" fmla="*/ 0 w 9407525"/>
              <a:gd name="T5" fmla="*/ 9407525 w 9407525"/>
            </a:gdLst>
            <a:ahLst/>
            <a:cxnLst>
              <a:cxn ang="T2">
                <a:pos x="T0" y="0"/>
              </a:cxn>
              <a:cxn ang="T3">
                <a:pos x="T1" y="0"/>
              </a:cxn>
            </a:cxnLst>
            <a:rect l="T4" t="0" r="T5" b="0"/>
            <a:pathLst>
              <a:path w="9407525">
                <a:moveTo>
                  <a:pt x="0" y="0"/>
                </a:moveTo>
                <a:lnTo>
                  <a:pt x="9407286" y="0"/>
                </a:lnTo>
              </a:path>
            </a:pathLst>
          </a:custGeom>
          <a:noFill/>
          <a:ln w="15239">
            <a:solidFill>
              <a:srgbClr val="82982A"/>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 name="object 3"/>
          <p:cNvSpPr txBox="1">
            <a:spLocks noGrp="1"/>
          </p:cNvSpPr>
          <p:nvPr>
            <p:ph type="title"/>
          </p:nvPr>
        </p:nvSpPr>
        <p:spPr/>
        <p:txBody>
          <a:bodyPr tIns="365526" rtlCol="0"/>
          <a:lstStyle/>
          <a:p>
            <a:pPr marL="2105025" algn="l" eaLnBrk="1" fontAlgn="auto" hangingPunct="1">
              <a:spcBef>
                <a:spcPts val="0"/>
              </a:spcBef>
              <a:spcAft>
                <a:spcPts val="0"/>
              </a:spcAft>
              <a:defRPr/>
            </a:pPr>
            <a:r>
              <a:rPr spc="-5" dirty="0"/>
              <a:t>Stratif</a:t>
            </a:r>
            <a:r>
              <a:rPr spc="15" dirty="0"/>
              <a:t>i</a:t>
            </a:r>
            <a:r>
              <a:rPr dirty="0"/>
              <a:t>ed</a:t>
            </a:r>
            <a:r>
              <a:rPr spc="-25" dirty="0">
                <a:latin typeface="Times New Roman"/>
                <a:cs typeface="Times New Roman"/>
              </a:rPr>
              <a:t> </a:t>
            </a:r>
            <a:r>
              <a:rPr spc="-5" dirty="0"/>
              <a:t>Allocation</a:t>
            </a:r>
          </a:p>
        </p:txBody>
      </p:sp>
      <p:sp>
        <p:nvSpPr>
          <p:cNvPr id="40964" name="object 4"/>
          <p:cNvSpPr txBox="1">
            <a:spLocks noChangeArrowheads="1"/>
          </p:cNvSpPr>
          <p:nvPr/>
        </p:nvSpPr>
        <p:spPr bwMode="auto">
          <a:xfrm>
            <a:off x="609600" y="1524000"/>
            <a:ext cx="7723585" cy="51501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marL="298450" indent="-285750">
              <a:tabLst>
                <a:tab pos="298450" algn="l"/>
              </a:tabLst>
              <a:defRPr>
                <a:solidFill>
                  <a:schemeClr val="tx1"/>
                </a:solidFill>
                <a:latin typeface="Calibri" pitchFamily="34" charset="0"/>
                <a:cs typeface="Arial" pitchFamily="34" charset="0"/>
              </a:defRPr>
            </a:lvl1pPr>
            <a:lvl2pPr marL="742950" indent="-285750">
              <a:tabLst>
                <a:tab pos="298450" algn="l"/>
              </a:tabLst>
              <a:defRPr>
                <a:solidFill>
                  <a:schemeClr val="tx1"/>
                </a:solidFill>
                <a:latin typeface="Calibri" pitchFamily="34" charset="0"/>
                <a:cs typeface="Arial" pitchFamily="34" charset="0"/>
              </a:defRPr>
            </a:lvl2pPr>
            <a:lvl3pPr marL="1143000" indent="-228600">
              <a:tabLst>
                <a:tab pos="298450" algn="l"/>
              </a:tabLst>
              <a:defRPr>
                <a:solidFill>
                  <a:schemeClr val="tx1"/>
                </a:solidFill>
                <a:latin typeface="Calibri" pitchFamily="34" charset="0"/>
                <a:cs typeface="Arial" pitchFamily="34" charset="0"/>
              </a:defRPr>
            </a:lvl3pPr>
            <a:lvl4pPr marL="1600200" indent="-228600">
              <a:tabLst>
                <a:tab pos="298450" algn="l"/>
              </a:tabLst>
              <a:defRPr>
                <a:solidFill>
                  <a:schemeClr val="tx1"/>
                </a:solidFill>
                <a:latin typeface="Calibri" pitchFamily="34" charset="0"/>
                <a:cs typeface="Arial" pitchFamily="34" charset="0"/>
              </a:defRPr>
            </a:lvl4pPr>
            <a:lvl5pPr marL="2057400" indent="-228600">
              <a:tabLst>
                <a:tab pos="29845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9pPr>
          </a:lstStyle>
          <a:p>
            <a:pPr algn="just" eaLnBrk="1" hangingPunct="1">
              <a:buClr>
                <a:srgbClr val="82982A"/>
              </a:buClr>
              <a:buSzPct val="115000"/>
              <a:buFontTx/>
              <a:buChar char="•"/>
            </a:pPr>
            <a:r>
              <a:rPr lang="en-US" sz="2400" dirty="0">
                <a:latin typeface="Garamond" pitchFamily="18" charset="0"/>
              </a:rPr>
              <a:t>It</a:t>
            </a:r>
            <a:r>
              <a:rPr lang="en-US" sz="2400" dirty="0">
                <a:latin typeface="Times New Roman" pitchFamily="18" charset="0"/>
                <a:cs typeface="Times New Roman" pitchFamily="18" charset="0"/>
              </a:rPr>
              <a:t> </a:t>
            </a:r>
            <a:r>
              <a:rPr lang="en-US" sz="2400" dirty="0">
                <a:latin typeface="Garamond" pitchFamily="18" charset="0"/>
              </a:rPr>
              <a:t>is</a:t>
            </a:r>
            <a:r>
              <a:rPr lang="en-US" sz="2400" dirty="0">
                <a:latin typeface="Times New Roman" pitchFamily="18" charset="0"/>
                <a:cs typeface="Times New Roman" pitchFamily="18" charset="0"/>
              </a:rPr>
              <a:t> </a:t>
            </a:r>
            <a:r>
              <a:rPr lang="en-US" sz="2400" dirty="0">
                <a:latin typeface="Garamond" pitchFamily="18" charset="0"/>
              </a:rPr>
              <a:t>often</a:t>
            </a:r>
            <a:r>
              <a:rPr lang="en-US" sz="2400" dirty="0">
                <a:latin typeface="Times New Roman" pitchFamily="18" charset="0"/>
                <a:cs typeface="Times New Roman" pitchFamily="18" charset="0"/>
              </a:rPr>
              <a:t> </a:t>
            </a:r>
            <a:r>
              <a:rPr lang="en-US" sz="2400" dirty="0">
                <a:latin typeface="Garamond" pitchFamily="18" charset="0"/>
              </a:rPr>
              <a:t>called</a:t>
            </a:r>
            <a:r>
              <a:rPr lang="en-US" sz="2400" dirty="0">
                <a:latin typeface="Times New Roman" pitchFamily="18" charset="0"/>
                <a:cs typeface="Times New Roman" pitchFamily="18" charset="0"/>
              </a:rPr>
              <a:t> </a:t>
            </a:r>
            <a:r>
              <a:rPr lang="en-US" sz="2400" b="1" dirty="0">
                <a:latin typeface="Garamond" pitchFamily="18" charset="0"/>
              </a:rPr>
              <a:t>Prognostic</a:t>
            </a:r>
            <a:r>
              <a:rPr lang="en-US" sz="2400" b="1" dirty="0">
                <a:latin typeface="Times New Roman" pitchFamily="18" charset="0"/>
                <a:cs typeface="Times New Roman" pitchFamily="18" charset="0"/>
              </a:rPr>
              <a:t> </a:t>
            </a:r>
            <a:r>
              <a:rPr lang="en-US" sz="2400" b="1" dirty="0">
                <a:latin typeface="Garamond" pitchFamily="18" charset="0"/>
              </a:rPr>
              <a:t>Stratification</a:t>
            </a:r>
            <a:r>
              <a:rPr lang="en-US" sz="2400" dirty="0">
                <a:latin typeface="Garamond" pitchFamily="18" charset="0"/>
              </a:rPr>
              <a:t>.</a:t>
            </a:r>
          </a:p>
          <a:p>
            <a:pPr algn="just" eaLnBrk="1" hangingPunct="1">
              <a:spcBef>
                <a:spcPts val="1175"/>
              </a:spcBef>
              <a:buClr>
                <a:srgbClr val="82982A"/>
              </a:buClr>
              <a:buSzPct val="115000"/>
              <a:buFontTx/>
              <a:buChar char="•"/>
            </a:pPr>
            <a:r>
              <a:rPr lang="en-US" sz="2400" dirty="0">
                <a:latin typeface="Garamond" pitchFamily="18" charset="0"/>
              </a:rPr>
              <a:t>It</a:t>
            </a:r>
            <a:r>
              <a:rPr lang="en-US" sz="2400" dirty="0">
                <a:latin typeface="Times New Roman" pitchFamily="18" charset="0"/>
                <a:cs typeface="Times New Roman" pitchFamily="18" charset="0"/>
              </a:rPr>
              <a:t> </a:t>
            </a:r>
            <a:r>
              <a:rPr lang="en-US" sz="2400" dirty="0">
                <a:latin typeface="Garamond" pitchFamily="18" charset="0"/>
              </a:rPr>
              <a:t>is</a:t>
            </a:r>
            <a:r>
              <a:rPr lang="en-US" sz="2400" dirty="0">
                <a:latin typeface="Times New Roman" pitchFamily="18" charset="0"/>
                <a:cs typeface="Times New Roman" pitchFamily="18" charset="0"/>
              </a:rPr>
              <a:t> </a:t>
            </a:r>
            <a:r>
              <a:rPr lang="en-US" sz="2400" dirty="0">
                <a:latin typeface="Garamond" pitchFamily="18" charset="0"/>
              </a:rPr>
              <a:t>done</a:t>
            </a:r>
            <a:r>
              <a:rPr lang="en-US" sz="2400" dirty="0">
                <a:latin typeface="Times New Roman" pitchFamily="18" charset="0"/>
                <a:cs typeface="Times New Roman" pitchFamily="18" charset="0"/>
              </a:rPr>
              <a:t> </a:t>
            </a:r>
            <a:r>
              <a:rPr lang="en-US" sz="2400" dirty="0">
                <a:latin typeface="Garamond" pitchFamily="18" charset="0"/>
              </a:rPr>
              <a:t>to</a:t>
            </a:r>
            <a:r>
              <a:rPr lang="en-US" sz="2400" dirty="0">
                <a:latin typeface="Times New Roman" pitchFamily="18" charset="0"/>
                <a:cs typeface="Times New Roman" pitchFamily="18" charset="0"/>
              </a:rPr>
              <a:t> </a:t>
            </a:r>
            <a:r>
              <a:rPr lang="en-US" sz="2400" dirty="0">
                <a:latin typeface="Garamond" pitchFamily="18" charset="0"/>
              </a:rPr>
              <a:t>ensure</a:t>
            </a:r>
            <a:r>
              <a:rPr lang="en-US" sz="2400" dirty="0">
                <a:latin typeface="Times New Roman" pitchFamily="18" charset="0"/>
                <a:cs typeface="Times New Roman" pitchFamily="18" charset="0"/>
              </a:rPr>
              <a:t> </a:t>
            </a:r>
            <a:r>
              <a:rPr lang="en-US" sz="2400" dirty="0">
                <a:latin typeface="Garamond" pitchFamily="18" charset="0"/>
              </a:rPr>
              <a:t>that</a:t>
            </a:r>
            <a:r>
              <a:rPr lang="en-US" sz="2400" dirty="0">
                <a:latin typeface="Times New Roman" pitchFamily="18" charset="0"/>
                <a:cs typeface="Times New Roman" pitchFamily="18" charset="0"/>
              </a:rPr>
              <a:t> </a:t>
            </a:r>
            <a:r>
              <a:rPr lang="en-US" sz="2400" dirty="0">
                <a:latin typeface="Garamond" pitchFamily="18" charset="0"/>
              </a:rPr>
              <a:t>the</a:t>
            </a:r>
            <a:r>
              <a:rPr lang="en-US" sz="2400" dirty="0">
                <a:latin typeface="Times New Roman" pitchFamily="18" charset="0"/>
                <a:cs typeface="Times New Roman" pitchFamily="18" charset="0"/>
              </a:rPr>
              <a:t> </a:t>
            </a:r>
            <a:r>
              <a:rPr lang="en-US" sz="2400" dirty="0">
                <a:latin typeface="Garamond" pitchFamily="18" charset="0"/>
              </a:rPr>
              <a:t>treatment</a:t>
            </a:r>
            <a:r>
              <a:rPr lang="en-US" sz="2400" dirty="0">
                <a:latin typeface="Times New Roman" pitchFamily="18" charset="0"/>
                <a:cs typeface="Times New Roman" pitchFamily="18" charset="0"/>
              </a:rPr>
              <a:t> </a:t>
            </a:r>
            <a:r>
              <a:rPr lang="en-US" sz="2400" dirty="0">
                <a:latin typeface="Garamond" pitchFamily="18" charset="0"/>
              </a:rPr>
              <a:t>and</a:t>
            </a:r>
            <a:r>
              <a:rPr lang="en-US" sz="2400" dirty="0">
                <a:latin typeface="Times New Roman" pitchFamily="18" charset="0"/>
                <a:cs typeface="Times New Roman" pitchFamily="18" charset="0"/>
              </a:rPr>
              <a:t> </a:t>
            </a:r>
            <a:r>
              <a:rPr lang="en-US" sz="2400" dirty="0">
                <a:latin typeface="Garamond" pitchFamily="18" charset="0"/>
              </a:rPr>
              <a:t>control</a:t>
            </a:r>
            <a:r>
              <a:rPr lang="en-US" sz="2400" dirty="0">
                <a:latin typeface="Times New Roman" pitchFamily="18" charset="0"/>
                <a:cs typeface="Times New Roman" pitchFamily="18" charset="0"/>
              </a:rPr>
              <a:t> </a:t>
            </a:r>
            <a:r>
              <a:rPr lang="en-US" sz="2400" dirty="0">
                <a:latin typeface="Garamond" pitchFamily="18" charset="0"/>
              </a:rPr>
              <a:t>groups</a:t>
            </a:r>
            <a:r>
              <a:rPr lang="en-US" sz="2400" dirty="0">
                <a:latin typeface="Times New Roman" pitchFamily="18" charset="0"/>
                <a:cs typeface="Times New Roman" pitchFamily="18" charset="0"/>
              </a:rPr>
              <a:t> </a:t>
            </a:r>
            <a:r>
              <a:rPr lang="en-US" sz="2400" dirty="0">
                <a:latin typeface="Garamond" pitchFamily="18" charset="0"/>
              </a:rPr>
              <a:t>are</a:t>
            </a:r>
            <a:r>
              <a:rPr lang="en-US" sz="2400" dirty="0">
                <a:latin typeface="Times New Roman" pitchFamily="18" charset="0"/>
                <a:cs typeface="Times New Roman" pitchFamily="18" charset="0"/>
              </a:rPr>
              <a:t> </a:t>
            </a:r>
            <a:r>
              <a:rPr lang="en-US" sz="2400" b="1" dirty="0">
                <a:latin typeface="Garamond" pitchFamily="18" charset="0"/>
              </a:rPr>
              <a:t>balanced</a:t>
            </a:r>
            <a:r>
              <a:rPr lang="en-US" sz="2400" b="1" dirty="0">
                <a:latin typeface="Times New Roman" pitchFamily="18" charset="0"/>
                <a:cs typeface="Times New Roman" pitchFamily="18" charset="0"/>
              </a:rPr>
              <a:t> </a:t>
            </a:r>
            <a:r>
              <a:rPr lang="en-US" sz="2400" b="1" dirty="0">
                <a:latin typeface="Garamond" pitchFamily="18" charset="0"/>
              </a:rPr>
              <a:t>on</a:t>
            </a:r>
            <a:r>
              <a:rPr lang="en-US" sz="2400" b="1" dirty="0">
                <a:latin typeface="Times New Roman" pitchFamily="18" charset="0"/>
                <a:cs typeface="Times New Roman" pitchFamily="18" charset="0"/>
              </a:rPr>
              <a:t> </a:t>
            </a:r>
            <a:r>
              <a:rPr lang="en-US" sz="2400" b="1" dirty="0">
                <a:latin typeface="Garamond" pitchFamily="18" charset="0"/>
              </a:rPr>
              <a:t>important</a:t>
            </a:r>
            <a:r>
              <a:rPr lang="en-US" sz="2400" b="1" dirty="0">
                <a:latin typeface="Times New Roman" pitchFamily="18" charset="0"/>
                <a:cs typeface="Times New Roman" pitchFamily="18" charset="0"/>
              </a:rPr>
              <a:t> </a:t>
            </a:r>
            <a:r>
              <a:rPr lang="en-US" sz="2400" b="1" dirty="0">
                <a:latin typeface="Garamond" pitchFamily="18" charset="0"/>
              </a:rPr>
              <a:t>prognostic</a:t>
            </a:r>
            <a:r>
              <a:rPr lang="en-US" sz="2400" b="1" dirty="0">
                <a:latin typeface="Times New Roman" pitchFamily="18" charset="0"/>
                <a:cs typeface="Times New Roman" pitchFamily="18" charset="0"/>
              </a:rPr>
              <a:t> </a:t>
            </a:r>
            <a:r>
              <a:rPr lang="en-US" sz="2400" b="1" dirty="0">
                <a:latin typeface="Garamond" pitchFamily="18" charset="0"/>
              </a:rPr>
              <a:t>factors</a:t>
            </a:r>
            <a:r>
              <a:rPr lang="en-US" sz="2400" b="1" dirty="0">
                <a:latin typeface="Times New Roman" pitchFamily="18" charset="0"/>
                <a:cs typeface="Times New Roman" pitchFamily="18" charset="0"/>
              </a:rPr>
              <a:t> </a:t>
            </a:r>
            <a:r>
              <a:rPr lang="en-US" sz="2400" dirty="0">
                <a:latin typeface="Garamond" pitchFamily="18" charset="0"/>
              </a:rPr>
              <a:t>that</a:t>
            </a:r>
            <a:r>
              <a:rPr lang="en-US" sz="2400" dirty="0">
                <a:latin typeface="Times New Roman" pitchFamily="18" charset="0"/>
                <a:cs typeface="Times New Roman" pitchFamily="18" charset="0"/>
              </a:rPr>
              <a:t> </a:t>
            </a:r>
            <a:r>
              <a:rPr lang="en-US" sz="2400" dirty="0">
                <a:latin typeface="Garamond" pitchFamily="18" charset="0"/>
              </a:rPr>
              <a:t>can</a:t>
            </a:r>
            <a:r>
              <a:rPr lang="en-US" sz="2400" dirty="0">
                <a:latin typeface="Times New Roman" pitchFamily="18" charset="0"/>
                <a:cs typeface="Times New Roman" pitchFamily="18" charset="0"/>
              </a:rPr>
              <a:t> </a:t>
            </a:r>
            <a:r>
              <a:rPr lang="en-US" sz="2400" dirty="0">
                <a:latin typeface="Garamond" pitchFamily="18" charset="0"/>
              </a:rPr>
              <a:t>influence</a:t>
            </a:r>
            <a:r>
              <a:rPr lang="en-US" sz="2400" dirty="0">
                <a:latin typeface="Times New Roman" pitchFamily="18" charset="0"/>
                <a:cs typeface="Times New Roman" pitchFamily="18" charset="0"/>
              </a:rPr>
              <a:t> </a:t>
            </a:r>
            <a:r>
              <a:rPr lang="en-US" sz="2400" dirty="0">
                <a:latin typeface="Garamond" pitchFamily="18" charset="0"/>
              </a:rPr>
              <a:t>the</a:t>
            </a:r>
            <a:r>
              <a:rPr lang="en-US" sz="2400" dirty="0">
                <a:latin typeface="Times New Roman" pitchFamily="18" charset="0"/>
                <a:cs typeface="Times New Roman" pitchFamily="18" charset="0"/>
              </a:rPr>
              <a:t> </a:t>
            </a:r>
            <a:r>
              <a:rPr lang="en-US" sz="2400" dirty="0">
                <a:latin typeface="Garamond" pitchFamily="18" charset="0"/>
              </a:rPr>
              <a:t>study</a:t>
            </a:r>
            <a:r>
              <a:rPr lang="en-US" sz="2400" dirty="0">
                <a:latin typeface="Times New Roman" pitchFamily="18" charset="0"/>
                <a:cs typeface="Times New Roman" pitchFamily="18" charset="0"/>
              </a:rPr>
              <a:t> </a:t>
            </a:r>
            <a:r>
              <a:rPr lang="en-US" sz="2400" dirty="0">
                <a:latin typeface="Garamond" pitchFamily="18" charset="0"/>
              </a:rPr>
              <a:t>outcome</a:t>
            </a:r>
            <a:r>
              <a:rPr lang="en-US" sz="2400" dirty="0">
                <a:latin typeface="Times New Roman" pitchFamily="18" charset="0"/>
                <a:cs typeface="Times New Roman" pitchFamily="18" charset="0"/>
              </a:rPr>
              <a:t> </a:t>
            </a:r>
            <a:r>
              <a:rPr lang="en-US" sz="2400" dirty="0">
                <a:latin typeface="Garamond" pitchFamily="18" charset="0"/>
              </a:rPr>
              <a:t>(e.g.,</a:t>
            </a:r>
            <a:r>
              <a:rPr lang="en-US" sz="2400" dirty="0">
                <a:latin typeface="Times New Roman" pitchFamily="18" charset="0"/>
                <a:cs typeface="Times New Roman" pitchFamily="18" charset="0"/>
              </a:rPr>
              <a:t> </a:t>
            </a:r>
            <a:r>
              <a:rPr lang="en-US" sz="2400" dirty="0">
                <a:latin typeface="Garamond" pitchFamily="18" charset="0"/>
              </a:rPr>
              <a:t>gender,</a:t>
            </a:r>
            <a:r>
              <a:rPr lang="en-US" sz="2400" dirty="0">
                <a:latin typeface="Times New Roman" pitchFamily="18" charset="0"/>
                <a:cs typeface="Times New Roman" pitchFamily="18" charset="0"/>
              </a:rPr>
              <a:t> </a:t>
            </a:r>
            <a:r>
              <a:rPr lang="en-US" sz="2400" dirty="0">
                <a:latin typeface="Garamond" pitchFamily="18" charset="0"/>
              </a:rPr>
              <a:t>ethnicity,</a:t>
            </a:r>
            <a:r>
              <a:rPr lang="en-US" sz="2400" dirty="0">
                <a:latin typeface="Times New Roman" pitchFamily="18" charset="0"/>
                <a:cs typeface="Times New Roman" pitchFamily="18" charset="0"/>
              </a:rPr>
              <a:t> </a:t>
            </a:r>
            <a:r>
              <a:rPr lang="en-US" sz="2400" dirty="0">
                <a:latin typeface="Garamond" pitchFamily="18" charset="0"/>
              </a:rPr>
              <a:t>age,</a:t>
            </a:r>
            <a:r>
              <a:rPr lang="en-US" sz="2400" dirty="0">
                <a:latin typeface="Times New Roman" pitchFamily="18" charset="0"/>
                <a:cs typeface="Times New Roman" pitchFamily="18" charset="0"/>
              </a:rPr>
              <a:t> </a:t>
            </a:r>
            <a:r>
              <a:rPr lang="en-US" sz="2400" dirty="0">
                <a:latin typeface="Garamond" pitchFamily="18" charset="0"/>
              </a:rPr>
              <a:t>socioeconomic</a:t>
            </a:r>
            <a:r>
              <a:rPr lang="en-US" sz="2400" dirty="0">
                <a:latin typeface="Times New Roman" pitchFamily="18" charset="0"/>
                <a:cs typeface="Times New Roman" pitchFamily="18" charset="0"/>
              </a:rPr>
              <a:t> </a:t>
            </a:r>
            <a:r>
              <a:rPr lang="en-US" sz="2400" dirty="0">
                <a:latin typeface="Garamond" pitchFamily="18" charset="0"/>
              </a:rPr>
              <a:t>status).</a:t>
            </a:r>
          </a:p>
          <a:p>
            <a:pPr algn="just" eaLnBrk="1" hangingPunct="1">
              <a:spcBef>
                <a:spcPts val="1175"/>
              </a:spcBef>
              <a:buClr>
                <a:srgbClr val="82982A"/>
              </a:buClr>
              <a:buSzPct val="115000"/>
              <a:buFontTx/>
              <a:buChar char="•"/>
            </a:pPr>
            <a:r>
              <a:rPr lang="en-US" sz="2400" dirty="0">
                <a:latin typeface="Garamond" pitchFamily="18" charset="0"/>
              </a:rPr>
              <a:t>Investigator</a:t>
            </a:r>
            <a:r>
              <a:rPr lang="en-US" sz="2400" dirty="0">
                <a:latin typeface="Times New Roman" pitchFamily="18" charset="0"/>
                <a:cs typeface="Times New Roman" pitchFamily="18" charset="0"/>
              </a:rPr>
              <a:t> </a:t>
            </a:r>
            <a:r>
              <a:rPr lang="en-US" sz="2400" dirty="0">
                <a:latin typeface="Garamond" pitchFamily="18" charset="0"/>
              </a:rPr>
              <a:t>decides</a:t>
            </a:r>
            <a:r>
              <a:rPr lang="en-US" sz="2400" dirty="0">
                <a:latin typeface="Times New Roman" pitchFamily="18" charset="0"/>
                <a:cs typeface="Times New Roman" pitchFamily="18" charset="0"/>
              </a:rPr>
              <a:t> </a:t>
            </a:r>
            <a:r>
              <a:rPr lang="en-US" sz="2400" dirty="0">
                <a:solidFill>
                  <a:srgbClr val="00B0F0"/>
                </a:solidFill>
                <a:latin typeface="Garamond" pitchFamily="18" charset="0"/>
              </a:rPr>
              <a:t>which</a:t>
            </a:r>
            <a:r>
              <a:rPr lang="en-US" sz="2400" dirty="0">
                <a:solidFill>
                  <a:srgbClr val="00B0F0"/>
                </a:solidFill>
                <a:latin typeface="Times New Roman" pitchFamily="18" charset="0"/>
                <a:cs typeface="Times New Roman" pitchFamily="18" charset="0"/>
              </a:rPr>
              <a:t> </a:t>
            </a:r>
            <a:r>
              <a:rPr lang="en-US" sz="2400" dirty="0">
                <a:solidFill>
                  <a:srgbClr val="00B0F0"/>
                </a:solidFill>
                <a:latin typeface="Garamond" pitchFamily="18" charset="0"/>
              </a:rPr>
              <a:t>strata</a:t>
            </a:r>
            <a:r>
              <a:rPr lang="en-US" sz="2400" dirty="0">
                <a:solidFill>
                  <a:srgbClr val="00B0F0"/>
                </a:solidFill>
                <a:latin typeface="Times New Roman" pitchFamily="18" charset="0"/>
                <a:cs typeface="Times New Roman" pitchFamily="18" charset="0"/>
              </a:rPr>
              <a:t> </a:t>
            </a:r>
            <a:r>
              <a:rPr lang="en-US" sz="2400" dirty="0">
                <a:solidFill>
                  <a:srgbClr val="00B0F0"/>
                </a:solidFill>
                <a:latin typeface="Garamond" pitchFamily="18" charset="0"/>
              </a:rPr>
              <a:t>are</a:t>
            </a:r>
            <a:r>
              <a:rPr lang="en-US" sz="2400" dirty="0">
                <a:solidFill>
                  <a:srgbClr val="00B0F0"/>
                </a:solidFill>
                <a:latin typeface="Times New Roman" pitchFamily="18" charset="0"/>
                <a:cs typeface="Times New Roman" pitchFamily="18" charset="0"/>
              </a:rPr>
              <a:t> </a:t>
            </a:r>
            <a:r>
              <a:rPr lang="en-US" sz="2400" dirty="0">
                <a:solidFill>
                  <a:srgbClr val="00B0F0"/>
                </a:solidFill>
                <a:latin typeface="Garamond" pitchFamily="18" charset="0"/>
              </a:rPr>
              <a:t>important</a:t>
            </a:r>
            <a:r>
              <a:rPr lang="en-US" sz="2400" dirty="0">
                <a:latin typeface="Times New Roman" pitchFamily="18" charset="0"/>
                <a:cs typeface="Times New Roman" pitchFamily="18" charset="0"/>
              </a:rPr>
              <a:t> </a:t>
            </a:r>
            <a:r>
              <a:rPr lang="en-US" sz="2400" dirty="0">
                <a:latin typeface="Garamond" pitchFamily="18" charset="0"/>
              </a:rPr>
              <a:t>and</a:t>
            </a:r>
            <a:r>
              <a:rPr lang="en-US" sz="2400" dirty="0">
                <a:latin typeface="Times New Roman" pitchFamily="18" charset="0"/>
                <a:cs typeface="Times New Roman" pitchFamily="18" charset="0"/>
              </a:rPr>
              <a:t> </a:t>
            </a:r>
            <a:r>
              <a:rPr lang="en-US" sz="2400" dirty="0">
                <a:solidFill>
                  <a:srgbClr val="7030A0"/>
                </a:solidFill>
                <a:latin typeface="Garamond" pitchFamily="18" charset="0"/>
              </a:rPr>
              <a:t>how</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many</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stratification</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variables</a:t>
            </a:r>
            <a:r>
              <a:rPr lang="en-US" sz="2400" dirty="0">
                <a:solidFill>
                  <a:srgbClr val="7030A0"/>
                </a:solidFill>
                <a:latin typeface="Times New Roman" pitchFamily="18" charset="0"/>
                <a:cs typeface="Times New Roman" pitchFamily="18" charset="0"/>
              </a:rPr>
              <a:t> </a:t>
            </a:r>
            <a:r>
              <a:rPr lang="en-US" sz="2400" dirty="0">
                <a:latin typeface="Garamond" pitchFamily="18" charset="0"/>
              </a:rPr>
              <a:t>can</a:t>
            </a:r>
            <a:r>
              <a:rPr lang="en-US" sz="2400" dirty="0">
                <a:latin typeface="Times New Roman" pitchFamily="18" charset="0"/>
                <a:cs typeface="Times New Roman" pitchFamily="18" charset="0"/>
              </a:rPr>
              <a:t> </a:t>
            </a:r>
            <a:r>
              <a:rPr lang="en-US" sz="2400" dirty="0">
                <a:latin typeface="Garamond" pitchFamily="18" charset="0"/>
              </a:rPr>
              <a:t>be</a:t>
            </a:r>
            <a:r>
              <a:rPr lang="en-US" sz="2400" dirty="0">
                <a:latin typeface="Times New Roman" pitchFamily="18" charset="0"/>
                <a:cs typeface="Times New Roman" pitchFamily="18" charset="0"/>
              </a:rPr>
              <a:t> </a:t>
            </a:r>
            <a:r>
              <a:rPr lang="en-US" sz="2400" dirty="0">
                <a:latin typeface="Garamond" pitchFamily="18" charset="0"/>
              </a:rPr>
              <a:t>considered</a:t>
            </a:r>
            <a:r>
              <a:rPr lang="en-US" sz="2400" dirty="0">
                <a:latin typeface="Times New Roman" pitchFamily="18" charset="0"/>
                <a:cs typeface="Times New Roman" pitchFamily="18" charset="0"/>
              </a:rPr>
              <a:t> </a:t>
            </a:r>
            <a:r>
              <a:rPr lang="en-US" sz="2400" dirty="0">
                <a:latin typeface="Garamond" pitchFamily="18" charset="0"/>
              </a:rPr>
              <a:t>given</a:t>
            </a:r>
            <a:r>
              <a:rPr lang="en-US" sz="2400" dirty="0">
                <a:latin typeface="Times New Roman" pitchFamily="18" charset="0"/>
                <a:cs typeface="Times New Roman" pitchFamily="18" charset="0"/>
              </a:rPr>
              <a:t> </a:t>
            </a:r>
            <a:r>
              <a:rPr lang="en-US" sz="2400" dirty="0">
                <a:latin typeface="Garamond" pitchFamily="18" charset="0"/>
              </a:rPr>
              <a:t>the</a:t>
            </a:r>
            <a:r>
              <a:rPr lang="en-US" sz="2400" dirty="0">
                <a:latin typeface="Times New Roman" pitchFamily="18" charset="0"/>
                <a:cs typeface="Times New Roman" pitchFamily="18" charset="0"/>
              </a:rPr>
              <a:t> </a:t>
            </a:r>
            <a:r>
              <a:rPr lang="en-US" sz="2400" dirty="0">
                <a:latin typeface="Garamond" pitchFamily="18" charset="0"/>
              </a:rPr>
              <a:t>proposed</a:t>
            </a:r>
            <a:r>
              <a:rPr lang="en-US" sz="2400" dirty="0">
                <a:latin typeface="Times New Roman" pitchFamily="18" charset="0"/>
                <a:cs typeface="Times New Roman" pitchFamily="18" charset="0"/>
              </a:rPr>
              <a:t> </a:t>
            </a:r>
            <a:r>
              <a:rPr lang="en-US" sz="2400" dirty="0">
                <a:latin typeface="Garamond" pitchFamily="18" charset="0"/>
              </a:rPr>
              <a:t>sample</a:t>
            </a:r>
            <a:r>
              <a:rPr lang="en-US" sz="2400" dirty="0">
                <a:latin typeface="Times New Roman" pitchFamily="18" charset="0"/>
                <a:cs typeface="Times New Roman" pitchFamily="18" charset="0"/>
              </a:rPr>
              <a:t> </a:t>
            </a:r>
            <a:r>
              <a:rPr lang="en-US" sz="2400" dirty="0">
                <a:latin typeface="Garamond" pitchFamily="18" charset="0"/>
              </a:rPr>
              <a:t>size.</a:t>
            </a:r>
          </a:p>
          <a:p>
            <a:pPr algn="just" eaLnBrk="1" hangingPunct="1">
              <a:spcBef>
                <a:spcPts val="1175"/>
              </a:spcBef>
              <a:buClr>
                <a:srgbClr val="82982A"/>
              </a:buClr>
              <a:buSzPct val="115000"/>
              <a:buFontTx/>
              <a:buChar char="•"/>
            </a:pPr>
            <a:r>
              <a:rPr lang="en-US" sz="2400" dirty="0">
                <a:solidFill>
                  <a:srgbClr val="252525"/>
                </a:solidFill>
                <a:latin typeface="Garamond" pitchFamily="18" charset="0"/>
              </a:rPr>
              <a:t>A</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separate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simple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or</a:t>
            </a:r>
            <a:r>
              <a:rPr lang="en-US" sz="2400" dirty="0">
                <a:solidFill>
                  <a:srgbClr val="252525"/>
                </a:solidFill>
                <a:latin typeface="Times New Roman" pitchFamily="18" charset="0"/>
                <a:cs typeface="Times New Roman" pitchFamily="18" charset="0"/>
              </a:rPr>
              <a:t> </a:t>
            </a:r>
            <a:r>
              <a:rPr lang="en-US" sz="2400" dirty="0">
                <a:solidFill>
                  <a:srgbClr val="7030A0"/>
                </a:solidFill>
                <a:latin typeface="Garamond" pitchFamily="18" charset="0"/>
              </a:rPr>
              <a:t>blocked</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randomization</a:t>
            </a:r>
            <a:r>
              <a:rPr lang="en-US" sz="2400" dirty="0">
                <a:solidFill>
                  <a:srgbClr val="7030A0"/>
                </a:solidFill>
                <a:latin typeface="Times New Roman" pitchFamily="18" charset="0"/>
                <a:cs typeface="Times New Roman" pitchFamily="18" charset="0"/>
              </a:rPr>
              <a:t> </a:t>
            </a:r>
            <a:r>
              <a:rPr lang="en-US" sz="2400" dirty="0">
                <a:solidFill>
                  <a:srgbClr val="252525"/>
                </a:solidFill>
                <a:latin typeface="Garamond" pitchFamily="18" charset="0"/>
              </a:rPr>
              <a:t>schedule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is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developed</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for</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each</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stratum.</a:t>
            </a:r>
            <a:endParaRPr lang="en-US" sz="2800" dirty="0">
              <a:latin typeface="Times New Roman" pitchFamily="18" charset="0"/>
              <a:cs typeface="Times New Roman" pitchFamily="18" charset="0"/>
            </a:endParaRPr>
          </a:p>
          <a:p>
            <a:pPr algn="just" eaLnBrk="1" hangingPunct="1">
              <a:spcBef>
                <a:spcPts val="2013"/>
              </a:spcBef>
              <a:buClr>
                <a:srgbClr val="82982A"/>
              </a:buClr>
              <a:buSzPct val="115000"/>
              <a:buFontTx/>
              <a:buChar char="•"/>
            </a:pPr>
            <a:r>
              <a:rPr lang="en-US" sz="2400" dirty="0">
                <a:solidFill>
                  <a:srgbClr val="252525"/>
                </a:solidFill>
                <a:latin typeface="Garamond" pitchFamily="18" charset="0"/>
              </a:rPr>
              <a:t>Large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trials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often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use</a:t>
            </a:r>
            <a:r>
              <a:rPr lang="en-US" sz="2400" dirty="0">
                <a:solidFill>
                  <a:srgbClr val="252525"/>
                </a:solidFill>
                <a:latin typeface="Times New Roman" pitchFamily="18" charset="0"/>
                <a:cs typeface="Times New Roman" pitchFamily="18" charset="0"/>
              </a:rPr>
              <a:t> </a:t>
            </a:r>
            <a:r>
              <a:rPr lang="en-US" sz="2400" dirty="0">
                <a:solidFill>
                  <a:srgbClr val="7030A0"/>
                </a:solidFill>
                <a:latin typeface="Garamond" pitchFamily="18" charset="0"/>
              </a:rPr>
              <a:t>randomly</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permuted</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blocks</a:t>
            </a:r>
            <a:r>
              <a:rPr lang="en-US" sz="2400" dirty="0">
                <a:solidFill>
                  <a:srgbClr val="7030A0"/>
                </a:solidFill>
                <a:latin typeface="Times New Roman" pitchFamily="18" charset="0"/>
                <a:cs typeface="Times New Roman" pitchFamily="18" charset="0"/>
              </a:rPr>
              <a:t> </a:t>
            </a:r>
            <a:r>
              <a:rPr lang="en-US" sz="2400" dirty="0">
                <a:solidFill>
                  <a:srgbClr val="252525"/>
                </a:solidFill>
                <a:latin typeface="Garamond" pitchFamily="18" charset="0"/>
              </a:rPr>
              <a:t>within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stratification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groups.</a:t>
            </a:r>
            <a:endParaRPr lang="en-US" sz="2400" dirty="0">
              <a:latin typeface="Garamond" pitchFamily="18" charset="0"/>
            </a:endParaRPr>
          </a:p>
        </p:txBody>
      </p:sp>
    </p:spTree>
    <p:extLst>
      <p:ext uri="{BB962C8B-B14F-4D97-AF65-F5344CB8AC3E}">
        <p14:creationId xmlns:p14="http://schemas.microsoft.com/office/powerpoint/2010/main" xmlns="" val="111014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bject 2"/>
          <p:cNvSpPr>
            <a:spLocks noChangeArrowheads="1"/>
          </p:cNvSpPr>
          <p:nvPr/>
        </p:nvSpPr>
        <p:spPr bwMode="auto">
          <a:xfrm>
            <a:off x="563166" y="1366838"/>
            <a:ext cx="4937522" cy="4262437"/>
          </a:xfrm>
          <a:prstGeom prst="rect">
            <a:avLst/>
          </a:prstGeom>
          <a:blipFill dpi="0" rotWithShape="1">
            <a:blip r:embed="rId3"/>
            <a:srcRect/>
            <a:stretch>
              <a:fillRect/>
            </a:stretch>
          </a:blip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eaLnBrk="1" hangingPunct="1"/>
            <a:endParaRPr lang="en-US"/>
          </a:p>
        </p:txBody>
      </p:sp>
      <p:sp>
        <p:nvSpPr>
          <p:cNvPr id="41987" name="object 3"/>
          <p:cNvSpPr txBox="1">
            <a:spLocks noChangeArrowheads="1"/>
          </p:cNvSpPr>
          <p:nvPr/>
        </p:nvSpPr>
        <p:spPr bwMode="auto">
          <a:xfrm>
            <a:off x="5489973" y="2643189"/>
            <a:ext cx="3654027" cy="1231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marL="12700" indent="823913">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4000" b="1" dirty="0">
                <a:latin typeface="Garamond" pitchFamily="18" charset="0"/>
              </a:rPr>
              <a:t>Stratified</a:t>
            </a:r>
            <a:r>
              <a:rPr lang="en-US" sz="4000" b="1" dirty="0">
                <a:latin typeface="Times New Roman" pitchFamily="18" charset="0"/>
                <a:cs typeface="Times New Roman" pitchFamily="18" charset="0"/>
              </a:rPr>
              <a:t> </a:t>
            </a:r>
            <a:r>
              <a:rPr lang="en-US" sz="4000" b="1" dirty="0">
                <a:latin typeface="Garamond" pitchFamily="18" charset="0"/>
              </a:rPr>
              <a:t>Randomization</a:t>
            </a:r>
            <a:endParaRPr lang="en-US" sz="4000" dirty="0">
              <a:latin typeface="Garamond" pitchFamily="18" charset="0"/>
            </a:endParaRPr>
          </a:p>
        </p:txBody>
      </p:sp>
      <p:sp>
        <p:nvSpPr>
          <p:cNvPr id="4" name="object 4"/>
          <p:cNvSpPr txBox="1"/>
          <p:nvPr/>
        </p:nvSpPr>
        <p:spPr>
          <a:xfrm>
            <a:off x="3606403" y="5726113"/>
            <a:ext cx="4262438" cy="738664"/>
          </a:xfrm>
          <a:prstGeom prst="rect">
            <a:avLst/>
          </a:prstGeom>
        </p:spPr>
        <p:txBody>
          <a:bodyPr lIns="0" tIns="0" rIns="0" bIns="0">
            <a:spAutoFit/>
          </a:bodyPr>
          <a:lstStyle/>
          <a:p>
            <a:pPr marL="12700" eaLnBrk="1" fontAlgn="auto" hangingPunct="1">
              <a:spcBef>
                <a:spcPts val="0"/>
              </a:spcBef>
              <a:spcAft>
                <a:spcPts val="0"/>
              </a:spcAft>
              <a:defRPr/>
            </a:pPr>
            <a:r>
              <a:rPr sz="2400" b="1" dirty="0">
                <a:latin typeface="Garamond"/>
                <a:cs typeface="Garamond"/>
              </a:rPr>
              <a:t>*Ep</a:t>
            </a:r>
            <a:r>
              <a:rPr sz="2400" b="1" spc="-15" dirty="0">
                <a:latin typeface="Garamond"/>
                <a:cs typeface="Garamond"/>
              </a:rPr>
              <a:t>i</a:t>
            </a:r>
            <a:r>
              <a:rPr sz="2400" b="1" spc="-5" dirty="0">
                <a:latin typeface="Garamond"/>
                <a:cs typeface="Garamond"/>
              </a:rPr>
              <a:t>dem</a:t>
            </a:r>
            <a:r>
              <a:rPr sz="2400" b="1" spc="-10" dirty="0">
                <a:latin typeface="Garamond"/>
                <a:cs typeface="Garamond"/>
              </a:rPr>
              <a:t>i</a:t>
            </a:r>
            <a:r>
              <a:rPr sz="2400" b="1" dirty="0">
                <a:latin typeface="Garamond"/>
                <a:cs typeface="Garamond"/>
              </a:rPr>
              <a:t>ol</a:t>
            </a:r>
            <a:r>
              <a:rPr sz="2400" b="1" spc="-45" dirty="0">
                <a:latin typeface="Garamond"/>
                <a:cs typeface="Garamond"/>
              </a:rPr>
              <a:t>o</a:t>
            </a:r>
            <a:r>
              <a:rPr sz="2400" b="1" spc="75" dirty="0">
                <a:latin typeface="Garamond"/>
                <a:cs typeface="Garamond"/>
              </a:rPr>
              <a:t>g</a:t>
            </a:r>
            <a:r>
              <a:rPr sz="2400" b="1" dirty="0">
                <a:latin typeface="Garamond"/>
                <a:cs typeface="Garamond"/>
              </a:rPr>
              <a:t>y</a:t>
            </a:r>
            <a:r>
              <a:rPr sz="2400" b="1" dirty="0">
                <a:latin typeface="Times New Roman"/>
                <a:cs typeface="Times New Roman"/>
              </a:rPr>
              <a:t> </a:t>
            </a:r>
            <a:r>
              <a:rPr sz="2400" b="1" spc="-5" dirty="0">
                <a:latin typeface="Garamond"/>
                <a:cs typeface="Garamond"/>
              </a:rPr>
              <a:t>b</a:t>
            </a:r>
            <a:r>
              <a:rPr sz="2400" b="1" dirty="0">
                <a:latin typeface="Garamond"/>
                <a:cs typeface="Garamond"/>
              </a:rPr>
              <a:t>y</a:t>
            </a:r>
            <a:r>
              <a:rPr sz="2400" b="1" dirty="0">
                <a:latin typeface="Times New Roman"/>
                <a:cs typeface="Times New Roman"/>
              </a:rPr>
              <a:t> </a:t>
            </a:r>
            <a:r>
              <a:rPr sz="2400" b="1" spc="-5" dirty="0">
                <a:latin typeface="Garamond"/>
                <a:cs typeface="Garamond"/>
              </a:rPr>
              <a:t>Le</a:t>
            </a:r>
            <a:r>
              <a:rPr sz="2400" b="1" spc="-10" dirty="0">
                <a:latin typeface="Garamond"/>
                <a:cs typeface="Garamond"/>
              </a:rPr>
              <a:t>o</a:t>
            </a:r>
            <a:r>
              <a:rPr sz="2400" b="1" dirty="0">
                <a:latin typeface="Garamond"/>
                <a:cs typeface="Garamond"/>
              </a:rPr>
              <a:t>n</a:t>
            </a:r>
            <a:r>
              <a:rPr sz="2400" b="1" spc="10" dirty="0">
                <a:latin typeface="Times New Roman"/>
                <a:cs typeface="Times New Roman"/>
              </a:rPr>
              <a:t> </a:t>
            </a:r>
            <a:r>
              <a:rPr sz="2400" b="1" dirty="0">
                <a:latin typeface="Garamond"/>
                <a:cs typeface="Garamond"/>
              </a:rPr>
              <a:t>Gor</a:t>
            </a:r>
            <a:r>
              <a:rPr sz="2400" b="1" spc="-10" dirty="0">
                <a:latin typeface="Garamond"/>
                <a:cs typeface="Garamond"/>
              </a:rPr>
              <a:t>d</a:t>
            </a:r>
            <a:r>
              <a:rPr sz="2400" b="1" spc="-5" dirty="0">
                <a:latin typeface="Garamond"/>
                <a:cs typeface="Garamond"/>
              </a:rPr>
              <a:t>i</a:t>
            </a:r>
            <a:r>
              <a:rPr sz="2400" b="1" dirty="0">
                <a:latin typeface="Garamond"/>
                <a:cs typeface="Garamond"/>
              </a:rPr>
              <a:t>s</a:t>
            </a:r>
            <a:r>
              <a:rPr sz="2400" b="1" spc="-10" dirty="0">
                <a:latin typeface="Times New Roman"/>
                <a:cs typeface="Times New Roman"/>
              </a:rPr>
              <a:t> </a:t>
            </a:r>
            <a:r>
              <a:rPr sz="2400" b="1" dirty="0">
                <a:latin typeface="Garamond"/>
                <a:cs typeface="Garamond"/>
              </a:rPr>
              <a:t>:</a:t>
            </a:r>
            <a:r>
              <a:rPr sz="2400" b="1" spc="5" dirty="0">
                <a:latin typeface="Times New Roman"/>
                <a:cs typeface="Times New Roman"/>
              </a:rPr>
              <a:t> </a:t>
            </a:r>
            <a:r>
              <a:rPr sz="2400" b="1" spc="5" dirty="0">
                <a:latin typeface="Garamond"/>
                <a:cs typeface="Garamond"/>
              </a:rPr>
              <a:t>4</a:t>
            </a:r>
            <a:r>
              <a:rPr sz="2400" b="1" baseline="24305" dirty="0">
                <a:latin typeface="Garamond"/>
                <a:cs typeface="Garamond"/>
              </a:rPr>
              <a:t>t</a:t>
            </a:r>
            <a:r>
              <a:rPr sz="2400" b="1" spc="-15" baseline="24305" dirty="0">
                <a:latin typeface="Garamond"/>
                <a:cs typeface="Garamond"/>
              </a:rPr>
              <a:t>h</a:t>
            </a:r>
            <a:r>
              <a:rPr sz="2400" b="1" spc="284" baseline="24305" dirty="0">
                <a:latin typeface="Times New Roman"/>
                <a:cs typeface="Times New Roman"/>
              </a:rPr>
              <a:t> </a:t>
            </a:r>
            <a:r>
              <a:rPr sz="2400" b="1" spc="-5" dirty="0">
                <a:latin typeface="Garamond"/>
                <a:cs typeface="Garamond"/>
              </a:rPr>
              <a:t>Editi</a:t>
            </a:r>
            <a:r>
              <a:rPr sz="2400" b="1" spc="-10" dirty="0">
                <a:latin typeface="Garamond"/>
                <a:cs typeface="Garamond"/>
              </a:rPr>
              <a:t>o</a:t>
            </a:r>
            <a:r>
              <a:rPr sz="2400" b="1" dirty="0">
                <a:latin typeface="Garamond"/>
                <a:cs typeface="Garamond"/>
              </a:rPr>
              <a:t>n</a:t>
            </a:r>
            <a:endParaRPr sz="2400">
              <a:latin typeface="Garamond"/>
              <a:cs typeface="Garamond"/>
            </a:endParaRPr>
          </a:p>
        </p:txBody>
      </p:sp>
    </p:spTree>
    <p:extLst>
      <p:ext uri="{BB962C8B-B14F-4D97-AF65-F5344CB8AC3E}">
        <p14:creationId xmlns:p14="http://schemas.microsoft.com/office/powerpoint/2010/main" xmlns="" val="1944575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Advantages (RCT)</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algn="just"/>
            <a:r>
              <a:rPr lang="en-US" dirty="0" smtClean="0"/>
              <a:t>RCTs are considered by most to be the most reliable form of scientific evidence in the hierarchy of evidence that influences healthcare policy and practice because RCTs reduce spurious causality and bias. </a:t>
            </a:r>
            <a:endParaRPr lang="en-US" dirty="0" smtClean="0"/>
          </a:p>
          <a:p>
            <a:pPr algn="just">
              <a:buNone/>
            </a:pPr>
            <a:endParaRPr lang="en-US" dirty="0" smtClean="0"/>
          </a:p>
          <a:p>
            <a:pPr algn="just"/>
            <a:r>
              <a:rPr lang="en-US" dirty="0" smtClean="0"/>
              <a:t>Results of RCTs may be combined in systematic reviews which are increasingly being used in the conduct of evidence-based </a:t>
            </a:r>
            <a:r>
              <a:rPr lang="en-US" dirty="0" smtClean="0"/>
              <a:t>practice.</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11162"/>
          </a:xfrm>
        </p:spPr>
        <p:txBody>
          <a:bodyPr>
            <a:normAutofit fontScale="90000"/>
          </a:bodyPr>
          <a:lstStyle/>
          <a:p>
            <a:r>
              <a:rPr lang="en-US" b="1" dirty="0" smtClean="0">
                <a:solidFill>
                  <a:srgbClr val="FF0000"/>
                </a:solidFill>
              </a:rPr>
              <a:t>Disadvantages</a:t>
            </a:r>
            <a:endParaRPr lang="en-US" dirty="0">
              <a:solidFill>
                <a:srgbClr val="FF0000"/>
              </a:solidFill>
            </a:endParaRPr>
          </a:p>
        </p:txBody>
      </p:sp>
      <p:sp>
        <p:nvSpPr>
          <p:cNvPr id="3" name="Content Placeholder 2"/>
          <p:cNvSpPr>
            <a:spLocks noGrp="1"/>
          </p:cNvSpPr>
          <p:nvPr>
            <p:ph idx="1"/>
          </p:nvPr>
        </p:nvSpPr>
        <p:spPr>
          <a:xfrm>
            <a:off x="304800" y="838200"/>
            <a:ext cx="8534400" cy="5715000"/>
          </a:xfrm>
        </p:spPr>
        <p:txBody>
          <a:bodyPr>
            <a:normAutofit fontScale="40000" lnSpcReduction="20000"/>
          </a:bodyPr>
          <a:lstStyle/>
          <a:p>
            <a:pPr algn="just"/>
            <a:r>
              <a:rPr lang="en-US" sz="4500" b="1" dirty="0" smtClean="0"/>
              <a:t>Power </a:t>
            </a:r>
            <a:r>
              <a:rPr lang="en-US" sz="4500" b="1" dirty="0" smtClean="0"/>
              <a:t>calculation might demand vast samples size, which require more resources from the </a:t>
            </a:r>
            <a:r>
              <a:rPr lang="en-US" sz="4500" b="1" dirty="0" smtClean="0"/>
              <a:t>investigators. </a:t>
            </a:r>
          </a:p>
          <a:p>
            <a:pPr algn="just">
              <a:buNone/>
            </a:pPr>
            <a:endParaRPr lang="en-US" sz="4500" b="1" dirty="0" smtClean="0"/>
          </a:p>
          <a:p>
            <a:pPr algn="just"/>
            <a:r>
              <a:rPr lang="en-US" sz="4500" b="1" dirty="0" smtClean="0"/>
              <a:t>Validity </a:t>
            </a:r>
            <a:r>
              <a:rPr lang="en-US" sz="4500" b="1" dirty="0" smtClean="0"/>
              <a:t>requires multiple sites, which will be difficult to </a:t>
            </a:r>
            <a:r>
              <a:rPr lang="en-US" sz="4500" b="1" dirty="0" smtClean="0"/>
              <a:t>manage.</a:t>
            </a:r>
          </a:p>
          <a:p>
            <a:pPr algn="just">
              <a:buNone/>
            </a:pPr>
            <a:endParaRPr lang="en-US" sz="4500" b="1" dirty="0" smtClean="0"/>
          </a:p>
          <a:p>
            <a:pPr algn="just"/>
            <a:r>
              <a:rPr lang="en-US" sz="4500" b="1" dirty="0" smtClean="0"/>
              <a:t>Long </a:t>
            </a:r>
            <a:r>
              <a:rPr lang="en-US" sz="4500" b="1" dirty="0" smtClean="0"/>
              <a:t>trial run time may result in the loss of relevance as practice may have moved on by the time the trial is </a:t>
            </a:r>
            <a:r>
              <a:rPr lang="en-US" sz="4500" b="1" dirty="0" smtClean="0"/>
              <a:t>published.</a:t>
            </a:r>
          </a:p>
          <a:p>
            <a:pPr algn="just">
              <a:buNone/>
            </a:pPr>
            <a:endParaRPr lang="en-US" sz="4500" b="1" dirty="0" smtClean="0"/>
          </a:p>
          <a:p>
            <a:pPr algn="just"/>
            <a:r>
              <a:rPr lang="en-US" sz="4500" b="1" dirty="0" smtClean="0"/>
              <a:t>Trials </a:t>
            </a:r>
            <a:r>
              <a:rPr lang="en-US" sz="4500" b="1" dirty="0" smtClean="0"/>
              <a:t>which test for efficacy may not be widely applicable. Trials which test for effectiveness  are larger and more </a:t>
            </a:r>
            <a:r>
              <a:rPr lang="en-US" sz="4500" b="1" dirty="0" smtClean="0"/>
              <a:t>expensive.</a:t>
            </a:r>
          </a:p>
          <a:p>
            <a:pPr algn="just">
              <a:buNone/>
            </a:pPr>
            <a:endParaRPr lang="en-US" sz="4500" b="1" dirty="0" smtClean="0"/>
          </a:p>
          <a:p>
            <a:pPr algn="just"/>
            <a:r>
              <a:rPr lang="en-US" sz="4500" b="1" dirty="0" smtClean="0"/>
              <a:t>Results </a:t>
            </a:r>
            <a:r>
              <a:rPr lang="en-US" sz="4500" b="1" dirty="0" smtClean="0"/>
              <a:t>may not always mimic real life treatment situation (e.g. inclusion / exclusion criteria; highly controlled setting</a:t>
            </a:r>
            <a:r>
              <a:rPr lang="en-US" sz="4500" b="1" dirty="0" smtClean="0"/>
              <a:t>).</a:t>
            </a:r>
          </a:p>
          <a:p>
            <a:pPr algn="just"/>
            <a:endParaRPr lang="en-US" sz="4500" b="1" dirty="0" smtClean="0"/>
          </a:p>
          <a:p>
            <a:pPr algn="just"/>
            <a:r>
              <a:rPr lang="en-US" sz="4500" b="1" dirty="0" smtClean="0"/>
              <a:t>Randomization </a:t>
            </a:r>
            <a:r>
              <a:rPr lang="en-US" sz="4500" b="1" dirty="0" smtClean="0"/>
              <a:t>requires clinical equipoise: one cannot ethically </a:t>
            </a:r>
            <a:r>
              <a:rPr lang="en-US" sz="4500" b="1" dirty="0" smtClean="0"/>
              <a:t>randomize </a:t>
            </a:r>
            <a:r>
              <a:rPr lang="en-US" sz="4500" b="1" dirty="0" smtClean="0"/>
              <a:t>patients unless both treatments have equal support in the clinical </a:t>
            </a:r>
            <a:r>
              <a:rPr lang="en-US" sz="4500" b="1" dirty="0" smtClean="0"/>
              <a:t>community.</a:t>
            </a:r>
          </a:p>
          <a:p>
            <a:pPr algn="just">
              <a:buNone/>
            </a:pPr>
            <a:endParaRPr lang="en-US" sz="4500" b="1" dirty="0" smtClean="0"/>
          </a:p>
          <a:p>
            <a:pPr algn="just"/>
            <a:r>
              <a:rPr lang="en-US" sz="4500" b="1" dirty="0" smtClean="0"/>
              <a:t>Informed </a:t>
            </a:r>
            <a:r>
              <a:rPr lang="en-US" sz="4500" b="1" dirty="0" smtClean="0"/>
              <a:t>consent is often </a:t>
            </a:r>
            <a:r>
              <a:rPr lang="en-US" sz="4500" b="1" dirty="0" smtClean="0"/>
              <a:t>impossible.</a:t>
            </a:r>
          </a:p>
          <a:p>
            <a:pPr algn="just">
              <a:buNone/>
            </a:pPr>
            <a:endParaRPr lang="en-US" sz="4500" b="1" dirty="0" smtClean="0"/>
          </a:p>
          <a:p>
            <a:pPr algn="just"/>
            <a:r>
              <a:rPr lang="en-US" sz="4500" b="1" dirty="0" smtClean="0"/>
              <a:t>Some </a:t>
            </a:r>
            <a:r>
              <a:rPr lang="en-US" sz="4500" b="1" dirty="0" smtClean="0"/>
              <a:t>research cannot be ethically performed as an RCT (classically,  RCT of the effects of parachutes on the survival of sky-divers</a:t>
            </a:r>
            <a:r>
              <a:rPr lang="en-US" sz="4500" b="1" dirty="0" smtClean="0"/>
              <a:t>).</a:t>
            </a:r>
            <a:endParaRPr lang="en-US" sz="4500" b="1" dirty="0" smtClean="0"/>
          </a:p>
          <a:p>
            <a:pPr algn="just">
              <a:buNone/>
            </a:pPr>
            <a:endParaRPr lang="en-US" dirty="0" smtClean="0">
              <a:solidFill>
                <a:srgbClr val="FF0000"/>
              </a:solidFill>
            </a:endParaRPr>
          </a:p>
          <a:p>
            <a:pPr algn="just"/>
            <a:endParaRPr lang="en-US"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Community trials</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t>Community trials, also called community intervention studies, are (mostly preventive) experimental studies with whole communities (such as cities or states) as experimental units; that is, interventions are assigned to all members in each of a number of communities</a:t>
            </a:r>
            <a:r>
              <a:rPr lang="en-US" dirty="0" smtClean="0"/>
              <a:t>.</a:t>
            </a:r>
          </a:p>
          <a:p>
            <a:pPr algn="just">
              <a:buNone/>
            </a:pPr>
            <a:endParaRPr lang="en-US" dirty="0" smtClean="0"/>
          </a:p>
          <a:p>
            <a:pPr algn="just"/>
            <a:r>
              <a:rPr lang="en-US" dirty="0" smtClean="0"/>
              <a:t>This is appropriate for disease that have  their origins in social conditions , which in turn can most easily influenced by intervention directed at group behavior as well as individuals, for example cardiovascular disease.</a:t>
            </a:r>
          </a:p>
          <a:p>
            <a:pPr algn="just">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Untitled-2"/>
          <p:cNvPicPr>
            <a:picLocks noChangeAspect="1" noChangeArrowheads="1"/>
          </p:cNvPicPr>
          <p:nvPr/>
        </p:nvPicPr>
        <p:blipFill>
          <a:blip r:embed="rId2"/>
          <a:srcRect/>
          <a:stretch>
            <a:fillRect/>
          </a:stretch>
        </p:blipFill>
        <p:spPr bwMode="auto">
          <a:xfrm>
            <a:off x="0" y="228600"/>
            <a:ext cx="8991600" cy="6400800"/>
          </a:xfrm>
          <a:prstGeom prst="rect">
            <a:avLst/>
          </a:prstGeom>
          <a:noFill/>
        </p:spPr>
      </p:pic>
    </p:spTree>
    <p:extLst>
      <p:ext uri="{BB962C8B-B14F-4D97-AF65-F5344CB8AC3E}">
        <p14:creationId xmlns:p14="http://schemas.microsoft.com/office/powerpoint/2010/main" xmlns="" val="36058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772234"/>
            <a:ext cx="3729932" cy="584775"/>
          </a:xfrm>
          <a:prstGeom prst="rect">
            <a:avLst/>
          </a:prstGeom>
        </p:spPr>
        <p:txBody>
          <a:bodyPr wrap="none">
            <a:spAutoFit/>
          </a:bodyPr>
          <a:lstStyle/>
          <a:p>
            <a:pPr algn="ctr">
              <a:buNone/>
            </a:pPr>
            <a:r>
              <a:rPr lang="en-US" sz="3200" b="1" dirty="0" smtClean="0">
                <a:solidFill>
                  <a:srgbClr val="C00000"/>
                </a:solidFill>
              </a:rPr>
              <a:t>Learning Objectives: </a:t>
            </a:r>
            <a:endParaRPr lang="en-US" sz="3200" b="1" dirty="0">
              <a:solidFill>
                <a:srgbClr val="C00000"/>
              </a:solidFill>
            </a:endParaRPr>
          </a:p>
        </p:txBody>
      </p:sp>
      <p:sp>
        <p:nvSpPr>
          <p:cNvPr id="5" name="Rectangle 4"/>
          <p:cNvSpPr/>
          <p:nvPr/>
        </p:nvSpPr>
        <p:spPr>
          <a:xfrm>
            <a:off x="551007" y="1524000"/>
            <a:ext cx="5102679" cy="1384995"/>
          </a:xfrm>
          <a:prstGeom prst="rect">
            <a:avLst/>
          </a:prstGeom>
        </p:spPr>
        <p:txBody>
          <a:bodyPr wrap="none">
            <a:spAutoFit/>
          </a:bodyPr>
          <a:lstStyle/>
          <a:p>
            <a:pPr marL="285750" indent="-285750">
              <a:buFont typeface="Arial" pitchFamily="34" charset="0"/>
              <a:buChar char="•"/>
            </a:pPr>
            <a:r>
              <a:rPr lang="en-US" sz="2800" b="1" dirty="0" smtClean="0"/>
              <a:t>Randomized </a:t>
            </a:r>
            <a:r>
              <a:rPr lang="en-US" sz="2800" b="1" dirty="0" smtClean="0"/>
              <a:t>Control Trial (RCT)</a:t>
            </a:r>
          </a:p>
          <a:p>
            <a:pPr marL="285750" indent="-285750">
              <a:buFont typeface="Arial" pitchFamily="34" charset="0"/>
              <a:buChar char="•"/>
            </a:pPr>
            <a:r>
              <a:rPr lang="en-US" sz="2800" b="1" dirty="0" smtClean="0"/>
              <a:t>Community trial</a:t>
            </a:r>
          </a:p>
          <a:p>
            <a:pPr marL="285750" indent="-285750">
              <a:buFont typeface="Arial" pitchFamily="34" charset="0"/>
              <a:buChar char="•"/>
            </a:pPr>
            <a:r>
              <a:rPr lang="en-US" sz="2800" b="1" dirty="0" smtClean="0"/>
              <a:t>Field trial</a:t>
            </a:r>
            <a:endParaRPr lang="en-US" sz="2800" b="1" dirty="0"/>
          </a:p>
        </p:txBody>
      </p:sp>
    </p:spTree>
    <p:extLst>
      <p:ext uri="{BB962C8B-B14F-4D97-AF65-F5344CB8AC3E}">
        <p14:creationId xmlns:p14="http://schemas.microsoft.com/office/powerpoint/2010/main" xmlns="" val="2780658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rPr>
              <a:t>Field trial</a:t>
            </a:r>
            <a:endParaRPr lang="en-US" dirty="0">
              <a:solidFill>
                <a:srgbClr val="FF0000"/>
              </a:solidFill>
            </a:endParaRPr>
          </a:p>
        </p:txBody>
      </p:sp>
      <p:sp>
        <p:nvSpPr>
          <p:cNvPr id="5" name="Content Placeholder 4"/>
          <p:cNvSpPr>
            <a:spLocks noGrp="1"/>
          </p:cNvSpPr>
          <p:nvPr>
            <p:ph idx="1"/>
          </p:nvPr>
        </p:nvSpPr>
        <p:spPr/>
        <p:txBody>
          <a:bodyPr>
            <a:normAutofit fontScale="92500" lnSpcReduction="20000"/>
          </a:bodyPr>
          <a:lstStyle/>
          <a:p>
            <a:pPr algn="just"/>
            <a:r>
              <a:rPr lang="en-US" dirty="0" smtClean="0"/>
              <a:t>This study involves people who are disease free presumed to be at risk . Vaccine trials are example of field trials. </a:t>
            </a:r>
            <a:endParaRPr lang="en-US" dirty="0" smtClean="0"/>
          </a:p>
          <a:p>
            <a:pPr algn="just">
              <a:buNone/>
            </a:pPr>
            <a:endParaRPr lang="en-US" dirty="0" smtClean="0"/>
          </a:p>
          <a:p>
            <a:pPr algn="just"/>
            <a:r>
              <a:rPr lang="en-US" dirty="0" smtClean="0"/>
              <a:t>This method  can be used to evaluate interventions aimed at reducing exposure without necessarily measuring the occurrence of health effects. The main disadvantage e of this study are that it causes huge undertaking of involving  major logistics and financial consideration.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tIns="722778" rtlCol="0">
            <a:normAutofit fontScale="90000"/>
          </a:bodyPr>
          <a:lstStyle/>
          <a:p>
            <a:pPr marL="3319779" algn="l" eaLnBrk="1" fontAlgn="auto" hangingPunct="1">
              <a:spcBef>
                <a:spcPts val="0"/>
              </a:spcBef>
              <a:spcAft>
                <a:spcPts val="0"/>
              </a:spcAft>
              <a:defRPr/>
            </a:pPr>
            <a:r>
              <a:rPr dirty="0"/>
              <a:t>Field</a:t>
            </a:r>
            <a:r>
              <a:rPr spc="-15" dirty="0">
                <a:latin typeface="Times New Roman"/>
                <a:cs typeface="Times New Roman"/>
              </a:rPr>
              <a:t> </a:t>
            </a:r>
            <a:r>
              <a:rPr spc="-310" dirty="0"/>
              <a:t>T</a:t>
            </a:r>
            <a:r>
              <a:rPr dirty="0"/>
              <a:t>rial</a:t>
            </a:r>
          </a:p>
        </p:txBody>
      </p:sp>
      <p:sp>
        <p:nvSpPr>
          <p:cNvPr id="68611" name="object 3"/>
          <p:cNvSpPr>
            <a:spLocks noGrp="1"/>
          </p:cNvSpPr>
          <p:nvPr>
            <p:ph type="body" idx="1"/>
          </p:nvPr>
        </p:nvSpPr>
        <p:spPr bwMode="auto">
          <a:xfrm>
            <a:off x="533400" y="1981200"/>
            <a:ext cx="8229600" cy="4041776"/>
          </a:xfrm>
        </p:spPr>
        <p:txBody>
          <a:bodyPr vert="horz" numCol="1" anchor="t" anchorCtr="0" compatLnSpc="1">
            <a:prstTxWarp prst="textNoShape">
              <a:avLst/>
            </a:prstTxWarp>
            <a:normAutofit fontScale="70000" lnSpcReduction="20000"/>
          </a:bodyPr>
          <a:lstStyle/>
          <a:p>
            <a:pPr marL="369888" indent="-285750" algn="just" eaLnBrk="1" hangingPunct="1">
              <a:spcBef>
                <a:spcPct val="0"/>
              </a:spcBef>
              <a:tabLst>
                <a:tab pos="206375" algn="l"/>
                <a:tab pos="9572625" algn="l"/>
              </a:tabLst>
            </a:pPr>
            <a:r>
              <a:rPr lang="en-US" u="sng" dirty="0" smtClean="0">
                <a:latin typeface="Garamond" pitchFamily="18" charset="0"/>
                <a:ea typeface="Garamond" pitchFamily="18" charset="0"/>
                <a:cs typeface="Garamond" pitchFamily="18" charset="0"/>
              </a:rPr>
              <a:t>Conducted with </a:t>
            </a:r>
            <a:r>
              <a:rPr lang="en-US" b="1" u="sng" dirty="0" smtClean="0">
                <a:latin typeface="Garamond" pitchFamily="18" charset="0"/>
                <a:ea typeface="Garamond" pitchFamily="18" charset="0"/>
                <a:cs typeface="Garamond" pitchFamily="18" charset="0"/>
              </a:rPr>
              <a:t>healthy individuals </a:t>
            </a:r>
            <a:r>
              <a:rPr lang="en-US" u="sng" dirty="0" smtClean="0">
                <a:latin typeface="Garamond" pitchFamily="18" charset="0"/>
                <a:ea typeface="Garamond" pitchFamily="18" charset="0"/>
                <a:cs typeface="Garamond" pitchFamily="18" charset="0"/>
              </a:rPr>
              <a:t>in the community as </a:t>
            </a:r>
            <a:r>
              <a:rPr lang="en-US" b="1" u="sng" dirty="0" smtClean="0">
                <a:latin typeface="Garamond" pitchFamily="18" charset="0"/>
                <a:ea typeface="Garamond" pitchFamily="18" charset="0"/>
                <a:cs typeface="Garamond" pitchFamily="18" charset="0"/>
              </a:rPr>
              <a:t>unit of </a:t>
            </a:r>
            <a:r>
              <a:rPr lang="en-US" b="1" u="sng" dirty="0" smtClean="0">
                <a:latin typeface="Times New Roman" pitchFamily="18" charset="0"/>
                <a:cs typeface="Times New Roman" pitchFamily="18" charset="0"/>
              </a:rPr>
              <a:t> </a:t>
            </a:r>
            <a:r>
              <a:rPr lang="en-US" b="1" u="sng" dirty="0" smtClean="0">
                <a:latin typeface="Garamond" pitchFamily="18" charset="0"/>
                <a:ea typeface="Garamond" pitchFamily="18" charset="0"/>
                <a:cs typeface="Garamond" pitchFamily="18" charset="0"/>
              </a:rPr>
              <a:t>study</a:t>
            </a:r>
            <a:r>
              <a:rPr lang="en-US" u="sng" dirty="0" smtClean="0">
                <a:latin typeface="Garamond" pitchFamily="18" charset="0"/>
                <a:ea typeface="Garamond" pitchFamily="18" charset="0"/>
                <a:cs typeface="Garamond" pitchFamily="18" charset="0"/>
              </a:rPr>
              <a:t>. </a:t>
            </a:r>
            <a:r>
              <a:rPr lang="en-US" u="sng" dirty="0" smtClean="0">
                <a:latin typeface="Times New Roman" pitchFamily="18" charset="0"/>
                <a:cs typeface="Times New Roman" pitchFamily="18" charset="0"/>
              </a:rPr>
              <a:t>	</a:t>
            </a:r>
          </a:p>
          <a:p>
            <a:pPr marL="369888" indent="-285750" algn="just" eaLnBrk="1" hangingPunct="1">
              <a:spcBef>
                <a:spcPts val="1175"/>
              </a:spcBef>
              <a:tabLst>
                <a:tab pos="206375" algn="l"/>
                <a:tab pos="9572625" algn="l"/>
              </a:tabLst>
            </a:pPr>
            <a:r>
              <a:rPr lang="en-US" u="none" dirty="0" smtClean="0">
                <a:latin typeface="Garamond" pitchFamily="18" charset="0"/>
                <a:ea typeface="Garamond" pitchFamily="18" charset="0"/>
                <a:cs typeface="Garamond" pitchFamily="18" charset="0"/>
              </a:rPr>
              <a:t>Undertaken</a:t>
            </a:r>
            <a:r>
              <a:rPr lang="en-US" u="none" dirty="0" smtClean="0">
                <a:latin typeface="Times New Roman" pitchFamily="18" charset="0"/>
                <a:cs typeface="Times New Roman" pitchFamily="18" charset="0"/>
              </a:rPr>
              <a:t> </a:t>
            </a:r>
            <a:r>
              <a:rPr lang="en-US" u="none" dirty="0" smtClean="0">
                <a:latin typeface="Garamond" pitchFamily="18" charset="0"/>
                <a:ea typeface="Garamond" pitchFamily="18" charset="0"/>
                <a:cs typeface="Garamond" pitchFamily="18" charset="0"/>
              </a:rPr>
              <a:t>in</a:t>
            </a:r>
            <a:r>
              <a:rPr lang="en-US" u="none" dirty="0" smtClean="0">
                <a:latin typeface="Times New Roman" pitchFamily="18" charset="0"/>
                <a:cs typeface="Times New Roman" pitchFamily="18" charset="0"/>
              </a:rPr>
              <a:t> </a:t>
            </a:r>
            <a:r>
              <a:rPr lang="en-US" u="none" dirty="0" smtClean="0">
                <a:solidFill>
                  <a:srgbClr val="FF0000"/>
                </a:solidFill>
                <a:latin typeface="Garamond" pitchFamily="18" charset="0"/>
                <a:ea typeface="Garamond" pitchFamily="18" charset="0"/>
                <a:cs typeface="Garamond" pitchFamily="18" charset="0"/>
              </a:rPr>
              <a:t>respect</a:t>
            </a:r>
            <a:r>
              <a:rPr lang="en-US" u="none" dirty="0" smtClean="0">
                <a:solidFill>
                  <a:srgbClr val="FF0000"/>
                </a:solidFill>
                <a:latin typeface="Times New Roman" pitchFamily="18" charset="0"/>
                <a:cs typeface="Times New Roman" pitchFamily="18" charset="0"/>
              </a:rPr>
              <a:t> </a:t>
            </a:r>
            <a:r>
              <a:rPr lang="en-US" u="none" dirty="0" smtClean="0">
                <a:solidFill>
                  <a:srgbClr val="FF0000"/>
                </a:solidFill>
                <a:latin typeface="Garamond" pitchFamily="18" charset="0"/>
                <a:ea typeface="Garamond" pitchFamily="18" charset="0"/>
                <a:cs typeface="Garamond" pitchFamily="18" charset="0"/>
              </a:rPr>
              <a:t>of</a:t>
            </a:r>
            <a:r>
              <a:rPr lang="en-US" u="none" dirty="0" smtClean="0">
                <a:solidFill>
                  <a:srgbClr val="FF0000"/>
                </a:solidFill>
                <a:latin typeface="Times New Roman" pitchFamily="18" charset="0"/>
                <a:cs typeface="Times New Roman" pitchFamily="18" charset="0"/>
              </a:rPr>
              <a:t>  </a:t>
            </a:r>
            <a:r>
              <a:rPr lang="en-US" u="none" dirty="0" smtClean="0">
                <a:solidFill>
                  <a:srgbClr val="FF0000"/>
                </a:solidFill>
                <a:latin typeface="Garamond" pitchFamily="18" charset="0"/>
                <a:ea typeface="Garamond" pitchFamily="18" charset="0"/>
                <a:cs typeface="Garamond" pitchFamily="18" charset="0"/>
              </a:rPr>
              <a:t>a</a:t>
            </a:r>
            <a:r>
              <a:rPr lang="en-US" u="none" dirty="0" smtClean="0">
                <a:solidFill>
                  <a:srgbClr val="FF0000"/>
                </a:solidFill>
                <a:latin typeface="Times New Roman" pitchFamily="18" charset="0"/>
                <a:cs typeface="Times New Roman" pitchFamily="18" charset="0"/>
              </a:rPr>
              <a:t> </a:t>
            </a:r>
            <a:r>
              <a:rPr lang="en-US" u="none" dirty="0" smtClean="0">
                <a:solidFill>
                  <a:srgbClr val="FF0000"/>
                </a:solidFill>
                <a:latin typeface="Garamond" pitchFamily="18" charset="0"/>
                <a:ea typeface="Garamond" pitchFamily="18" charset="0"/>
                <a:cs typeface="Garamond" pitchFamily="18" charset="0"/>
              </a:rPr>
              <a:t>preventive</a:t>
            </a:r>
            <a:r>
              <a:rPr lang="en-US" u="none" dirty="0" smtClean="0">
                <a:solidFill>
                  <a:srgbClr val="FF0000"/>
                </a:solidFill>
                <a:latin typeface="Times New Roman" pitchFamily="18" charset="0"/>
                <a:cs typeface="Times New Roman" pitchFamily="18" charset="0"/>
              </a:rPr>
              <a:t> </a:t>
            </a:r>
            <a:r>
              <a:rPr lang="en-US" u="none" dirty="0" smtClean="0">
                <a:solidFill>
                  <a:srgbClr val="FF0000"/>
                </a:solidFill>
                <a:latin typeface="Garamond" pitchFamily="18" charset="0"/>
                <a:ea typeface="Garamond" pitchFamily="18" charset="0"/>
                <a:cs typeface="Garamond" pitchFamily="18" charset="0"/>
              </a:rPr>
              <a:t>procedure</a:t>
            </a:r>
            <a:r>
              <a:rPr lang="en-US" u="none" dirty="0" smtClean="0">
                <a:solidFill>
                  <a:srgbClr val="FF0000"/>
                </a:solidFill>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(e.g.</a:t>
            </a:r>
            <a:r>
              <a:rPr lang="en-US" b="1" u="none" dirty="0" smtClean="0">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vaccine,</a:t>
            </a:r>
            <a:r>
              <a:rPr lang="en-US" b="1" u="none" dirty="0" smtClean="0">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sera,</a:t>
            </a:r>
            <a:r>
              <a:rPr lang="en-US" b="1" u="none" dirty="0" smtClean="0">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chemoprophylaxis,</a:t>
            </a:r>
            <a:r>
              <a:rPr lang="en-US" b="1" u="none" dirty="0" smtClean="0">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personal</a:t>
            </a:r>
            <a:r>
              <a:rPr lang="en-US" b="1" u="none" dirty="0" smtClean="0">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protective</a:t>
            </a:r>
            <a:r>
              <a:rPr lang="en-US" b="1" u="none" dirty="0" smtClean="0">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measures,</a:t>
            </a:r>
            <a:r>
              <a:rPr lang="en-US" b="1" u="none" dirty="0" smtClean="0">
                <a:latin typeface="Times New Roman" pitchFamily="18" charset="0"/>
                <a:cs typeface="Times New Roman" pitchFamily="18" charset="0"/>
              </a:rPr>
              <a:t> </a:t>
            </a:r>
            <a:r>
              <a:rPr lang="en-US" b="1" u="none" dirty="0" smtClean="0">
                <a:latin typeface="Garamond" pitchFamily="18" charset="0"/>
                <a:ea typeface="Garamond" pitchFamily="18" charset="0"/>
                <a:cs typeface="Garamond" pitchFamily="18" charset="0"/>
              </a:rPr>
              <a:t>etc</a:t>
            </a:r>
            <a:r>
              <a:rPr lang="en-US" b="1" u="none" dirty="0" smtClean="0">
                <a:latin typeface="Garamond" pitchFamily="18" charset="0"/>
                <a:ea typeface="Garamond" pitchFamily="18" charset="0"/>
                <a:cs typeface="Garamond" pitchFamily="18" charset="0"/>
              </a:rPr>
              <a:t>.)</a:t>
            </a:r>
          </a:p>
          <a:p>
            <a:pPr marL="369888" indent="-285750" algn="just" eaLnBrk="1" hangingPunct="1">
              <a:spcBef>
                <a:spcPts val="1175"/>
              </a:spcBef>
              <a:buNone/>
              <a:tabLst>
                <a:tab pos="206375" algn="l"/>
                <a:tab pos="9572625" algn="l"/>
              </a:tabLst>
            </a:pPr>
            <a:endParaRPr lang="en-US" b="1" u="none" dirty="0" smtClean="0">
              <a:latin typeface="Garamond" pitchFamily="18" charset="0"/>
              <a:ea typeface="Garamond" pitchFamily="18" charset="0"/>
              <a:cs typeface="Garamond" pitchFamily="18" charset="0"/>
            </a:endParaRPr>
          </a:p>
          <a:p>
            <a:pPr marL="369888" indent="-285750" algn="just" eaLnBrk="1" hangingPunct="1">
              <a:spcBef>
                <a:spcPts val="1175"/>
              </a:spcBef>
              <a:tabLst>
                <a:tab pos="206375" algn="l"/>
                <a:tab pos="9572625" algn="l"/>
              </a:tabLst>
            </a:pPr>
            <a:r>
              <a:rPr lang="en-US" b="1" u="none" dirty="0" smtClean="0">
                <a:latin typeface="Garamond" pitchFamily="18" charset="0"/>
                <a:ea typeface="Garamond" pitchFamily="18" charset="0"/>
                <a:cs typeface="Garamond" pitchFamily="18" charset="0"/>
              </a:rPr>
              <a:t>Example:</a:t>
            </a:r>
            <a:r>
              <a:rPr lang="en-US" b="1" u="none" dirty="0" smtClean="0">
                <a:latin typeface="Times New Roman" pitchFamily="18" charset="0"/>
                <a:cs typeface="Times New Roman" pitchFamily="18" charset="0"/>
              </a:rPr>
              <a:t> </a:t>
            </a:r>
            <a:r>
              <a:rPr lang="en-US" u="none" dirty="0" smtClean="0">
                <a:latin typeface="Garamond" pitchFamily="18" charset="0"/>
                <a:ea typeface="Garamond" pitchFamily="18" charset="0"/>
                <a:cs typeface="Garamond" pitchFamily="18" charset="0"/>
              </a:rPr>
              <a:t>The</a:t>
            </a:r>
            <a:r>
              <a:rPr lang="en-US" u="none" dirty="0" smtClean="0">
                <a:latin typeface="Times New Roman" pitchFamily="18" charset="0"/>
                <a:cs typeface="Times New Roman" pitchFamily="18" charset="0"/>
              </a:rPr>
              <a:t> </a:t>
            </a:r>
            <a:r>
              <a:rPr lang="en-US" u="none" dirty="0" smtClean="0">
                <a:latin typeface="Garamond" pitchFamily="18" charset="0"/>
                <a:ea typeface="Garamond" pitchFamily="18" charset="0"/>
                <a:cs typeface="Garamond" pitchFamily="18" charset="0"/>
              </a:rPr>
              <a:t>trial</a:t>
            </a:r>
            <a:r>
              <a:rPr lang="en-US" u="none" dirty="0" smtClean="0">
                <a:latin typeface="Times New Roman" pitchFamily="18" charset="0"/>
                <a:cs typeface="Times New Roman" pitchFamily="18" charset="0"/>
              </a:rPr>
              <a:t> </a:t>
            </a:r>
            <a:r>
              <a:rPr lang="en-US" u="none" dirty="0" smtClean="0">
                <a:latin typeface="Garamond" pitchFamily="18" charset="0"/>
                <a:ea typeface="Garamond" pitchFamily="18" charset="0"/>
                <a:cs typeface="Garamond" pitchFamily="18" charset="0"/>
              </a:rPr>
              <a:t>of</a:t>
            </a:r>
            <a:r>
              <a:rPr lang="en-US" u="none" dirty="0" smtClean="0">
                <a:latin typeface="Times New Roman" pitchFamily="18" charset="0"/>
                <a:cs typeface="Times New Roman" pitchFamily="18" charset="0"/>
              </a:rPr>
              <a:t>  </a:t>
            </a:r>
            <a:r>
              <a:rPr lang="en-US" u="none" dirty="0" smtClean="0">
                <a:latin typeface="Garamond" pitchFamily="18" charset="0"/>
                <a:ea typeface="Garamond" pitchFamily="18" charset="0"/>
                <a:cs typeface="Garamond" pitchFamily="18" charset="0"/>
              </a:rPr>
              <a:t>injectable</a:t>
            </a:r>
            <a:r>
              <a:rPr lang="en-US" u="none" dirty="0" smtClean="0">
                <a:latin typeface="Times New Roman" pitchFamily="18" charset="0"/>
                <a:cs typeface="Times New Roman" pitchFamily="18" charset="0"/>
              </a:rPr>
              <a:t> </a:t>
            </a:r>
            <a:r>
              <a:rPr lang="en-US" u="none" dirty="0" smtClean="0">
                <a:latin typeface="Garamond" pitchFamily="18" charset="0"/>
                <a:ea typeface="Garamond" pitchFamily="18" charset="0"/>
                <a:cs typeface="Garamond" pitchFamily="18" charset="0"/>
              </a:rPr>
              <a:t>polio</a:t>
            </a:r>
            <a:r>
              <a:rPr lang="en-US" u="none" dirty="0" smtClean="0">
                <a:latin typeface="Times New Roman" pitchFamily="18" charset="0"/>
                <a:cs typeface="Times New Roman" pitchFamily="18" charset="0"/>
              </a:rPr>
              <a:t> </a:t>
            </a:r>
            <a:r>
              <a:rPr lang="en-US" u="none" dirty="0" smtClean="0">
                <a:latin typeface="Garamond" pitchFamily="18" charset="0"/>
                <a:ea typeface="Garamond" pitchFamily="18" charset="0"/>
                <a:cs typeface="Garamond" pitchFamily="18" charset="0"/>
              </a:rPr>
              <a:t>vaccine.</a:t>
            </a:r>
          </a:p>
          <a:p>
            <a:pPr marL="827088" lvl="1" indent="-285750" algn="just" eaLnBrk="1" hangingPunct="1">
              <a:spcBef>
                <a:spcPts val="1150"/>
              </a:spcBef>
              <a:buClr>
                <a:srgbClr val="82982A"/>
              </a:buClr>
              <a:buSzPct val="114000"/>
              <a:buFont typeface="Arial" pitchFamily="34" charset="0"/>
              <a:buChar char="•"/>
              <a:tabLst>
                <a:tab pos="206375" algn="l"/>
                <a:tab pos="9572625" algn="l"/>
              </a:tabLst>
            </a:pPr>
            <a:r>
              <a:rPr lang="en-US" dirty="0" smtClean="0">
                <a:solidFill>
                  <a:srgbClr val="252525"/>
                </a:solidFill>
                <a:latin typeface="Garamond" pitchFamily="18" charset="0"/>
                <a:ea typeface="Garamond" pitchFamily="18" charset="0"/>
                <a:cs typeface="Garamond" pitchFamily="18" charset="0"/>
              </a:rPr>
              <a:t>Over</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a</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million</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children,</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apparently</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healthy,</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living</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in</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the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community,</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were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randomly</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divided</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and</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offered</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either</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the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vaccine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or</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the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placebo;</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the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trial</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finally</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provided</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strong</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evidence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of</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the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efficacy</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of</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injectable</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polio</a:t>
            </a:r>
            <a:r>
              <a:rPr lang="en-US" dirty="0" smtClean="0">
                <a:solidFill>
                  <a:srgbClr val="252525"/>
                </a:solidFill>
                <a:latin typeface="Times New Roman" pitchFamily="18" charset="0"/>
                <a:cs typeface="Times New Roman" pitchFamily="18" charset="0"/>
              </a:rPr>
              <a:t> </a:t>
            </a:r>
            <a:r>
              <a:rPr lang="en-US" dirty="0" smtClean="0">
                <a:solidFill>
                  <a:srgbClr val="252525"/>
                </a:solidFill>
                <a:latin typeface="Garamond" pitchFamily="18" charset="0"/>
                <a:ea typeface="Garamond" pitchFamily="18" charset="0"/>
                <a:cs typeface="Garamond" pitchFamily="18" charset="0"/>
              </a:rPr>
              <a:t>vaccine.</a:t>
            </a:r>
            <a:endParaRPr lang="en-US" dirty="0" smtClean="0">
              <a:solidFill>
                <a:srgbClr val="000000"/>
              </a:solidFill>
              <a:latin typeface="Garamond" pitchFamily="18" charset="0"/>
              <a:ea typeface="Garamond" pitchFamily="18" charset="0"/>
              <a:cs typeface="Garamond" pitchFamily="18" charset="0"/>
            </a:endParaRPr>
          </a:p>
        </p:txBody>
      </p:sp>
    </p:spTree>
    <p:extLst>
      <p:ext uri="{BB962C8B-B14F-4D97-AF65-F5344CB8AC3E}">
        <p14:creationId xmlns:p14="http://schemas.microsoft.com/office/powerpoint/2010/main" xmlns="" val="3034114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2286000"/>
            <a:ext cx="6176196" cy="1323439"/>
          </a:xfrm>
          <a:prstGeom prst="rect">
            <a:avLst/>
          </a:prstGeom>
        </p:spPr>
        <p:txBody>
          <a:bodyPr wrap="square">
            <a:spAutoFit/>
          </a:bodyPr>
          <a:lstStyle/>
          <a:p>
            <a:pPr algn="ctr"/>
            <a:r>
              <a:rPr lang="en-US" sz="8000" b="1" dirty="0" smtClean="0"/>
              <a:t>Thank You</a:t>
            </a:r>
            <a:endParaRPr lang="en-US" sz="8000" b="1" dirty="0"/>
          </a:p>
        </p:txBody>
      </p:sp>
    </p:spTree>
    <p:extLst>
      <p:ext uri="{BB962C8B-B14F-4D97-AF65-F5344CB8AC3E}">
        <p14:creationId xmlns:p14="http://schemas.microsoft.com/office/powerpoint/2010/main" xmlns="" val="130798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bject 2"/>
          <p:cNvSpPr>
            <a:spLocks/>
          </p:cNvSpPr>
          <p:nvPr/>
        </p:nvSpPr>
        <p:spPr bwMode="auto">
          <a:xfrm>
            <a:off x="1046560" y="2420938"/>
            <a:ext cx="7055644" cy="0"/>
          </a:xfrm>
          <a:custGeom>
            <a:avLst/>
            <a:gdLst>
              <a:gd name="T0" fmla="*/ 0 w 9407525"/>
              <a:gd name="T1" fmla="*/ 9407285 w 9407525"/>
              <a:gd name="T2" fmla="*/ 0 60000 65536"/>
              <a:gd name="T3" fmla="*/ 0 60000 65536"/>
              <a:gd name="T4" fmla="*/ 0 w 9407525"/>
              <a:gd name="T5" fmla="*/ 9407525 w 9407525"/>
            </a:gdLst>
            <a:ahLst/>
            <a:cxnLst>
              <a:cxn ang="T2">
                <a:pos x="T0" y="0"/>
              </a:cxn>
              <a:cxn ang="T3">
                <a:pos x="T1" y="0"/>
              </a:cxn>
            </a:cxnLst>
            <a:rect l="T4" t="0" r="T5" b="0"/>
            <a:pathLst>
              <a:path w="9407525">
                <a:moveTo>
                  <a:pt x="0" y="0"/>
                </a:moveTo>
                <a:lnTo>
                  <a:pt x="9407286" y="0"/>
                </a:lnTo>
              </a:path>
            </a:pathLst>
          </a:custGeom>
          <a:noFill/>
          <a:ln w="15239">
            <a:solidFill>
              <a:srgbClr val="82982A"/>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 name="object 3"/>
          <p:cNvSpPr txBox="1"/>
          <p:nvPr/>
        </p:nvSpPr>
        <p:spPr>
          <a:xfrm>
            <a:off x="1371600" y="838200"/>
            <a:ext cx="6968727" cy="1159292"/>
          </a:xfrm>
          <a:prstGeom prst="rect">
            <a:avLst/>
          </a:prstGeom>
        </p:spPr>
        <p:txBody>
          <a:bodyPr wrap="square" lIns="0" tIns="0" rIns="0" bIns="0">
            <a:spAutoFit/>
          </a:bodyPr>
          <a:lstStyle/>
          <a:p>
            <a:pPr marL="12700" eaLnBrk="1" fontAlgn="auto" hangingPunct="1">
              <a:spcBef>
                <a:spcPts val="0"/>
              </a:spcBef>
              <a:spcAft>
                <a:spcPts val="0"/>
              </a:spcAft>
              <a:defRPr/>
            </a:pPr>
            <a:r>
              <a:rPr sz="4800" b="1" spc="35" dirty="0">
                <a:solidFill>
                  <a:srgbClr val="252525"/>
                </a:solidFill>
                <a:latin typeface="Garamond"/>
                <a:cs typeface="Garamond"/>
              </a:rPr>
              <a:t>R</a:t>
            </a:r>
            <a:r>
              <a:rPr sz="4800" b="1" dirty="0">
                <a:solidFill>
                  <a:srgbClr val="252525"/>
                </a:solidFill>
                <a:latin typeface="Garamond"/>
                <a:cs typeface="Garamond"/>
              </a:rPr>
              <a:t>andomi</a:t>
            </a:r>
            <a:r>
              <a:rPr sz="4800" b="1" spc="-70" dirty="0">
                <a:solidFill>
                  <a:srgbClr val="252525"/>
                </a:solidFill>
                <a:latin typeface="Garamond"/>
                <a:cs typeface="Garamond"/>
              </a:rPr>
              <a:t>z</a:t>
            </a:r>
            <a:r>
              <a:rPr sz="4800" b="1" dirty="0">
                <a:solidFill>
                  <a:srgbClr val="252525"/>
                </a:solidFill>
                <a:latin typeface="Garamond"/>
                <a:cs typeface="Garamond"/>
              </a:rPr>
              <a:t>ed</a:t>
            </a:r>
            <a:r>
              <a:rPr sz="4800" b="1" spc="-25" dirty="0">
                <a:solidFill>
                  <a:srgbClr val="252525"/>
                </a:solidFill>
                <a:latin typeface="Times New Roman"/>
                <a:cs typeface="Times New Roman"/>
              </a:rPr>
              <a:t> </a:t>
            </a:r>
            <a:r>
              <a:rPr sz="4800" b="1" spc="-5" dirty="0">
                <a:solidFill>
                  <a:srgbClr val="252525"/>
                </a:solidFill>
                <a:latin typeface="Garamond"/>
                <a:cs typeface="Garamond"/>
              </a:rPr>
              <a:t>Cont</a:t>
            </a:r>
            <a:r>
              <a:rPr sz="4800" b="1" spc="40" dirty="0">
                <a:solidFill>
                  <a:srgbClr val="252525"/>
                </a:solidFill>
                <a:latin typeface="Garamond"/>
                <a:cs typeface="Garamond"/>
              </a:rPr>
              <a:t>r</a:t>
            </a:r>
            <a:r>
              <a:rPr sz="4800" b="1" dirty="0">
                <a:solidFill>
                  <a:srgbClr val="252525"/>
                </a:solidFill>
                <a:latin typeface="Garamond"/>
                <a:cs typeface="Garamond"/>
              </a:rPr>
              <a:t>ol</a:t>
            </a:r>
            <a:r>
              <a:rPr sz="4800" b="1" spc="-5" dirty="0">
                <a:solidFill>
                  <a:srgbClr val="252525"/>
                </a:solidFill>
                <a:latin typeface="Times New Roman"/>
                <a:cs typeface="Times New Roman"/>
              </a:rPr>
              <a:t> </a:t>
            </a:r>
            <a:r>
              <a:rPr sz="4800" b="1" spc="-310" dirty="0">
                <a:solidFill>
                  <a:srgbClr val="252525"/>
                </a:solidFill>
                <a:latin typeface="Garamond"/>
                <a:cs typeface="Garamond"/>
              </a:rPr>
              <a:t>T</a:t>
            </a:r>
            <a:r>
              <a:rPr sz="4800" b="1" dirty="0">
                <a:solidFill>
                  <a:srgbClr val="252525"/>
                </a:solidFill>
                <a:latin typeface="Garamond"/>
                <a:cs typeface="Garamond"/>
              </a:rPr>
              <a:t>rial</a:t>
            </a:r>
            <a:endParaRPr sz="4800" dirty="0">
              <a:latin typeface="Garamond"/>
              <a:cs typeface="Garamond"/>
            </a:endParaRPr>
          </a:p>
          <a:p>
            <a:pPr marL="2084705" eaLnBrk="1" fontAlgn="auto" hangingPunct="1">
              <a:spcBef>
                <a:spcPts val="405"/>
              </a:spcBef>
              <a:spcAft>
                <a:spcPts val="0"/>
              </a:spcAft>
              <a:defRPr/>
            </a:pPr>
            <a:r>
              <a:rPr sz="2400" b="1" dirty="0">
                <a:solidFill>
                  <a:srgbClr val="252525"/>
                </a:solidFill>
                <a:latin typeface="Garamond"/>
                <a:cs typeface="Garamond"/>
              </a:rPr>
              <a:t>(</a:t>
            </a:r>
            <a:r>
              <a:rPr sz="2400" b="1" dirty="0">
                <a:solidFill>
                  <a:srgbClr val="252525"/>
                </a:solidFill>
                <a:latin typeface="Times New Roman"/>
                <a:cs typeface="Times New Roman"/>
              </a:rPr>
              <a:t> </a:t>
            </a:r>
            <a:r>
              <a:rPr sz="2400" b="1" spc="-5" dirty="0">
                <a:solidFill>
                  <a:srgbClr val="252525"/>
                </a:solidFill>
                <a:latin typeface="Garamond"/>
                <a:cs typeface="Garamond"/>
              </a:rPr>
              <a:t>A</a:t>
            </a:r>
            <a:r>
              <a:rPr sz="2400" b="1" spc="-55" dirty="0">
                <a:solidFill>
                  <a:srgbClr val="252525"/>
                </a:solidFill>
                <a:latin typeface="Garamond"/>
                <a:cs typeface="Garamond"/>
              </a:rPr>
              <a:t>b</a:t>
            </a:r>
            <a:r>
              <a:rPr sz="2400" b="1" spc="-20" dirty="0">
                <a:solidFill>
                  <a:srgbClr val="252525"/>
                </a:solidFill>
                <a:latin typeface="Garamond"/>
                <a:cs typeface="Garamond"/>
              </a:rPr>
              <a:t>b</a:t>
            </a:r>
            <a:r>
              <a:rPr sz="2400" b="1" dirty="0">
                <a:solidFill>
                  <a:srgbClr val="252525"/>
                </a:solidFill>
                <a:latin typeface="Garamond"/>
                <a:cs typeface="Garamond"/>
              </a:rPr>
              <a:t>revia</a:t>
            </a:r>
            <a:r>
              <a:rPr sz="2400" b="1" spc="-15" dirty="0">
                <a:solidFill>
                  <a:srgbClr val="252525"/>
                </a:solidFill>
                <a:latin typeface="Garamond"/>
                <a:cs typeface="Garamond"/>
              </a:rPr>
              <a:t>ted</a:t>
            </a:r>
            <a:r>
              <a:rPr sz="2400" b="1" spc="-5" dirty="0">
                <a:solidFill>
                  <a:srgbClr val="252525"/>
                </a:solidFill>
                <a:latin typeface="Times New Roman"/>
                <a:cs typeface="Times New Roman"/>
              </a:rPr>
              <a:t> </a:t>
            </a:r>
            <a:r>
              <a:rPr sz="2400" b="1" spc="-15" dirty="0">
                <a:solidFill>
                  <a:srgbClr val="252525"/>
                </a:solidFill>
                <a:latin typeface="Garamond"/>
                <a:cs typeface="Garamond"/>
              </a:rPr>
              <a:t>as</a:t>
            </a:r>
            <a:r>
              <a:rPr sz="2400" b="1" dirty="0">
                <a:solidFill>
                  <a:srgbClr val="252525"/>
                </a:solidFill>
                <a:latin typeface="Times New Roman"/>
                <a:cs typeface="Times New Roman"/>
              </a:rPr>
              <a:t> </a:t>
            </a:r>
            <a:r>
              <a:rPr sz="2400" b="1" spc="-65" dirty="0">
                <a:solidFill>
                  <a:srgbClr val="252525"/>
                </a:solidFill>
                <a:latin typeface="Garamond"/>
                <a:cs typeface="Garamond"/>
              </a:rPr>
              <a:t>R</a:t>
            </a:r>
            <a:r>
              <a:rPr sz="2400" b="1" spc="-25" dirty="0">
                <a:solidFill>
                  <a:srgbClr val="252525"/>
                </a:solidFill>
                <a:latin typeface="Garamond"/>
                <a:cs typeface="Garamond"/>
              </a:rPr>
              <a:t>C</a:t>
            </a:r>
            <a:r>
              <a:rPr sz="2400" b="1" spc="-20" dirty="0">
                <a:solidFill>
                  <a:srgbClr val="252525"/>
                </a:solidFill>
                <a:latin typeface="Garamond"/>
                <a:cs typeface="Garamond"/>
              </a:rPr>
              <a:t>T</a:t>
            </a:r>
            <a:r>
              <a:rPr sz="2400" b="1" dirty="0">
                <a:solidFill>
                  <a:srgbClr val="252525"/>
                </a:solidFill>
                <a:latin typeface="Times New Roman"/>
                <a:cs typeface="Times New Roman"/>
              </a:rPr>
              <a:t> </a:t>
            </a:r>
            <a:r>
              <a:rPr sz="2400" b="1" dirty="0">
                <a:solidFill>
                  <a:srgbClr val="252525"/>
                </a:solidFill>
                <a:latin typeface="Garamond"/>
                <a:cs typeface="Garamond"/>
              </a:rPr>
              <a:t>)</a:t>
            </a:r>
            <a:endParaRPr sz="2400" dirty="0">
              <a:latin typeface="Garamond"/>
              <a:cs typeface="Garamond"/>
            </a:endParaRPr>
          </a:p>
        </p:txBody>
      </p:sp>
      <p:sp>
        <p:nvSpPr>
          <p:cNvPr id="19460" name="object 4"/>
          <p:cNvSpPr txBox="1">
            <a:spLocks noChangeArrowheads="1"/>
          </p:cNvSpPr>
          <p:nvPr/>
        </p:nvSpPr>
        <p:spPr bwMode="auto">
          <a:xfrm>
            <a:off x="1152526" y="2743200"/>
            <a:ext cx="7317581" cy="38779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just" eaLnBrk="1" hangingPunct="1"/>
            <a:r>
              <a:rPr lang="en-US" sz="2800" b="1" dirty="0">
                <a:solidFill>
                  <a:srgbClr val="252525"/>
                </a:solidFill>
                <a:latin typeface="Garamond" pitchFamily="18" charset="0"/>
              </a:rPr>
              <a:t>An</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epidemiologic</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experiment</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in</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which</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subjects</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in</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a</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population</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are</a:t>
            </a:r>
            <a:r>
              <a:rPr lang="en-US" sz="2800" b="1" dirty="0">
                <a:solidFill>
                  <a:srgbClr val="252525"/>
                </a:solidFill>
                <a:latin typeface="Times New Roman" pitchFamily="18" charset="0"/>
                <a:cs typeface="Times New Roman" pitchFamily="18" charset="0"/>
              </a:rPr>
              <a:t> </a:t>
            </a:r>
            <a:r>
              <a:rPr lang="en-US" sz="2800" b="1" dirty="0" smtClean="0">
                <a:solidFill>
                  <a:srgbClr val="252525"/>
                </a:solidFill>
                <a:latin typeface="Garamond" pitchFamily="18" charset="0"/>
              </a:rPr>
              <a:t>randomly</a:t>
            </a:r>
            <a:r>
              <a:rPr lang="en-US" sz="2800" b="1" dirty="0">
                <a:solidFill>
                  <a:srgbClr val="252525"/>
                </a:solidFill>
                <a:latin typeface="Garamond" pitchFamily="18" charset="0"/>
              </a:rPr>
              <a:t> </a:t>
            </a:r>
            <a:r>
              <a:rPr lang="en-US" sz="2800" b="1" dirty="0" smtClean="0">
                <a:solidFill>
                  <a:srgbClr val="252525"/>
                </a:solidFill>
                <a:latin typeface="Garamond" pitchFamily="18" charset="0"/>
              </a:rPr>
              <a:t> </a:t>
            </a:r>
            <a:r>
              <a:rPr lang="en-US" sz="2800" b="1" dirty="0" smtClean="0">
                <a:solidFill>
                  <a:srgbClr val="252525"/>
                </a:solidFill>
                <a:latin typeface="Garamond" pitchFamily="18" charset="0"/>
              </a:rPr>
              <a:t>allocated</a:t>
            </a:r>
            <a:r>
              <a:rPr lang="en-US" sz="2800" b="1" dirty="0" smtClean="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in</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to</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groups,</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usually</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called</a:t>
            </a:r>
            <a:r>
              <a:rPr lang="en-US" sz="2800" b="1" dirty="0">
                <a:solidFill>
                  <a:srgbClr val="252525"/>
                </a:solidFill>
                <a:latin typeface="Times New Roman" pitchFamily="18" charset="0"/>
                <a:cs typeface="Times New Roman" pitchFamily="18" charset="0"/>
              </a:rPr>
              <a:t> </a:t>
            </a:r>
            <a:r>
              <a:rPr lang="en-US" sz="2800" b="1" dirty="0">
                <a:solidFill>
                  <a:srgbClr val="FF0000"/>
                </a:solidFill>
                <a:latin typeface="Garamond" pitchFamily="18" charset="0"/>
              </a:rPr>
              <a:t>study group/treatment group/intervention group/Experimental group</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and</a:t>
            </a:r>
            <a:r>
              <a:rPr lang="en-US" sz="2800" b="1" dirty="0">
                <a:solidFill>
                  <a:srgbClr val="252525"/>
                </a:solidFill>
                <a:latin typeface="Times New Roman" pitchFamily="18" charset="0"/>
                <a:cs typeface="Times New Roman" pitchFamily="18" charset="0"/>
              </a:rPr>
              <a:t> </a:t>
            </a:r>
            <a:r>
              <a:rPr lang="en-US" sz="2800" b="1" dirty="0">
                <a:solidFill>
                  <a:srgbClr val="0070C0"/>
                </a:solidFill>
                <a:latin typeface="Garamond" pitchFamily="18" charset="0"/>
              </a:rPr>
              <a:t>control</a:t>
            </a:r>
            <a:r>
              <a:rPr lang="en-US" sz="2800" b="1" dirty="0">
                <a:solidFill>
                  <a:srgbClr val="0070C0"/>
                </a:solidFill>
                <a:latin typeface="Times New Roman" pitchFamily="18" charset="0"/>
                <a:cs typeface="Times New Roman" pitchFamily="18" charset="0"/>
              </a:rPr>
              <a:t> </a:t>
            </a:r>
            <a:r>
              <a:rPr lang="en-US" sz="2800" b="1" dirty="0">
                <a:solidFill>
                  <a:srgbClr val="0070C0"/>
                </a:solidFill>
                <a:latin typeface="Garamond" pitchFamily="18" charset="0"/>
              </a:rPr>
              <a:t>groups/ comparison group/ current group/ Reference group</a:t>
            </a:r>
            <a:r>
              <a:rPr lang="en-US" sz="2800" b="1" dirty="0">
                <a:solidFill>
                  <a:srgbClr val="0070C0"/>
                </a:solidFill>
                <a:latin typeface="Times New Roman" pitchFamily="18" charset="0"/>
                <a:cs typeface="Times New Roman" pitchFamily="18" charset="0"/>
              </a:rPr>
              <a:t> </a:t>
            </a:r>
            <a:r>
              <a:rPr lang="en-US" sz="2800" b="1" dirty="0">
                <a:solidFill>
                  <a:srgbClr val="252525"/>
                </a:solidFill>
                <a:latin typeface="Garamond" pitchFamily="18" charset="0"/>
              </a:rPr>
              <a:t>to</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receive</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or</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not</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to</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receive</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an</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experimental,</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preventive</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or</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therapeutic</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procedure,</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maneuver</a:t>
            </a:r>
            <a:r>
              <a:rPr lang="en-US" sz="2800" b="1" dirty="0">
                <a:solidFill>
                  <a:srgbClr val="252525"/>
                </a:solidFill>
                <a:latin typeface="Times New Roman" pitchFamily="18" charset="0"/>
                <a:cs typeface="Times New Roman" pitchFamily="18" charset="0"/>
              </a:rPr>
              <a:t> </a:t>
            </a:r>
            <a:r>
              <a:rPr lang="en-US" sz="2800" b="1" dirty="0">
                <a:solidFill>
                  <a:srgbClr val="252525"/>
                </a:solidFill>
                <a:latin typeface="Garamond" pitchFamily="18" charset="0"/>
              </a:rPr>
              <a:t>or</a:t>
            </a:r>
            <a:r>
              <a:rPr lang="en-US" sz="2800" b="1" dirty="0">
                <a:solidFill>
                  <a:srgbClr val="252525"/>
                </a:solidFill>
                <a:latin typeface="Times New Roman" pitchFamily="18" charset="0"/>
                <a:cs typeface="Times New Roman" pitchFamily="18" charset="0"/>
              </a:rPr>
              <a:t> </a:t>
            </a:r>
            <a:r>
              <a:rPr lang="en-US" sz="2800" b="1" dirty="0" smtClean="0">
                <a:solidFill>
                  <a:srgbClr val="252525"/>
                </a:solidFill>
                <a:latin typeface="Garamond" pitchFamily="18" charset="0"/>
              </a:rPr>
              <a:t>intervention</a:t>
            </a:r>
            <a:r>
              <a:rPr lang="en-US" sz="2800" b="1" dirty="0" smtClean="0">
                <a:solidFill>
                  <a:srgbClr val="252525"/>
                </a:solidFill>
                <a:latin typeface="Garamond" pitchFamily="18" charset="0"/>
              </a:rPr>
              <a:t>.</a:t>
            </a:r>
            <a:endParaRPr lang="en-US" sz="2800" b="1" dirty="0">
              <a:latin typeface="Garamond" pitchFamily="18" charset="0"/>
            </a:endParaRPr>
          </a:p>
        </p:txBody>
      </p:sp>
    </p:spTree>
    <p:extLst>
      <p:ext uri="{BB962C8B-B14F-4D97-AF65-F5344CB8AC3E}">
        <p14:creationId xmlns:p14="http://schemas.microsoft.com/office/powerpoint/2010/main" xmlns="" val="2089832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bject 2"/>
          <p:cNvSpPr>
            <a:spLocks/>
          </p:cNvSpPr>
          <p:nvPr/>
        </p:nvSpPr>
        <p:spPr bwMode="auto">
          <a:xfrm>
            <a:off x="1046560" y="2420938"/>
            <a:ext cx="7055644" cy="0"/>
          </a:xfrm>
          <a:custGeom>
            <a:avLst/>
            <a:gdLst>
              <a:gd name="T0" fmla="*/ 0 w 9407525"/>
              <a:gd name="T1" fmla="*/ 9407285 w 9407525"/>
              <a:gd name="T2" fmla="*/ 0 60000 65536"/>
              <a:gd name="T3" fmla="*/ 0 60000 65536"/>
              <a:gd name="T4" fmla="*/ 0 w 9407525"/>
              <a:gd name="T5" fmla="*/ 9407525 w 9407525"/>
            </a:gdLst>
            <a:ahLst/>
            <a:cxnLst>
              <a:cxn ang="T2">
                <a:pos x="T0" y="0"/>
              </a:cxn>
              <a:cxn ang="T3">
                <a:pos x="T1" y="0"/>
              </a:cxn>
            </a:cxnLst>
            <a:rect l="T4" t="0" r="T5" b="0"/>
            <a:pathLst>
              <a:path w="9407525">
                <a:moveTo>
                  <a:pt x="0" y="0"/>
                </a:moveTo>
                <a:lnTo>
                  <a:pt x="9407286" y="0"/>
                </a:lnTo>
              </a:path>
            </a:pathLst>
          </a:custGeom>
          <a:noFill/>
          <a:ln w="15239">
            <a:solidFill>
              <a:srgbClr val="82982A"/>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 name="object 3"/>
          <p:cNvSpPr txBox="1"/>
          <p:nvPr/>
        </p:nvSpPr>
        <p:spPr>
          <a:xfrm>
            <a:off x="838200" y="609600"/>
            <a:ext cx="5460207" cy="738664"/>
          </a:xfrm>
          <a:prstGeom prst="rect">
            <a:avLst/>
          </a:prstGeom>
        </p:spPr>
        <p:txBody>
          <a:bodyPr wrap="square" lIns="0" tIns="0" rIns="0" bIns="0">
            <a:spAutoFit/>
          </a:bodyPr>
          <a:lstStyle/>
          <a:p>
            <a:pPr marL="12700" eaLnBrk="1" fontAlgn="auto" hangingPunct="1">
              <a:spcBef>
                <a:spcPts val="0"/>
              </a:spcBef>
              <a:spcAft>
                <a:spcPts val="0"/>
              </a:spcAft>
              <a:tabLst>
                <a:tab pos="2125345" algn="l"/>
              </a:tabLst>
              <a:defRPr/>
            </a:pPr>
            <a:r>
              <a:rPr sz="4800" b="1" dirty="0">
                <a:solidFill>
                  <a:srgbClr val="252525"/>
                </a:solidFill>
                <a:latin typeface="Garamond"/>
                <a:cs typeface="Garamond"/>
              </a:rPr>
              <a:t>Goal</a:t>
            </a:r>
            <a:r>
              <a:rPr sz="4800" b="1" spc="-5" dirty="0">
                <a:solidFill>
                  <a:srgbClr val="252525"/>
                </a:solidFill>
                <a:latin typeface="Times New Roman"/>
                <a:cs typeface="Times New Roman"/>
              </a:rPr>
              <a:t> </a:t>
            </a:r>
            <a:r>
              <a:rPr sz="4800" b="1" dirty="0">
                <a:solidFill>
                  <a:srgbClr val="252525"/>
                </a:solidFill>
                <a:latin typeface="Garamond"/>
                <a:cs typeface="Garamond"/>
              </a:rPr>
              <a:t>of</a:t>
            </a:r>
            <a:r>
              <a:rPr sz="4800" b="1" dirty="0">
                <a:solidFill>
                  <a:srgbClr val="252525"/>
                </a:solidFill>
                <a:latin typeface="Times New Roman"/>
                <a:cs typeface="Times New Roman"/>
              </a:rPr>
              <a:t>	</a:t>
            </a:r>
            <a:r>
              <a:rPr sz="4800" b="1" spc="-100" dirty="0">
                <a:solidFill>
                  <a:srgbClr val="252525"/>
                </a:solidFill>
                <a:latin typeface="Garamond"/>
                <a:cs typeface="Garamond"/>
              </a:rPr>
              <a:t>R</a:t>
            </a:r>
            <a:r>
              <a:rPr sz="4800" b="1" spc="-5" dirty="0">
                <a:solidFill>
                  <a:srgbClr val="252525"/>
                </a:solidFill>
                <a:latin typeface="Garamond"/>
                <a:cs typeface="Garamond"/>
              </a:rPr>
              <a:t>CT</a:t>
            </a:r>
            <a:endParaRPr sz="4800" dirty="0">
              <a:latin typeface="Garamond"/>
              <a:cs typeface="Garamond"/>
            </a:endParaRPr>
          </a:p>
        </p:txBody>
      </p:sp>
      <p:sp>
        <p:nvSpPr>
          <p:cNvPr id="20484" name="object 4"/>
          <p:cNvSpPr txBox="1">
            <a:spLocks noChangeArrowheads="1"/>
          </p:cNvSpPr>
          <p:nvPr/>
        </p:nvSpPr>
        <p:spPr bwMode="auto">
          <a:xfrm>
            <a:off x="616745" y="1905000"/>
            <a:ext cx="7841455" cy="42550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marL="298450" indent="-285750">
              <a:tabLst>
                <a:tab pos="298450" algn="l"/>
              </a:tabLst>
              <a:defRPr>
                <a:solidFill>
                  <a:schemeClr val="tx1"/>
                </a:solidFill>
                <a:latin typeface="Calibri" pitchFamily="34" charset="0"/>
                <a:cs typeface="Arial" pitchFamily="34" charset="0"/>
              </a:defRPr>
            </a:lvl1pPr>
            <a:lvl2pPr marL="755650" indent="-285750">
              <a:tabLst>
                <a:tab pos="298450" algn="l"/>
              </a:tabLst>
              <a:defRPr>
                <a:solidFill>
                  <a:schemeClr val="tx1"/>
                </a:solidFill>
                <a:latin typeface="Calibri" pitchFamily="34" charset="0"/>
                <a:cs typeface="Arial" pitchFamily="34" charset="0"/>
              </a:defRPr>
            </a:lvl2pPr>
            <a:lvl3pPr marL="1143000" indent="-228600">
              <a:tabLst>
                <a:tab pos="298450" algn="l"/>
              </a:tabLst>
              <a:defRPr>
                <a:solidFill>
                  <a:schemeClr val="tx1"/>
                </a:solidFill>
                <a:latin typeface="Calibri" pitchFamily="34" charset="0"/>
                <a:cs typeface="Arial" pitchFamily="34" charset="0"/>
              </a:defRPr>
            </a:lvl3pPr>
            <a:lvl4pPr marL="1600200" indent="-228600">
              <a:tabLst>
                <a:tab pos="298450" algn="l"/>
              </a:tabLst>
              <a:defRPr>
                <a:solidFill>
                  <a:schemeClr val="tx1"/>
                </a:solidFill>
                <a:latin typeface="Calibri" pitchFamily="34" charset="0"/>
                <a:cs typeface="Arial" pitchFamily="34" charset="0"/>
              </a:defRPr>
            </a:lvl4pPr>
            <a:lvl5pPr marL="2057400" indent="-228600">
              <a:tabLst>
                <a:tab pos="298450"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298450" algn="l"/>
              </a:tabLst>
              <a:defRPr>
                <a:solidFill>
                  <a:schemeClr val="tx1"/>
                </a:solidFill>
                <a:latin typeface="Calibri" pitchFamily="34" charset="0"/>
                <a:cs typeface="Arial" pitchFamily="34" charset="0"/>
              </a:defRPr>
            </a:lvl9pPr>
          </a:lstStyle>
          <a:p>
            <a:pPr algn="just" eaLnBrk="1" hangingPunct="1">
              <a:buClr>
                <a:srgbClr val="82982A"/>
              </a:buClr>
              <a:buSzPct val="115000"/>
              <a:buFontTx/>
              <a:buChar char="•"/>
            </a:pPr>
            <a:r>
              <a:rPr lang="en-US" sz="2400" b="1" dirty="0">
                <a:latin typeface="Garamond" pitchFamily="18" charset="0"/>
              </a:rPr>
              <a:t>Primary</a:t>
            </a:r>
            <a:r>
              <a:rPr lang="en-US" sz="2400" b="1" dirty="0">
                <a:latin typeface="Times New Roman" pitchFamily="18" charset="0"/>
                <a:cs typeface="Times New Roman" pitchFamily="18" charset="0"/>
              </a:rPr>
              <a:t> </a:t>
            </a:r>
            <a:r>
              <a:rPr lang="en-US" sz="2400" b="1" dirty="0">
                <a:latin typeface="Garamond" pitchFamily="18" charset="0"/>
              </a:rPr>
              <a:t>Goal</a:t>
            </a:r>
            <a:endParaRPr lang="en-US" sz="2400" dirty="0">
              <a:latin typeface="Garamond" pitchFamily="18" charset="0"/>
            </a:endParaRPr>
          </a:p>
          <a:p>
            <a:pPr lvl="1" algn="just" eaLnBrk="1" hangingPunct="1">
              <a:lnSpc>
                <a:spcPts val="2375"/>
              </a:lnSpc>
              <a:spcBef>
                <a:spcPts val="1175"/>
              </a:spcBef>
              <a:buClr>
                <a:srgbClr val="82982A"/>
              </a:buClr>
              <a:buSzPct val="114000"/>
              <a:buFont typeface="Arial" pitchFamily="34" charset="0"/>
              <a:buChar char="•"/>
            </a:pPr>
            <a:r>
              <a:rPr lang="en-US" sz="2200" dirty="0">
                <a:latin typeface="Garamond" pitchFamily="18" charset="0"/>
              </a:rPr>
              <a:t>To</a:t>
            </a:r>
            <a:r>
              <a:rPr lang="en-US" sz="2200" dirty="0">
                <a:latin typeface="Times New Roman" pitchFamily="18" charset="0"/>
                <a:cs typeface="Times New Roman" pitchFamily="18" charset="0"/>
              </a:rPr>
              <a:t> </a:t>
            </a:r>
            <a:r>
              <a:rPr lang="en-US" sz="2200" dirty="0">
                <a:latin typeface="Garamond" pitchFamily="18" charset="0"/>
              </a:rPr>
              <a:t>test</a:t>
            </a:r>
            <a:r>
              <a:rPr lang="en-US" sz="2200" dirty="0">
                <a:latin typeface="Times New Roman" pitchFamily="18" charset="0"/>
                <a:cs typeface="Times New Roman" pitchFamily="18" charset="0"/>
              </a:rPr>
              <a:t> </a:t>
            </a:r>
            <a:r>
              <a:rPr lang="en-US" sz="2200" b="1" dirty="0">
                <a:solidFill>
                  <a:srgbClr val="0070C0"/>
                </a:solidFill>
                <a:latin typeface="Garamond" pitchFamily="18" charset="0"/>
              </a:rPr>
              <a:t>whether</a:t>
            </a:r>
            <a:r>
              <a:rPr lang="en-US" sz="2200" b="1" dirty="0">
                <a:solidFill>
                  <a:srgbClr val="0070C0"/>
                </a:solidFill>
                <a:latin typeface="Times New Roman" pitchFamily="18" charset="0"/>
                <a:cs typeface="Times New Roman" pitchFamily="18" charset="0"/>
              </a:rPr>
              <a:t> </a:t>
            </a:r>
            <a:r>
              <a:rPr lang="en-US" sz="2200" b="1" dirty="0">
                <a:solidFill>
                  <a:srgbClr val="0070C0"/>
                </a:solidFill>
                <a:latin typeface="Garamond" pitchFamily="18" charset="0"/>
              </a:rPr>
              <a:t>an</a:t>
            </a:r>
            <a:r>
              <a:rPr lang="en-US" sz="2200" b="1" dirty="0">
                <a:solidFill>
                  <a:srgbClr val="0070C0"/>
                </a:solidFill>
                <a:latin typeface="Times New Roman" pitchFamily="18" charset="0"/>
                <a:cs typeface="Times New Roman" pitchFamily="18" charset="0"/>
              </a:rPr>
              <a:t> </a:t>
            </a:r>
            <a:r>
              <a:rPr lang="en-US" sz="2200" b="1" dirty="0">
                <a:solidFill>
                  <a:srgbClr val="0070C0"/>
                </a:solidFill>
                <a:latin typeface="Garamond" pitchFamily="18" charset="0"/>
              </a:rPr>
              <a:t>intervention</a:t>
            </a:r>
            <a:r>
              <a:rPr lang="en-US" sz="2200" b="1" dirty="0">
                <a:solidFill>
                  <a:srgbClr val="0070C0"/>
                </a:solidFill>
                <a:latin typeface="Times New Roman" pitchFamily="18" charset="0"/>
                <a:cs typeface="Times New Roman" pitchFamily="18" charset="0"/>
              </a:rPr>
              <a:t> </a:t>
            </a:r>
            <a:r>
              <a:rPr lang="en-US" sz="2200" b="1" dirty="0">
                <a:solidFill>
                  <a:srgbClr val="0070C0"/>
                </a:solidFill>
                <a:latin typeface="Garamond" pitchFamily="18" charset="0"/>
              </a:rPr>
              <a:t>works</a:t>
            </a:r>
            <a:r>
              <a:rPr lang="en-US" sz="2200" b="1" dirty="0">
                <a:latin typeface="Times New Roman" pitchFamily="18" charset="0"/>
                <a:cs typeface="Times New Roman" pitchFamily="18" charset="0"/>
              </a:rPr>
              <a:t> </a:t>
            </a:r>
            <a:r>
              <a:rPr lang="en-US" sz="2200" dirty="0">
                <a:latin typeface="Garamond" pitchFamily="18" charset="0"/>
              </a:rPr>
              <a:t>by</a:t>
            </a:r>
            <a:r>
              <a:rPr lang="en-US" sz="2200" dirty="0">
                <a:latin typeface="Times New Roman" pitchFamily="18" charset="0"/>
                <a:cs typeface="Times New Roman" pitchFamily="18" charset="0"/>
              </a:rPr>
              <a:t> </a:t>
            </a:r>
            <a:r>
              <a:rPr lang="en-US" sz="2200" dirty="0">
                <a:latin typeface="Garamond" pitchFamily="18" charset="0"/>
              </a:rPr>
              <a:t>comparing</a:t>
            </a:r>
            <a:r>
              <a:rPr lang="en-US" sz="2200" dirty="0">
                <a:latin typeface="Times New Roman" pitchFamily="18" charset="0"/>
                <a:cs typeface="Times New Roman" pitchFamily="18" charset="0"/>
              </a:rPr>
              <a:t> </a:t>
            </a:r>
            <a:r>
              <a:rPr lang="en-US" sz="2200" dirty="0">
                <a:latin typeface="Garamond" pitchFamily="18" charset="0"/>
              </a:rPr>
              <a:t>it</a:t>
            </a:r>
            <a:r>
              <a:rPr lang="en-US" sz="2200" dirty="0">
                <a:latin typeface="Times New Roman" pitchFamily="18" charset="0"/>
                <a:cs typeface="Times New Roman" pitchFamily="18" charset="0"/>
              </a:rPr>
              <a:t> </a:t>
            </a:r>
            <a:r>
              <a:rPr lang="en-US" sz="2200" dirty="0">
                <a:latin typeface="Garamond" pitchFamily="18" charset="0"/>
              </a:rPr>
              <a:t>to</a:t>
            </a:r>
            <a:r>
              <a:rPr lang="en-US" sz="2200" dirty="0">
                <a:latin typeface="Times New Roman" pitchFamily="18" charset="0"/>
                <a:cs typeface="Times New Roman" pitchFamily="18" charset="0"/>
              </a:rPr>
              <a:t> </a:t>
            </a:r>
            <a:r>
              <a:rPr lang="en-US" sz="2200" dirty="0">
                <a:latin typeface="Garamond" pitchFamily="18" charset="0"/>
              </a:rPr>
              <a:t>a</a:t>
            </a:r>
            <a:r>
              <a:rPr lang="en-US" sz="2200" dirty="0">
                <a:latin typeface="Times New Roman" pitchFamily="18" charset="0"/>
                <a:cs typeface="Times New Roman" pitchFamily="18" charset="0"/>
              </a:rPr>
              <a:t> </a:t>
            </a:r>
            <a:r>
              <a:rPr lang="en-US" sz="2200" dirty="0">
                <a:latin typeface="Garamond" pitchFamily="18" charset="0"/>
              </a:rPr>
              <a:t>control</a:t>
            </a:r>
            <a:r>
              <a:rPr lang="en-US" sz="2200" dirty="0">
                <a:latin typeface="Times New Roman" pitchFamily="18" charset="0"/>
                <a:cs typeface="Times New Roman" pitchFamily="18" charset="0"/>
              </a:rPr>
              <a:t> </a:t>
            </a:r>
            <a:r>
              <a:rPr lang="en-US" sz="2200" dirty="0">
                <a:latin typeface="Garamond" pitchFamily="18" charset="0"/>
              </a:rPr>
              <a:t>condition</a:t>
            </a:r>
            <a:r>
              <a:rPr lang="en-US" sz="2200" dirty="0">
                <a:latin typeface="Times New Roman" pitchFamily="18" charset="0"/>
                <a:cs typeface="Times New Roman" pitchFamily="18" charset="0"/>
              </a:rPr>
              <a:t> </a:t>
            </a:r>
            <a:r>
              <a:rPr lang="en-US" sz="2200" dirty="0">
                <a:latin typeface="Garamond" pitchFamily="18" charset="0"/>
              </a:rPr>
              <a:t>(usually</a:t>
            </a:r>
            <a:r>
              <a:rPr lang="en-US" sz="2200" dirty="0">
                <a:latin typeface="Times New Roman" pitchFamily="18" charset="0"/>
                <a:cs typeface="Times New Roman" pitchFamily="18" charset="0"/>
              </a:rPr>
              <a:t> </a:t>
            </a:r>
            <a:r>
              <a:rPr lang="en-US" sz="2200" dirty="0">
                <a:latin typeface="Garamond" pitchFamily="18" charset="0"/>
              </a:rPr>
              <a:t>either</a:t>
            </a:r>
            <a:r>
              <a:rPr lang="en-US" sz="2200" dirty="0">
                <a:latin typeface="Times New Roman" pitchFamily="18" charset="0"/>
                <a:cs typeface="Times New Roman" pitchFamily="18" charset="0"/>
              </a:rPr>
              <a:t> </a:t>
            </a:r>
            <a:r>
              <a:rPr lang="en-US" sz="2200" dirty="0">
                <a:latin typeface="Garamond" pitchFamily="18" charset="0"/>
              </a:rPr>
              <a:t>no</a:t>
            </a:r>
            <a:r>
              <a:rPr lang="en-US" sz="2200" dirty="0">
                <a:latin typeface="Times New Roman" pitchFamily="18" charset="0"/>
                <a:cs typeface="Times New Roman" pitchFamily="18" charset="0"/>
              </a:rPr>
              <a:t> </a:t>
            </a:r>
            <a:r>
              <a:rPr lang="en-US" sz="2200" dirty="0">
                <a:latin typeface="Garamond" pitchFamily="18" charset="0"/>
              </a:rPr>
              <a:t>intervention</a:t>
            </a:r>
            <a:r>
              <a:rPr lang="en-US" sz="2200" dirty="0">
                <a:latin typeface="Times New Roman" pitchFamily="18" charset="0"/>
                <a:cs typeface="Times New Roman" pitchFamily="18" charset="0"/>
              </a:rPr>
              <a:t> </a:t>
            </a:r>
            <a:r>
              <a:rPr lang="en-US" sz="2200" dirty="0">
                <a:latin typeface="Garamond" pitchFamily="18" charset="0"/>
              </a:rPr>
              <a:t>or</a:t>
            </a:r>
            <a:r>
              <a:rPr lang="en-US" sz="2200" dirty="0">
                <a:latin typeface="Times New Roman" pitchFamily="18" charset="0"/>
                <a:cs typeface="Times New Roman" pitchFamily="18" charset="0"/>
              </a:rPr>
              <a:t> </a:t>
            </a:r>
            <a:r>
              <a:rPr lang="en-US" sz="2200" dirty="0">
                <a:latin typeface="Garamond" pitchFamily="18" charset="0"/>
              </a:rPr>
              <a:t>an</a:t>
            </a:r>
            <a:r>
              <a:rPr lang="en-US" sz="2200" dirty="0">
                <a:latin typeface="Times New Roman" pitchFamily="18" charset="0"/>
                <a:cs typeface="Times New Roman" pitchFamily="18" charset="0"/>
              </a:rPr>
              <a:t> </a:t>
            </a:r>
            <a:r>
              <a:rPr lang="en-US" sz="2200" dirty="0">
                <a:latin typeface="Garamond" pitchFamily="18" charset="0"/>
              </a:rPr>
              <a:t>alternative</a:t>
            </a:r>
            <a:r>
              <a:rPr lang="en-US" sz="2200" dirty="0">
                <a:latin typeface="Times New Roman" pitchFamily="18" charset="0"/>
                <a:cs typeface="Times New Roman" pitchFamily="18" charset="0"/>
              </a:rPr>
              <a:t> </a:t>
            </a:r>
            <a:r>
              <a:rPr lang="en-US" sz="2200" dirty="0">
                <a:latin typeface="Garamond" pitchFamily="18" charset="0"/>
              </a:rPr>
              <a:t>intervention).</a:t>
            </a:r>
          </a:p>
          <a:p>
            <a:pPr lvl="1" algn="just" eaLnBrk="1" hangingPunct="1">
              <a:buClr>
                <a:srgbClr val="82982A"/>
              </a:buClr>
              <a:buFont typeface="Arial" pitchFamily="34" charset="0"/>
              <a:buChar char="•"/>
            </a:pPr>
            <a:endParaRPr lang="en-US" sz="2200" dirty="0">
              <a:latin typeface="Times New Roman" pitchFamily="18" charset="0"/>
              <a:cs typeface="Times New Roman" pitchFamily="18" charset="0"/>
            </a:endParaRPr>
          </a:p>
          <a:p>
            <a:pPr algn="just" eaLnBrk="1" hangingPunct="1">
              <a:spcBef>
                <a:spcPts val="1800"/>
              </a:spcBef>
              <a:buClr>
                <a:srgbClr val="82982A"/>
              </a:buClr>
              <a:buSzPct val="115000"/>
              <a:buFontTx/>
              <a:buChar char="•"/>
            </a:pPr>
            <a:r>
              <a:rPr lang="en-US" sz="2400" b="1" dirty="0">
                <a:latin typeface="Garamond" pitchFamily="18" charset="0"/>
              </a:rPr>
              <a:t>Secondary</a:t>
            </a:r>
            <a:r>
              <a:rPr lang="en-US" sz="2400" b="1" dirty="0">
                <a:latin typeface="Times New Roman" pitchFamily="18" charset="0"/>
                <a:cs typeface="Times New Roman" pitchFamily="18" charset="0"/>
              </a:rPr>
              <a:t> </a:t>
            </a:r>
            <a:r>
              <a:rPr lang="en-US" sz="2400" b="1" dirty="0">
                <a:latin typeface="Garamond" pitchFamily="18" charset="0"/>
              </a:rPr>
              <a:t>Goals</a:t>
            </a:r>
            <a:endParaRPr lang="en-US" sz="2400" dirty="0">
              <a:latin typeface="Garamond" pitchFamily="18" charset="0"/>
            </a:endParaRPr>
          </a:p>
          <a:p>
            <a:pPr lvl="1" algn="just" eaLnBrk="1" hangingPunct="1">
              <a:spcBef>
                <a:spcPts val="888"/>
              </a:spcBef>
              <a:buClr>
                <a:srgbClr val="82982A"/>
              </a:buClr>
              <a:buSzPct val="114000"/>
              <a:buFont typeface="Arial" pitchFamily="34" charset="0"/>
              <a:buChar char="•"/>
            </a:pPr>
            <a:r>
              <a:rPr lang="en-US" sz="2200" dirty="0">
                <a:latin typeface="Garamond" pitchFamily="18" charset="0"/>
              </a:rPr>
              <a:t>Identify</a:t>
            </a:r>
            <a:r>
              <a:rPr lang="en-US" sz="2200" dirty="0">
                <a:latin typeface="Times New Roman" pitchFamily="18" charset="0"/>
                <a:cs typeface="Times New Roman" pitchFamily="18" charset="0"/>
              </a:rPr>
              <a:t> </a:t>
            </a:r>
            <a:r>
              <a:rPr lang="en-US" sz="2200" b="1" dirty="0">
                <a:solidFill>
                  <a:srgbClr val="7030A0"/>
                </a:solidFill>
                <a:latin typeface="Garamond" pitchFamily="18" charset="0"/>
              </a:rPr>
              <a:t>factors</a:t>
            </a:r>
            <a:r>
              <a:rPr lang="en-US" sz="2200" b="1" dirty="0">
                <a:solidFill>
                  <a:srgbClr val="7030A0"/>
                </a:solidFill>
                <a:latin typeface="Times New Roman" pitchFamily="18" charset="0"/>
                <a:cs typeface="Times New Roman" pitchFamily="18" charset="0"/>
              </a:rPr>
              <a:t> </a:t>
            </a:r>
            <a:r>
              <a:rPr lang="en-US" sz="2200" b="1" dirty="0">
                <a:solidFill>
                  <a:srgbClr val="7030A0"/>
                </a:solidFill>
                <a:latin typeface="Garamond" pitchFamily="18" charset="0"/>
              </a:rPr>
              <a:t>that</a:t>
            </a:r>
            <a:r>
              <a:rPr lang="en-US" sz="2200" b="1" dirty="0">
                <a:solidFill>
                  <a:srgbClr val="7030A0"/>
                </a:solidFill>
                <a:latin typeface="Times New Roman" pitchFamily="18" charset="0"/>
                <a:cs typeface="Times New Roman" pitchFamily="18" charset="0"/>
              </a:rPr>
              <a:t> </a:t>
            </a:r>
            <a:r>
              <a:rPr lang="en-US" sz="2200" b="1" dirty="0">
                <a:solidFill>
                  <a:srgbClr val="7030A0"/>
                </a:solidFill>
                <a:latin typeface="Garamond" pitchFamily="18" charset="0"/>
              </a:rPr>
              <a:t>influence</a:t>
            </a:r>
            <a:r>
              <a:rPr lang="en-US" sz="2200" b="1" dirty="0">
                <a:solidFill>
                  <a:srgbClr val="7030A0"/>
                </a:solidFill>
                <a:latin typeface="Times New Roman" pitchFamily="18" charset="0"/>
                <a:cs typeface="Times New Roman" pitchFamily="18" charset="0"/>
              </a:rPr>
              <a:t> </a:t>
            </a:r>
            <a:r>
              <a:rPr lang="en-US" sz="2200" b="1" dirty="0">
                <a:solidFill>
                  <a:srgbClr val="7030A0"/>
                </a:solidFill>
                <a:latin typeface="Garamond" pitchFamily="18" charset="0"/>
              </a:rPr>
              <a:t>the</a:t>
            </a:r>
            <a:r>
              <a:rPr lang="en-US" sz="2200" b="1" dirty="0">
                <a:solidFill>
                  <a:srgbClr val="7030A0"/>
                </a:solidFill>
                <a:latin typeface="Times New Roman" pitchFamily="18" charset="0"/>
                <a:cs typeface="Times New Roman" pitchFamily="18" charset="0"/>
              </a:rPr>
              <a:t> </a:t>
            </a:r>
            <a:r>
              <a:rPr lang="en-US" sz="2200" b="1" dirty="0">
                <a:solidFill>
                  <a:srgbClr val="7030A0"/>
                </a:solidFill>
                <a:latin typeface="Garamond" pitchFamily="18" charset="0"/>
              </a:rPr>
              <a:t>effects</a:t>
            </a:r>
            <a:r>
              <a:rPr lang="en-US" sz="2200" dirty="0">
                <a:solidFill>
                  <a:srgbClr val="7030A0"/>
                </a:solidFill>
                <a:latin typeface="Times New Roman" pitchFamily="18" charset="0"/>
                <a:cs typeface="Times New Roman" pitchFamily="18" charset="0"/>
              </a:rPr>
              <a:t> </a:t>
            </a:r>
            <a:r>
              <a:rPr lang="en-US" sz="2200" dirty="0">
                <a:latin typeface="Garamond" pitchFamily="18" charset="0"/>
              </a:rPr>
              <a:t>of</a:t>
            </a:r>
            <a:r>
              <a:rPr lang="en-US" sz="2200" dirty="0">
                <a:latin typeface="Times New Roman" pitchFamily="18" charset="0"/>
                <a:cs typeface="Times New Roman" pitchFamily="18" charset="0"/>
              </a:rPr>
              <a:t>  </a:t>
            </a:r>
            <a:r>
              <a:rPr lang="en-US" sz="2200" dirty="0">
                <a:latin typeface="Garamond" pitchFamily="18" charset="0"/>
              </a:rPr>
              <a:t>the</a:t>
            </a:r>
            <a:r>
              <a:rPr lang="en-US" sz="2200" dirty="0">
                <a:latin typeface="Times New Roman" pitchFamily="18" charset="0"/>
                <a:cs typeface="Times New Roman" pitchFamily="18" charset="0"/>
              </a:rPr>
              <a:t> </a:t>
            </a:r>
            <a:r>
              <a:rPr lang="en-US" sz="2200" dirty="0">
                <a:latin typeface="Garamond" pitchFamily="18" charset="0"/>
              </a:rPr>
              <a:t>intervention</a:t>
            </a:r>
            <a:r>
              <a:rPr lang="en-US" sz="2200" dirty="0">
                <a:latin typeface="Times New Roman" pitchFamily="18" charset="0"/>
                <a:cs typeface="Times New Roman" pitchFamily="18" charset="0"/>
              </a:rPr>
              <a:t> </a:t>
            </a:r>
            <a:r>
              <a:rPr lang="en-US" sz="2200" dirty="0">
                <a:latin typeface="Garamond" pitchFamily="18" charset="0"/>
              </a:rPr>
              <a:t>(i.e.,</a:t>
            </a:r>
            <a:r>
              <a:rPr lang="en-US" sz="2200" dirty="0">
                <a:latin typeface="Times New Roman" pitchFamily="18" charset="0"/>
                <a:cs typeface="Times New Roman" pitchFamily="18" charset="0"/>
              </a:rPr>
              <a:t> </a:t>
            </a:r>
            <a:r>
              <a:rPr lang="en-US" sz="2200" dirty="0">
                <a:latin typeface="Garamond" pitchFamily="18" charset="0"/>
              </a:rPr>
              <a:t>moderators)</a:t>
            </a:r>
          </a:p>
          <a:p>
            <a:pPr lvl="1" algn="just" eaLnBrk="1" hangingPunct="1">
              <a:lnSpc>
                <a:spcPts val="2513"/>
              </a:lnSpc>
              <a:spcBef>
                <a:spcPts val="863"/>
              </a:spcBef>
              <a:buClr>
                <a:srgbClr val="82982A"/>
              </a:buClr>
              <a:buSzPct val="114000"/>
              <a:buFont typeface="Arial" pitchFamily="34" charset="0"/>
              <a:buChar char="•"/>
            </a:pPr>
            <a:r>
              <a:rPr lang="en-US" sz="2200" dirty="0">
                <a:latin typeface="Garamond" pitchFamily="18" charset="0"/>
              </a:rPr>
              <a:t>Understand</a:t>
            </a:r>
            <a:r>
              <a:rPr lang="en-US" sz="2200" dirty="0">
                <a:latin typeface="Times New Roman" pitchFamily="18" charset="0"/>
                <a:cs typeface="Times New Roman" pitchFamily="18" charset="0"/>
              </a:rPr>
              <a:t> </a:t>
            </a:r>
            <a:r>
              <a:rPr lang="en-US" sz="2200" b="1" dirty="0">
                <a:solidFill>
                  <a:srgbClr val="00B050"/>
                </a:solidFill>
                <a:latin typeface="Garamond" pitchFamily="18" charset="0"/>
              </a:rPr>
              <a:t>the</a:t>
            </a:r>
            <a:r>
              <a:rPr lang="en-US" sz="2200" b="1" dirty="0">
                <a:solidFill>
                  <a:srgbClr val="00B050"/>
                </a:solidFill>
                <a:latin typeface="Times New Roman" pitchFamily="18" charset="0"/>
                <a:cs typeface="Times New Roman" pitchFamily="18" charset="0"/>
              </a:rPr>
              <a:t> </a:t>
            </a:r>
            <a:r>
              <a:rPr lang="en-US" sz="2200" b="1" dirty="0">
                <a:solidFill>
                  <a:srgbClr val="00B050"/>
                </a:solidFill>
                <a:latin typeface="Garamond" pitchFamily="18" charset="0"/>
              </a:rPr>
              <a:t>processes</a:t>
            </a:r>
            <a:r>
              <a:rPr lang="en-US" sz="2200" b="1" dirty="0">
                <a:solidFill>
                  <a:srgbClr val="00B050"/>
                </a:solidFill>
                <a:latin typeface="Times New Roman" pitchFamily="18" charset="0"/>
                <a:cs typeface="Times New Roman" pitchFamily="18" charset="0"/>
              </a:rPr>
              <a:t> </a:t>
            </a:r>
            <a:r>
              <a:rPr lang="en-US" sz="2200" b="1" dirty="0">
                <a:solidFill>
                  <a:srgbClr val="00B050"/>
                </a:solidFill>
                <a:latin typeface="Garamond" pitchFamily="18" charset="0"/>
              </a:rPr>
              <a:t>through</a:t>
            </a:r>
            <a:r>
              <a:rPr lang="en-US" sz="2200" b="1" dirty="0">
                <a:solidFill>
                  <a:srgbClr val="00B050"/>
                </a:solidFill>
                <a:latin typeface="Times New Roman" pitchFamily="18" charset="0"/>
                <a:cs typeface="Times New Roman" pitchFamily="18" charset="0"/>
              </a:rPr>
              <a:t> </a:t>
            </a:r>
            <a:r>
              <a:rPr lang="en-US" sz="2200" b="1" dirty="0">
                <a:solidFill>
                  <a:srgbClr val="00B050"/>
                </a:solidFill>
                <a:latin typeface="Garamond" pitchFamily="18" charset="0"/>
              </a:rPr>
              <a:t>which</a:t>
            </a:r>
            <a:r>
              <a:rPr lang="en-US" sz="2200" b="1" dirty="0">
                <a:solidFill>
                  <a:srgbClr val="00B050"/>
                </a:solidFill>
                <a:latin typeface="Times New Roman" pitchFamily="18" charset="0"/>
                <a:cs typeface="Times New Roman" pitchFamily="18" charset="0"/>
              </a:rPr>
              <a:t> </a:t>
            </a:r>
            <a:r>
              <a:rPr lang="en-US" sz="2200" b="1" dirty="0">
                <a:solidFill>
                  <a:srgbClr val="00B050"/>
                </a:solidFill>
                <a:latin typeface="Garamond" pitchFamily="18" charset="0"/>
              </a:rPr>
              <a:t>an</a:t>
            </a:r>
            <a:r>
              <a:rPr lang="en-US" sz="2200" b="1" dirty="0">
                <a:solidFill>
                  <a:srgbClr val="00B050"/>
                </a:solidFill>
                <a:latin typeface="Times New Roman" pitchFamily="18" charset="0"/>
                <a:cs typeface="Times New Roman" pitchFamily="18" charset="0"/>
              </a:rPr>
              <a:t> </a:t>
            </a:r>
            <a:r>
              <a:rPr lang="en-US" sz="2200" b="1" dirty="0">
                <a:solidFill>
                  <a:srgbClr val="00B050"/>
                </a:solidFill>
                <a:latin typeface="Garamond" pitchFamily="18" charset="0"/>
              </a:rPr>
              <a:t>intervention</a:t>
            </a:r>
            <a:r>
              <a:rPr lang="en-US" sz="2200" b="1" dirty="0">
                <a:solidFill>
                  <a:srgbClr val="00B050"/>
                </a:solidFill>
                <a:latin typeface="Times New Roman" pitchFamily="18" charset="0"/>
                <a:cs typeface="Times New Roman" pitchFamily="18" charset="0"/>
              </a:rPr>
              <a:t> </a:t>
            </a:r>
            <a:r>
              <a:rPr lang="en-US" sz="2200" b="1" dirty="0">
                <a:solidFill>
                  <a:srgbClr val="00B050"/>
                </a:solidFill>
                <a:latin typeface="Garamond" pitchFamily="18" charset="0"/>
              </a:rPr>
              <a:t>influences</a:t>
            </a:r>
            <a:r>
              <a:rPr lang="en-US" sz="2200" dirty="0">
                <a:solidFill>
                  <a:srgbClr val="00B050"/>
                </a:solidFill>
                <a:latin typeface="Times New Roman" pitchFamily="18" charset="0"/>
                <a:cs typeface="Times New Roman" pitchFamily="18" charset="0"/>
              </a:rPr>
              <a:t> </a:t>
            </a:r>
            <a:r>
              <a:rPr lang="en-US" sz="2200" dirty="0">
                <a:latin typeface="Garamond" pitchFamily="18" charset="0"/>
              </a:rPr>
              <a:t>change</a:t>
            </a:r>
            <a:r>
              <a:rPr lang="en-US" sz="2200" dirty="0">
                <a:latin typeface="Times New Roman" pitchFamily="18" charset="0"/>
                <a:cs typeface="Times New Roman" pitchFamily="18" charset="0"/>
              </a:rPr>
              <a:t> </a:t>
            </a:r>
            <a:r>
              <a:rPr lang="en-US" sz="2200" dirty="0">
                <a:latin typeface="Garamond" pitchFamily="18" charset="0"/>
              </a:rPr>
              <a:t>(</a:t>
            </a:r>
            <a:r>
              <a:rPr lang="en-US" sz="2200" dirty="0" smtClean="0">
                <a:latin typeface="Garamond" pitchFamily="18" charset="0"/>
              </a:rPr>
              <a:t>i.e. mediators</a:t>
            </a:r>
            <a:r>
              <a:rPr lang="en-US" sz="2200" dirty="0" smtClean="0">
                <a:latin typeface="Times New Roman" pitchFamily="18" charset="0"/>
                <a:cs typeface="Times New Roman" pitchFamily="18" charset="0"/>
              </a:rPr>
              <a:t> </a:t>
            </a:r>
            <a:r>
              <a:rPr lang="en-US" sz="2200" dirty="0">
                <a:latin typeface="Garamond" pitchFamily="18" charset="0"/>
              </a:rPr>
              <a:t>or</a:t>
            </a:r>
            <a:r>
              <a:rPr lang="en-US" sz="2200" dirty="0">
                <a:latin typeface="Times New Roman" pitchFamily="18" charset="0"/>
                <a:cs typeface="Times New Roman" pitchFamily="18" charset="0"/>
              </a:rPr>
              <a:t> </a:t>
            </a:r>
            <a:r>
              <a:rPr lang="en-US" sz="2200" dirty="0">
                <a:latin typeface="Garamond" pitchFamily="18" charset="0"/>
              </a:rPr>
              <a:t>change</a:t>
            </a:r>
            <a:r>
              <a:rPr lang="en-US" sz="2200" dirty="0">
                <a:latin typeface="Times New Roman" pitchFamily="18" charset="0"/>
                <a:cs typeface="Times New Roman" pitchFamily="18" charset="0"/>
              </a:rPr>
              <a:t> </a:t>
            </a:r>
            <a:r>
              <a:rPr lang="en-US" sz="2200" dirty="0">
                <a:latin typeface="Garamond" pitchFamily="18" charset="0"/>
              </a:rPr>
              <a:t>mechanisms</a:t>
            </a:r>
            <a:r>
              <a:rPr lang="en-US" sz="2200" dirty="0">
                <a:latin typeface="Times New Roman" pitchFamily="18" charset="0"/>
                <a:cs typeface="Times New Roman" pitchFamily="18" charset="0"/>
              </a:rPr>
              <a:t> </a:t>
            </a:r>
            <a:r>
              <a:rPr lang="en-US" sz="2200" dirty="0">
                <a:latin typeface="Garamond" pitchFamily="18" charset="0"/>
              </a:rPr>
              <a:t>that</a:t>
            </a:r>
            <a:r>
              <a:rPr lang="en-US" sz="2200" dirty="0">
                <a:latin typeface="Times New Roman" pitchFamily="18" charset="0"/>
                <a:cs typeface="Times New Roman" pitchFamily="18" charset="0"/>
              </a:rPr>
              <a:t> </a:t>
            </a:r>
            <a:r>
              <a:rPr lang="en-US" sz="2200" dirty="0">
                <a:latin typeface="Garamond" pitchFamily="18" charset="0"/>
              </a:rPr>
              <a:t>bring</a:t>
            </a:r>
            <a:r>
              <a:rPr lang="en-US" sz="2200" dirty="0">
                <a:latin typeface="Times New Roman" pitchFamily="18" charset="0"/>
                <a:cs typeface="Times New Roman" pitchFamily="18" charset="0"/>
              </a:rPr>
              <a:t> </a:t>
            </a:r>
            <a:r>
              <a:rPr lang="en-US" sz="2200" dirty="0">
                <a:latin typeface="Garamond" pitchFamily="18" charset="0"/>
              </a:rPr>
              <a:t>about</a:t>
            </a:r>
            <a:r>
              <a:rPr lang="en-US" sz="2200" dirty="0">
                <a:latin typeface="Times New Roman" pitchFamily="18" charset="0"/>
                <a:cs typeface="Times New Roman" pitchFamily="18" charset="0"/>
              </a:rPr>
              <a:t> </a:t>
            </a:r>
            <a:r>
              <a:rPr lang="en-US" sz="2200" dirty="0" smtClean="0">
                <a:latin typeface="Garamond" pitchFamily="18" charset="0"/>
              </a:rPr>
              <a:t>the</a:t>
            </a:r>
            <a:r>
              <a:rPr lang="en-US" sz="2200" dirty="0">
                <a:latin typeface="Times New Roman" pitchFamily="18" charset="0"/>
                <a:cs typeface="Times New Roman" pitchFamily="18" charset="0"/>
              </a:rPr>
              <a:t> </a:t>
            </a:r>
            <a:r>
              <a:rPr lang="en-US" sz="2200" dirty="0" smtClean="0">
                <a:latin typeface="Garamond" pitchFamily="18" charset="0"/>
              </a:rPr>
              <a:t>intervention</a:t>
            </a:r>
            <a:r>
              <a:rPr lang="en-US" sz="2200" dirty="0" smtClean="0">
                <a:latin typeface="Times New Roman" pitchFamily="18" charset="0"/>
                <a:cs typeface="Times New Roman" pitchFamily="18" charset="0"/>
              </a:rPr>
              <a:t> </a:t>
            </a:r>
            <a:r>
              <a:rPr lang="en-US" sz="2200" dirty="0">
                <a:latin typeface="Garamond" pitchFamily="18" charset="0"/>
              </a:rPr>
              <a:t>effect)</a:t>
            </a:r>
          </a:p>
        </p:txBody>
      </p:sp>
    </p:spTree>
    <p:extLst>
      <p:ext uri="{BB962C8B-B14F-4D97-AF65-F5344CB8AC3E}">
        <p14:creationId xmlns:p14="http://schemas.microsoft.com/office/powerpoint/2010/main" xmlns="" val="85162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RCT</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dirty="0" smtClean="0">
                <a:solidFill>
                  <a:srgbClr val="FF0000"/>
                </a:solidFill>
              </a:rPr>
              <a:t>A </a:t>
            </a:r>
            <a:r>
              <a:rPr lang="en-US" b="1" dirty="0" smtClean="0">
                <a:solidFill>
                  <a:srgbClr val="FF0000"/>
                </a:solidFill>
              </a:rPr>
              <a:t>randomized controlled trial</a:t>
            </a:r>
            <a:r>
              <a:rPr lang="en-US" dirty="0" smtClean="0">
                <a:solidFill>
                  <a:srgbClr val="FF0000"/>
                </a:solidFill>
              </a:rPr>
              <a:t> (is a type of scientific (often medical) </a:t>
            </a:r>
            <a:r>
              <a:rPr lang="en-US" dirty="0" smtClean="0">
                <a:solidFill>
                  <a:srgbClr val="7030A0"/>
                </a:solidFill>
              </a:rPr>
              <a:t>experiment,</a:t>
            </a:r>
            <a:r>
              <a:rPr lang="en-US" dirty="0" smtClean="0">
                <a:solidFill>
                  <a:srgbClr val="FF0000"/>
                </a:solidFill>
              </a:rPr>
              <a:t> where the people being studied are </a:t>
            </a:r>
            <a:r>
              <a:rPr lang="en-US" dirty="0" smtClean="0">
                <a:solidFill>
                  <a:srgbClr val="7030A0"/>
                </a:solidFill>
              </a:rPr>
              <a:t>randomly allocated</a:t>
            </a:r>
            <a:r>
              <a:rPr lang="en-US" dirty="0" smtClean="0">
                <a:solidFill>
                  <a:srgbClr val="FF0000"/>
                </a:solidFill>
              </a:rPr>
              <a:t> one or other of the different treatments under study. The RCT is the gold standard for a clinical trial.</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Selection of Subjects&#10;• Well-designed&#10;• Eliminate subjectivity&#10;• Promote reliability&#10;Replicable, as with laboratory&#10;expe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04800" y="304800"/>
            <a:ext cx="8534400" cy="617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31903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Randomization</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600" dirty="0" smtClean="0">
                <a:solidFill>
                  <a:srgbClr val="FF0000"/>
                </a:solidFill>
              </a:rPr>
              <a:t>The advantages of proper randomization in RCTs </a:t>
            </a:r>
            <a:r>
              <a:rPr lang="en-US" sz="2600" dirty="0" smtClean="0">
                <a:solidFill>
                  <a:srgbClr val="FF0000"/>
                </a:solidFill>
              </a:rPr>
              <a:t>include</a:t>
            </a:r>
          </a:p>
          <a:p>
            <a:pPr>
              <a:buNone/>
            </a:pPr>
            <a:endParaRPr lang="en-US" sz="2600" dirty="0" smtClean="0">
              <a:solidFill>
                <a:srgbClr val="FF0000"/>
              </a:solidFill>
            </a:endParaRPr>
          </a:p>
          <a:p>
            <a:pPr algn="just"/>
            <a:r>
              <a:rPr lang="en-US" sz="2600" dirty="0" smtClean="0"/>
              <a:t>"It eliminates bias in treatment assignment," specifically selection bias and confounding.</a:t>
            </a:r>
          </a:p>
          <a:p>
            <a:pPr algn="just"/>
            <a:r>
              <a:rPr lang="en-US" sz="2600" dirty="0" smtClean="0"/>
              <a:t>"It facilitates blinding (masking) of the identity of treatments from investigators, participants, and assessors."</a:t>
            </a:r>
          </a:p>
          <a:p>
            <a:pPr algn="just"/>
            <a:r>
              <a:rPr lang="en-US" sz="2600" dirty="0" smtClean="0"/>
              <a:t>"It permits the use of probability theory to express the likelihood that any difference in outcome between treatment groups merely indicates chance."</a:t>
            </a:r>
          </a:p>
          <a:p>
            <a:endParaRPr lang="en-US" dirty="0" smtClean="0">
              <a:solidFill>
                <a:srgbClr val="FF0000"/>
              </a:solidFill>
            </a:endParaRP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bject 2"/>
          <p:cNvSpPr>
            <a:spLocks/>
          </p:cNvSpPr>
          <p:nvPr/>
        </p:nvSpPr>
        <p:spPr bwMode="auto">
          <a:xfrm>
            <a:off x="1046560" y="2420938"/>
            <a:ext cx="7055644" cy="0"/>
          </a:xfrm>
          <a:custGeom>
            <a:avLst/>
            <a:gdLst>
              <a:gd name="T0" fmla="*/ 0 w 9407525"/>
              <a:gd name="T1" fmla="*/ 9407285 w 9407525"/>
              <a:gd name="T2" fmla="*/ 0 60000 65536"/>
              <a:gd name="T3" fmla="*/ 0 60000 65536"/>
              <a:gd name="T4" fmla="*/ 0 w 9407525"/>
              <a:gd name="T5" fmla="*/ 9407525 w 9407525"/>
            </a:gdLst>
            <a:ahLst/>
            <a:cxnLst>
              <a:cxn ang="T2">
                <a:pos x="T0" y="0"/>
              </a:cxn>
              <a:cxn ang="T3">
                <a:pos x="T1" y="0"/>
              </a:cxn>
            </a:cxnLst>
            <a:rect l="T4" t="0" r="T5" b="0"/>
            <a:pathLst>
              <a:path w="9407525">
                <a:moveTo>
                  <a:pt x="0" y="0"/>
                </a:moveTo>
                <a:lnTo>
                  <a:pt x="9407286" y="0"/>
                </a:lnTo>
              </a:path>
            </a:pathLst>
          </a:custGeom>
          <a:noFill/>
          <a:ln w="15239">
            <a:solidFill>
              <a:srgbClr val="82982A"/>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 name="object 3"/>
          <p:cNvSpPr txBox="1">
            <a:spLocks noGrp="1"/>
          </p:cNvSpPr>
          <p:nvPr>
            <p:ph type="title"/>
          </p:nvPr>
        </p:nvSpPr>
        <p:spPr/>
        <p:txBody>
          <a:bodyPr tIns="394462" rtlCol="0"/>
          <a:lstStyle/>
          <a:p>
            <a:pPr marL="2670810" eaLnBrk="1" fontAlgn="auto" hangingPunct="1">
              <a:spcBef>
                <a:spcPts val="0"/>
              </a:spcBef>
              <a:spcAft>
                <a:spcPts val="0"/>
              </a:spcAft>
              <a:defRPr/>
            </a:pPr>
            <a:r>
              <a:rPr dirty="0"/>
              <a:t>Random</a:t>
            </a:r>
            <a:r>
              <a:rPr spc="10" dirty="0"/>
              <a:t>i</a:t>
            </a:r>
            <a:r>
              <a:rPr spc="-25" dirty="0"/>
              <a:t>zat</a:t>
            </a:r>
            <a:r>
              <a:rPr spc="-10" dirty="0"/>
              <a:t>i</a:t>
            </a:r>
            <a:r>
              <a:rPr dirty="0"/>
              <a:t>on</a:t>
            </a:r>
          </a:p>
        </p:txBody>
      </p:sp>
      <p:sp>
        <p:nvSpPr>
          <p:cNvPr id="33796" name="object 4"/>
          <p:cNvSpPr txBox="1">
            <a:spLocks noChangeArrowheads="1"/>
          </p:cNvSpPr>
          <p:nvPr/>
        </p:nvSpPr>
        <p:spPr bwMode="auto">
          <a:xfrm>
            <a:off x="627460" y="2000250"/>
            <a:ext cx="7884319" cy="4626908"/>
          </a:xfrm>
          <a:prstGeom prst="rect">
            <a:avLst/>
          </a:prstGeom>
          <a:noFill/>
          <a:ln w="9525">
            <a:noFill/>
            <a:miter lim="800000"/>
            <a:headEnd/>
            <a:tailEnd/>
          </a:ln>
        </p:spPr>
        <p:txBody>
          <a:bodyPr lIns="0" tIns="0" rIns="0" bIns="0">
            <a:spAutoFit/>
          </a:bodyPr>
          <a:lstStyle/>
          <a:p>
            <a:pPr marL="298450" indent="-285750" eaLnBrk="1" hangingPunct="1">
              <a:buClr>
                <a:srgbClr val="82982A"/>
              </a:buClr>
              <a:buSzPct val="115000"/>
              <a:buFontTx/>
              <a:buChar char="•"/>
              <a:tabLst>
                <a:tab pos="298450" algn="l"/>
              </a:tabLst>
              <a:defRPr/>
            </a:pPr>
            <a:r>
              <a:rPr lang="en-US" sz="2400" dirty="0">
                <a:solidFill>
                  <a:srgbClr val="252525"/>
                </a:solidFill>
                <a:latin typeface="Garamond" pitchFamily="18" charset="0"/>
              </a:rPr>
              <a:t>It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is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the</a:t>
            </a:r>
            <a:r>
              <a:rPr lang="en-US" sz="2400" dirty="0">
                <a:solidFill>
                  <a:srgbClr val="252525"/>
                </a:solidFill>
                <a:latin typeface="Times New Roman" pitchFamily="18" charset="0"/>
                <a:cs typeface="Times New Roman" pitchFamily="18" charset="0"/>
              </a:rPr>
              <a:t> </a:t>
            </a:r>
            <a:r>
              <a:rPr lang="en-US" sz="2400" b="1" dirty="0">
                <a:solidFill>
                  <a:srgbClr val="FF0000"/>
                </a:solidFill>
                <a:latin typeface="Garamond" pitchFamily="18" charset="0"/>
              </a:rPr>
              <a:t>heart</a:t>
            </a:r>
            <a:r>
              <a:rPr lang="en-US" sz="2400" b="1"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of</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control</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trial.</a:t>
            </a:r>
            <a:endParaRPr lang="en-US" sz="2400" dirty="0">
              <a:latin typeface="Garamond" pitchFamily="18" charset="0"/>
            </a:endParaRPr>
          </a:p>
          <a:p>
            <a:pPr marL="298450" indent="-285750" eaLnBrk="1" hangingPunct="1">
              <a:spcBef>
                <a:spcPts val="1175"/>
              </a:spcBef>
              <a:buClr>
                <a:srgbClr val="82982A"/>
              </a:buClr>
              <a:buSzPct val="115000"/>
              <a:buFontTx/>
              <a:buChar char="•"/>
              <a:tabLst>
                <a:tab pos="298450" algn="l"/>
              </a:tabLst>
              <a:defRPr/>
            </a:pPr>
            <a:r>
              <a:rPr lang="en-US" sz="2400" dirty="0">
                <a:solidFill>
                  <a:srgbClr val="252525"/>
                </a:solidFill>
                <a:latin typeface="Garamond" pitchFamily="18" charset="0"/>
              </a:rPr>
              <a:t>Randomization</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entails</a:t>
            </a:r>
            <a:r>
              <a:rPr lang="en-US" sz="2400" dirty="0">
                <a:solidFill>
                  <a:srgbClr val="252525"/>
                </a:solidFill>
                <a:latin typeface="Times New Roman" pitchFamily="18" charset="0"/>
                <a:cs typeface="Times New Roman" pitchFamily="18" charset="0"/>
              </a:rPr>
              <a:t> </a:t>
            </a:r>
            <a:r>
              <a:rPr lang="en-US" sz="2400" dirty="0">
                <a:solidFill>
                  <a:srgbClr val="7030A0"/>
                </a:solidFill>
                <a:latin typeface="Garamond" pitchFamily="18" charset="0"/>
              </a:rPr>
              <a:t>allocating</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the</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available</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participants</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to</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one</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or</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another</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study</a:t>
            </a:r>
            <a:r>
              <a:rPr lang="en-US" sz="2400" dirty="0">
                <a:solidFill>
                  <a:srgbClr val="7030A0"/>
                </a:solidFill>
                <a:latin typeface="Times New Roman" pitchFamily="18" charset="0"/>
                <a:cs typeface="Times New Roman" pitchFamily="18" charset="0"/>
              </a:rPr>
              <a:t> </a:t>
            </a:r>
            <a:r>
              <a:rPr lang="en-US" sz="2400" dirty="0">
                <a:solidFill>
                  <a:srgbClr val="7030A0"/>
                </a:solidFill>
                <a:latin typeface="Garamond" pitchFamily="18" charset="0"/>
              </a:rPr>
              <a:t>group</a:t>
            </a:r>
            <a:r>
              <a:rPr lang="en-US" sz="2400" dirty="0">
                <a:solidFill>
                  <a:srgbClr val="252525"/>
                </a:solidFill>
                <a:latin typeface="Garamond" pitchFamily="18" charset="0"/>
              </a:rPr>
              <a:t>.*</a:t>
            </a:r>
            <a:endParaRPr lang="en-US" sz="2400" dirty="0">
              <a:latin typeface="Garamond" pitchFamily="18" charset="0"/>
            </a:endParaRPr>
          </a:p>
          <a:p>
            <a:pPr marL="298450" indent="-285750" eaLnBrk="1" hangingPunct="1">
              <a:spcBef>
                <a:spcPts val="1175"/>
              </a:spcBef>
              <a:buClr>
                <a:srgbClr val="82982A"/>
              </a:buClr>
              <a:buSzPct val="115000"/>
              <a:buFontTx/>
              <a:buChar char="•"/>
              <a:tabLst>
                <a:tab pos="298450" algn="l"/>
              </a:tabLst>
              <a:defRPr/>
            </a:pPr>
            <a:r>
              <a:rPr lang="en-US" sz="2400" dirty="0">
                <a:solidFill>
                  <a:schemeClr val="accent6">
                    <a:lumMod val="75000"/>
                  </a:schemeClr>
                </a:solidFill>
                <a:latin typeface="Garamond" pitchFamily="18" charset="0"/>
              </a:rPr>
              <a:t>One</a:t>
            </a:r>
            <a:r>
              <a:rPr lang="en-US" sz="2400" dirty="0">
                <a:solidFill>
                  <a:schemeClr val="accent6">
                    <a:lumMod val="75000"/>
                  </a:schemeClr>
                </a:solidFill>
                <a:latin typeface="Times New Roman" pitchFamily="18" charset="0"/>
                <a:cs typeface="Times New Roman" pitchFamily="18" charset="0"/>
              </a:rPr>
              <a:t> </a:t>
            </a:r>
            <a:r>
              <a:rPr lang="en-US" sz="2400" dirty="0">
                <a:solidFill>
                  <a:schemeClr val="accent6">
                    <a:lumMod val="75000"/>
                  </a:schemeClr>
                </a:solidFill>
                <a:latin typeface="Garamond" pitchFamily="18" charset="0"/>
              </a:rPr>
              <a:t>group</a:t>
            </a:r>
            <a:r>
              <a:rPr lang="en-US" sz="2400" dirty="0">
                <a:solidFill>
                  <a:schemeClr val="accent6">
                    <a:lumMod val="75000"/>
                  </a:schemeClr>
                </a:solidFill>
                <a:latin typeface="Times New Roman" pitchFamily="18" charset="0"/>
                <a:cs typeface="Times New Roman" pitchFamily="18" charset="0"/>
              </a:rPr>
              <a:t> </a:t>
            </a:r>
            <a:r>
              <a:rPr lang="en-US" sz="2400" dirty="0">
                <a:solidFill>
                  <a:schemeClr val="accent6">
                    <a:lumMod val="75000"/>
                  </a:schemeClr>
                </a:solidFill>
                <a:latin typeface="Garamond" pitchFamily="18" charset="0"/>
              </a:rPr>
              <a:t>generally</a:t>
            </a:r>
            <a:r>
              <a:rPr lang="en-US" sz="2400" dirty="0">
                <a:solidFill>
                  <a:schemeClr val="accent6">
                    <a:lumMod val="75000"/>
                  </a:schemeClr>
                </a:solidFill>
                <a:latin typeface="Times New Roman" pitchFamily="18" charset="0"/>
                <a:cs typeface="Times New Roman" pitchFamily="18" charset="0"/>
              </a:rPr>
              <a:t> </a:t>
            </a:r>
            <a:r>
              <a:rPr lang="en-US" sz="2400" dirty="0">
                <a:solidFill>
                  <a:schemeClr val="accent6">
                    <a:lumMod val="75000"/>
                  </a:schemeClr>
                </a:solidFill>
                <a:latin typeface="Garamond" pitchFamily="18" charset="0"/>
              </a:rPr>
              <a:t>receives</a:t>
            </a:r>
            <a:r>
              <a:rPr lang="en-US" sz="2400" dirty="0">
                <a:solidFill>
                  <a:schemeClr val="accent6">
                    <a:lumMod val="75000"/>
                  </a:schemeClr>
                </a:solidFill>
                <a:latin typeface="Times New Roman" pitchFamily="18" charset="0"/>
                <a:cs typeface="Times New Roman" pitchFamily="18" charset="0"/>
              </a:rPr>
              <a:t> </a:t>
            </a:r>
            <a:r>
              <a:rPr lang="en-US" sz="2400" dirty="0">
                <a:solidFill>
                  <a:schemeClr val="accent6">
                    <a:lumMod val="75000"/>
                  </a:schemeClr>
                </a:solidFill>
                <a:latin typeface="Garamond" pitchFamily="18" charset="0"/>
              </a:rPr>
              <a:t>intervention</a:t>
            </a:r>
            <a:r>
              <a:rPr lang="en-US" sz="2400" dirty="0">
                <a:solidFill>
                  <a:schemeClr val="accent6">
                    <a:lumMod val="75000"/>
                  </a:schemeClr>
                </a:solidFill>
                <a:latin typeface="Times New Roman" pitchFamily="18" charset="0"/>
                <a:cs typeface="Times New Roman" pitchFamily="18" charset="0"/>
              </a:rPr>
              <a:t> </a:t>
            </a:r>
            <a:r>
              <a:rPr lang="en-US" sz="2400" dirty="0">
                <a:solidFill>
                  <a:schemeClr val="accent6">
                    <a:lumMod val="75000"/>
                  </a:schemeClr>
                </a:solidFill>
                <a:latin typeface="Garamond" pitchFamily="18" charset="0"/>
              </a:rPr>
              <a:t>(study),</a:t>
            </a:r>
            <a:r>
              <a:rPr lang="en-US" sz="2400" dirty="0">
                <a:solidFill>
                  <a:schemeClr val="accent6">
                    <a:lumMod val="75000"/>
                  </a:schemeClr>
                </a:solidFill>
                <a:latin typeface="Times New Roman" pitchFamily="18" charset="0"/>
                <a:cs typeface="Times New Roman" pitchFamily="18" charset="0"/>
              </a:rPr>
              <a:t> </a:t>
            </a:r>
            <a:r>
              <a:rPr lang="en-US" sz="2400" dirty="0">
                <a:solidFill>
                  <a:srgbClr val="00B050"/>
                </a:solidFill>
                <a:latin typeface="Garamond" pitchFamily="18" charset="0"/>
              </a:rPr>
              <a:t>other</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does</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not</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or</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receives</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different</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intervention</a:t>
            </a:r>
            <a:r>
              <a:rPr lang="en-US" sz="2400" dirty="0">
                <a:solidFill>
                  <a:srgbClr val="00B050"/>
                </a:solidFill>
                <a:latin typeface="Times New Roman" pitchFamily="18" charset="0"/>
                <a:cs typeface="Times New Roman" pitchFamily="18" charset="0"/>
              </a:rPr>
              <a:t> </a:t>
            </a:r>
            <a:r>
              <a:rPr lang="en-US" sz="2400" dirty="0">
                <a:solidFill>
                  <a:srgbClr val="00B050"/>
                </a:solidFill>
                <a:latin typeface="Garamond" pitchFamily="18" charset="0"/>
              </a:rPr>
              <a:t>(control).</a:t>
            </a:r>
          </a:p>
          <a:p>
            <a:pPr marL="298450" indent="-285750" eaLnBrk="1" hangingPunct="1">
              <a:spcBef>
                <a:spcPts val="1175"/>
              </a:spcBef>
              <a:buClr>
                <a:srgbClr val="82982A"/>
              </a:buClr>
              <a:buSzPct val="115000"/>
              <a:buFontTx/>
              <a:buChar char="•"/>
              <a:tabLst>
                <a:tab pos="298450" algn="l"/>
              </a:tabLst>
              <a:defRPr/>
            </a:pPr>
            <a:r>
              <a:rPr lang="en-US" sz="2400" dirty="0">
                <a:solidFill>
                  <a:srgbClr val="252525"/>
                </a:solidFill>
                <a:latin typeface="Garamond" pitchFamily="18" charset="0"/>
              </a:rPr>
              <a:t>It</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is</a:t>
            </a:r>
            <a:r>
              <a:rPr lang="en-US" sz="2400" dirty="0">
                <a:solidFill>
                  <a:srgbClr val="252525"/>
                </a:solidFill>
                <a:latin typeface="Times New Roman" pitchFamily="18" charset="0"/>
                <a:cs typeface="Times New Roman" pitchFamily="18" charset="0"/>
              </a:rPr>
              <a:t> </a:t>
            </a:r>
            <a:r>
              <a:rPr lang="en-US" sz="2400" dirty="0">
                <a:solidFill>
                  <a:srgbClr val="00B0F0"/>
                </a:solidFill>
                <a:latin typeface="Garamond" pitchFamily="18" charset="0"/>
              </a:rPr>
              <a:t>different</a:t>
            </a:r>
            <a:r>
              <a:rPr lang="en-US" sz="2400" dirty="0">
                <a:solidFill>
                  <a:srgbClr val="00B0F0"/>
                </a:solidFill>
                <a:latin typeface="Times New Roman" pitchFamily="18" charset="0"/>
                <a:cs typeface="Times New Roman" pitchFamily="18" charset="0"/>
              </a:rPr>
              <a:t> </a:t>
            </a:r>
            <a:r>
              <a:rPr lang="en-US" sz="2400" dirty="0">
                <a:solidFill>
                  <a:srgbClr val="00B0F0"/>
                </a:solidFill>
                <a:latin typeface="Garamond" pitchFamily="18" charset="0"/>
              </a:rPr>
              <a:t>from</a:t>
            </a:r>
            <a:r>
              <a:rPr lang="en-US" sz="2400" dirty="0">
                <a:solidFill>
                  <a:srgbClr val="00B0F0"/>
                </a:solidFill>
                <a:latin typeface="Times New Roman" pitchFamily="18" charset="0"/>
                <a:cs typeface="Times New Roman" pitchFamily="18" charset="0"/>
              </a:rPr>
              <a:t> </a:t>
            </a:r>
            <a:r>
              <a:rPr lang="en-US" sz="2400" dirty="0">
                <a:solidFill>
                  <a:srgbClr val="00B0F0"/>
                </a:solidFill>
                <a:latin typeface="Garamond" pitchFamily="18" charset="0"/>
              </a:rPr>
              <a:t>Random</a:t>
            </a:r>
            <a:r>
              <a:rPr lang="en-US" sz="2400" dirty="0">
                <a:solidFill>
                  <a:srgbClr val="00B0F0"/>
                </a:solidFill>
                <a:latin typeface="Times New Roman" pitchFamily="18" charset="0"/>
                <a:cs typeface="Times New Roman" pitchFamily="18" charset="0"/>
              </a:rPr>
              <a:t> </a:t>
            </a:r>
            <a:r>
              <a:rPr lang="en-US" sz="2400" dirty="0">
                <a:solidFill>
                  <a:srgbClr val="00B0F0"/>
                </a:solidFill>
                <a:latin typeface="Garamond" pitchFamily="18" charset="0"/>
              </a:rPr>
              <a:t>sampling</a:t>
            </a:r>
            <a:r>
              <a:rPr lang="en-US" sz="2400" dirty="0">
                <a:solidFill>
                  <a:srgbClr val="252525"/>
                </a:solidFill>
                <a:latin typeface="Garamond" pitchFamily="18" charset="0"/>
              </a:rPr>
              <a:t>.</a:t>
            </a:r>
            <a:endParaRPr lang="en-US" sz="2400" dirty="0">
              <a:latin typeface="Garamond" pitchFamily="18" charset="0"/>
            </a:endParaRPr>
          </a:p>
          <a:p>
            <a:pPr marL="298450" indent="-285750" eaLnBrk="1" hangingPunct="1">
              <a:spcBef>
                <a:spcPts val="1175"/>
              </a:spcBef>
              <a:buClr>
                <a:srgbClr val="82982A"/>
              </a:buClr>
              <a:buSzPct val="115000"/>
              <a:buFontTx/>
              <a:buChar char="•"/>
              <a:tabLst>
                <a:tab pos="298450" algn="l"/>
              </a:tabLst>
              <a:defRPr/>
            </a:pPr>
            <a:r>
              <a:rPr lang="en-US" sz="2400" dirty="0">
                <a:solidFill>
                  <a:srgbClr val="252525"/>
                </a:solidFill>
                <a:latin typeface="Garamond" pitchFamily="18" charset="0"/>
              </a:rPr>
              <a:t>Gives</a:t>
            </a:r>
            <a:r>
              <a:rPr lang="en-US" sz="2400" dirty="0">
                <a:solidFill>
                  <a:srgbClr val="252525"/>
                </a:solidFill>
                <a:latin typeface="Times New Roman" pitchFamily="18" charset="0"/>
                <a:cs typeface="Times New Roman" pitchFamily="18" charset="0"/>
              </a:rPr>
              <a:t> </a:t>
            </a:r>
            <a:r>
              <a:rPr lang="en-US" sz="2400" b="1" dirty="0">
                <a:solidFill>
                  <a:srgbClr val="C00000"/>
                </a:solidFill>
                <a:latin typeface="Garamond" pitchFamily="18" charset="0"/>
              </a:rPr>
              <a:t>confidence</a:t>
            </a:r>
            <a:r>
              <a:rPr lang="en-US" sz="2400" dirty="0">
                <a:solidFill>
                  <a:srgbClr val="7030A0"/>
                </a:solidFill>
                <a:latin typeface="Times New Roman" pitchFamily="18" charset="0"/>
                <a:cs typeface="Times New Roman" pitchFamily="18" charset="0"/>
              </a:rPr>
              <a:t> </a:t>
            </a:r>
            <a:r>
              <a:rPr lang="en-US" sz="2400" dirty="0">
                <a:solidFill>
                  <a:srgbClr val="252525"/>
                </a:solidFill>
                <a:latin typeface="Garamond" pitchFamily="18" charset="0"/>
              </a:rPr>
              <a:t>of</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like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being</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compared</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to</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like.</a:t>
            </a:r>
            <a:endParaRPr lang="en-US" sz="2400" dirty="0">
              <a:latin typeface="Garamond" pitchFamily="18" charset="0"/>
            </a:endParaRPr>
          </a:p>
          <a:p>
            <a:pPr marL="298450" indent="-285750" eaLnBrk="1" hangingPunct="1">
              <a:tabLst>
                <a:tab pos="298450" algn="l"/>
              </a:tabLst>
              <a:defRPr/>
            </a:pPr>
            <a:endParaRPr lang="en-US" sz="2800" dirty="0">
              <a:latin typeface="Times New Roman" pitchFamily="18" charset="0"/>
              <a:cs typeface="Times New Roman" pitchFamily="18" charset="0"/>
            </a:endParaRPr>
          </a:p>
          <a:p>
            <a:pPr marL="298450" indent="-285750" eaLnBrk="1" hangingPunct="1">
              <a:spcBef>
                <a:spcPts val="2013"/>
              </a:spcBef>
              <a:tabLst>
                <a:tab pos="298450" algn="l"/>
              </a:tabLst>
              <a:defRPr/>
            </a:pPr>
            <a:r>
              <a:rPr lang="en-US" sz="2400" dirty="0">
                <a:solidFill>
                  <a:srgbClr val="252525"/>
                </a:solidFill>
                <a:latin typeface="Garamond" pitchFamily="18" charset="0"/>
              </a:rPr>
              <a:t>*</a:t>
            </a:r>
            <a:r>
              <a:rPr lang="en-US" sz="2400" dirty="0" err="1">
                <a:solidFill>
                  <a:srgbClr val="252525"/>
                </a:solidFill>
                <a:latin typeface="Garamond" pitchFamily="18" charset="0"/>
              </a:rPr>
              <a:t>Jekel’s</a:t>
            </a:r>
            <a:r>
              <a:rPr lang="en-US" sz="2400" dirty="0">
                <a:solidFill>
                  <a:srgbClr val="252525"/>
                </a:solidFill>
                <a:latin typeface="Garamond" pitchFamily="18" charset="0"/>
              </a:rPr>
              <a:t>	Epidemiology,</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Biostatistics,</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Preventive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Medicine,</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and</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Public</a:t>
            </a:r>
            <a:r>
              <a:rPr lang="en-US" sz="2400" dirty="0">
                <a:solidFill>
                  <a:srgbClr val="252525"/>
                </a:solidFill>
                <a:latin typeface="Times New Roman" pitchFamily="18" charset="0"/>
                <a:cs typeface="Times New Roman" pitchFamily="18" charset="0"/>
              </a:rPr>
              <a:t> </a:t>
            </a:r>
            <a:r>
              <a:rPr lang="en-US" sz="2400" dirty="0">
                <a:solidFill>
                  <a:srgbClr val="252525"/>
                </a:solidFill>
                <a:latin typeface="Garamond" pitchFamily="18" charset="0"/>
              </a:rPr>
              <a:t>Health</a:t>
            </a:r>
            <a:endParaRPr lang="en-US" sz="2400" dirty="0">
              <a:latin typeface="Garamond" pitchFamily="18" charset="0"/>
            </a:endParaRPr>
          </a:p>
        </p:txBody>
      </p:sp>
    </p:spTree>
    <p:extLst>
      <p:ext uri="{BB962C8B-B14F-4D97-AF65-F5344CB8AC3E}">
        <p14:creationId xmlns:p14="http://schemas.microsoft.com/office/powerpoint/2010/main" xmlns="" val="839062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object 2"/>
          <p:cNvSpPr>
            <a:spLocks/>
          </p:cNvSpPr>
          <p:nvPr/>
        </p:nvSpPr>
        <p:spPr bwMode="auto">
          <a:xfrm>
            <a:off x="1046560" y="2420938"/>
            <a:ext cx="7055644" cy="0"/>
          </a:xfrm>
          <a:custGeom>
            <a:avLst/>
            <a:gdLst>
              <a:gd name="T0" fmla="*/ 0 w 9407525"/>
              <a:gd name="T1" fmla="*/ 9407285 w 9407525"/>
              <a:gd name="T2" fmla="*/ 0 60000 65536"/>
              <a:gd name="T3" fmla="*/ 0 60000 65536"/>
              <a:gd name="T4" fmla="*/ 0 w 9407525"/>
              <a:gd name="T5" fmla="*/ 9407525 w 9407525"/>
            </a:gdLst>
            <a:ahLst/>
            <a:cxnLst>
              <a:cxn ang="T2">
                <a:pos x="T0" y="0"/>
              </a:cxn>
              <a:cxn ang="T3">
                <a:pos x="T1" y="0"/>
              </a:cxn>
            </a:cxnLst>
            <a:rect l="T4" t="0" r="T5" b="0"/>
            <a:pathLst>
              <a:path w="9407525">
                <a:moveTo>
                  <a:pt x="0" y="0"/>
                </a:moveTo>
                <a:lnTo>
                  <a:pt x="9407286" y="0"/>
                </a:lnTo>
              </a:path>
            </a:pathLst>
          </a:custGeom>
          <a:noFill/>
          <a:ln w="15239">
            <a:solidFill>
              <a:srgbClr val="82982A"/>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 name="object 3"/>
          <p:cNvSpPr txBox="1">
            <a:spLocks noGrp="1"/>
          </p:cNvSpPr>
          <p:nvPr>
            <p:ph type="title"/>
          </p:nvPr>
        </p:nvSpPr>
        <p:spPr/>
        <p:txBody>
          <a:bodyPr tIns="367411" rtlCol="0"/>
          <a:lstStyle/>
          <a:p>
            <a:pPr marL="2670810" eaLnBrk="1" fontAlgn="auto" hangingPunct="1">
              <a:spcBef>
                <a:spcPts val="0"/>
              </a:spcBef>
              <a:spcAft>
                <a:spcPts val="0"/>
              </a:spcAft>
              <a:defRPr/>
            </a:pPr>
            <a:r>
              <a:rPr dirty="0"/>
              <a:t>Random</a:t>
            </a:r>
            <a:r>
              <a:rPr spc="10" dirty="0"/>
              <a:t>i</a:t>
            </a:r>
            <a:r>
              <a:rPr spc="-25" dirty="0"/>
              <a:t>zat</a:t>
            </a:r>
            <a:r>
              <a:rPr spc="-10" dirty="0"/>
              <a:t>i</a:t>
            </a:r>
            <a:r>
              <a:rPr dirty="0"/>
              <a:t>on</a:t>
            </a:r>
          </a:p>
        </p:txBody>
      </p:sp>
      <p:sp>
        <p:nvSpPr>
          <p:cNvPr id="4" name="object 4"/>
          <p:cNvSpPr txBox="1"/>
          <p:nvPr/>
        </p:nvSpPr>
        <p:spPr>
          <a:xfrm>
            <a:off x="685801" y="2395538"/>
            <a:ext cx="7260431" cy="3080330"/>
          </a:xfrm>
          <a:prstGeom prst="rect">
            <a:avLst/>
          </a:prstGeom>
        </p:spPr>
        <p:txBody>
          <a:bodyPr lIns="0" tIns="0" rIns="0" bIns="0">
            <a:spAutoFit/>
          </a:bodyPr>
          <a:lstStyle/>
          <a:p>
            <a:pPr marL="299085" indent="-286385" eaLnBrk="1" fontAlgn="auto" hangingPunct="1">
              <a:spcBef>
                <a:spcPts val="0"/>
              </a:spcBef>
              <a:spcAft>
                <a:spcPts val="0"/>
              </a:spcAft>
              <a:buClr>
                <a:srgbClr val="82982A"/>
              </a:buClr>
              <a:buSzPct val="114583"/>
              <a:buFont typeface="Arial"/>
              <a:buChar char="•"/>
              <a:tabLst>
                <a:tab pos="299720" algn="l"/>
              </a:tabLst>
              <a:defRPr/>
            </a:pPr>
            <a:r>
              <a:rPr sz="2400" dirty="0">
                <a:solidFill>
                  <a:srgbClr val="252525"/>
                </a:solidFill>
                <a:latin typeface="Garamond"/>
                <a:cs typeface="Garamond"/>
              </a:rPr>
              <a:t>Ran</a:t>
            </a:r>
            <a:r>
              <a:rPr sz="2400" spc="-10" dirty="0">
                <a:solidFill>
                  <a:srgbClr val="252525"/>
                </a:solidFill>
                <a:latin typeface="Garamond"/>
                <a:cs typeface="Garamond"/>
              </a:rPr>
              <a:t>d</a:t>
            </a:r>
            <a:r>
              <a:rPr sz="2400" spc="-5" dirty="0">
                <a:solidFill>
                  <a:srgbClr val="252525"/>
                </a:solidFill>
                <a:latin typeface="Garamond"/>
                <a:cs typeface="Garamond"/>
              </a:rPr>
              <a:t>omi</a:t>
            </a:r>
            <a:r>
              <a:rPr sz="2400" spc="-10" dirty="0">
                <a:solidFill>
                  <a:srgbClr val="252525"/>
                </a:solidFill>
                <a:latin typeface="Garamond"/>
                <a:cs typeface="Garamond"/>
              </a:rPr>
              <a:t>z</a:t>
            </a:r>
            <a:r>
              <a:rPr sz="2400" spc="-5" dirty="0">
                <a:solidFill>
                  <a:srgbClr val="252525"/>
                </a:solidFill>
                <a:latin typeface="Garamond"/>
                <a:cs typeface="Garamond"/>
              </a:rPr>
              <a:t>a</a:t>
            </a:r>
            <a:r>
              <a:rPr sz="2400" spc="-10" dirty="0">
                <a:solidFill>
                  <a:srgbClr val="252525"/>
                </a:solidFill>
                <a:latin typeface="Garamond"/>
                <a:cs typeface="Garamond"/>
              </a:rPr>
              <a:t>t</a:t>
            </a:r>
            <a:r>
              <a:rPr sz="2400" dirty="0">
                <a:solidFill>
                  <a:srgbClr val="252525"/>
                </a:solidFill>
                <a:latin typeface="Garamond"/>
                <a:cs typeface="Garamond"/>
              </a:rPr>
              <a:t>ion</a:t>
            </a:r>
            <a:r>
              <a:rPr sz="2400" spc="5" dirty="0">
                <a:solidFill>
                  <a:srgbClr val="252525"/>
                </a:solidFill>
                <a:latin typeface="Times New Roman"/>
                <a:cs typeface="Times New Roman"/>
              </a:rPr>
              <a:t> </a:t>
            </a:r>
            <a:r>
              <a:rPr sz="2400" spc="-5" dirty="0">
                <a:solidFill>
                  <a:srgbClr val="252525"/>
                </a:solidFill>
                <a:latin typeface="Garamond"/>
                <a:cs typeface="Garamond"/>
              </a:rPr>
              <a:t>aim</a:t>
            </a:r>
            <a:r>
              <a:rPr sz="2400" dirty="0">
                <a:solidFill>
                  <a:srgbClr val="252525"/>
                </a:solidFill>
                <a:latin typeface="Garamond"/>
                <a:cs typeface="Garamond"/>
              </a:rPr>
              <a:t>s</a:t>
            </a:r>
            <a:r>
              <a:rPr sz="2400" dirty="0">
                <a:solidFill>
                  <a:srgbClr val="252525"/>
                </a:solidFill>
                <a:latin typeface="Times New Roman"/>
                <a:cs typeface="Times New Roman"/>
              </a:rPr>
              <a:t> </a:t>
            </a:r>
            <a:r>
              <a:rPr sz="2400" spc="-5" dirty="0">
                <a:solidFill>
                  <a:srgbClr val="252525"/>
                </a:solidFill>
                <a:latin typeface="Garamond"/>
                <a:cs typeface="Garamond"/>
              </a:rPr>
              <a:t>at:</a:t>
            </a:r>
            <a:endParaRPr sz="2800" dirty="0">
              <a:latin typeface="Times New Roman"/>
              <a:cs typeface="Times New Roman"/>
            </a:endParaRPr>
          </a:p>
          <a:p>
            <a:pPr marL="756285" lvl="1" indent="-286385" eaLnBrk="1" fontAlgn="auto" hangingPunct="1">
              <a:spcBef>
                <a:spcPts val="1985"/>
              </a:spcBef>
              <a:spcAft>
                <a:spcPts val="0"/>
              </a:spcAft>
              <a:buClr>
                <a:srgbClr val="82982A"/>
              </a:buClr>
              <a:buSzPct val="113636"/>
              <a:buFont typeface="Arial"/>
              <a:buChar char="•"/>
              <a:tabLst>
                <a:tab pos="756920" algn="l"/>
              </a:tabLst>
              <a:defRPr/>
            </a:pPr>
            <a:r>
              <a:rPr sz="2200" spc="-20" dirty="0">
                <a:solidFill>
                  <a:srgbClr val="252525"/>
                </a:solidFill>
                <a:latin typeface="Garamond"/>
                <a:cs typeface="Garamond"/>
              </a:rPr>
              <a:t>A</a:t>
            </a:r>
            <a:r>
              <a:rPr sz="2200" spc="-40" dirty="0">
                <a:solidFill>
                  <a:srgbClr val="252525"/>
                </a:solidFill>
                <a:latin typeface="Garamond"/>
                <a:cs typeface="Garamond"/>
              </a:rPr>
              <a:t>c</a:t>
            </a:r>
            <a:r>
              <a:rPr sz="2200" spc="-15" dirty="0">
                <a:solidFill>
                  <a:srgbClr val="252525"/>
                </a:solidFill>
                <a:latin typeface="Garamond"/>
                <a:cs typeface="Garamond"/>
              </a:rPr>
              <a:t>hievin</a:t>
            </a:r>
            <a:r>
              <a:rPr sz="2200" spc="-10" dirty="0">
                <a:solidFill>
                  <a:srgbClr val="252525"/>
                </a:solidFill>
                <a:latin typeface="Garamond"/>
                <a:cs typeface="Garamond"/>
              </a:rPr>
              <a:t>g</a:t>
            </a:r>
            <a:r>
              <a:rPr sz="2200" spc="10" dirty="0">
                <a:solidFill>
                  <a:srgbClr val="252525"/>
                </a:solidFill>
                <a:latin typeface="Times New Roman"/>
                <a:cs typeface="Times New Roman"/>
              </a:rPr>
              <a:t> </a:t>
            </a:r>
            <a:r>
              <a:rPr sz="2200" spc="-10" dirty="0">
                <a:solidFill>
                  <a:srgbClr val="7030A0"/>
                </a:solidFill>
                <a:latin typeface="Garamond"/>
                <a:cs typeface="Garamond"/>
              </a:rPr>
              <a:t>Int</a:t>
            </a:r>
            <a:r>
              <a:rPr sz="2200" spc="-20" dirty="0">
                <a:solidFill>
                  <a:srgbClr val="7030A0"/>
                </a:solidFill>
                <a:latin typeface="Garamond"/>
                <a:cs typeface="Garamond"/>
              </a:rPr>
              <a:t>e</a:t>
            </a:r>
            <a:r>
              <a:rPr sz="2200" spc="30" dirty="0">
                <a:solidFill>
                  <a:srgbClr val="7030A0"/>
                </a:solidFill>
                <a:latin typeface="Garamond"/>
                <a:cs typeface="Garamond"/>
              </a:rPr>
              <a:t>r</a:t>
            </a:r>
            <a:r>
              <a:rPr sz="2200" spc="-20" dirty="0">
                <a:solidFill>
                  <a:srgbClr val="7030A0"/>
                </a:solidFill>
                <a:latin typeface="Garamond"/>
                <a:cs typeface="Garamond"/>
              </a:rPr>
              <a:t>na</a:t>
            </a:r>
            <a:r>
              <a:rPr sz="2200" spc="-5" dirty="0">
                <a:solidFill>
                  <a:srgbClr val="7030A0"/>
                </a:solidFill>
                <a:latin typeface="Garamond"/>
                <a:cs typeface="Garamond"/>
              </a:rPr>
              <a:t>l</a:t>
            </a:r>
            <a:r>
              <a:rPr sz="2200" spc="25" dirty="0">
                <a:solidFill>
                  <a:srgbClr val="7030A0"/>
                </a:solidFill>
                <a:latin typeface="Times New Roman"/>
                <a:cs typeface="Times New Roman"/>
              </a:rPr>
              <a:t> </a:t>
            </a:r>
            <a:r>
              <a:rPr sz="2200" spc="-160" dirty="0">
                <a:solidFill>
                  <a:srgbClr val="7030A0"/>
                </a:solidFill>
                <a:latin typeface="Garamond"/>
                <a:cs typeface="Garamond"/>
              </a:rPr>
              <a:t>V</a:t>
            </a:r>
            <a:r>
              <a:rPr sz="2200" spc="-15" dirty="0">
                <a:solidFill>
                  <a:srgbClr val="7030A0"/>
                </a:solidFill>
                <a:latin typeface="Garamond"/>
                <a:cs typeface="Garamond"/>
              </a:rPr>
              <a:t>alidi</a:t>
            </a:r>
            <a:r>
              <a:rPr sz="2200" spc="-10" dirty="0">
                <a:solidFill>
                  <a:srgbClr val="7030A0"/>
                </a:solidFill>
                <a:latin typeface="Garamond"/>
                <a:cs typeface="Garamond"/>
              </a:rPr>
              <a:t>t</a:t>
            </a:r>
            <a:r>
              <a:rPr sz="2200" spc="-190" dirty="0">
                <a:solidFill>
                  <a:srgbClr val="7030A0"/>
                </a:solidFill>
                <a:latin typeface="Garamond"/>
                <a:cs typeface="Garamond"/>
              </a:rPr>
              <a:t>y</a:t>
            </a:r>
            <a:r>
              <a:rPr sz="2200" spc="-5" dirty="0">
                <a:solidFill>
                  <a:srgbClr val="7030A0"/>
                </a:solidFill>
                <a:latin typeface="Garamond"/>
                <a:cs typeface="Garamond"/>
              </a:rPr>
              <a:t>.</a:t>
            </a:r>
            <a:endParaRPr sz="2200" dirty="0">
              <a:solidFill>
                <a:srgbClr val="7030A0"/>
              </a:solidFill>
              <a:latin typeface="Garamond"/>
              <a:cs typeface="Garamond"/>
            </a:endParaRPr>
          </a:p>
          <a:p>
            <a:pPr marL="756285" lvl="1" indent="-286385" eaLnBrk="1" fontAlgn="auto" hangingPunct="1">
              <a:spcBef>
                <a:spcPts val="1125"/>
              </a:spcBef>
              <a:spcAft>
                <a:spcPts val="0"/>
              </a:spcAft>
              <a:buClr>
                <a:srgbClr val="82982A"/>
              </a:buClr>
              <a:buSzPct val="113636"/>
              <a:buFont typeface="Arial"/>
              <a:buChar char="•"/>
              <a:tabLst>
                <a:tab pos="756920" algn="l"/>
              </a:tabLst>
              <a:defRPr/>
            </a:pPr>
            <a:r>
              <a:rPr sz="2200" spc="-15" dirty="0">
                <a:solidFill>
                  <a:srgbClr val="FF0000"/>
                </a:solidFill>
                <a:latin typeface="Garamond"/>
                <a:cs typeface="Garamond"/>
              </a:rPr>
              <a:t>Elimi</a:t>
            </a:r>
            <a:r>
              <a:rPr sz="2200" spc="-25" dirty="0">
                <a:solidFill>
                  <a:srgbClr val="FF0000"/>
                </a:solidFill>
                <a:latin typeface="Garamond"/>
                <a:cs typeface="Garamond"/>
              </a:rPr>
              <a:t>n</a:t>
            </a:r>
            <a:r>
              <a:rPr sz="2200" spc="-15" dirty="0">
                <a:solidFill>
                  <a:srgbClr val="FF0000"/>
                </a:solidFill>
                <a:latin typeface="Garamond"/>
                <a:cs typeface="Garamond"/>
              </a:rPr>
              <a:t>a</a:t>
            </a:r>
            <a:r>
              <a:rPr sz="2200" spc="-20" dirty="0">
                <a:solidFill>
                  <a:srgbClr val="FF0000"/>
                </a:solidFill>
                <a:latin typeface="Garamond"/>
                <a:cs typeface="Garamond"/>
              </a:rPr>
              <a:t>t</a:t>
            </a:r>
            <a:r>
              <a:rPr sz="2200" spc="-10" dirty="0">
                <a:solidFill>
                  <a:srgbClr val="FF0000"/>
                </a:solidFill>
                <a:latin typeface="Garamond"/>
                <a:cs typeface="Garamond"/>
              </a:rPr>
              <a:t>e</a:t>
            </a:r>
            <a:r>
              <a:rPr sz="2200" spc="20" dirty="0">
                <a:solidFill>
                  <a:srgbClr val="FF0000"/>
                </a:solidFill>
                <a:latin typeface="Times New Roman"/>
                <a:cs typeface="Times New Roman"/>
              </a:rPr>
              <a:t> </a:t>
            </a:r>
            <a:r>
              <a:rPr sz="2200" spc="-15" dirty="0">
                <a:solidFill>
                  <a:srgbClr val="FF0000"/>
                </a:solidFill>
                <a:latin typeface="Garamond"/>
                <a:cs typeface="Garamond"/>
              </a:rPr>
              <a:t>bi</a:t>
            </a:r>
            <a:r>
              <a:rPr sz="2200" spc="-20" dirty="0">
                <a:solidFill>
                  <a:srgbClr val="FF0000"/>
                </a:solidFill>
                <a:latin typeface="Garamond"/>
                <a:cs typeface="Garamond"/>
              </a:rPr>
              <a:t>a</a:t>
            </a:r>
            <a:r>
              <a:rPr sz="2200" spc="-10" dirty="0">
                <a:solidFill>
                  <a:srgbClr val="FF0000"/>
                </a:solidFill>
                <a:latin typeface="Garamond"/>
                <a:cs typeface="Garamond"/>
              </a:rPr>
              <a:t>s</a:t>
            </a:r>
            <a:r>
              <a:rPr sz="2200" spc="10" dirty="0">
                <a:solidFill>
                  <a:srgbClr val="FF0000"/>
                </a:solidFill>
                <a:latin typeface="Times New Roman"/>
                <a:cs typeface="Times New Roman"/>
              </a:rPr>
              <a:t> </a:t>
            </a:r>
            <a:r>
              <a:rPr sz="2200" spc="-10" dirty="0">
                <a:solidFill>
                  <a:srgbClr val="252525"/>
                </a:solidFill>
                <a:latin typeface="Garamond"/>
                <a:cs typeface="Garamond"/>
              </a:rPr>
              <a:t>(S</a:t>
            </a:r>
            <a:r>
              <a:rPr sz="2200" spc="-20" dirty="0">
                <a:solidFill>
                  <a:srgbClr val="252525"/>
                </a:solidFill>
                <a:latin typeface="Garamond"/>
                <a:cs typeface="Garamond"/>
              </a:rPr>
              <a:t>e</a:t>
            </a:r>
            <a:r>
              <a:rPr sz="2200" spc="-10" dirty="0">
                <a:solidFill>
                  <a:srgbClr val="252525"/>
                </a:solidFill>
                <a:latin typeface="Garamond"/>
                <a:cs typeface="Garamond"/>
              </a:rPr>
              <a:t>le</a:t>
            </a:r>
            <a:r>
              <a:rPr sz="2200" spc="-20" dirty="0">
                <a:solidFill>
                  <a:srgbClr val="252525"/>
                </a:solidFill>
                <a:latin typeface="Garamond"/>
                <a:cs typeface="Garamond"/>
              </a:rPr>
              <a:t>c</a:t>
            </a:r>
            <a:r>
              <a:rPr sz="2200" spc="-10" dirty="0">
                <a:solidFill>
                  <a:srgbClr val="252525"/>
                </a:solidFill>
                <a:latin typeface="Garamond"/>
                <a:cs typeface="Garamond"/>
              </a:rPr>
              <a:t>ti</a:t>
            </a:r>
            <a:r>
              <a:rPr sz="2200" spc="-30" dirty="0">
                <a:solidFill>
                  <a:srgbClr val="252525"/>
                </a:solidFill>
                <a:latin typeface="Garamond"/>
                <a:cs typeface="Garamond"/>
              </a:rPr>
              <a:t>o</a:t>
            </a:r>
            <a:r>
              <a:rPr sz="2200" spc="-15" dirty="0">
                <a:solidFill>
                  <a:srgbClr val="252525"/>
                </a:solidFill>
                <a:latin typeface="Garamond"/>
                <a:cs typeface="Garamond"/>
              </a:rPr>
              <a:t>n</a:t>
            </a:r>
            <a:r>
              <a:rPr sz="2200" spc="5" dirty="0">
                <a:solidFill>
                  <a:srgbClr val="252525"/>
                </a:solidFill>
                <a:latin typeface="Times New Roman"/>
                <a:cs typeface="Times New Roman"/>
              </a:rPr>
              <a:t> </a:t>
            </a:r>
            <a:r>
              <a:rPr sz="2200" spc="-15" dirty="0">
                <a:solidFill>
                  <a:srgbClr val="252525"/>
                </a:solidFill>
                <a:latin typeface="Garamond"/>
                <a:cs typeface="Garamond"/>
              </a:rPr>
              <a:t>bi</a:t>
            </a:r>
            <a:r>
              <a:rPr sz="2200" spc="-20" dirty="0">
                <a:solidFill>
                  <a:srgbClr val="252525"/>
                </a:solidFill>
                <a:latin typeface="Garamond"/>
                <a:cs typeface="Garamond"/>
              </a:rPr>
              <a:t>a</a:t>
            </a:r>
            <a:r>
              <a:rPr sz="2200" spc="-10" dirty="0">
                <a:solidFill>
                  <a:srgbClr val="252525"/>
                </a:solidFill>
                <a:latin typeface="Garamond"/>
                <a:cs typeface="Garamond"/>
              </a:rPr>
              <a:t>s).</a:t>
            </a:r>
            <a:endParaRPr sz="2200" dirty="0">
              <a:latin typeface="Garamond"/>
              <a:cs typeface="Garamond"/>
            </a:endParaRPr>
          </a:p>
          <a:p>
            <a:pPr marL="756285" lvl="1" indent="-286385" eaLnBrk="1" fontAlgn="auto" hangingPunct="1">
              <a:spcBef>
                <a:spcPts val="1130"/>
              </a:spcBef>
              <a:spcAft>
                <a:spcPts val="0"/>
              </a:spcAft>
              <a:buClr>
                <a:srgbClr val="82982A"/>
              </a:buClr>
              <a:buSzPct val="113636"/>
              <a:buFont typeface="Arial"/>
              <a:buChar char="•"/>
              <a:tabLst>
                <a:tab pos="756920" algn="l"/>
              </a:tabLst>
              <a:defRPr/>
            </a:pPr>
            <a:r>
              <a:rPr sz="2200" spc="-15" dirty="0">
                <a:solidFill>
                  <a:srgbClr val="252525"/>
                </a:solidFill>
                <a:latin typeface="Garamond"/>
                <a:cs typeface="Garamond"/>
              </a:rPr>
              <a:t>All</a:t>
            </a:r>
            <a:r>
              <a:rPr sz="2200" spc="-40" dirty="0">
                <a:solidFill>
                  <a:srgbClr val="252525"/>
                </a:solidFill>
                <a:latin typeface="Garamond"/>
                <a:cs typeface="Garamond"/>
              </a:rPr>
              <a:t>o</a:t>
            </a:r>
            <a:r>
              <a:rPr sz="2200" spc="-15" dirty="0">
                <a:solidFill>
                  <a:srgbClr val="252525"/>
                </a:solidFill>
                <a:latin typeface="Garamond"/>
                <a:cs typeface="Garamond"/>
              </a:rPr>
              <a:t>wing</a:t>
            </a:r>
            <a:r>
              <a:rPr sz="2200" spc="-10" dirty="0">
                <a:solidFill>
                  <a:srgbClr val="252525"/>
                </a:solidFill>
                <a:latin typeface="Times New Roman"/>
                <a:cs typeface="Times New Roman"/>
              </a:rPr>
              <a:t> </a:t>
            </a:r>
            <a:r>
              <a:rPr sz="2200" spc="-10" dirty="0">
                <a:solidFill>
                  <a:srgbClr val="00B050"/>
                </a:solidFill>
                <a:latin typeface="Garamond"/>
                <a:cs typeface="Garamond"/>
              </a:rPr>
              <a:t>c</a:t>
            </a:r>
            <a:r>
              <a:rPr sz="2200" spc="-25" dirty="0">
                <a:solidFill>
                  <a:srgbClr val="00B050"/>
                </a:solidFill>
                <a:latin typeface="Garamond"/>
                <a:cs typeface="Garamond"/>
              </a:rPr>
              <a:t>o</a:t>
            </a:r>
            <a:r>
              <a:rPr sz="2200" spc="-15" dirty="0">
                <a:solidFill>
                  <a:srgbClr val="00B050"/>
                </a:solidFill>
                <a:latin typeface="Garamond"/>
                <a:cs typeface="Garamond"/>
              </a:rPr>
              <a:t>mp</a:t>
            </a:r>
            <a:r>
              <a:rPr sz="2200" spc="-20" dirty="0">
                <a:solidFill>
                  <a:srgbClr val="00B050"/>
                </a:solidFill>
                <a:latin typeface="Garamond"/>
                <a:cs typeface="Garamond"/>
              </a:rPr>
              <a:t>a</a:t>
            </a:r>
            <a:r>
              <a:rPr sz="2200" spc="-15" dirty="0">
                <a:solidFill>
                  <a:srgbClr val="00B050"/>
                </a:solidFill>
                <a:latin typeface="Garamond"/>
                <a:cs typeface="Garamond"/>
              </a:rPr>
              <a:t>ra</a:t>
            </a:r>
            <a:r>
              <a:rPr sz="2200" spc="-25" dirty="0">
                <a:solidFill>
                  <a:srgbClr val="00B050"/>
                </a:solidFill>
                <a:latin typeface="Garamond"/>
                <a:cs typeface="Garamond"/>
              </a:rPr>
              <a:t>b</a:t>
            </a:r>
            <a:r>
              <a:rPr sz="2200" spc="-10" dirty="0">
                <a:solidFill>
                  <a:srgbClr val="00B050"/>
                </a:solidFill>
                <a:latin typeface="Garamond"/>
                <a:cs typeface="Garamond"/>
              </a:rPr>
              <a:t>ilit</a:t>
            </a:r>
            <a:r>
              <a:rPr sz="2200" spc="-200" dirty="0">
                <a:solidFill>
                  <a:srgbClr val="00B050"/>
                </a:solidFill>
                <a:latin typeface="Garamond"/>
                <a:cs typeface="Garamond"/>
              </a:rPr>
              <a:t>y</a:t>
            </a:r>
            <a:r>
              <a:rPr sz="2200" spc="-5" dirty="0">
                <a:solidFill>
                  <a:srgbClr val="00B050"/>
                </a:solidFill>
                <a:latin typeface="Garamond"/>
                <a:cs typeface="Garamond"/>
              </a:rPr>
              <a:t>.</a:t>
            </a:r>
            <a:endParaRPr sz="2200" dirty="0">
              <a:solidFill>
                <a:srgbClr val="00B050"/>
              </a:solidFill>
              <a:latin typeface="Garamond"/>
              <a:cs typeface="Garamond"/>
            </a:endParaRPr>
          </a:p>
          <a:p>
            <a:pPr marL="756285" lvl="1" indent="-286385" eaLnBrk="1" fontAlgn="auto" hangingPunct="1">
              <a:spcBef>
                <a:spcPts val="1125"/>
              </a:spcBef>
              <a:spcAft>
                <a:spcPts val="0"/>
              </a:spcAft>
              <a:buClr>
                <a:srgbClr val="82982A"/>
              </a:buClr>
              <a:buSzPct val="113636"/>
              <a:buFont typeface="Arial"/>
              <a:buChar char="•"/>
              <a:tabLst>
                <a:tab pos="756920" algn="l"/>
              </a:tabLst>
              <a:defRPr/>
            </a:pPr>
            <a:r>
              <a:rPr sz="2200" spc="-10" dirty="0">
                <a:solidFill>
                  <a:schemeClr val="accent2">
                    <a:lumMod val="75000"/>
                  </a:schemeClr>
                </a:solidFill>
                <a:latin typeface="Garamond"/>
                <a:cs typeface="Garamond"/>
              </a:rPr>
              <a:t>Equally</a:t>
            </a:r>
            <a:r>
              <a:rPr sz="2200" spc="-5" dirty="0">
                <a:solidFill>
                  <a:schemeClr val="accent2">
                    <a:lumMod val="75000"/>
                  </a:schemeClr>
                </a:solidFill>
                <a:latin typeface="Garamond"/>
                <a:cs typeface="Garamond"/>
              </a:rPr>
              <a:t> </a:t>
            </a:r>
            <a:r>
              <a:rPr sz="2200" spc="-10" dirty="0">
                <a:solidFill>
                  <a:schemeClr val="accent2">
                    <a:lumMod val="75000"/>
                  </a:schemeClr>
                </a:solidFill>
                <a:latin typeface="Garamond"/>
                <a:cs typeface="Garamond"/>
              </a:rPr>
              <a:t>distri</a:t>
            </a:r>
            <a:r>
              <a:rPr sz="2200" spc="-25" dirty="0">
                <a:solidFill>
                  <a:schemeClr val="accent2">
                    <a:lumMod val="75000"/>
                  </a:schemeClr>
                </a:solidFill>
                <a:latin typeface="Garamond"/>
                <a:cs typeface="Garamond"/>
              </a:rPr>
              <a:t>b</a:t>
            </a:r>
            <a:r>
              <a:rPr sz="2200" spc="-10" dirty="0">
                <a:solidFill>
                  <a:schemeClr val="accent2">
                    <a:lumMod val="75000"/>
                  </a:schemeClr>
                </a:solidFill>
                <a:latin typeface="Garamond"/>
                <a:cs typeface="Garamond"/>
              </a:rPr>
              <a:t>uting</a:t>
            </a:r>
            <a:r>
              <a:rPr sz="2200" spc="-5" dirty="0">
                <a:solidFill>
                  <a:schemeClr val="accent2">
                    <a:lumMod val="75000"/>
                  </a:schemeClr>
                </a:solidFill>
                <a:latin typeface="Garamond"/>
                <a:cs typeface="Garamond"/>
              </a:rPr>
              <a:t> </a:t>
            </a:r>
            <a:r>
              <a:rPr sz="2200" spc="-10" dirty="0">
                <a:solidFill>
                  <a:schemeClr val="accent2">
                    <a:lumMod val="75000"/>
                  </a:schemeClr>
                </a:solidFill>
                <a:latin typeface="Garamond"/>
                <a:cs typeface="Garamond"/>
              </a:rPr>
              <a:t>t</a:t>
            </a:r>
            <a:r>
              <a:rPr sz="2200" spc="-30" dirty="0">
                <a:solidFill>
                  <a:schemeClr val="accent2">
                    <a:lumMod val="75000"/>
                  </a:schemeClr>
                </a:solidFill>
                <a:latin typeface="Garamond"/>
                <a:cs typeface="Garamond"/>
              </a:rPr>
              <a:t>h</a:t>
            </a:r>
            <a:r>
              <a:rPr sz="2200" spc="-10" dirty="0">
                <a:solidFill>
                  <a:schemeClr val="accent2">
                    <a:lumMod val="75000"/>
                  </a:schemeClr>
                </a:solidFill>
                <a:latin typeface="Garamond"/>
                <a:cs typeface="Garamond"/>
              </a:rPr>
              <a:t>e</a:t>
            </a:r>
            <a:r>
              <a:rPr sz="2200" spc="5" dirty="0">
                <a:solidFill>
                  <a:schemeClr val="accent2">
                    <a:lumMod val="75000"/>
                  </a:schemeClr>
                </a:solidFill>
                <a:latin typeface="Garamond"/>
                <a:cs typeface="Garamond"/>
              </a:rPr>
              <a:t> </a:t>
            </a:r>
            <a:r>
              <a:rPr sz="2200" spc="-15" dirty="0">
                <a:solidFill>
                  <a:schemeClr val="accent2">
                    <a:lumMod val="75000"/>
                  </a:schemeClr>
                </a:solidFill>
                <a:latin typeface="Garamond"/>
                <a:cs typeface="Garamond"/>
              </a:rPr>
              <a:t>“o</a:t>
            </a:r>
            <a:r>
              <a:rPr sz="2200" spc="-20" dirty="0">
                <a:solidFill>
                  <a:schemeClr val="accent2">
                    <a:lumMod val="75000"/>
                  </a:schemeClr>
                </a:solidFill>
                <a:latin typeface="Garamond"/>
                <a:cs typeface="Garamond"/>
              </a:rPr>
              <a:t>t</a:t>
            </a:r>
            <a:r>
              <a:rPr sz="2200" spc="-15" dirty="0">
                <a:solidFill>
                  <a:schemeClr val="accent2">
                    <a:lumMod val="75000"/>
                  </a:schemeClr>
                </a:solidFill>
                <a:latin typeface="Garamond"/>
                <a:cs typeface="Garamond"/>
              </a:rPr>
              <a:t>h</a:t>
            </a:r>
            <a:r>
              <a:rPr sz="2200" spc="-20" dirty="0">
                <a:solidFill>
                  <a:schemeClr val="accent2">
                    <a:lumMod val="75000"/>
                  </a:schemeClr>
                </a:solidFill>
                <a:latin typeface="Garamond"/>
                <a:cs typeface="Garamond"/>
              </a:rPr>
              <a:t>e</a:t>
            </a:r>
            <a:r>
              <a:rPr sz="2200" spc="-10" dirty="0">
                <a:solidFill>
                  <a:schemeClr val="accent2">
                    <a:lumMod val="75000"/>
                  </a:schemeClr>
                </a:solidFill>
                <a:latin typeface="Garamond"/>
                <a:cs typeface="Garamond"/>
              </a:rPr>
              <a:t>r”</a:t>
            </a:r>
            <a:r>
              <a:rPr sz="2200" spc="35" dirty="0">
                <a:solidFill>
                  <a:schemeClr val="accent2">
                    <a:lumMod val="75000"/>
                  </a:schemeClr>
                </a:solidFill>
                <a:latin typeface="Garamond"/>
                <a:cs typeface="Garamond"/>
              </a:rPr>
              <a:t> </a:t>
            </a:r>
            <a:r>
              <a:rPr sz="2200" spc="-10" dirty="0">
                <a:solidFill>
                  <a:schemeClr val="accent2">
                    <a:lumMod val="75000"/>
                  </a:schemeClr>
                </a:solidFill>
                <a:latin typeface="Garamond"/>
                <a:cs typeface="Garamond"/>
              </a:rPr>
              <a:t>fa</a:t>
            </a:r>
            <a:r>
              <a:rPr sz="2200" spc="-20" dirty="0">
                <a:solidFill>
                  <a:schemeClr val="accent2">
                    <a:lumMod val="75000"/>
                  </a:schemeClr>
                </a:solidFill>
                <a:latin typeface="Garamond"/>
                <a:cs typeface="Garamond"/>
              </a:rPr>
              <a:t>c</a:t>
            </a:r>
            <a:r>
              <a:rPr sz="2200" spc="-10" dirty="0">
                <a:solidFill>
                  <a:schemeClr val="accent2">
                    <a:lumMod val="75000"/>
                  </a:schemeClr>
                </a:solidFill>
                <a:latin typeface="Garamond"/>
                <a:cs typeface="Garamond"/>
              </a:rPr>
              <a:t>t</a:t>
            </a:r>
            <a:r>
              <a:rPr sz="2200" spc="-25" dirty="0">
                <a:solidFill>
                  <a:schemeClr val="accent2">
                    <a:lumMod val="75000"/>
                  </a:schemeClr>
                </a:solidFill>
                <a:latin typeface="Garamond"/>
                <a:cs typeface="Garamond"/>
              </a:rPr>
              <a:t>o</a:t>
            </a:r>
            <a:r>
              <a:rPr sz="2200" spc="-10" dirty="0">
                <a:solidFill>
                  <a:schemeClr val="accent2">
                    <a:lumMod val="75000"/>
                  </a:schemeClr>
                </a:solidFill>
                <a:latin typeface="Garamond"/>
                <a:cs typeface="Garamond"/>
              </a:rPr>
              <a:t>rs</a:t>
            </a:r>
            <a:r>
              <a:rPr sz="2200" spc="25" dirty="0">
                <a:solidFill>
                  <a:schemeClr val="accent2">
                    <a:lumMod val="75000"/>
                  </a:schemeClr>
                </a:solidFill>
                <a:latin typeface="Garamond"/>
                <a:cs typeface="Garamond"/>
              </a:rPr>
              <a:t> </a:t>
            </a:r>
            <a:r>
              <a:rPr sz="2200" spc="-15" dirty="0">
                <a:solidFill>
                  <a:schemeClr val="accent2">
                    <a:lumMod val="75000"/>
                  </a:schemeClr>
                </a:solidFill>
                <a:latin typeface="Garamond"/>
                <a:cs typeface="Garamond"/>
              </a:rPr>
              <a:t>whi</a:t>
            </a:r>
            <a:r>
              <a:rPr sz="2200" spc="-45" dirty="0">
                <a:solidFill>
                  <a:schemeClr val="accent2">
                    <a:lumMod val="75000"/>
                  </a:schemeClr>
                </a:solidFill>
                <a:latin typeface="Garamond"/>
                <a:cs typeface="Garamond"/>
              </a:rPr>
              <a:t>c</a:t>
            </a:r>
            <a:r>
              <a:rPr sz="2200" spc="-15" dirty="0">
                <a:solidFill>
                  <a:schemeClr val="accent2">
                    <a:lumMod val="75000"/>
                  </a:schemeClr>
                </a:solidFill>
                <a:latin typeface="Garamond"/>
                <a:cs typeface="Garamond"/>
              </a:rPr>
              <a:t>h</a:t>
            </a:r>
            <a:r>
              <a:rPr sz="2200" spc="5" dirty="0">
                <a:solidFill>
                  <a:schemeClr val="accent2">
                    <a:lumMod val="75000"/>
                  </a:schemeClr>
                </a:solidFill>
                <a:latin typeface="Garamond"/>
                <a:cs typeface="Garamond"/>
              </a:rPr>
              <a:t> </a:t>
            </a:r>
            <a:r>
              <a:rPr sz="2200" spc="-10" dirty="0">
                <a:solidFill>
                  <a:schemeClr val="accent2">
                    <a:lumMod val="75000"/>
                  </a:schemeClr>
                </a:solidFill>
                <a:latin typeface="Garamond"/>
                <a:cs typeface="Garamond"/>
              </a:rPr>
              <a:t>are</a:t>
            </a:r>
            <a:r>
              <a:rPr sz="2200" spc="5" dirty="0">
                <a:solidFill>
                  <a:schemeClr val="accent2">
                    <a:lumMod val="75000"/>
                  </a:schemeClr>
                </a:solidFill>
                <a:latin typeface="Garamond"/>
                <a:cs typeface="Garamond"/>
              </a:rPr>
              <a:t> </a:t>
            </a:r>
            <a:r>
              <a:rPr sz="2200" spc="-15" dirty="0">
                <a:solidFill>
                  <a:schemeClr val="accent2">
                    <a:lumMod val="75000"/>
                  </a:schemeClr>
                </a:solidFill>
                <a:latin typeface="Garamond"/>
                <a:cs typeface="Garamond"/>
              </a:rPr>
              <a:t>imp</a:t>
            </a:r>
            <a:r>
              <a:rPr sz="2200" spc="-25" dirty="0">
                <a:solidFill>
                  <a:schemeClr val="accent2">
                    <a:lumMod val="75000"/>
                  </a:schemeClr>
                </a:solidFill>
                <a:latin typeface="Garamond"/>
                <a:cs typeface="Garamond"/>
              </a:rPr>
              <a:t>o</a:t>
            </a:r>
            <a:r>
              <a:rPr sz="2200" spc="30" dirty="0">
                <a:solidFill>
                  <a:schemeClr val="accent2">
                    <a:lumMod val="75000"/>
                  </a:schemeClr>
                </a:solidFill>
                <a:latin typeface="Garamond"/>
                <a:cs typeface="Garamond"/>
              </a:rPr>
              <a:t>r</a:t>
            </a:r>
            <a:r>
              <a:rPr sz="2200" spc="-10" dirty="0">
                <a:solidFill>
                  <a:schemeClr val="accent2">
                    <a:lumMod val="75000"/>
                  </a:schemeClr>
                </a:solidFill>
                <a:latin typeface="Garamond"/>
                <a:cs typeface="Garamond"/>
              </a:rPr>
              <a:t>t</a:t>
            </a:r>
            <a:r>
              <a:rPr sz="2200" spc="-20" dirty="0">
                <a:solidFill>
                  <a:schemeClr val="accent2">
                    <a:lumMod val="75000"/>
                  </a:schemeClr>
                </a:solidFill>
                <a:latin typeface="Garamond"/>
                <a:cs typeface="Garamond"/>
              </a:rPr>
              <a:t>a</a:t>
            </a:r>
            <a:r>
              <a:rPr sz="2200" spc="-10" dirty="0">
                <a:solidFill>
                  <a:schemeClr val="accent2">
                    <a:lumMod val="75000"/>
                  </a:schemeClr>
                </a:solidFill>
                <a:latin typeface="Garamond"/>
                <a:cs typeface="Garamond"/>
              </a:rPr>
              <a:t>nt</a:t>
            </a:r>
            <a:r>
              <a:rPr sz="2200" spc="35" dirty="0">
                <a:solidFill>
                  <a:schemeClr val="accent2">
                    <a:lumMod val="75000"/>
                  </a:schemeClr>
                </a:solidFill>
                <a:latin typeface="Garamond"/>
                <a:cs typeface="Garamond"/>
              </a:rPr>
              <a:t> </a:t>
            </a:r>
            <a:r>
              <a:rPr sz="2200" spc="-10" dirty="0">
                <a:solidFill>
                  <a:srgbClr val="252525"/>
                </a:solidFill>
                <a:latin typeface="Garamond"/>
                <a:cs typeface="Garamond"/>
              </a:rPr>
              <a:t>but</a:t>
            </a:r>
            <a:r>
              <a:rPr sz="2200" spc="-5" dirty="0">
                <a:solidFill>
                  <a:srgbClr val="252525"/>
                </a:solidFill>
                <a:latin typeface="Garamond"/>
                <a:cs typeface="Garamond"/>
              </a:rPr>
              <a:t> </a:t>
            </a:r>
            <a:r>
              <a:rPr sz="2200" spc="-15" dirty="0">
                <a:solidFill>
                  <a:srgbClr val="252525"/>
                </a:solidFill>
                <a:latin typeface="Garamond"/>
                <a:cs typeface="Garamond"/>
              </a:rPr>
              <a:t>n</a:t>
            </a:r>
            <a:r>
              <a:rPr sz="2200" spc="-30" dirty="0">
                <a:solidFill>
                  <a:srgbClr val="252525"/>
                </a:solidFill>
                <a:latin typeface="Garamond"/>
                <a:cs typeface="Garamond"/>
              </a:rPr>
              <a:t>o</a:t>
            </a:r>
            <a:r>
              <a:rPr sz="2200" spc="-10" dirty="0">
                <a:solidFill>
                  <a:srgbClr val="252525"/>
                </a:solidFill>
                <a:latin typeface="Garamond"/>
                <a:cs typeface="Garamond"/>
              </a:rPr>
              <a:t>t</a:t>
            </a:r>
            <a:r>
              <a:rPr sz="2200" spc="5" dirty="0">
                <a:solidFill>
                  <a:srgbClr val="252525"/>
                </a:solidFill>
                <a:latin typeface="Garamond"/>
                <a:cs typeface="Garamond"/>
              </a:rPr>
              <a:t> </a:t>
            </a:r>
            <a:r>
              <a:rPr sz="2200" spc="-10" dirty="0">
                <a:solidFill>
                  <a:srgbClr val="252525"/>
                </a:solidFill>
                <a:latin typeface="Garamond"/>
                <a:cs typeface="Garamond"/>
              </a:rPr>
              <a:t>re</a:t>
            </a:r>
            <a:r>
              <a:rPr sz="2200" spc="-20" dirty="0">
                <a:solidFill>
                  <a:srgbClr val="252525"/>
                </a:solidFill>
                <a:latin typeface="Garamond"/>
                <a:cs typeface="Garamond"/>
              </a:rPr>
              <a:t>c</a:t>
            </a:r>
            <a:r>
              <a:rPr sz="2200" spc="-15" dirty="0">
                <a:solidFill>
                  <a:srgbClr val="252525"/>
                </a:solidFill>
                <a:latin typeface="Garamond"/>
                <a:cs typeface="Garamond"/>
              </a:rPr>
              <a:t>og</a:t>
            </a:r>
            <a:r>
              <a:rPr sz="2200" spc="-25" dirty="0">
                <a:solidFill>
                  <a:srgbClr val="252525"/>
                </a:solidFill>
                <a:latin typeface="Garamond"/>
                <a:cs typeface="Garamond"/>
              </a:rPr>
              <a:t>n</a:t>
            </a:r>
            <a:r>
              <a:rPr sz="2200" spc="-10" dirty="0">
                <a:solidFill>
                  <a:srgbClr val="252525"/>
                </a:solidFill>
                <a:latin typeface="Garamond"/>
                <a:cs typeface="Garamond"/>
              </a:rPr>
              <a:t>ized</a:t>
            </a:r>
            <a:r>
              <a:rPr sz="2200" spc="25" dirty="0">
                <a:solidFill>
                  <a:srgbClr val="252525"/>
                </a:solidFill>
                <a:latin typeface="Garamond"/>
                <a:cs typeface="Garamond"/>
              </a:rPr>
              <a:t> </a:t>
            </a:r>
            <a:r>
              <a:rPr sz="2200" spc="-10" dirty="0">
                <a:solidFill>
                  <a:srgbClr val="252525"/>
                </a:solidFill>
                <a:latin typeface="Garamond"/>
                <a:cs typeface="Garamond"/>
              </a:rPr>
              <a:t>or</a:t>
            </a:r>
            <a:endParaRPr sz="2200" dirty="0">
              <a:latin typeface="Garamond"/>
              <a:cs typeface="Garamond"/>
            </a:endParaRPr>
          </a:p>
          <a:p>
            <a:pPr marL="756285" eaLnBrk="1" fontAlgn="auto" hangingPunct="1">
              <a:spcBef>
                <a:spcPts val="0"/>
              </a:spcBef>
              <a:spcAft>
                <a:spcPts val="0"/>
              </a:spcAft>
              <a:defRPr/>
            </a:pPr>
            <a:r>
              <a:rPr sz="2200" spc="-10" dirty="0">
                <a:solidFill>
                  <a:srgbClr val="252525"/>
                </a:solidFill>
                <a:latin typeface="Garamond"/>
                <a:cs typeface="Garamond"/>
              </a:rPr>
              <a:t>c</a:t>
            </a:r>
            <a:r>
              <a:rPr sz="2200" spc="-20" dirty="0">
                <a:solidFill>
                  <a:srgbClr val="252525"/>
                </a:solidFill>
                <a:latin typeface="Garamond"/>
                <a:cs typeface="Garamond"/>
              </a:rPr>
              <a:t>an</a:t>
            </a:r>
            <a:r>
              <a:rPr sz="2200" spc="-25" dirty="0">
                <a:solidFill>
                  <a:srgbClr val="252525"/>
                </a:solidFill>
                <a:latin typeface="Garamond"/>
                <a:cs typeface="Garamond"/>
              </a:rPr>
              <a:t>n</a:t>
            </a:r>
            <a:r>
              <a:rPr sz="2200" spc="-20" dirty="0">
                <a:solidFill>
                  <a:srgbClr val="252525"/>
                </a:solidFill>
                <a:latin typeface="Garamond"/>
                <a:cs typeface="Garamond"/>
              </a:rPr>
              <a:t>o</a:t>
            </a:r>
            <a:r>
              <a:rPr sz="2200" spc="-10" dirty="0">
                <a:solidFill>
                  <a:srgbClr val="252525"/>
                </a:solidFill>
                <a:latin typeface="Garamond"/>
                <a:cs typeface="Garamond"/>
              </a:rPr>
              <a:t>t</a:t>
            </a:r>
            <a:r>
              <a:rPr sz="2200" spc="25" dirty="0">
                <a:solidFill>
                  <a:srgbClr val="252525"/>
                </a:solidFill>
                <a:latin typeface="Times New Roman"/>
                <a:cs typeface="Times New Roman"/>
              </a:rPr>
              <a:t> </a:t>
            </a:r>
            <a:r>
              <a:rPr sz="2200" spc="-20" dirty="0">
                <a:solidFill>
                  <a:srgbClr val="252525"/>
                </a:solidFill>
                <a:latin typeface="Garamond"/>
                <a:cs typeface="Garamond"/>
              </a:rPr>
              <a:t>b</a:t>
            </a:r>
            <a:r>
              <a:rPr sz="2200" spc="-10" dirty="0">
                <a:solidFill>
                  <a:srgbClr val="252525"/>
                </a:solidFill>
                <a:latin typeface="Garamond"/>
                <a:cs typeface="Garamond"/>
              </a:rPr>
              <a:t>e</a:t>
            </a:r>
            <a:r>
              <a:rPr sz="2200" dirty="0">
                <a:solidFill>
                  <a:srgbClr val="252525"/>
                </a:solidFill>
                <a:latin typeface="Times New Roman"/>
                <a:cs typeface="Times New Roman"/>
              </a:rPr>
              <a:t> </a:t>
            </a:r>
            <a:r>
              <a:rPr sz="2200" spc="-10" dirty="0">
                <a:solidFill>
                  <a:srgbClr val="252525"/>
                </a:solidFill>
                <a:latin typeface="Garamond"/>
                <a:cs typeface="Garamond"/>
              </a:rPr>
              <a:t>det</a:t>
            </a:r>
            <a:r>
              <a:rPr sz="2200" spc="-15" dirty="0">
                <a:solidFill>
                  <a:srgbClr val="252525"/>
                </a:solidFill>
                <a:latin typeface="Garamond"/>
                <a:cs typeface="Garamond"/>
              </a:rPr>
              <a:t>e</a:t>
            </a:r>
            <a:r>
              <a:rPr sz="2200" spc="70" dirty="0">
                <a:solidFill>
                  <a:srgbClr val="252525"/>
                </a:solidFill>
                <a:latin typeface="Garamond"/>
                <a:cs typeface="Garamond"/>
              </a:rPr>
              <a:t>r</a:t>
            </a:r>
            <a:r>
              <a:rPr sz="2200" spc="-15" dirty="0">
                <a:solidFill>
                  <a:srgbClr val="252525"/>
                </a:solidFill>
                <a:latin typeface="Garamond"/>
                <a:cs typeface="Garamond"/>
              </a:rPr>
              <a:t>min</a:t>
            </a:r>
            <a:r>
              <a:rPr sz="2200" spc="-20" dirty="0">
                <a:solidFill>
                  <a:srgbClr val="252525"/>
                </a:solidFill>
                <a:latin typeface="Garamond"/>
                <a:cs typeface="Garamond"/>
              </a:rPr>
              <a:t>e</a:t>
            </a:r>
            <a:r>
              <a:rPr sz="2200" spc="-10" dirty="0">
                <a:solidFill>
                  <a:srgbClr val="252525"/>
                </a:solidFill>
                <a:latin typeface="Garamond"/>
                <a:cs typeface="Garamond"/>
              </a:rPr>
              <a:t>d,</a:t>
            </a:r>
            <a:r>
              <a:rPr sz="2200" spc="15" dirty="0">
                <a:solidFill>
                  <a:srgbClr val="252525"/>
                </a:solidFill>
                <a:latin typeface="Times New Roman"/>
                <a:cs typeface="Times New Roman"/>
              </a:rPr>
              <a:t> </a:t>
            </a:r>
            <a:r>
              <a:rPr sz="2200" spc="-10" dirty="0">
                <a:solidFill>
                  <a:srgbClr val="252525"/>
                </a:solidFill>
                <a:latin typeface="Garamond"/>
                <a:cs typeface="Garamond"/>
              </a:rPr>
              <a:t>equally</a:t>
            </a:r>
            <a:r>
              <a:rPr sz="2200" spc="-15" dirty="0">
                <a:solidFill>
                  <a:srgbClr val="252525"/>
                </a:solidFill>
                <a:latin typeface="Times New Roman"/>
                <a:cs typeface="Times New Roman"/>
              </a:rPr>
              <a:t> </a:t>
            </a:r>
            <a:r>
              <a:rPr sz="2200" spc="-20" dirty="0">
                <a:solidFill>
                  <a:srgbClr val="252525"/>
                </a:solidFill>
                <a:latin typeface="Garamond"/>
                <a:cs typeface="Garamond"/>
              </a:rPr>
              <a:t>bet</a:t>
            </a:r>
            <a:r>
              <a:rPr sz="2200" spc="-40" dirty="0">
                <a:solidFill>
                  <a:srgbClr val="252525"/>
                </a:solidFill>
                <a:latin typeface="Garamond"/>
                <a:cs typeface="Garamond"/>
              </a:rPr>
              <a:t>w</a:t>
            </a:r>
            <a:r>
              <a:rPr sz="2200" spc="-10" dirty="0">
                <a:solidFill>
                  <a:srgbClr val="252525"/>
                </a:solidFill>
                <a:latin typeface="Garamond"/>
                <a:cs typeface="Garamond"/>
              </a:rPr>
              <a:t>e</a:t>
            </a:r>
            <a:r>
              <a:rPr sz="2200" spc="-20" dirty="0">
                <a:solidFill>
                  <a:srgbClr val="252525"/>
                </a:solidFill>
                <a:latin typeface="Garamond"/>
                <a:cs typeface="Garamond"/>
              </a:rPr>
              <a:t>e</a:t>
            </a:r>
            <a:r>
              <a:rPr sz="2200" spc="-15" dirty="0">
                <a:solidFill>
                  <a:srgbClr val="252525"/>
                </a:solidFill>
                <a:latin typeface="Garamond"/>
                <a:cs typeface="Garamond"/>
              </a:rPr>
              <a:t>n</a:t>
            </a:r>
            <a:r>
              <a:rPr sz="2200" spc="5" dirty="0">
                <a:solidFill>
                  <a:srgbClr val="252525"/>
                </a:solidFill>
                <a:latin typeface="Times New Roman"/>
                <a:cs typeface="Times New Roman"/>
              </a:rPr>
              <a:t> </a:t>
            </a:r>
            <a:r>
              <a:rPr sz="2200" spc="-10" dirty="0">
                <a:solidFill>
                  <a:srgbClr val="252525"/>
                </a:solidFill>
                <a:latin typeface="Garamond"/>
                <a:cs typeface="Garamond"/>
              </a:rPr>
              <a:t>t</a:t>
            </a:r>
            <a:r>
              <a:rPr sz="2200" spc="-25" dirty="0">
                <a:solidFill>
                  <a:srgbClr val="252525"/>
                </a:solidFill>
                <a:latin typeface="Garamond"/>
                <a:cs typeface="Garamond"/>
              </a:rPr>
              <a:t>h</a:t>
            </a:r>
            <a:r>
              <a:rPr sz="2200" spc="-10" dirty="0">
                <a:solidFill>
                  <a:srgbClr val="252525"/>
                </a:solidFill>
                <a:latin typeface="Garamond"/>
                <a:cs typeface="Garamond"/>
              </a:rPr>
              <a:t>e</a:t>
            </a:r>
            <a:r>
              <a:rPr sz="2200" dirty="0">
                <a:solidFill>
                  <a:srgbClr val="252525"/>
                </a:solidFill>
                <a:latin typeface="Times New Roman"/>
                <a:cs typeface="Times New Roman"/>
              </a:rPr>
              <a:t> </a:t>
            </a:r>
            <a:r>
              <a:rPr sz="2200" spc="-10" dirty="0">
                <a:solidFill>
                  <a:srgbClr val="252525"/>
                </a:solidFill>
                <a:latin typeface="Garamond"/>
                <a:cs typeface="Garamond"/>
              </a:rPr>
              <a:t>t</a:t>
            </a:r>
            <a:r>
              <a:rPr sz="2200" spc="-80" dirty="0">
                <a:solidFill>
                  <a:srgbClr val="252525"/>
                </a:solidFill>
                <a:latin typeface="Garamond"/>
                <a:cs typeface="Garamond"/>
              </a:rPr>
              <a:t>w</a:t>
            </a:r>
            <a:r>
              <a:rPr sz="2200" spc="-15" dirty="0">
                <a:solidFill>
                  <a:srgbClr val="252525"/>
                </a:solidFill>
                <a:latin typeface="Garamond"/>
                <a:cs typeface="Garamond"/>
              </a:rPr>
              <a:t>o</a:t>
            </a:r>
            <a:r>
              <a:rPr sz="2200" spc="5" dirty="0">
                <a:solidFill>
                  <a:srgbClr val="252525"/>
                </a:solidFill>
                <a:latin typeface="Times New Roman"/>
                <a:cs typeface="Times New Roman"/>
              </a:rPr>
              <a:t> </a:t>
            </a:r>
            <a:r>
              <a:rPr sz="2200" spc="45" dirty="0">
                <a:solidFill>
                  <a:srgbClr val="252525"/>
                </a:solidFill>
                <a:latin typeface="Garamond"/>
                <a:cs typeface="Garamond"/>
              </a:rPr>
              <a:t>g</a:t>
            </a:r>
            <a:r>
              <a:rPr sz="2200" spc="-20" dirty="0">
                <a:solidFill>
                  <a:srgbClr val="252525"/>
                </a:solidFill>
                <a:latin typeface="Garamond"/>
                <a:cs typeface="Garamond"/>
              </a:rPr>
              <a:t>roup</a:t>
            </a:r>
            <a:r>
              <a:rPr sz="2200" spc="-95" dirty="0">
                <a:solidFill>
                  <a:srgbClr val="252525"/>
                </a:solidFill>
                <a:latin typeface="Garamond"/>
                <a:cs typeface="Garamond"/>
              </a:rPr>
              <a:t>s</a:t>
            </a:r>
            <a:r>
              <a:rPr sz="2200" spc="-5" dirty="0">
                <a:solidFill>
                  <a:srgbClr val="252525"/>
                </a:solidFill>
                <a:latin typeface="Garamond"/>
                <a:cs typeface="Garamond"/>
              </a:rPr>
              <a:t>.</a:t>
            </a:r>
            <a:endParaRPr sz="2200" dirty="0">
              <a:latin typeface="Garamond"/>
              <a:cs typeface="Garamond"/>
            </a:endParaRPr>
          </a:p>
        </p:txBody>
      </p:sp>
    </p:spTree>
    <p:extLst>
      <p:ext uri="{BB962C8B-B14F-4D97-AF65-F5344CB8AC3E}">
        <p14:creationId xmlns:p14="http://schemas.microsoft.com/office/powerpoint/2010/main" xmlns="" val="3728322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1168</TotalTime>
  <Words>873</Words>
  <Application>Microsoft Office PowerPoint</Application>
  <PresentationFormat>On-screen Show (4:3)</PresentationFormat>
  <Paragraphs>116</Paragraphs>
  <Slides>22</Slides>
  <Notes>12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Epidemiological studies</vt:lpstr>
      <vt:lpstr>Slide 2</vt:lpstr>
      <vt:lpstr>Slide 3</vt:lpstr>
      <vt:lpstr>Slide 4</vt:lpstr>
      <vt:lpstr>RCT</vt:lpstr>
      <vt:lpstr>Slide 6</vt:lpstr>
      <vt:lpstr>Randomization </vt:lpstr>
      <vt:lpstr>Randomization</vt:lpstr>
      <vt:lpstr>Randomization</vt:lpstr>
      <vt:lpstr>Slide 10</vt:lpstr>
      <vt:lpstr>Simple Random Allocation</vt:lpstr>
      <vt:lpstr>Slide 12</vt:lpstr>
      <vt:lpstr>Systematic Allocation</vt:lpstr>
      <vt:lpstr>Stratified Allocation</vt:lpstr>
      <vt:lpstr>Slide 15</vt:lpstr>
      <vt:lpstr>Advantages (RCT) </vt:lpstr>
      <vt:lpstr>Disadvantages</vt:lpstr>
      <vt:lpstr>Community trials</vt:lpstr>
      <vt:lpstr>Slide 19</vt:lpstr>
      <vt:lpstr>Field trial</vt:lpstr>
      <vt:lpstr>Field Trial</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Epidemiological studies</dc:title>
  <dc:creator>Su</dc:creator>
  <cp:lastModifiedBy>user</cp:lastModifiedBy>
  <cp:revision>114</cp:revision>
  <dcterms:created xsi:type="dcterms:W3CDTF">2014-07-20T05:39:36Z</dcterms:created>
  <dcterms:modified xsi:type="dcterms:W3CDTF">2021-07-16T14:29:16Z</dcterms:modified>
</cp:coreProperties>
</file>