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handoutMasterIdLst>
    <p:handoutMasterId r:id="rId27"/>
  </p:handoutMasterIdLst>
  <p:sldIdLst>
    <p:sldId id="256" r:id="rId2"/>
    <p:sldId id="257" r:id="rId3"/>
    <p:sldId id="258" r:id="rId4"/>
    <p:sldId id="259" r:id="rId5"/>
    <p:sldId id="261" r:id="rId6"/>
    <p:sldId id="262" r:id="rId7"/>
    <p:sldId id="265" r:id="rId8"/>
    <p:sldId id="266" r:id="rId9"/>
    <p:sldId id="269" r:id="rId10"/>
    <p:sldId id="270" r:id="rId11"/>
    <p:sldId id="272" r:id="rId12"/>
    <p:sldId id="299" r:id="rId13"/>
    <p:sldId id="278" r:id="rId14"/>
    <p:sldId id="279" r:id="rId15"/>
    <p:sldId id="280" r:id="rId16"/>
    <p:sldId id="281" r:id="rId17"/>
    <p:sldId id="282" r:id="rId18"/>
    <p:sldId id="286" r:id="rId19"/>
    <p:sldId id="287" r:id="rId20"/>
    <p:sldId id="288" r:id="rId21"/>
    <p:sldId id="289" r:id="rId22"/>
    <p:sldId id="290" r:id="rId23"/>
    <p:sldId id="293" r:id="rId24"/>
    <p:sldId id="297" r:id="rId25"/>
    <p:sldId id="298" r:id="rId26"/>
  </p:sldIdLst>
  <p:sldSz cx="12192000" cy="6858000"/>
  <p:notesSz cx="9309100" cy="7053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4033943" cy="353888"/>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5273003" y="1"/>
            <a:ext cx="4033943" cy="353888"/>
          </a:xfrm>
          <a:prstGeom prst="rect">
            <a:avLst/>
          </a:prstGeom>
        </p:spPr>
        <p:txBody>
          <a:bodyPr vert="horz" lIns="93497" tIns="46749" rIns="93497" bIns="46749" rtlCol="0"/>
          <a:lstStyle>
            <a:lvl1pPr algn="r">
              <a:defRPr sz="1200"/>
            </a:lvl1pPr>
          </a:lstStyle>
          <a:p>
            <a:fld id="{4B6D1820-252E-4C53-ABF8-50B68620AEA6}" type="datetimeFigureOut">
              <a:rPr lang="en-US" smtClean="0"/>
              <a:t>12/9/2021</a:t>
            </a:fld>
            <a:endParaRPr lang="en-US"/>
          </a:p>
        </p:txBody>
      </p:sp>
      <p:sp>
        <p:nvSpPr>
          <p:cNvPr id="4" name="Footer Placeholder 3"/>
          <p:cNvSpPr>
            <a:spLocks noGrp="1"/>
          </p:cNvSpPr>
          <p:nvPr>
            <p:ph type="ftr" sz="quarter" idx="2"/>
          </p:nvPr>
        </p:nvSpPr>
        <p:spPr>
          <a:xfrm>
            <a:off x="0" y="6699376"/>
            <a:ext cx="4033943" cy="353887"/>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5273003" y="6699376"/>
            <a:ext cx="4033943" cy="353887"/>
          </a:xfrm>
          <a:prstGeom prst="rect">
            <a:avLst/>
          </a:prstGeom>
        </p:spPr>
        <p:txBody>
          <a:bodyPr vert="horz" lIns="93497" tIns="46749" rIns="93497" bIns="46749" rtlCol="0" anchor="b"/>
          <a:lstStyle>
            <a:lvl1pPr algn="r">
              <a:defRPr sz="1200"/>
            </a:lvl1pPr>
          </a:lstStyle>
          <a:p>
            <a:fld id="{0BF8A784-8343-42F7-AA31-DE74BE3D6876}" type="slidenum">
              <a:rPr lang="en-US" smtClean="0"/>
              <a:t>‹#›</a:t>
            </a:fld>
            <a:endParaRPr lang="en-US"/>
          </a:p>
        </p:txBody>
      </p:sp>
    </p:spTree>
    <p:extLst>
      <p:ext uri="{BB962C8B-B14F-4D97-AF65-F5344CB8AC3E}">
        <p14:creationId xmlns:p14="http://schemas.microsoft.com/office/powerpoint/2010/main" val="3739255408"/>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658819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1627088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196245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0747920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496490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515983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8094670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2800427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1944120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9528B3-71F3-4522-A677-6B40A0262BA0}" type="datetimeFigureOut">
              <a:rPr lang="en-US" smtClean="0"/>
              <a:t>12/9/2021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515106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C9528B3-71F3-4522-A677-6B40A0262BA0}"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665341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C9528B3-71F3-4522-A677-6B40A0262BA0}" type="datetimeFigureOut">
              <a:rPr lang="en-US" smtClean="0"/>
              <a:t>12/9/2021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2285634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C9528B3-71F3-4522-A677-6B40A0262BA0}" type="datetimeFigureOut">
              <a:rPr lang="en-US" smtClean="0"/>
              <a:t>12/9/2021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636889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9528B3-71F3-4522-A677-6B40A0262BA0}" type="datetimeFigureOut">
              <a:rPr lang="en-US" smtClean="0"/>
              <a:t>12/9/2021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31186181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9528B3-71F3-4522-A677-6B40A0262BA0}" type="datetimeFigureOut">
              <a:rPr lang="en-US" smtClean="0"/>
              <a:t>12/9/2021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BF21A-CFEF-49EC-80B9-968EDA13B78E}" type="slidenum">
              <a:rPr lang="en-US" smtClean="0"/>
              <a:t>‹#›</a:t>
            </a:fld>
            <a:endParaRPr lang="en-US"/>
          </a:p>
        </p:txBody>
      </p:sp>
    </p:spTree>
    <p:extLst>
      <p:ext uri="{BB962C8B-B14F-4D97-AF65-F5344CB8AC3E}">
        <p14:creationId xmlns:p14="http://schemas.microsoft.com/office/powerpoint/2010/main" val="7992449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7BF21A-CFEF-49EC-80B9-968EDA13B78E}" type="slidenum">
              <a:rPr lang="en-US" smtClean="0"/>
              <a:t>‹#›</a:t>
            </a:fld>
            <a:endParaRPr lang="en-US"/>
          </a:p>
        </p:txBody>
      </p:sp>
      <p:sp>
        <p:nvSpPr>
          <p:cNvPr id="5" name="Date Placeholder 4"/>
          <p:cNvSpPr>
            <a:spLocks noGrp="1"/>
          </p:cNvSpPr>
          <p:nvPr>
            <p:ph type="dt" sz="half" idx="10"/>
          </p:nvPr>
        </p:nvSpPr>
        <p:spPr/>
        <p:txBody>
          <a:bodyPr/>
          <a:lstStyle/>
          <a:p>
            <a:fld id="{AC9528B3-71F3-4522-A677-6B40A0262BA0}" type="datetimeFigureOut">
              <a:rPr lang="en-US" smtClean="0"/>
              <a:t>12/9/2021</a:t>
            </a:fld>
            <a:endParaRPr lang="en-US"/>
          </a:p>
        </p:txBody>
      </p:sp>
    </p:spTree>
    <p:extLst>
      <p:ext uri="{BB962C8B-B14F-4D97-AF65-F5344CB8AC3E}">
        <p14:creationId xmlns:p14="http://schemas.microsoft.com/office/powerpoint/2010/main" val="75867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C9528B3-71F3-4522-A677-6B40A0262BA0}" type="datetimeFigureOut">
              <a:rPr lang="en-US" smtClean="0"/>
              <a:t>12/9/2021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67BF21A-CFEF-49EC-80B9-968EDA13B78E}" type="slidenum">
              <a:rPr lang="en-US" smtClean="0"/>
              <a:t>‹#›</a:t>
            </a:fld>
            <a:endParaRPr lang="en-US"/>
          </a:p>
        </p:txBody>
      </p:sp>
    </p:spTree>
    <p:extLst>
      <p:ext uri="{BB962C8B-B14F-4D97-AF65-F5344CB8AC3E}">
        <p14:creationId xmlns:p14="http://schemas.microsoft.com/office/powerpoint/2010/main" val="3522377958"/>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 id="2147483779" r:id="rId13"/>
    <p:sldLayoutId id="2147483780" r:id="rId14"/>
    <p:sldLayoutId id="2147483781" r:id="rId15"/>
    <p:sldLayoutId id="214748378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t>A framework for nutrition education </a:t>
            </a:r>
            <a:r>
              <a:rPr lang="en-US" b="1" dirty="0" err="1" smtClean="0"/>
              <a:t>programmes</a:t>
            </a:r>
            <a:r>
              <a:rPr lang="en-US" b="1" dirty="0" smtClean="0"/>
              <a:t/>
            </a:r>
            <a:br>
              <a:rPr lang="en-US" b="1" dirty="0" smtClean="0"/>
            </a:br>
            <a:endParaRPr lang="en-US" dirty="0"/>
          </a:p>
        </p:txBody>
      </p:sp>
      <p:sp>
        <p:nvSpPr>
          <p:cNvPr id="3" name="Subtitle 2"/>
          <p:cNvSpPr>
            <a:spLocks noGrp="1"/>
          </p:cNvSpPr>
          <p:nvPr>
            <p:ph type="subTitle" idx="1"/>
          </p:nvPr>
        </p:nvSpPr>
        <p:spPr>
          <a:xfrm>
            <a:off x="1507067" y="4050833"/>
            <a:ext cx="7766936" cy="1924964"/>
          </a:xfrm>
        </p:spPr>
        <p:txBody>
          <a:bodyPr>
            <a:normAutofit fontScale="32500" lnSpcReduction="20000"/>
          </a:bodyPr>
          <a:lstStyle/>
          <a:p>
            <a:pPr algn="ctr"/>
            <a:r>
              <a:rPr lang="en-US" sz="7400" b="1" dirty="0">
                <a:solidFill>
                  <a:schemeClr val="accent1">
                    <a:lumMod val="75000"/>
                  </a:schemeClr>
                </a:solidFill>
              </a:rPr>
              <a:t>Sharmin Sultana</a:t>
            </a:r>
          </a:p>
          <a:p>
            <a:pPr algn="ctr"/>
            <a:r>
              <a:rPr lang="en-US" sz="7400" b="1" dirty="0">
                <a:solidFill>
                  <a:schemeClr val="accent1">
                    <a:lumMod val="75000"/>
                  </a:schemeClr>
                </a:solidFill>
              </a:rPr>
              <a:t>Research associate</a:t>
            </a:r>
          </a:p>
          <a:p>
            <a:pPr algn="ctr"/>
            <a:r>
              <a:rPr lang="en-US" sz="7400" b="1" dirty="0">
                <a:solidFill>
                  <a:schemeClr val="accent1">
                    <a:lumMod val="75000"/>
                  </a:schemeClr>
                </a:solidFill>
              </a:rPr>
              <a:t>Department  of Public Health</a:t>
            </a:r>
          </a:p>
          <a:p>
            <a:pPr algn="ctr"/>
            <a:r>
              <a:rPr lang="en-US" sz="7400" b="1" dirty="0">
                <a:solidFill>
                  <a:schemeClr val="accent1">
                    <a:lumMod val="75000"/>
                  </a:schemeClr>
                </a:solidFill>
              </a:rPr>
              <a:t>Daffodil International University</a:t>
            </a:r>
          </a:p>
          <a:p>
            <a:endParaRPr lang="en-US" dirty="0"/>
          </a:p>
        </p:txBody>
      </p:sp>
    </p:spTree>
    <p:extLst>
      <p:ext uri="{BB962C8B-B14F-4D97-AF65-F5344CB8AC3E}">
        <p14:creationId xmlns:p14="http://schemas.microsoft.com/office/powerpoint/2010/main" val="6214408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ao.org/docrep/W3733E/w3733e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61364"/>
            <a:ext cx="11234084" cy="63604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7267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588135"/>
          </a:xfrm>
        </p:spPr>
        <p:txBody>
          <a:bodyPr>
            <a:normAutofit fontScale="90000"/>
          </a:bodyPr>
          <a:lstStyle/>
          <a:p>
            <a:r>
              <a:rPr lang="en-US" i="1" dirty="0"/>
              <a:t>The food supply</a:t>
            </a:r>
            <a:endParaRPr lang="en-US" dirty="0"/>
          </a:p>
        </p:txBody>
      </p:sp>
      <p:sp>
        <p:nvSpPr>
          <p:cNvPr id="3" name="Content Placeholder 2"/>
          <p:cNvSpPr>
            <a:spLocks noGrp="1"/>
          </p:cNvSpPr>
          <p:nvPr>
            <p:ph idx="1"/>
          </p:nvPr>
        </p:nvSpPr>
        <p:spPr>
          <a:xfrm>
            <a:off x="677333" y="1378039"/>
            <a:ext cx="10050767" cy="5241702"/>
          </a:xfrm>
        </p:spPr>
        <p:txBody>
          <a:bodyPr>
            <a:normAutofit/>
          </a:bodyPr>
          <a:lstStyle/>
          <a:p>
            <a:r>
              <a:rPr lang="en-US" sz="2400" dirty="0"/>
              <a:t>The nature of the food supply and people's access to it are obviously fundamental to nutritional well-being. Cultural practices and traditions influence the actual choices that people make. Nutrition education </a:t>
            </a:r>
            <a:r>
              <a:rPr lang="en-US" sz="2400" dirty="0" err="1"/>
              <a:t>programmes</a:t>
            </a:r>
            <a:r>
              <a:rPr lang="en-US" sz="2400" dirty="0"/>
              <a:t>, therefore, need to take account of the availability of food, people's access to food and the factors determining choice. A traditional role of nutrition education has been to increase the capacity of the household to use existing food resources to maximum advantage, particularly in relation to breast-feeding, weaning, and supplementary feeding of children, dietary practices during infectious disease, nutrition during pregnancy and lactation and food hygiene. Education on the ways to produce food at the household level and on ways to store, process, and prepare these foods has also been incorporated into many </a:t>
            </a:r>
            <a:r>
              <a:rPr lang="en-US" sz="2400" dirty="0" err="1"/>
              <a:t>programmes</a:t>
            </a:r>
            <a:r>
              <a:rPr lang="en-US" sz="2400" dirty="0"/>
              <a:t>. </a:t>
            </a:r>
          </a:p>
        </p:txBody>
      </p:sp>
    </p:spTree>
    <p:extLst>
      <p:ext uri="{BB962C8B-B14F-4D97-AF65-F5344CB8AC3E}">
        <p14:creationId xmlns:p14="http://schemas.microsoft.com/office/powerpoint/2010/main" val="3001871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15220" y="141668"/>
            <a:ext cx="7611543" cy="6858000"/>
          </a:xfrm>
          <a:prstGeom prst="rect">
            <a:avLst/>
          </a:prstGeom>
        </p:spPr>
      </p:pic>
    </p:spTree>
    <p:extLst>
      <p:ext uri="{BB962C8B-B14F-4D97-AF65-F5344CB8AC3E}">
        <p14:creationId xmlns:p14="http://schemas.microsoft.com/office/powerpoint/2010/main" val="2149708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91672"/>
            <a:ext cx="8596668" cy="938727"/>
          </a:xfrm>
        </p:spPr>
        <p:txBody>
          <a:bodyPr/>
          <a:lstStyle/>
          <a:p>
            <a:r>
              <a:rPr lang="en-US" dirty="0"/>
              <a:t>Target groups</a:t>
            </a:r>
          </a:p>
        </p:txBody>
      </p:sp>
      <p:sp>
        <p:nvSpPr>
          <p:cNvPr id="5" name="Content Placeholder 4"/>
          <p:cNvSpPr>
            <a:spLocks noGrp="1"/>
          </p:cNvSpPr>
          <p:nvPr>
            <p:ph idx="1"/>
          </p:nvPr>
        </p:nvSpPr>
        <p:spPr/>
        <p:txBody>
          <a:bodyPr>
            <a:normAutofit/>
          </a:bodyPr>
          <a:lstStyle/>
          <a:p>
            <a:r>
              <a:rPr lang="en-US" dirty="0"/>
              <a:t>Primary target groups: </a:t>
            </a:r>
            <a:endParaRPr lang="en-US" dirty="0" smtClean="0"/>
          </a:p>
          <a:p>
            <a:r>
              <a:rPr lang="en-US" dirty="0"/>
              <a:t>(</a:t>
            </a:r>
            <a:r>
              <a:rPr lang="en-US" dirty="0" err="1"/>
              <a:t>i</a:t>
            </a:r>
            <a:r>
              <a:rPr lang="en-US" dirty="0"/>
              <a:t>) Population sub-groups - life cycle </a:t>
            </a:r>
            <a:r>
              <a:rPr lang="en-US" dirty="0" smtClean="0"/>
              <a:t>approach</a:t>
            </a:r>
          </a:p>
          <a:p>
            <a:r>
              <a:rPr lang="en-US" dirty="0"/>
              <a:t>Assessing the nutritional issues of population sub-groups will lead to the identification of appropriate target populations. Taking a life cycle approach can be one way of ensuring that the needs of a whole population are assessed and of taking into account the developmental needs. </a:t>
            </a:r>
          </a:p>
          <a:p>
            <a:r>
              <a:rPr lang="en-US" dirty="0"/>
              <a:t>It has been suggested that the first stage would start at pre-birth and birth, the maternal and infant stage of life. The second stage could be seen as childhood, with adolescents having different developmental (and social) needs. The adult and family stages require different approaches again from the older stage of life. </a:t>
            </a:r>
          </a:p>
          <a:p>
            <a:endParaRPr lang="en-US" dirty="0"/>
          </a:p>
        </p:txBody>
      </p:sp>
    </p:spTree>
    <p:extLst>
      <p:ext uri="{BB962C8B-B14F-4D97-AF65-F5344CB8AC3E}">
        <p14:creationId xmlns:p14="http://schemas.microsoft.com/office/powerpoint/2010/main" val="2784400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(ii) Population sub-groups - special needs</a:t>
            </a:r>
          </a:p>
        </p:txBody>
      </p:sp>
      <p:sp>
        <p:nvSpPr>
          <p:cNvPr id="3" name="Content Placeholder 2"/>
          <p:cNvSpPr>
            <a:spLocks noGrp="1"/>
          </p:cNvSpPr>
          <p:nvPr>
            <p:ph idx="1"/>
          </p:nvPr>
        </p:nvSpPr>
        <p:spPr/>
        <p:txBody>
          <a:bodyPr>
            <a:normAutofit/>
          </a:bodyPr>
          <a:lstStyle/>
          <a:p>
            <a:r>
              <a:rPr lang="en-US" sz="2400" dirty="0" smtClean="0"/>
              <a:t>In </a:t>
            </a:r>
            <a:r>
              <a:rPr lang="en-US" sz="2400" dirty="0"/>
              <a:t>order to address inequalities in nutrition outcomes, groups with special needs should be identified and targeted. These groups will vary from country to country but could include ethnic communities, newly arrived migrants or newly arrived urban dwellers, unemployed and low socio-economic groups, people with disabilities, disadvantaged men or women at particular risk for gender specific issues. </a:t>
            </a:r>
          </a:p>
        </p:txBody>
      </p:sp>
    </p:spTree>
    <p:extLst>
      <p:ext uri="{BB962C8B-B14F-4D97-AF65-F5344CB8AC3E}">
        <p14:creationId xmlns:p14="http://schemas.microsoft.com/office/powerpoint/2010/main" val="2509076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fao.org/docrep/W3733E/w3733e00.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0506" y="699246"/>
            <a:ext cx="8202706" cy="6373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49232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65914"/>
            <a:ext cx="8596668" cy="964485"/>
          </a:xfrm>
        </p:spPr>
        <p:txBody>
          <a:bodyPr/>
          <a:lstStyle/>
          <a:p>
            <a:r>
              <a:rPr lang="en-US" dirty="0"/>
              <a:t>Secondary target groups: </a:t>
            </a:r>
          </a:p>
        </p:txBody>
      </p:sp>
      <p:sp>
        <p:nvSpPr>
          <p:cNvPr id="3" name="Content Placeholder 2"/>
          <p:cNvSpPr>
            <a:spLocks noGrp="1"/>
          </p:cNvSpPr>
          <p:nvPr>
            <p:ph idx="1"/>
          </p:nvPr>
        </p:nvSpPr>
        <p:spPr/>
        <p:txBody>
          <a:bodyPr>
            <a:normAutofit/>
          </a:bodyPr>
          <a:lstStyle/>
          <a:p>
            <a:r>
              <a:rPr lang="en-US" sz="2800" dirty="0"/>
              <a:t>Secondary target groups can be defined as the people who will be used to reach the primary target groups</a:t>
            </a:r>
            <a:r>
              <a:rPr lang="en-US" sz="2800" dirty="0" smtClean="0"/>
              <a:t>.</a:t>
            </a:r>
          </a:p>
          <a:p>
            <a:r>
              <a:rPr lang="en-US" sz="2800" dirty="0" smtClean="0"/>
              <a:t> </a:t>
            </a:r>
            <a:r>
              <a:rPr lang="en-US" sz="2800" dirty="0"/>
              <a:t>These can include health workers, teachers, agriculturists, media journalists, food producers and retailers, child care workers, village volunteers, and so on. Training will usually be required for this group. </a:t>
            </a:r>
          </a:p>
        </p:txBody>
      </p:sp>
    </p:spTree>
    <p:extLst>
      <p:ext uri="{BB962C8B-B14F-4D97-AF65-F5344CB8AC3E}">
        <p14:creationId xmlns:p14="http://schemas.microsoft.com/office/powerpoint/2010/main" val="12733332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901520"/>
            <a:ext cx="8596668" cy="1028879"/>
          </a:xfrm>
        </p:spPr>
        <p:txBody>
          <a:bodyPr/>
          <a:lstStyle/>
          <a:p>
            <a:r>
              <a:rPr lang="en-US" dirty="0"/>
              <a:t>Tertiary target groups</a:t>
            </a:r>
          </a:p>
        </p:txBody>
      </p:sp>
      <p:sp>
        <p:nvSpPr>
          <p:cNvPr id="3" name="Content Placeholder 2"/>
          <p:cNvSpPr>
            <a:spLocks noGrp="1"/>
          </p:cNvSpPr>
          <p:nvPr>
            <p:ph idx="1"/>
          </p:nvPr>
        </p:nvSpPr>
        <p:spPr/>
        <p:txBody>
          <a:bodyPr>
            <a:normAutofit/>
          </a:bodyPr>
          <a:lstStyle/>
          <a:p>
            <a:r>
              <a:rPr lang="en-US" sz="2800" dirty="0"/>
              <a:t>These are people who are able to facilitate or support nutrition education initiatives. They may include decision makers at all levels </a:t>
            </a:r>
            <a:endParaRPr lang="en-US" sz="2800" dirty="0" smtClean="0"/>
          </a:p>
          <a:p>
            <a:r>
              <a:rPr lang="en-US" sz="2800" dirty="0"/>
              <a:t>P</a:t>
            </a:r>
            <a:r>
              <a:rPr lang="en-US" sz="2800" dirty="0" smtClean="0"/>
              <a:t>oliticians </a:t>
            </a:r>
            <a:r>
              <a:rPr lang="en-US" sz="2800" dirty="0"/>
              <a:t>and administrators, but can also include such people as influential community or religious leaders. </a:t>
            </a:r>
          </a:p>
        </p:txBody>
      </p:sp>
    </p:spTree>
    <p:extLst>
      <p:ext uri="{BB962C8B-B14F-4D97-AF65-F5344CB8AC3E}">
        <p14:creationId xmlns:p14="http://schemas.microsoft.com/office/powerpoint/2010/main" val="33134051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9955"/>
          </a:xfrm>
        </p:spPr>
        <p:txBody>
          <a:bodyPr/>
          <a:lstStyle/>
          <a:p>
            <a:r>
              <a:rPr lang="en-US" dirty="0"/>
              <a:t>Selection of channels</a:t>
            </a:r>
          </a:p>
        </p:txBody>
      </p:sp>
      <p:sp>
        <p:nvSpPr>
          <p:cNvPr id="3" name="Content Placeholder 2"/>
          <p:cNvSpPr>
            <a:spLocks noGrp="1"/>
          </p:cNvSpPr>
          <p:nvPr>
            <p:ph idx="1"/>
          </p:nvPr>
        </p:nvSpPr>
        <p:spPr>
          <a:xfrm>
            <a:off x="677333" y="1893195"/>
            <a:ext cx="9432581" cy="4842456"/>
          </a:xfrm>
        </p:spPr>
        <p:txBody>
          <a:bodyPr>
            <a:normAutofit/>
          </a:bodyPr>
          <a:lstStyle/>
          <a:p>
            <a:r>
              <a:rPr lang="en-US" sz="2000" dirty="0"/>
              <a:t>Nutrition education presents some unique challenges in the health education area. While the origin of all human </a:t>
            </a:r>
            <a:r>
              <a:rPr lang="en-US" sz="2000" dirty="0" err="1"/>
              <a:t>behaviours</a:t>
            </a:r>
            <a:r>
              <a:rPr lang="en-US" sz="2000" dirty="0"/>
              <a:t> is complex, nutrition education has the additional problem that good nutrition it can be seen that face-to-face methods are likely to be the most effective for nutrition education</a:t>
            </a:r>
            <a:r>
              <a:rPr lang="en-US" sz="2000" dirty="0" smtClean="0"/>
              <a:t>.</a:t>
            </a:r>
          </a:p>
          <a:p>
            <a:r>
              <a:rPr lang="en-US" sz="2000" dirty="0" smtClean="0"/>
              <a:t> </a:t>
            </a:r>
            <a:r>
              <a:rPr lang="en-US" sz="2000" dirty="0"/>
              <a:t>Evaluations of nutrition education confirm that </a:t>
            </a:r>
            <a:r>
              <a:rPr lang="en-US" sz="2000" dirty="0" err="1"/>
              <a:t>programmes</a:t>
            </a:r>
            <a:r>
              <a:rPr lang="en-US" sz="2000" dirty="0"/>
              <a:t> which have an impact on </a:t>
            </a:r>
            <a:r>
              <a:rPr lang="en-US" sz="2000" dirty="0" smtClean="0"/>
              <a:t>behavior </a:t>
            </a:r>
            <a:r>
              <a:rPr lang="en-US" sz="2000" dirty="0"/>
              <a:t>(not just on knowledge and attitude) depend on social context and interpersonal interaction to provide participants with the opportunity to </a:t>
            </a:r>
            <a:r>
              <a:rPr lang="en-US" sz="2000" dirty="0" smtClean="0"/>
              <a:t>practice </a:t>
            </a:r>
            <a:r>
              <a:rPr lang="en-US" sz="2000" dirty="0"/>
              <a:t>the new </a:t>
            </a:r>
            <a:r>
              <a:rPr lang="en-US" sz="2000" dirty="0" smtClean="0"/>
              <a:t>behaviors </a:t>
            </a:r>
            <a:r>
              <a:rPr lang="en-US" sz="2000" dirty="0"/>
              <a:t>and learn to solve their own nutrition problems over </a:t>
            </a:r>
            <a:r>
              <a:rPr lang="en-US" sz="2000" dirty="0" smtClean="0"/>
              <a:t>time. The </a:t>
            </a:r>
            <a:r>
              <a:rPr lang="en-US" sz="2000" dirty="0"/>
              <a:t>capacity to discriminate among many different foods.</a:t>
            </a:r>
          </a:p>
        </p:txBody>
      </p:sp>
    </p:spTree>
    <p:extLst>
      <p:ext uri="{BB962C8B-B14F-4D97-AF65-F5344CB8AC3E}">
        <p14:creationId xmlns:p14="http://schemas.microsoft.com/office/powerpoint/2010/main" val="8469056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2160589"/>
            <a:ext cx="10784863" cy="4278848"/>
          </a:xfrm>
        </p:spPr>
        <p:txBody>
          <a:bodyPr>
            <a:normAutofit/>
          </a:bodyPr>
          <a:lstStyle/>
          <a:p>
            <a:r>
              <a:rPr lang="en-US" sz="2400" dirty="0"/>
              <a:t>Mass media strategies, on the other hand, are based on marketing and communication models which tend to deal with simple messages or a discrete food or </a:t>
            </a:r>
            <a:r>
              <a:rPr lang="en-US" sz="2400" dirty="0" err="1"/>
              <a:t>behaviour</a:t>
            </a:r>
            <a:r>
              <a:rPr lang="en-US" sz="2400" dirty="0"/>
              <a:t>. Nutrition education is rarely dealing with a single </a:t>
            </a:r>
            <a:r>
              <a:rPr lang="en-US" sz="2400" dirty="0" err="1"/>
              <a:t>behaviour</a:t>
            </a:r>
            <a:r>
              <a:rPr lang="en-US" sz="2400" dirty="0"/>
              <a:t> or single food. </a:t>
            </a:r>
            <a:r>
              <a:rPr lang="en-US" sz="2400" dirty="0" smtClean="0"/>
              <a:t>Mass </a:t>
            </a:r>
            <a:r>
              <a:rPr lang="en-US" sz="2400" dirty="0"/>
              <a:t>media has been used effectively where this is the case, for example, encouraging the use of </a:t>
            </a:r>
            <a:r>
              <a:rPr lang="en-US" sz="2400" dirty="0" smtClean="0"/>
              <a:t>iodized </a:t>
            </a:r>
            <a:r>
              <a:rPr lang="en-US" sz="2400" dirty="0"/>
              <a:t>salt. Using mass media has also been effective in raising community awareness of a nutrition problem, or most commonly as part of a multi-channel approach in which mass media supports other actions or face-to-face activities. </a:t>
            </a:r>
          </a:p>
        </p:txBody>
      </p:sp>
    </p:spTree>
    <p:extLst>
      <p:ext uri="{BB962C8B-B14F-4D97-AF65-F5344CB8AC3E}">
        <p14:creationId xmlns:p14="http://schemas.microsoft.com/office/powerpoint/2010/main" val="3838074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141927"/>
          </a:xfrm>
        </p:spPr>
        <p:txBody>
          <a:bodyPr>
            <a:normAutofit fontScale="90000"/>
          </a:bodyPr>
          <a:lstStyle/>
          <a:p>
            <a:r>
              <a:rPr lang="en-US" b="1" dirty="0" smtClean="0"/>
              <a:t/>
            </a:r>
            <a:br>
              <a:rPr lang="en-US" b="1" dirty="0" smtClean="0"/>
            </a:br>
            <a:r>
              <a:rPr lang="en-US" b="1" dirty="0" smtClean="0"/>
              <a:t>Background</a:t>
            </a:r>
            <a:endParaRPr lang="en-US" dirty="0"/>
          </a:p>
        </p:txBody>
      </p:sp>
      <p:sp>
        <p:nvSpPr>
          <p:cNvPr id="3" name="Content Placeholder 2"/>
          <p:cNvSpPr>
            <a:spLocks noGrp="1"/>
          </p:cNvSpPr>
          <p:nvPr>
            <p:ph idx="1"/>
          </p:nvPr>
        </p:nvSpPr>
        <p:spPr>
          <a:xfrm>
            <a:off x="677333" y="1930400"/>
            <a:ext cx="10759105" cy="4663583"/>
          </a:xfrm>
        </p:spPr>
        <p:txBody>
          <a:bodyPr/>
          <a:lstStyle/>
          <a:p>
            <a:r>
              <a:rPr lang="en-US" i="1" dirty="0" smtClean="0">
                <a:solidFill>
                  <a:srgbClr val="00B050"/>
                </a:solidFill>
              </a:rPr>
              <a:t>The scope of nutrition education</a:t>
            </a:r>
            <a:r>
              <a:rPr lang="en-US" dirty="0" smtClean="0">
                <a:solidFill>
                  <a:srgbClr val="00B050"/>
                </a:solidFill>
              </a:rPr>
              <a:t> </a:t>
            </a:r>
          </a:p>
          <a:p>
            <a:r>
              <a:rPr lang="en-US" sz="2400" dirty="0" smtClean="0"/>
              <a:t>A central assumption of this framework is the question of whether nutrition education should be mainly concerned with those population sub-groups at risk or already suffering from malnutrition, or whether planners can and should be working more actively to prevent malnutrition and promote the knowledge, skills, and supports which will enhance and sustain good nutritional health. </a:t>
            </a:r>
          </a:p>
          <a:p>
            <a:endParaRPr lang="en-US" sz="2400" dirty="0"/>
          </a:p>
        </p:txBody>
      </p:sp>
    </p:spTree>
    <p:extLst>
      <p:ext uri="{BB962C8B-B14F-4D97-AF65-F5344CB8AC3E}">
        <p14:creationId xmlns:p14="http://schemas.microsoft.com/office/powerpoint/2010/main" val="28866244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Some relative advantages and disadvantages of face-to-face and mass media approaches</a:t>
            </a:r>
            <a:endParaRPr lang="en-US" dirty="0"/>
          </a:p>
        </p:txBody>
      </p:sp>
      <p:sp>
        <p:nvSpPr>
          <p:cNvPr id="3" name="Content Placeholder 2"/>
          <p:cNvSpPr>
            <a:spLocks noGrp="1"/>
          </p:cNvSpPr>
          <p:nvPr>
            <p:ph idx="1"/>
          </p:nvPr>
        </p:nvSpPr>
        <p:spPr/>
        <p:txBody>
          <a:bodyPr>
            <a:normAutofit/>
          </a:bodyPr>
          <a:lstStyle/>
          <a:p>
            <a:pPr marL="0" indent="0">
              <a:buNone/>
            </a:pPr>
            <a:r>
              <a:rPr lang="en-US" sz="2800" b="1" i="1" dirty="0" smtClean="0"/>
              <a:t>Face-to-face</a:t>
            </a:r>
          </a:p>
          <a:p>
            <a:r>
              <a:rPr lang="en-US" b="1" dirty="0" smtClean="0"/>
              <a:t>Advantages</a:t>
            </a:r>
          </a:p>
          <a:p>
            <a:r>
              <a:rPr lang="en-US" dirty="0"/>
              <a:t>Interactive</a:t>
            </a:r>
            <a:br>
              <a:rPr lang="en-US" dirty="0"/>
            </a:br>
            <a:r>
              <a:rPr lang="en-US" dirty="0"/>
              <a:t>· Reliable</a:t>
            </a:r>
            <a:br>
              <a:rPr lang="en-US" dirty="0"/>
            </a:br>
            <a:r>
              <a:rPr lang="en-US" dirty="0"/>
              <a:t>· Provides social support</a:t>
            </a:r>
            <a:br>
              <a:rPr lang="en-US" dirty="0"/>
            </a:br>
            <a:r>
              <a:rPr lang="en-US" dirty="0"/>
              <a:t>· Allows for </a:t>
            </a:r>
            <a:r>
              <a:rPr lang="en-US" dirty="0" err="1" smtClean="0"/>
              <a:t>personalising</a:t>
            </a:r>
            <a:r>
              <a:rPr lang="en-US" dirty="0"/>
              <a:t/>
            </a:r>
            <a:br>
              <a:rPr lang="en-US" dirty="0"/>
            </a:br>
            <a:r>
              <a:rPr lang="en-US" dirty="0"/>
              <a:t>· Appropriate sequencing easy</a:t>
            </a:r>
            <a:br>
              <a:rPr lang="en-US" dirty="0"/>
            </a:br>
            <a:r>
              <a:rPr lang="en-US" dirty="0"/>
              <a:t>· Follow-up </a:t>
            </a:r>
            <a:r>
              <a:rPr lang="en-US" dirty="0" smtClean="0"/>
              <a:t>easy</a:t>
            </a:r>
          </a:p>
          <a:p>
            <a:endParaRPr lang="en-US" dirty="0"/>
          </a:p>
          <a:p>
            <a:endParaRPr lang="en-US" dirty="0"/>
          </a:p>
        </p:txBody>
      </p:sp>
    </p:spTree>
    <p:extLst>
      <p:ext uri="{BB962C8B-B14F-4D97-AF65-F5344CB8AC3E}">
        <p14:creationId xmlns:p14="http://schemas.microsoft.com/office/powerpoint/2010/main" val="1232553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04552"/>
            <a:ext cx="8596668" cy="925848"/>
          </a:xfrm>
        </p:spPr>
        <p:txBody>
          <a:bodyPr/>
          <a:lstStyle/>
          <a:p>
            <a:r>
              <a:rPr lang="en-US" b="1" dirty="0"/>
              <a:t>Disadvantages</a:t>
            </a:r>
            <a:endParaRPr lang="en-US" dirty="0"/>
          </a:p>
        </p:txBody>
      </p:sp>
      <p:sp>
        <p:nvSpPr>
          <p:cNvPr id="3" name="Content Placeholder 2"/>
          <p:cNvSpPr>
            <a:spLocks noGrp="1"/>
          </p:cNvSpPr>
          <p:nvPr>
            <p:ph idx="1"/>
          </p:nvPr>
        </p:nvSpPr>
        <p:spPr/>
        <p:txBody>
          <a:bodyPr>
            <a:normAutofit/>
          </a:bodyPr>
          <a:lstStyle/>
          <a:p>
            <a:r>
              <a:rPr lang="en-US" sz="2800" dirty="0"/>
              <a:t>Expensive</a:t>
            </a:r>
            <a:br>
              <a:rPr lang="en-US" sz="2800" dirty="0"/>
            </a:br>
            <a:r>
              <a:rPr lang="en-US" sz="2800" dirty="0"/>
              <a:t>· Penetration weak</a:t>
            </a:r>
            <a:br>
              <a:rPr lang="en-US" sz="2800" dirty="0"/>
            </a:br>
            <a:r>
              <a:rPr lang="en-US" sz="2800" dirty="0"/>
              <a:t>· May encourage dependency</a:t>
            </a:r>
            <a:br>
              <a:rPr lang="en-US" sz="2800" dirty="0"/>
            </a:br>
            <a:r>
              <a:rPr lang="en-US" sz="2800" dirty="0"/>
              <a:t>· May not be acceptable to many people</a:t>
            </a:r>
          </a:p>
        </p:txBody>
      </p:sp>
    </p:spTree>
    <p:extLst>
      <p:ext uri="{BB962C8B-B14F-4D97-AF65-F5344CB8AC3E}">
        <p14:creationId xmlns:p14="http://schemas.microsoft.com/office/powerpoint/2010/main" val="22612865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Mass media</a:t>
            </a:r>
          </a:p>
        </p:txBody>
      </p:sp>
      <p:sp>
        <p:nvSpPr>
          <p:cNvPr id="3" name="Content Placeholder 2"/>
          <p:cNvSpPr>
            <a:spLocks noGrp="1"/>
          </p:cNvSpPr>
          <p:nvPr>
            <p:ph idx="1"/>
          </p:nvPr>
        </p:nvSpPr>
        <p:spPr>
          <a:xfrm>
            <a:off x="838200" y="1300766"/>
            <a:ext cx="10515600" cy="5293217"/>
          </a:xfrm>
        </p:spPr>
        <p:txBody>
          <a:bodyPr>
            <a:normAutofit/>
          </a:bodyPr>
          <a:lstStyle/>
          <a:p>
            <a:r>
              <a:rPr lang="en-US" b="1" dirty="0" smtClean="0"/>
              <a:t>Advantages</a:t>
            </a:r>
          </a:p>
          <a:p>
            <a:r>
              <a:rPr lang="en-US" dirty="0"/>
              <a:t>Cheap per contact</a:t>
            </a:r>
            <a:br>
              <a:rPr lang="en-US" dirty="0"/>
            </a:br>
            <a:r>
              <a:rPr lang="en-US" dirty="0"/>
              <a:t>· Large numbers reached</a:t>
            </a:r>
            <a:br>
              <a:rPr lang="en-US" dirty="0"/>
            </a:br>
            <a:r>
              <a:rPr lang="en-US" dirty="0"/>
              <a:t>· More acceptable for many people</a:t>
            </a:r>
            <a:br>
              <a:rPr lang="en-US" dirty="0"/>
            </a:br>
            <a:r>
              <a:rPr lang="en-US" dirty="0"/>
              <a:t>· May stimulate self initiated change</a:t>
            </a:r>
            <a:br>
              <a:rPr lang="en-US" dirty="0"/>
            </a:br>
            <a:r>
              <a:rPr lang="en-US" dirty="0"/>
              <a:t>· Potential for further development through modem </a:t>
            </a:r>
            <a:r>
              <a:rPr lang="en-US" dirty="0" smtClean="0"/>
              <a:t>technology</a:t>
            </a:r>
          </a:p>
          <a:p>
            <a:r>
              <a:rPr lang="en-US" b="1" dirty="0" smtClean="0"/>
              <a:t>Disadvantages</a:t>
            </a:r>
          </a:p>
          <a:p>
            <a:r>
              <a:rPr lang="en-US" dirty="0"/>
              <a:t>Weak engagement of users</a:t>
            </a:r>
            <a:br>
              <a:rPr lang="en-US" dirty="0"/>
            </a:br>
            <a:r>
              <a:rPr lang="en-US" dirty="0"/>
              <a:t>· Unreliable</a:t>
            </a:r>
            <a:br>
              <a:rPr lang="en-US" dirty="0"/>
            </a:br>
            <a:r>
              <a:rPr lang="en-US" dirty="0"/>
              <a:t>· Dilution of content</a:t>
            </a:r>
            <a:br>
              <a:rPr lang="en-US" dirty="0"/>
            </a:br>
            <a:r>
              <a:rPr lang="en-US" dirty="0"/>
              <a:t>· Follow-up </a:t>
            </a:r>
            <a:r>
              <a:rPr lang="en-US" dirty="0" smtClean="0"/>
              <a:t>difficult</a:t>
            </a:r>
          </a:p>
          <a:p>
            <a:pPr marL="0" indent="0">
              <a:buNone/>
            </a:pPr>
            <a:r>
              <a:rPr lang="en-US" sz="2000" b="1" dirty="0"/>
              <a:t>Adapted from the Australian National Health and Medical Research Council's Nutrition Education Report (1989) </a:t>
            </a:r>
          </a:p>
        </p:txBody>
      </p:sp>
    </p:spTree>
    <p:extLst>
      <p:ext uri="{BB962C8B-B14F-4D97-AF65-F5344CB8AC3E}">
        <p14:creationId xmlns:p14="http://schemas.microsoft.com/office/powerpoint/2010/main" val="26551079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 strategies: </a:t>
            </a:r>
          </a:p>
        </p:txBody>
      </p:sp>
      <p:sp>
        <p:nvSpPr>
          <p:cNvPr id="3" name="Content Placeholder 2"/>
          <p:cNvSpPr>
            <a:spLocks noGrp="1"/>
          </p:cNvSpPr>
          <p:nvPr>
            <p:ph idx="1"/>
          </p:nvPr>
        </p:nvSpPr>
        <p:spPr>
          <a:xfrm>
            <a:off x="620572" y="1387857"/>
            <a:ext cx="10591680" cy="4317484"/>
          </a:xfrm>
        </p:spPr>
        <p:txBody>
          <a:bodyPr>
            <a:normAutofit fontScale="92500" lnSpcReduction="10000"/>
          </a:bodyPr>
          <a:lstStyle/>
          <a:p>
            <a:pPr marL="0" indent="0">
              <a:buNone/>
            </a:pPr>
            <a:r>
              <a:rPr lang="en-US" sz="2400" dirty="0"/>
              <a:t>These are strategies designed to support the education process. For example: </a:t>
            </a:r>
          </a:p>
          <a:p>
            <a:r>
              <a:rPr lang="en-US" sz="2400" b="1" dirty="0"/>
              <a:t>Advocacy </a:t>
            </a:r>
            <a:endParaRPr lang="en-US" sz="2400" b="1" dirty="0" smtClean="0"/>
          </a:p>
          <a:p>
            <a:r>
              <a:rPr lang="en-US" sz="2400" b="1" dirty="0" smtClean="0"/>
              <a:t>Policy</a:t>
            </a:r>
          </a:p>
          <a:p>
            <a:r>
              <a:rPr lang="en-US" sz="2400" b="1" dirty="0"/>
              <a:t>Community </a:t>
            </a:r>
            <a:r>
              <a:rPr lang="en-US" sz="2400" b="1" dirty="0" smtClean="0"/>
              <a:t>action</a:t>
            </a:r>
          </a:p>
          <a:p>
            <a:r>
              <a:rPr lang="en-US" sz="2400" b="1" dirty="0" smtClean="0"/>
              <a:t>Regulation</a:t>
            </a:r>
          </a:p>
          <a:p>
            <a:r>
              <a:rPr lang="en-US" sz="2400" b="1" dirty="0"/>
              <a:t>Food production and </a:t>
            </a:r>
            <a:r>
              <a:rPr lang="en-US" sz="2400" b="1" dirty="0" smtClean="0"/>
              <a:t>processing</a:t>
            </a:r>
          </a:p>
          <a:p>
            <a:r>
              <a:rPr lang="en-US" sz="2400" b="1" dirty="0"/>
              <a:t>Raising </a:t>
            </a:r>
            <a:r>
              <a:rPr lang="en-US" sz="2400" b="1" dirty="0" smtClean="0"/>
              <a:t>awareness</a:t>
            </a:r>
          </a:p>
          <a:p>
            <a:r>
              <a:rPr lang="en-US" sz="2400" b="1" dirty="0" err="1"/>
              <a:t>Organisational</a:t>
            </a:r>
            <a:r>
              <a:rPr lang="en-US" sz="2400" b="1" dirty="0"/>
              <a:t> </a:t>
            </a:r>
            <a:r>
              <a:rPr lang="en-US" sz="2400" b="1" dirty="0" smtClean="0"/>
              <a:t>change</a:t>
            </a:r>
          </a:p>
          <a:p>
            <a:r>
              <a:rPr lang="en-US" sz="2400" b="1" dirty="0"/>
              <a:t>Research and </a:t>
            </a:r>
            <a:r>
              <a:rPr lang="en-US" sz="2400" b="1" dirty="0" smtClean="0"/>
              <a:t>evaluation</a:t>
            </a:r>
          </a:p>
          <a:p>
            <a:r>
              <a:rPr lang="en-US" sz="2400" b="1" dirty="0"/>
              <a:t>Training and management</a:t>
            </a:r>
            <a:endParaRPr lang="en-US" sz="2400" b="1" dirty="0"/>
          </a:p>
        </p:txBody>
      </p:sp>
    </p:spTree>
    <p:extLst>
      <p:ext uri="{BB962C8B-B14F-4D97-AF65-F5344CB8AC3E}">
        <p14:creationId xmlns:p14="http://schemas.microsoft.com/office/powerpoint/2010/main" val="18865229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Conclusions</a:t>
            </a:r>
            <a:endParaRPr lang="en-US" dirty="0"/>
          </a:p>
        </p:txBody>
      </p:sp>
      <p:sp>
        <p:nvSpPr>
          <p:cNvPr id="3" name="Content Placeholder 2"/>
          <p:cNvSpPr>
            <a:spLocks noGrp="1"/>
          </p:cNvSpPr>
          <p:nvPr>
            <p:ph idx="1"/>
          </p:nvPr>
        </p:nvSpPr>
        <p:spPr/>
        <p:txBody>
          <a:bodyPr>
            <a:noAutofit/>
          </a:bodyPr>
          <a:lstStyle/>
          <a:p>
            <a:r>
              <a:rPr lang="en-US" sz="2800" dirty="0"/>
              <a:t>This framework is located within a health promotion model and broadens the scope of nutrition education to include health enhancement as well as risk factor reduction </a:t>
            </a:r>
            <a:r>
              <a:rPr lang="en-US" sz="2800" dirty="0" err="1"/>
              <a:t>programmes</a:t>
            </a:r>
            <a:r>
              <a:rPr lang="en-US" sz="2800" dirty="0"/>
              <a:t>. By recommending that the social health indicators of population sub-groups, as well as the epidemiological factors are considered, it moves nutrition education towards a focus on people and health rather than </a:t>
            </a:r>
            <a:r>
              <a:rPr lang="en-US" sz="2800" dirty="0" smtClean="0"/>
              <a:t>disease.</a:t>
            </a:r>
            <a:endParaRPr lang="en-US" sz="2800" dirty="0"/>
          </a:p>
        </p:txBody>
      </p:sp>
    </p:spTree>
    <p:extLst>
      <p:ext uri="{BB962C8B-B14F-4D97-AF65-F5344CB8AC3E}">
        <p14:creationId xmlns:p14="http://schemas.microsoft.com/office/powerpoint/2010/main" val="86179848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7096213"/>
          </a:xfrm>
          <a:prstGeom prst="rect">
            <a:avLst/>
          </a:prstGeom>
        </p:spPr>
      </p:pic>
    </p:spTree>
    <p:extLst>
      <p:ext uri="{BB962C8B-B14F-4D97-AF65-F5344CB8AC3E}">
        <p14:creationId xmlns:p14="http://schemas.microsoft.com/office/powerpoint/2010/main" val="3967140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270456" y="2160589"/>
            <a:ext cx="10547798" cy="4536425"/>
          </a:xfrm>
        </p:spPr>
        <p:txBody>
          <a:bodyPr>
            <a:noAutofit/>
          </a:bodyPr>
          <a:lstStyle/>
          <a:p>
            <a:r>
              <a:rPr lang="en-US" sz="2400" dirty="0" smtClean="0"/>
              <a:t>It also raises the question of whether nutrition education must only be concerned with communication activities.</a:t>
            </a:r>
          </a:p>
          <a:p>
            <a:r>
              <a:rPr lang="en-US" sz="2400" dirty="0" smtClean="0"/>
              <a:t> For example, one school of thought says that the nature of the food supply is not a proper concern for nutrition education and this has led to definitions of nutrition education such as "any system of communication that teaches people to make better use of available food resources". The difficulty with such a definition is that it does not tell the nutrition educator what to do if available food resources are inadequate, confusing or have an insecure future. </a:t>
            </a:r>
            <a:endParaRPr lang="en-US" sz="2400" dirty="0"/>
          </a:p>
        </p:txBody>
      </p:sp>
    </p:spTree>
    <p:extLst>
      <p:ext uri="{BB962C8B-B14F-4D97-AF65-F5344CB8AC3E}">
        <p14:creationId xmlns:p14="http://schemas.microsoft.com/office/powerpoint/2010/main" val="35281766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2160589"/>
            <a:ext cx="10604559" cy="4253089"/>
          </a:xfrm>
        </p:spPr>
        <p:txBody>
          <a:bodyPr>
            <a:normAutofit/>
          </a:bodyPr>
          <a:lstStyle/>
          <a:p>
            <a:r>
              <a:rPr lang="en-US" sz="2400" dirty="0" err="1" smtClean="0"/>
              <a:t>Gussow</a:t>
            </a:r>
            <a:r>
              <a:rPr lang="en-US" sz="2400" dirty="0" smtClean="0"/>
              <a:t> and </a:t>
            </a:r>
            <a:r>
              <a:rPr lang="en-US" sz="2400" dirty="0" err="1" smtClean="0"/>
              <a:t>Eide</a:t>
            </a:r>
            <a:r>
              <a:rPr lang="en-US" sz="2400" dirty="0" smtClean="0"/>
              <a:t> (1985) propose that the role for a nutrition educator should be "one who helps people of whatever social, economic or political circumstances to meet their need for nutritious food". This definition implies strategies which go beyond communication activities and encourages planners to consider whenever possible </a:t>
            </a:r>
            <a:r>
              <a:rPr lang="en-US" sz="2400" dirty="0" smtClean="0"/>
              <a:t>a </a:t>
            </a:r>
            <a:r>
              <a:rPr lang="en-US" sz="2400" dirty="0" smtClean="0"/>
              <a:t>variety of strategies to address the factors which are determinants of eating patterns. </a:t>
            </a:r>
            <a:endParaRPr lang="en-US" sz="2400" dirty="0"/>
          </a:p>
        </p:txBody>
      </p:sp>
    </p:spTree>
    <p:extLst>
      <p:ext uri="{BB962C8B-B14F-4D97-AF65-F5344CB8AC3E}">
        <p14:creationId xmlns:p14="http://schemas.microsoft.com/office/powerpoint/2010/main" val="746922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3" y="2160589"/>
            <a:ext cx="9638643" cy="4240211"/>
          </a:xfrm>
        </p:spPr>
        <p:txBody>
          <a:bodyPr/>
          <a:lstStyle/>
          <a:p>
            <a:r>
              <a:rPr lang="en-US" sz="2400" dirty="0" smtClean="0"/>
              <a:t>This framework therefore aims to broaden the role of nutrition education </a:t>
            </a:r>
            <a:r>
              <a:rPr lang="en-US" sz="2400" dirty="0" err="1" smtClean="0"/>
              <a:t>programmes</a:t>
            </a:r>
            <a:r>
              <a:rPr lang="en-US" sz="2400" dirty="0" smtClean="0"/>
              <a:t> to include those which not only address existing problems, but also those aimed at promoting and enhancing nutritional health. It also proposes a role for nutrition education which incorporates a range of </a:t>
            </a:r>
            <a:r>
              <a:rPr lang="en-US" sz="2400" dirty="0" err="1" smtClean="0"/>
              <a:t>programme</a:t>
            </a:r>
            <a:r>
              <a:rPr lang="en-US" sz="2400" dirty="0" smtClean="0"/>
              <a:t> strategies, as well as communication and education activities</a:t>
            </a:r>
            <a:r>
              <a:rPr lang="en-US" dirty="0" smtClean="0"/>
              <a:t>. </a:t>
            </a:r>
            <a:endParaRPr lang="en-US" dirty="0"/>
          </a:p>
        </p:txBody>
      </p:sp>
    </p:spTree>
    <p:extLst>
      <p:ext uri="{BB962C8B-B14F-4D97-AF65-F5344CB8AC3E}">
        <p14:creationId xmlns:p14="http://schemas.microsoft.com/office/powerpoint/2010/main" val="12375574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318"/>
          </a:xfrm>
        </p:spPr>
        <p:txBody>
          <a:bodyPr/>
          <a:lstStyle/>
          <a:p>
            <a:endParaRPr lang="en-US"/>
          </a:p>
        </p:txBody>
      </p:sp>
      <p:sp>
        <p:nvSpPr>
          <p:cNvPr id="3" name="Content Placeholder 2"/>
          <p:cNvSpPr>
            <a:spLocks noGrp="1"/>
          </p:cNvSpPr>
          <p:nvPr>
            <p:ph idx="1"/>
          </p:nvPr>
        </p:nvSpPr>
        <p:spPr>
          <a:xfrm>
            <a:off x="677334" y="1519707"/>
            <a:ext cx="8596668" cy="4521655"/>
          </a:xfrm>
        </p:spPr>
        <p:txBody>
          <a:bodyPr>
            <a:noAutofit/>
          </a:bodyPr>
          <a:lstStyle/>
          <a:p>
            <a:r>
              <a:rPr lang="en-US" sz="2400" dirty="0" smtClean="0"/>
              <a:t>The food choices of the growing numbers of urban poor are limited by economic constraints. They often live in poor housing and unhealthy environments, and they may be exposed to occupational hazards and become more sedentary.</a:t>
            </a:r>
          </a:p>
          <a:p>
            <a:r>
              <a:rPr lang="en-US" sz="2400" dirty="0" smtClean="0"/>
              <a:t> Urban poverty is associated with increases in infant and child under nutrition, poor diet generally in some societies, and an increased risk of cardiovascular and chronic diseases.</a:t>
            </a:r>
          </a:p>
          <a:p>
            <a:r>
              <a:rPr lang="en-US" sz="2400" dirty="0" smtClean="0"/>
              <a:t> There is an almost universal increase in fat and sugar consumption, compared with rural communities where diets are based on such crops as cereals, tubers, vegetables, and fruits. </a:t>
            </a:r>
            <a:endParaRPr lang="en-US" sz="2400" dirty="0"/>
          </a:p>
        </p:txBody>
      </p:sp>
    </p:spTree>
    <p:extLst>
      <p:ext uri="{BB962C8B-B14F-4D97-AF65-F5344CB8AC3E}">
        <p14:creationId xmlns:p14="http://schemas.microsoft.com/office/powerpoint/2010/main" val="3747272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43188"/>
            <a:ext cx="8596668" cy="887211"/>
          </a:xfrm>
        </p:spPr>
        <p:txBody>
          <a:bodyPr/>
          <a:lstStyle/>
          <a:p>
            <a:r>
              <a:rPr lang="en-US" dirty="0" smtClean="0"/>
              <a:t>Links with health promotion</a:t>
            </a:r>
            <a:endParaRPr lang="en-US" dirty="0"/>
          </a:p>
        </p:txBody>
      </p:sp>
      <p:sp>
        <p:nvSpPr>
          <p:cNvPr id="3" name="Content Placeholder 2"/>
          <p:cNvSpPr>
            <a:spLocks noGrp="1"/>
          </p:cNvSpPr>
          <p:nvPr>
            <p:ph idx="1"/>
          </p:nvPr>
        </p:nvSpPr>
        <p:spPr/>
        <p:txBody>
          <a:bodyPr>
            <a:normAutofit/>
          </a:bodyPr>
          <a:lstStyle/>
          <a:p>
            <a:r>
              <a:rPr lang="en-US" sz="2400" dirty="0" smtClean="0"/>
              <a:t>During the 1980s there was a growing recognition that the health of individuals was the product of the continuous interaction of the individual with his or her environment. The Ottawa Charter for Health Promotion, sponsored by WHO and developed by 38 countries in 1986 has had a major impact on promoting the health (including the diet-related health) of individuals, groups, and populations. The Charter identifies five interdependent domains for action</a:t>
            </a:r>
            <a:endParaRPr lang="en-US" sz="2400" dirty="0"/>
          </a:p>
        </p:txBody>
      </p:sp>
    </p:spTree>
    <p:extLst>
      <p:ext uri="{BB962C8B-B14F-4D97-AF65-F5344CB8AC3E}">
        <p14:creationId xmlns:p14="http://schemas.microsoft.com/office/powerpoint/2010/main" val="4164922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571500" indent="-571500">
              <a:buFont typeface="+mj-lt"/>
              <a:buAutoNum type="romanUcPeriod"/>
            </a:pPr>
            <a:r>
              <a:rPr lang="en-US" sz="2800" dirty="0" smtClean="0"/>
              <a:t>Build </a:t>
            </a:r>
            <a:r>
              <a:rPr lang="en-US" sz="2800" dirty="0" smtClean="0"/>
              <a:t>healthy public </a:t>
            </a:r>
            <a:r>
              <a:rPr lang="en-US" sz="2800" dirty="0" smtClean="0"/>
              <a:t>policy</a:t>
            </a:r>
          </a:p>
          <a:p>
            <a:pPr marL="571500" indent="-571500">
              <a:buFont typeface="+mj-lt"/>
              <a:buAutoNum type="romanUcPeriod"/>
            </a:pPr>
            <a:r>
              <a:rPr lang="en-US" sz="2800" dirty="0" smtClean="0"/>
              <a:t>C</a:t>
            </a:r>
            <a:r>
              <a:rPr lang="en-US" sz="2800" dirty="0" smtClean="0"/>
              <a:t>reate </a:t>
            </a:r>
            <a:r>
              <a:rPr lang="en-US" sz="2800" dirty="0" smtClean="0"/>
              <a:t>supportive </a:t>
            </a:r>
            <a:r>
              <a:rPr lang="en-US" sz="2800" dirty="0" smtClean="0"/>
              <a:t>environments</a:t>
            </a:r>
          </a:p>
          <a:p>
            <a:pPr marL="571500" indent="-571500">
              <a:buFont typeface="+mj-lt"/>
              <a:buAutoNum type="romanUcPeriod"/>
            </a:pPr>
            <a:r>
              <a:rPr lang="en-US" sz="2800" dirty="0" smtClean="0"/>
              <a:t>S</a:t>
            </a:r>
            <a:r>
              <a:rPr lang="en-US" sz="2800" dirty="0" smtClean="0"/>
              <a:t>trengthen </a:t>
            </a:r>
            <a:r>
              <a:rPr lang="en-US" sz="2800" dirty="0" smtClean="0"/>
              <a:t>community </a:t>
            </a:r>
            <a:r>
              <a:rPr lang="en-US" sz="2800" dirty="0" smtClean="0"/>
              <a:t>action</a:t>
            </a:r>
          </a:p>
          <a:p>
            <a:pPr marL="571500" indent="-571500">
              <a:buFont typeface="+mj-lt"/>
              <a:buAutoNum type="romanUcPeriod"/>
            </a:pPr>
            <a:r>
              <a:rPr lang="en-US" sz="2800" dirty="0" smtClean="0"/>
              <a:t>D</a:t>
            </a:r>
            <a:r>
              <a:rPr lang="en-US" sz="2800" dirty="0" smtClean="0"/>
              <a:t>evelop </a:t>
            </a:r>
            <a:r>
              <a:rPr lang="en-US" sz="2800" dirty="0" smtClean="0"/>
              <a:t>personal </a:t>
            </a:r>
            <a:r>
              <a:rPr lang="en-US" sz="2800" dirty="0" smtClean="0"/>
              <a:t>skills</a:t>
            </a:r>
          </a:p>
          <a:p>
            <a:pPr marL="571500" indent="-571500">
              <a:buFont typeface="+mj-lt"/>
              <a:buAutoNum type="romanUcPeriod"/>
            </a:pPr>
            <a:r>
              <a:rPr lang="en-US" sz="2800" dirty="0" smtClean="0"/>
              <a:t>R</a:t>
            </a:r>
            <a:r>
              <a:rPr lang="en-US" sz="2800" dirty="0" smtClean="0"/>
              <a:t>eorient </a:t>
            </a:r>
            <a:r>
              <a:rPr lang="en-US" sz="2800" dirty="0" smtClean="0"/>
              <a:t>health services.</a:t>
            </a:r>
            <a:endParaRPr lang="en-US" sz="2800" dirty="0"/>
          </a:p>
        </p:txBody>
      </p:sp>
    </p:spTree>
    <p:extLst>
      <p:ext uri="{BB962C8B-B14F-4D97-AF65-F5344CB8AC3E}">
        <p14:creationId xmlns:p14="http://schemas.microsoft.com/office/powerpoint/2010/main" val="29757504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017430"/>
            <a:ext cx="8596668" cy="912969"/>
          </a:xfrm>
        </p:spPr>
        <p:txBody>
          <a:bodyPr/>
          <a:lstStyle/>
          <a:p>
            <a:r>
              <a:rPr lang="en-US" b="1" dirty="0" smtClean="0"/>
              <a:t>Components of the framework</a:t>
            </a:r>
            <a:endParaRPr lang="en-US" dirty="0"/>
          </a:p>
        </p:txBody>
      </p:sp>
      <p:sp>
        <p:nvSpPr>
          <p:cNvPr id="3" name="Content Placeholder 2"/>
          <p:cNvSpPr>
            <a:spLocks noGrp="1"/>
          </p:cNvSpPr>
          <p:nvPr>
            <p:ph idx="1"/>
          </p:nvPr>
        </p:nvSpPr>
        <p:spPr/>
        <p:txBody>
          <a:bodyPr>
            <a:normAutofit/>
          </a:bodyPr>
          <a:lstStyle/>
          <a:p>
            <a:r>
              <a:rPr lang="en-US" sz="2400" dirty="0" smtClean="0"/>
              <a:t>The food supply is placed at the </a:t>
            </a:r>
            <a:r>
              <a:rPr lang="en-US" sz="2400" dirty="0" err="1" smtClean="0"/>
              <a:t>centre</a:t>
            </a:r>
            <a:r>
              <a:rPr lang="en-US" sz="2400" dirty="0" smtClean="0"/>
              <a:t> of this framework (see Figure) because it must remain the focus of all nutrition education and promotion </a:t>
            </a:r>
            <a:r>
              <a:rPr lang="en-US" sz="2400" dirty="0" err="1" smtClean="0"/>
              <a:t>programmes</a:t>
            </a:r>
            <a:r>
              <a:rPr lang="en-US" sz="2400" dirty="0" smtClean="0"/>
              <a:t>. It is access to, and the availability of, food which largely determine the kinds of nutrition issues which arise for population sub-groups and these are major factors in the selection of target groups. The selection of settings, sectors, and methods will partly be determined by the extent to which these components have the capacity to influence and mediate people's relationship to food. </a:t>
            </a:r>
            <a:endParaRPr lang="en-US" sz="2400" dirty="0"/>
          </a:p>
        </p:txBody>
      </p:sp>
    </p:spTree>
    <p:extLst>
      <p:ext uri="{BB962C8B-B14F-4D97-AF65-F5344CB8AC3E}">
        <p14:creationId xmlns:p14="http://schemas.microsoft.com/office/powerpoint/2010/main" val="352196055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308</TotalTime>
  <Words>1385</Words>
  <Application>Microsoft Office PowerPoint</Application>
  <PresentationFormat>Widescreen</PresentationFormat>
  <Paragraphs>68</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Trebuchet MS</vt:lpstr>
      <vt:lpstr>Wingdings 3</vt:lpstr>
      <vt:lpstr>Facet</vt:lpstr>
      <vt:lpstr>A framework for nutrition education programmes </vt:lpstr>
      <vt:lpstr> Background</vt:lpstr>
      <vt:lpstr>PowerPoint Presentation</vt:lpstr>
      <vt:lpstr>PowerPoint Presentation</vt:lpstr>
      <vt:lpstr>PowerPoint Presentation</vt:lpstr>
      <vt:lpstr>PowerPoint Presentation</vt:lpstr>
      <vt:lpstr>Links with health promotion</vt:lpstr>
      <vt:lpstr>PowerPoint Presentation</vt:lpstr>
      <vt:lpstr>Components of the framework</vt:lpstr>
      <vt:lpstr>PowerPoint Presentation</vt:lpstr>
      <vt:lpstr>The food supply</vt:lpstr>
      <vt:lpstr>PowerPoint Presentation</vt:lpstr>
      <vt:lpstr>Target groups</vt:lpstr>
      <vt:lpstr>(ii) Population sub-groups - special needs</vt:lpstr>
      <vt:lpstr>PowerPoint Presentation</vt:lpstr>
      <vt:lpstr>Secondary target groups: </vt:lpstr>
      <vt:lpstr>Tertiary target groups</vt:lpstr>
      <vt:lpstr>Selection of channels</vt:lpstr>
      <vt:lpstr>PowerPoint Presentation</vt:lpstr>
      <vt:lpstr>Some relative advantages and disadvantages of face-to-face and mass media approaches</vt:lpstr>
      <vt:lpstr>Disadvantages</vt:lpstr>
      <vt:lpstr>Mass media</vt:lpstr>
      <vt:lpstr>Support strategies: </vt:lpstr>
      <vt:lpstr>Conclusions</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framework for nutrition education programmes</dc:title>
  <dc:creator>su</dc:creator>
  <cp:lastModifiedBy>Sharmin Sultana</cp:lastModifiedBy>
  <cp:revision>26</cp:revision>
  <cp:lastPrinted>2017-01-20T05:08:56Z</cp:lastPrinted>
  <dcterms:created xsi:type="dcterms:W3CDTF">2017-01-17T05:59:48Z</dcterms:created>
  <dcterms:modified xsi:type="dcterms:W3CDTF">2021-12-09T13:54:27Z</dcterms:modified>
</cp:coreProperties>
</file>