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6" r:id="rId2"/>
    <p:sldId id="293" r:id="rId3"/>
    <p:sldId id="290" r:id="rId4"/>
    <p:sldId id="296" r:id="rId5"/>
    <p:sldId id="297" r:id="rId6"/>
    <p:sldId id="298" r:id="rId7"/>
    <p:sldId id="300" r:id="rId8"/>
    <p:sldId id="302" r:id="rId9"/>
    <p:sldId id="304" r:id="rId10"/>
    <p:sldId id="305" r:id="rId11"/>
    <p:sldId id="307" r:id="rId12"/>
    <p:sldId id="312" r:id="rId13"/>
    <p:sldId id="268" r:id="rId14"/>
    <p:sldId id="283" r:id="rId15"/>
    <p:sldId id="282" r:id="rId16"/>
    <p:sldId id="285" r:id="rId17"/>
    <p:sldId id="269" r:id="rId18"/>
    <p:sldId id="284" r:id="rId19"/>
    <p:sldId id="270" r:id="rId20"/>
    <p:sldId id="271" r:id="rId21"/>
    <p:sldId id="272" r:id="rId22"/>
    <p:sldId id="273" r:id="rId23"/>
    <p:sldId id="274" r:id="rId24"/>
    <p:sldId id="275" r:id="rId25"/>
    <p:sldId id="276" r:id="rId26"/>
    <p:sldId id="277" r:id="rId27"/>
    <p:sldId id="278" r:id="rId28"/>
    <p:sldId id="280" r:id="rId29"/>
  </p:sldIdLst>
  <p:sldSz cx="10972800" cy="7315200"/>
  <p:notesSz cx="9144000" cy="6858000"/>
  <p:defaultTextStyle>
    <a:defPPr>
      <a:defRPr lang="en-US"/>
    </a:defPPr>
    <a:lvl1pPr marL="0" algn="l" defTabSz="1044924" rtl="0" eaLnBrk="1" latinLnBrk="0" hangingPunct="1">
      <a:defRPr sz="2100" kern="1200">
        <a:solidFill>
          <a:schemeClr val="tx1"/>
        </a:solidFill>
        <a:latin typeface="+mn-lt"/>
        <a:ea typeface="+mn-ea"/>
        <a:cs typeface="+mn-cs"/>
      </a:defRPr>
    </a:lvl1pPr>
    <a:lvl2pPr marL="522462" algn="l" defTabSz="1044924" rtl="0" eaLnBrk="1" latinLnBrk="0" hangingPunct="1">
      <a:defRPr sz="2100" kern="1200">
        <a:solidFill>
          <a:schemeClr val="tx1"/>
        </a:solidFill>
        <a:latin typeface="+mn-lt"/>
        <a:ea typeface="+mn-ea"/>
        <a:cs typeface="+mn-cs"/>
      </a:defRPr>
    </a:lvl2pPr>
    <a:lvl3pPr marL="1044924" algn="l" defTabSz="1044924" rtl="0" eaLnBrk="1" latinLnBrk="0" hangingPunct="1">
      <a:defRPr sz="2100" kern="1200">
        <a:solidFill>
          <a:schemeClr val="tx1"/>
        </a:solidFill>
        <a:latin typeface="+mn-lt"/>
        <a:ea typeface="+mn-ea"/>
        <a:cs typeface="+mn-cs"/>
      </a:defRPr>
    </a:lvl3pPr>
    <a:lvl4pPr marL="1567386" algn="l" defTabSz="1044924" rtl="0" eaLnBrk="1" latinLnBrk="0" hangingPunct="1">
      <a:defRPr sz="2100" kern="1200">
        <a:solidFill>
          <a:schemeClr val="tx1"/>
        </a:solidFill>
        <a:latin typeface="+mn-lt"/>
        <a:ea typeface="+mn-ea"/>
        <a:cs typeface="+mn-cs"/>
      </a:defRPr>
    </a:lvl4pPr>
    <a:lvl5pPr marL="2089849" algn="l" defTabSz="1044924" rtl="0" eaLnBrk="1" latinLnBrk="0" hangingPunct="1">
      <a:defRPr sz="2100" kern="1200">
        <a:solidFill>
          <a:schemeClr val="tx1"/>
        </a:solidFill>
        <a:latin typeface="+mn-lt"/>
        <a:ea typeface="+mn-ea"/>
        <a:cs typeface="+mn-cs"/>
      </a:defRPr>
    </a:lvl5pPr>
    <a:lvl6pPr marL="2612311" algn="l" defTabSz="1044924" rtl="0" eaLnBrk="1" latinLnBrk="0" hangingPunct="1">
      <a:defRPr sz="2100" kern="1200">
        <a:solidFill>
          <a:schemeClr val="tx1"/>
        </a:solidFill>
        <a:latin typeface="+mn-lt"/>
        <a:ea typeface="+mn-ea"/>
        <a:cs typeface="+mn-cs"/>
      </a:defRPr>
    </a:lvl6pPr>
    <a:lvl7pPr marL="3134772" algn="l" defTabSz="1044924" rtl="0" eaLnBrk="1" latinLnBrk="0" hangingPunct="1">
      <a:defRPr sz="2100" kern="1200">
        <a:solidFill>
          <a:schemeClr val="tx1"/>
        </a:solidFill>
        <a:latin typeface="+mn-lt"/>
        <a:ea typeface="+mn-ea"/>
        <a:cs typeface="+mn-cs"/>
      </a:defRPr>
    </a:lvl7pPr>
    <a:lvl8pPr marL="3657234" algn="l" defTabSz="1044924" rtl="0" eaLnBrk="1" latinLnBrk="0" hangingPunct="1">
      <a:defRPr sz="2100" kern="1200">
        <a:solidFill>
          <a:schemeClr val="tx1"/>
        </a:solidFill>
        <a:latin typeface="+mn-lt"/>
        <a:ea typeface="+mn-ea"/>
        <a:cs typeface="+mn-cs"/>
      </a:defRPr>
    </a:lvl8pPr>
    <a:lvl9pPr marL="4179696" algn="l" defTabSz="1044924"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a:srgbClr val="66FF99"/>
    <a:srgbClr val="99FF33"/>
    <a:srgbClr val="FFFF99"/>
    <a:srgbClr val="CCFF33"/>
    <a:srgbClr val="6699FF"/>
    <a:srgbClr val="66FFCC"/>
    <a:srgbClr val="00FFFF"/>
    <a:srgbClr val="FF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0" d="100"/>
          <a:sy n="60" d="100"/>
        </p:scale>
        <p:origin x="-1212" y="-72"/>
      </p:cViewPr>
      <p:guideLst>
        <p:guide orient="horz" pos="2304"/>
        <p:guide pos="3456"/>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DB931C-6F88-4606-A202-6076E4C4D8DA}" type="doc">
      <dgm:prSet loTypeId="urn:microsoft.com/office/officeart/2005/8/layout/hProcess9" loCatId="process" qsTypeId="urn:microsoft.com/office/officeart/2005/8/quickstyle/simple1" qsCatId="simple" csTypeId="urn:microsoft.com/office/officeart/2005/8/colors/accent1_2" csCatId="accent1" phldr="1"/>
      <dgm:spPr/>
    </dgm:pt>
    <dgm:pt modelId="{B6F697A1-7BD6-4108-8E3B-6A4A15E743F9}">
      <dgm:prSet phldrT="[Text]"/>
      <dgm:spPr/>
      <dgm:t>
        <a:bodyPr/>
        <a:lstStyle/>
        <a:p>
          <a:r>
            <a:rPr lang="en-US" dirty="0" smtClean="0"/>
            <a:t>Democratization</a:t>
          </a:r>
          <a:endParaRPr lang="en-US" dirty="0"/>
        </a:p>
      </dgm:t>
    </dgm:pt>
    <dgm:pt modelId="{B5179EF9-CEF8-4304-8B82-A77DD7D6402A}" type="parTrans" cxnId="{760E00C2-4D54-41FF-B47C-57B7CDBC16A5}">
      <dgm:prSet/>
      <dgm:spPr/>
      <dgm:t>
        <a:bodyPr/>
        <a:lstStyle/>
        <a:p>
          <a:endParaRPr lang="en-US"/>
        </a:p>
      </dgm:t>
    </dgm:pt>
    <dgm:pt modelId="{CD0C5937-3277-471D-B995-AE1DF34494CE}" type="sibTrans" cxnId="{760E00C2-4D54-41FF-B47C-57B7CDBC16A5}">
      <dgm:prSet/>
      <dgm:spPr/>
      <dgm:t>
        <a:bodyPr/>
        <a:lstStyle/>
        <a:p>
          <a:endParaRPr lang="en-US"/>
        </a:p>
      </dgm:t>
    </dgm:pt>
    <dgm:pt modelId="{3CEBDBB5-D2EF-4863-91FF-5B25F6F7187E}">
      <dgm:prSet phldrT="[Text]"/>
      <dgm:spPr/>
      <dgm:t>
        <a:bodyPr/>
        <a:lstStyle/>
        <a:p>
          <a:r>
            <a:rPr lang="en-US" dirty="0" smtClean="0"/>
            <a:t>Local Decision Making</a:t>
          </a:r>
          <a:endParaRPr lang="en-US" dirty="0"/>
        </a:p>
      </dgm:t>
    </dgm:pt>
    <dgm:pt modelId="{E268D7F7-7B70-4B52-B7F1-3D0AF5FDA0D9}" type="parTrans" cxnId="{5FE5569B-205D-41B5-9D50-4546016214B3}">
      <dgm:prSet/>
      <dgm:spPr/>
      <dgm:t>
        <a:bodyPr/>
        <a:lstStyle/>
        <a:p>
          <a:endParaRPr lang="en-US"/>
        </a:p>
      </dgm:t>
    </dgm:pt>
    <dgm:pt modelId="{B5AD7A92-BF85-4D3C-A208-622F5034B6FC}" type="sibTrans" cxnId="{5FE5569B-205D-41B5-9D50-4546016214B3}">
      <dgm:prSet/>
      <dgm:spPr/>
      <dgm:t>
        <a:bodyPr/>
        <a:lstStyle/>
        <a:p>
          <a:endParaRPr lang="en-US"/>
        </a:p>
      </dgm:t>
    </dgm:pt>
    <dgm:pt modelId="{3FF37B46-0E83-4295-8558-E7690AD56CBF}">
      <dgm:prSet phldrT="[Text]"/>
      <dgm:spPr/>
      <dgm:t>
        <a:bodyPr/>
        <a:lstStyle/>
        <a:p>
          <a:r>
            <a:rPr lang="en-US" dirty="0" smtClean="0"/>
            <a:t>Transparency</a:t>
          </a:r>
          <a:endParaRPr lang="en-US" dirty="0"/>
        </a:p>
      </dgm:t>
    </dgm:pt>
    <dgm:pt modelId="{331E799F-E383-4257-B532-5E6985875260}" type="parTrans" cxnId="{CF17F5E1-CC4F-4D20-8F0D-88A71D626BEC}">
      <dgm:prSet/>
      <dgm:spPr/>
      <dgm:t>
        <a:bodyPr/>
        <a:lstStyle/>
        <a:p>
          <a:endParaRPr lang="en-US"/>
        </a:p>
      </dgm:t>
    </dgm:pt>
    <dgm:pt modelId="{879187A3-0806-44A8-AA55-2B210A5DCD1A}" type="sibTrans" cxnId="{CF17F5E1-CC4F-4D20-8F0D-88A71D626BEC}">
      <dgm:prSet/>
      <dgm:spPr/>
      <dgm:t>
        <a:bodyPr/>
        <a:lstStyle/>
        <a:p>
          <a:endParaRPr lang="en-US"/>
        </a:p>
      </dgm:t>
    </dgm:pt>
    <dgm:pt modelId="{502B6AC2-F4E9-4319-B510-5863F212F89F}" type="pres">
      <dgm:prSet presAssocID="{F5DB931C-6F88-4606-A202-6076E4C4D8DA}" presName="CompostProcess" presStyleCnt="0">
        <dgm:presLayoutVars>
          <dgm:dir/>
          <dgm:resizeHandles val="exact"/>
        </dgm:presLayoutVars>
      </dgm:prSet>
      <dgm:spPr/>
    </dgm:pt>
    <dgm:pt modelId="{3C032FBD-0BA2-4A91-AB84-DC7D505653D1}" type="pres">
      <dgm:prSet presAssocID="{F5DB931C-6F88-4606-A202-6076E4C4D8DA}" presName="arrow" presStyleLbl="bgShp" presStyleIdx="0" presStyleCnt="1"/>
      <dgm:spPr/>
    </dgm:pt>
    <dgm:pt modelId="{6CFCCFAD-FD50-4F56-A8E5-FE15F350F5ED}" type="pres">
      <dgm:prSet presAssocID="{F5DB931C-6F88-4606-A202-6076E4C4D8DA}" presName="linearProcess" presStyleCnt="0"/>
      <dgm:spPr/>
    </dgm:pt>
    <dgm:pt modelId="{A367C3ED-148A-4557-AA0C-752EA7AD523D}" type="pres">
      <dgm:prSet presAssocID="{B6F697A1-7BD6-4108-8E3B-6A4A15E743F9}" presName="textNode" presStyleLbl="node1" presStyleIdx="0" presStyleCnt="3">
        <dgm:presLayoutVars>
          <dgm:bulletEnabled val="1"/>
        </dgm:presLayoutVars>
      </dgm:prSet>
      <dgm:spPr/>
      <dgm:t>
        <a:bodyPr/>
        <a:lstStyle/>
        <a:p>
          <a:endParaRPr lang="en-US"/>
        </a:p>
      </dgm:t>
    </dgm:pt>
    <dgm:pt modelId="{096886EB-C84A-448A-98D1-BA675EA549C9}" type="pres">
      <dgm:prSet presAssocID="{CD0C5937-3277-471D-B995-AE1DF34494CE}" presName="sibTrans" presStyleCnt="0"/>
      <dgm:spPr/>
    </dgm:pt>
    <dgm:pt modelId="{10F06537-C49C-479E-A740-07ECBF82C522}" type="pres">
      <dgm:prSet presAssocID="{3CEBDBB5-D2EF-4863-91FF-5B25F6F7187E}" presName="textNode" presStyleLbl="node1" presStyleIdx="1" presStyleCnt="3">
        <dgm:presLayoutVars>
          <dgm:bulletEnabled val="1"/>
        </dgm:presLayoutVars>
      </dgm:prSet>
      <dgm:spPr/>
      <dgm:t>
        <a:bodyPr/>
        <a:lstStyle/>
        <a:p>
          <a:endParaRPr lang="en-US"/>
        </a:p>
      </dgm:t>
    </dgm:pt>
    <dgm:pt modelId="{565A18DA-E094-460B-AEB6-120F9B9A15E9}" type="pres">
      <dgm:prSet presAssocID="{B5AD7A92-BF85-4D3C-A208-622F5034B6FC}" presName="sibTrans" presStyleCnt="0"/>
      <dgm:spPr/>
    </dgm:pt>
    <dgm:pt modelId="{6861EC40-36B5-4D2F-895A-283721FA0513}" type="pres">
      <dgm:prSet presAssocID="{3FF37B46-0E83-4295-8558-E7690AD56CBF}" presName="textNode" presStyleLbl="node1" presStyleIdx="2" presStyleCnt="3">
        <dgm:presLayoutVars>
          <dgm:bulletEnabled val="1"/>
        </dgm:presLayoutVars>
      </dgm:prSet>
      <dgm:spPr/>
      <dgm:t>
        <a:bodyPr/>
        <a:lstStyle/>
        <a:p>
          <a:endParaRPr lang="en-US"/>
        </a:p>
      </dgm:t>
    </dgm:pt>
  </dgm:ptLst>
  <dgm:cxnLst>
    <dgm:cxn modelId="{5FE5569B-205D-41B5-9D50-4546016214B3}" srcId="{F5DB931C-6F88-4606-A202-6076E4C4D8DA}" destId="{3CEBDBB5-D2EF-4863-91FF-5B25F6F7187E}" srcOrd="1" destOrd="0" parTransId="{E268D7F7-7B70-4B52-B7F1-3D0AF5FDA0D9}" sibTransId="{B5AD7A92-BF85-4D3C-A208-622F5034B6FC}"/>
    <dgm:cxn modelId="{6257763E-7BD1-4924-8360-F9748D9F19AE}" type="presOf" srcId="{3CEBDBB5-D2EF-4863-91FF-5B25F6F7187E}" destId="{10F06537-C49C-479E-A740-07ECBF82C522}" srcOrd="0" destOrd="0" presId="urn:microsoft.com/office/officeart/2005/8/layout/hProcess9"/>
    <dgm:cxn modelId="{8CCCE507-468D-476E-82F4-28DC0C286F2F}" type="presOf" srcId="{3FF37B46-0E83-4295-8558-E7690AD56CBF}" destId="{6861EC40-36B5-4D2F-895A-283721FA0513}" srcOrd="0" destOrd="0" presId="urn:microsoft.com/office/officeart/2005/8/layout/hProcess9"/>
    <dgm:cxn modelId="{760E00C2-4D54-41FF-B47C-57B7CDBC16A5}" srcId="{F5DB931C-6F88-4606-A202-6076E4C4D8DA}" destId="{B6F697A1-7BD6-4108-8E3B-6A4A15E743F9}" srcOrd="0" destOrd="0" parTransId="{B5179EF9-CEF8-4304-8B82-A77DD7D6402A}" sibTransId="{CD0C5937-3277-471D-B995-AE1DF34494CE}"/>
    <dgm:cxn modelId="{1AA64DA0-E146-4877-8DEB-765D496C7DD5}" type="presOf" srcId="{B6F697A1-7BD6-4108-8E3B-6A4A15E743F9}" destId="{A367C3ED-148A-4557-AA0C-752EA7AD523D}" srcOrd="0" destOrd="0" presId="urn:microsoft.com/office/officeart/2005/8/layout/hProcess9"/>
    <dgm:cxn modelId="{59EC7C97-864C-4487-8971-8CD74FBF07CC}" type="presOf" srcId="{F5DB931C-6F88-4606-A202-6076E4C4D8DA}" destId="{502B6AC2-F4E9-4319-B510-5863F212F89F}" srcOrd="0" destOrd="0" presId="urn:microsoft.com/office/officeart/2005/8/layout/hProcess9"/>
    <dgm:cxn modelId="{CF17F5E1-CC4F-4D20-8F0D-88A71D626BEC}" srcId="{F5DB931C-6F88-4606-A202-6076E4C4D8DA}" destId="{3FF37B46-0E83-4295-8558-E7690AD56CBF}" srcOrd="2" destOrd="0" parTransId="{331E799F-E383-4257-B532-5E6985875260}" sibTransId="{879187A3-0806-44A8-AA55-2B210A5DCD1A}"/>
    <dgm:cxn modelId="{EF410438-8F7F-4106-B05E-5EC9C6252676}" type="presParOf" srcId="{502B6AC2-F4E9-4319-B510-5863F212F89F}" destId="{3C032FBD-0BA2-4A91-AB84-DC7D505653D1}" srcOrd="0" destOrd="0" presId="urn:microsoft.com/office/officeart/2005/8/layout/hProcess9"/>
    <dgm:cxn modelId="{09CD5310-F3B9-4257-B9A7-0D3299EE1861}" type="presParOf" srcId="{502B6AC2-F4E9-4319-B510-5863F212F89F}" destId="{6CFCCFAD-FD50-4F56-A8E5-FE15F350F5ED}" srcOrd="1" destOrd="0" presId="urn:microsoft.com/office/officeart/2005/8/layout/hProcess9"/>
    <dgm:cxn modelId="{871A9E6B-272D-431C-AF6B-FA223A9916FF}" type="presParOf" srcId="{6CFCCFAD-FD50-4F56-A8E5-FE15F350F5ED}" destId="{A367C3ED-148A-4557-AA0C-752EA7AD523D}" srcOrd="0" destOrd="0" presId="urn:microsoft.com/office/officeart/2005/8/layout/hProcess9"/>
    <dgm:cxn modelId="{71D5C54B-6D53-4EB8-B23D-258CA09F2DAC}" type="presParOf" srcId="{6CFCCFAD-FD50-4F56-A8E5-FE15F350F5ED}" destId="{096886EB-C84A-448A-98D1-BA675EA549C9}" srcOrd="1" destOrd="0" presId="urn:microsoft.com/office/officeart/2005/8/layout/hProcess9"/>
    <dgm:cxn modelId="{0062923F-69E9-469E-B08C-4E3C9156B303}" type="presParOf" srcId="{6CFCCFAD-FD50-4F56-A8E5-FE15F350F5ED}" destId="{10F06537-C49C-479E-A740-07ECBF82C522}" srcOrd="2" destOrd="0" presId="urn:microsoft.com/office/officeart/2005/8/layout/hProcess9"/>
    <dgm:cxn modelId="{B24D450F-1FDF-46B3-BD86-EF1CEE6398F4}" type="presParOf" srcId="{6CFCCFAD-FD50-4F56-A8E5-FE15F350F5ED}" destId="{565A18DA-E094-460B-AEB6-120F9B9A15E9}" srcOrd="3" destOrd="0" presId="urn:microsoft.com/office/officeart/2005/8/layout/hProcess9"/>
    <dgm:cxn modelId="{1C63A024-FE7B-4145-A035-0CACA6F0D3DF}" type="presParOf" srcId="{6CFCCFAD-FD50-4F56-A8E5-FE15F350F5ED}" destId="{6861EC40-36B5-4D2F-895A-283721FA0513}"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32FBD-0BA2-4A91-AB84-DC7D505653D1}">
      <dsp:nvSpPr>
        <dsp:cNvPr id="0" name=""/>
        <dsp:cNvSpPr/>
      </dsp:nvSpPr>
      <dsp:spPr>
        <a:xfrm>
          <a:off x="761237" y="0"/>
          <a:ext cx="8627364"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7C3ED-148A-4557-AA0C-752EA7AD523D}">
      <dsp:nvSpPr>
        <dsp:cNvPr id="0" name=""/>
        <dsp:cNvSpPr/>
      </dsp:nvSpPr>
      <dsp:spPr>
        <a:xfrm>
          <a:off x="5014" y="1625600"/>
          <a:ext cx="3245134" cy="2167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Democratization</a:t>
          </a:r>
          <a:endParaRPr lang="en-US" sz="3200" kern="1200" dirty="0"/>
        </a:p>
      </dsp:txBody>
      <dsp:txXfrm>
        <a:off x="110821" y="1731407"/>
        <a:ext cx="3033520" cy="1955852"/>
      </dsp:txXfrm>
    </dsp:sp>
    <dsp:sp modelId="{10F06537-C49C-479E-A740-07ECBF82C522}">
      <dsp:nvSpPr>
        <dsp:cNvPr id="0" name=""/>
        <dsp:cNvSpPr/>
      </dsp:nvSpPr>
      <dsp:spPr>
        <a:xfrm>
          <a:off x="3452352" y="1625600"/>
          <a:ext cx="3245134" cy="2167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Local Decision Making</a:t>
          </a:r>
          <a:endParaRPr lang="en-US" sz="3200" kern="1200" dirty="0"/>
        </a:p>
      </dsp:txBody>
      <dsp:txXfrm>
        <a:off x="3558159" y="1731407"/>
        <a:ext cx="3033520" cy="1955852"/>
      </dsp:txXfrm>
    </dsp:sp>
    <dsp:sp modelId="{6861EC40-36B5-4D2F-895A-283721FA0513}">
      <dsp:nvSpPr>
        <dsp:cNvPr id="0" name=""/>
        <dsp:cNvSpPr/>
      </dsp:nvSpPr>
      <dsp:spPr>
        <a:xfrm>
          <a:off x="6899691" y="1625600"/>
          <a:ext cx="3245134" cy="2167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Transparency</a:t>
          </a:r>
          <a:endParaRPr lang="en-US" sz="3200" kern="1200" dirty="0"/>
        </a:p>
      </dsp:txBody>
      <dsp:txXfrm>
        <a:off x="7005498" y="1731407"/>
        <a:ext cx="3033520" cy="195585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230B1F4-12B4-4DED-8E1A-3D5C8018AB61}" type="datetimeFigureOut">
              <a:rPr lang="en-US" smtClean="0"/>
              <a:pPr/>
              <a:t>6/14/2022</a:t>
            </a:fld>
            <a:endParaRPr lang="en-US"/>
          </a:p>
        </p:txBody>
      </p:sp>
      <p:sp>
        <p:nvSpPr>
          <p:cNvPr id="4" name="Slide Image Placeholder 3"/>
          <p:cNvSpPr>
            <a:spLocks noGrp="1" noRot="1" noChangeAspect="1"/>
          </p:cNvSpPr>
          <p:nvPr>
            <p:ph type="sldImg" idx="2"/>
          </p:nvPr>
        </p:nvSpPr>
        <p:spPr>
          <a:xfrm>
            <a:off x="2643188" y="514350"/>
            <a:ext cx="3857625"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A588DFD9-18A1-48BA-948F-1274BFD45E85}" type="slidenum">
              <a:rPr lang="en-US" smtClean="0"/>
              <a:pPr/>
              <a:t>‹#›</a:t>
            </a:fld>
            <a:endParaRPr lang="en-US"/>
          </a:p>
        </p:txBody>
      </p:sp>
    </p:spTree>
    <p:extLst>
      <p:ext uri="{BB962C8B-B14F-4D97-AF65-F5344CB8AC3E}">
        <p14:creationId xmlns:p14="http://schemas.microsoft.com/office/powerpoint/2010/main" xmlns="" val="850135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643188" y="514350"/>
            <a:ext cx="3857625" cy="2571750"/>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p:txBody>
          <a:bodyPr/>
          <a:lstStyle/>
          <a:p>
            <a:pPr>
              <a:defRPr/>
            </a:pPr>
            <a:fld id="{D075F75F-4B21-493C-BC87-12399BF8F92F}" type="slidenum">
              <a:rPr lang="en-US" smtClean="0"/>
              <a:pPr>
                <a:defRPr/>
              </a:pPr>
              <a:t>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88DFD9-18A1-48BA-948F-1274BFD45E8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5"/>
            <a:ext cx="932688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522462" indent="0" algn="ctr">
              <a:buNone/>
              <a:defRPr>
                <a:solidFill>
                  <a:schemeClr val="tx1">
                    <a:tint val="75000"/>
                  </a:schemeClr>
                </a:solidFill>
              </a:defRPr>
            </a:lvl2pPr>
            <a:lvl3pPr marL="1044924" indent="0" algn="ctr">
              <a:buNone/>
              <a:defRPr>
                <a:solidFill>
                  <a:schemeClr val="tx1">
                    <a:tint val="75000"/>
                  </a:schemeClr>
                </a:solidFill>
              </a:defRPr>
            </a:lvl3pPr>
            <a:lvl4pPr marL="1567386" indent="0" algn="ctr">
              <a:buNone/>
              <a:defRPr>
                <a:solidFill>
                  <a:schemeClr val="tx1">
                    <a:tint val="75000"/>
                  </a:schemeClr>
                </a:solidFill>
              </a:defRPr>
            </a:lvl4pPr>
            <a:lvl5pPr marL="2089849" indent="0" algn="ctr">
              <a:buNone/>
              <a:defRPr>
                <a:solidFill>
                  <a:schemeClr val="tx1">
                    <a:tint val="75000"/>
                  </a:schemeClr>
                </a:solidFill>
              </a:defRPr>
            </a:lvl5pPr>
            <a:lvl6pPr marL="2612311" indent="0" algn="ctr">
              <a:buNone/>
              <a:defRPr>
                <a:solidFill>
                  <a:schemeClr val="tx1">
                    <a:tint val="75000"/>
                  </a:schemeClr>
                </a:solidFill>
              </a:defRPr>
            </a:lvl6pPr>
            <a:lvl7pPr marL="3134772" indent="0" algn="ctr">
              <a:buNone/>
              <a:defRPr>
                <a:solidFill>
                  <a:schemeClr val="tx1">
                    <a:tint val="75000"/>
                  </a:schemeClr>
                </a:solidFill>
              </a:defRPr>
            </a:lvl7pPr>
            <a:lvl8pPr marL="3657234" indent="0" algn="ctr">
              <a:buNone/>
              <a:defRPr>
                <a:solidFill>
                  <a:schemeClr val="tx1">
                    <a:tint val="75000"/>
                  </a:schemeClr>
                </a:solidFill>
              </a:defRPr>
            </a:lvl8pPr>
            <a:lvl9pPr marL="417969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1358031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162719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9"/>
            <a:ext cx="246888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8640" y="292949"/>
            <a:ext cx="722376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265595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E0DF5-5DD7-49E0-B810-8152EDD70B3F}"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406620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5"/>
            <a:ext cx="9326880" cy="1452880"/>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66776" y="3100496"/>
            <a:ext cx="9326880" cy="1600199"/>
          </a:xfrm>
        </p:spPr>
        <p:txBody>
          <a:bodyPr anchor="b"/>
          <a:lstStyle>
            <a:lvl1pPr marL="0" indent="0">
              <a:buNone/>
              <a:defRPr sz="2300">
                <a:solidFill>
                  <a:schemeClr val="tx1">
                    <a:tint val="75000"/>
                  </a:schemeClr>
                </a:solidFill>
              </a:defRPr>
            </a:lvl1pPr>
            <a:lvl2pPr marL="522462" indent="0">
              <a:buNone/>
              <a:defRPr sz="2100">
                <a:solidFill>
                  <a:schemeClr val="tx1">
                    <a:tint val="75000"/>
                  </a:schemeClr>
                </a:solidFill>
              </a:defRPr>
            </a:lvl2pPr>
            <a:lvl3pPr marL="1044924" indent="0">
              <a:buNone/>
              <a:defRPr sz="1800">
                <a:solidFill>
                  <a:schemeClr val="tx1">
                    <a:tint val="75000"/>
                  </a:schemeClr>
                </a:solidFill>
              </a:defRPr>
            </a:lvl3pPr>
            <a:lvl4pPr marL="1567386" indent="0">
              <a:buNone/>
              <a:defRPr sz="1600">
                <a:solidFill>
                  <a:schemeClr val="tx1">
                    <a:tint val="75000"/>
                  </a:schemeClr>
                </a:solidFill>
              </a:defRPr>
            </a:lvl4pPr>
            <a:lvl5pPr marL="2089849" indent="0">
              <a:buNone/>
              <a:defRPr sz="1600">
                <a:solidFill>
                  <a:schemeClr val="tx1">
                    <a:tint val="75000"/>
                  </a:schemeClr>
                </a:solidFill>
              </a:defRPr>
            </a:lvl5pPr>
            <a:lvl6pPr marL="2612311" indent="0">
              <a:buNone/>
              <a:defRPr sz="1600">
                <a:solidFill>
                  <a:schemeClr val="tx1">
                    <a:tint val="75000"/>
                  </a:schemeClr>
                </a:solidFill>
              </a:defRPr>
            </a:lvl6pPr>
            <a:lvl7pPr marL="3134772" indent="0">
              <a:buNone/>
              <a:defRPr sz="1600">
                <a:solidFill>
                  <a:schemeClr val="tx1">
                    <a:tint val="75000"/>
                  </a:schemeClr>
                </a:solidFill>
              </a:defRPr>
            </a:lvl7pPr>
            <a:lvl8pPr marL="3657234" indent="0">
              <a:buNone/>
              <a:defRPr sz="1600">
                <a:solidFill>
                  <a:schemeClr val="tx1">
                    <a:tint val="75000"/>
                  </a:schemeClr>
                </a:solidFill>
              </a:defRPr>
            </a:lvl8pPr>
            <a:lvl9pPr marL="4179696"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2187841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86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778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CE0DF5-5DD7-49E0-B810-8152EDD70B3F}" type="datetimeFigureOut">
              <a:rPr lang="en-US" smtClean="0"/>
              <a:pPr/>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156918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8640" y="1637455"/>
            <a:ext cx="4848226" cy="682413"/>
          </a:xfrm>
        </p:spPr>
        <p:txBody>
          <a:bodyPr anchor="b"/>
          <a:lstStyle>
            <a:lvl1pPr marL="0" indent="0">
              <a:buNone/>
              <a:defRPr sz="2700" b="1"/>
            </a:lvl1pPr>
            <a:lvl2pPr marL="522462" indent="0">
              <a:buNone/>
              <a:defRPr sz="2300" b="1"/>
            </a:lvl2pPr>
            <a:lvl3pPr marL="1044924" indent="0">
              <a:buNone/>
              <a:defRPr sz="2100" b="1"/>
            </a:lvl3pPr>
            <a:lvl4pPr marL="1567386" indent="0">
              <a:buNone/>
              <a:defRPr sz="1800" b="1"/>
            </a:lvl4pPr>
            <a:lvl5pPr marL="2089849" indent="0">
              <a:buNone/>
              <a:defRPr sz="1800" b="1"/>
            </a:lvl5pPr>
            <a:lvl6pPr marL="2612311" indent="0">
              <a:buNone/>
              <a:defRPr sz="1800" b="1"/>
            </a:lvl6pPr>
            <a:lvl7pPr marL="3134772" indent="0">
              <a:buNone/>
              <a:defRPr sz="1800" b="1"/>
            </a:lvl7pPr>
            <a:lvl8pPr marL="3657234" indent="0">
              <a:buNone/>
              <a:defRPr sz="1800" b="1"/>
            </a:lvl8pPr>
            <a:lvl9pPr marL="4179696"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8640" y="2319868"/>
            <a:ext cx="4848226"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4032" y="1637455"/>
            <a:ext cx="4850130" cy="682413"/>
          </a:xfrm>
        </p:spPr>
        <p:txBody>
          <a:bodyPr anchor="b"/>
          <a:lstStyle>
            <a:lvl1pPr marL="0" indent="0">
              <a:buNone/>
              <a:defRPr sz="2700" b="1"/>
            </a:lvl1pPr>
            <a:lvl2pPr marL="522462" indent="0">
              <a:buNone/>
              <a:defRPr sz="2300" b="1"/>
            </a:lvl2pPr>
            <a:lvl3pPr marL="1044924" indent="0">
              <a:buNone/>
              <a:defRPr sz="2100" b="1"/>
            </a:lvl3pPr>
            <a:lvl4pPr marL="1567386" indent="0">
              <a:buNone/>
              <a:defRPr sz="1800" b="1"/>
            </a:lvl4pPr>
            <a:lvl5pPr marL="2089849" indent="0">
              <a:buNone/>
              <a:defRPr sz="1800" b="1"/>
            </a:lvl5pPr>
            <a:lvl6pPr marL="2612311" indent="0">
              <a:buNone/>
              <a:defRPr sz="1800" b="1"/>
            </a:lvl6pPr>
            <a:lvl7pPr marL="3134772" indent="0">
              <a:buNone/>
              <a:defRPr sz="1800" b="1"/>
            </a:lvl7pPr>
            <a:lvl8pPr marL="3657234" indent="0">
              <a:buNone/>
              <a:defRPr sz="1800" b="1"/>
            </a:lvl8pPr>
            <a:lvl9pPr marL="4179696"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574032" y="2319868"/>
            <a:ext cx="4850130"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CE0DF5-5DD7-49E0-B810-8152EDD70B3F}" type="datetimeFigureOut">
              <a:rPr lang="en-US" smtClean="0"/>
              <a:pPr/>
              <a:t>6/14/2022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314149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CE0DF5-5DD7-49E0-B810-8152EDD70B3F}" type="datetimeFigureOut">
              <a:rPr lang="en-US" smtClean="0"/>
              <a:pPr/>
              <a:t>6/14/2022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327826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0DF5-5DD7-49E0-B810-8152EDD70B3F}" type="datetimeFigureOut">
              <a:rPr lang="en-US" smtClean="0"/>
              <a:pPr/>
              <a:t>6/14/2022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2090104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90060" y="291255"/>
            <a:ext cx="6134100" cy="62433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8640" y="1530775"/>
            <a:ext cx="3609976" cy="5003801"/>
          </a:xfrm>
        </p:spPr>
        <p:txBody>
          <a:bodyPr/>
          <a:lstStyle>
            <a:lvl1pPr marL="0" indent="0">
              <a:buNone/>
              <a:defRPr sz="1600"/>
            </a:lvl1pPr>
            <a:lvl2pPr marL="522462" indent="0">
              <a:buNone/>
              <a:defRPr sz="1400"/>
            </a:lvl2pPr>
            <a:lvl3pPr marL="1044924" indent="0">
              <a:buNone/>
              <a:defRPr sz="1100"/>
            </a:lvl3pPr>
            <a:lvl4pPr marL="1567386" indent="0">
              <a:buNone/>
              <a:defRPr sz="1000"/>
            </a:lvl4pPr>
            <a:lvl5pPr marL="2089849" indent="0">
              <a:buNone/>
              <a:defRPr sz="1000"/>
            </a:lvl5pPr>
            <a:lvl6pPr marL="2612311" indent="0">
              <a:buNone/>
              <a:defRPr sz="1000"/>
            </a:lvl6pPr>
            <a:lvl7pPr marL="3134772" indent="0">
              <a:buNone/>
              <a:defRPr sz="1000"/>
            </a:lvl7pPr>
            <a:lvl8pPr marL="3657234" indent="0">
              <a:buNone/>
              <a:defRPr sz="1000"/>
            </a:lvl8pPr>
            <a:lvl9pPr marL="417969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E0DF5-5DD7-49E0-B810-8152EDD70B3F}" type="datetimeFigureOut">
              <a:rPr lang="en-US" smtClean="0"/>
              <a:pPr/>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120742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1"/>
            <a:ext cx="6583680" cy="604521"/>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50746" y="653627"/>
            <a:ext cx="6583680" cy="4389120"/>
          </a:xfrm>
        </p:spPr>
        <p:txBody>
          <a:bodyPr/>
          <a:lstStyle>
            <a:lvl1pPr marL="0" indent="0">
              <a:buNone/>
              <a:defRPr sz="3700"/>
            </a:lvl1pPr>
            <a:lvl2pPr marL="522462" indent="0">
              <a:buNone/>
              <a:defRPr sz="3200"/>
            </a:lvl2pPr>
            <a:lvl3pPr marL="1044924" indent="0">
              <a:buNone/>
              <a:defRPr sz="2700"/>
            </a:lvl3pPr>
            <a:lvl4pPr marL="1567386" indent="0">
              <a:buNone/>
              <a:defRPr sz="2300"/>
            </a:lvl4pPr>
            <a:lvl5pPr marL="2089849" indent="0">
              <a:buNone/>
              <a:defRPr sz="2300"/>
            </a:lvl5pPr>
            <a:lvl6pPr marL="2612311" indent="0">
              <a:buNone/>
              <a:defRPr sz="2300"/>
            </a:lvl6pPr>
            <a:lvl7pPr marL="3134772" indent="0">
              <a:buNone/>
              <a:defRPr sz="2300"/>
            </a:lvl7pPr>
            <a:lvl8pPr marL="3657234" indent="0">
              <a:buNone/>
              <a:defRPr sz="2300"/>
            </a:lvl8pPr>
            <a:lvl9pPr marL="4179696" indent="0">
              <a:buNone/>
              <a:defRPr sz="2300"/>
            </a:lvl9pPr>
          </a:lstStyle>
          <a:p>
            <a:endParaRPr lang="en-US"/>
          </a:p>
        </p:txBody>
      </p:sp>
      <p:sp>
        <p:nvSpPr>
          <p:cNvPr id="4" name="Text Placeholder 3"/>
          <p:cNvSpPr>
            <a:spLocks noGrp="1"/>
          </p:cNvSpPr>
          <p:nvPr>
            <p:ph type="body" sz="half" idx="2"/>
          </p:nvPr>
        </p:nvSpPr>
        <p:spPr>
          <a:xfrm>
            <a:off x="2150746" y="5725162"/>
            <a:ext cx="6583680" cy="858519"/>
          </a:xfrm>
        </p:spPr>
        <p:txBody>
          <a:bodyPr/>
          <a:lstStyle>
            <a:lvl1pPr marL="0" indent="0">
              <a:buNone/>
              <a:defRPr sz="1600"/>
            </a:lvl1pPr>
            <a:lvl2pPr marL="522462" indent="0">
              <a:buNone/>
              <a:defRPr sz="1400"/>
            </a:lvl2pPr>
            <a:lvl3pPr marL="1044924" indent="0">
              <a:buNone/>
              <a:defRPr sz="1100"/>
            </a:lvl3pPr>
            <a:lvl4pPr marL="1567386" indent="0">
              <a:buNone/>
              <a:defRPr sz="1000"/>
            </a:lvl4pPr>
            <a:lvl5pPr marL="2089849" indent="0">
              <a:buNone/>
              <a:defRPr sz="1000"/>
            </a:lvl5pPr>
            <a:lvl6pPr marL="2612311" indent="0">
              <a:buNone/>
              <a:defRPr sz="1000"/>
            </a:lvl6pPr>
            <a:lvl7pPr marL="3134772" indent="0">
              <a:buNone/>
              <a:defRPr sz="1000"/>
            </a:lvl7pPr>
            <a:lvl8pPr marL="3657234" indent="0">
              <a:buNone/>
              <a:defRPr sz="1000"/>
            </a:lvl8pPr>
            <a:lvl9pPr marL="417969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E0DF5-5DD7-49E0-B810-8152EDD70B3F}" type="datetimeFigureOut">
              <a:rPr lang="en-US" smtClean="0"/>
              <a:pPr/>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234175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292947"/>
            <a:ext cx="9875520" cy="1219200"/>
          </a:xfrm>
          <a:prstGeom prst="rect">
            <a:avLst/>
          </a:prstGeom>
        </p:spPr>
        <p:txBody>
          <a:bodyPr vert="horz" lIns="104493" tIns="52247" rIns="104493" bIns="5224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8640" y="1706880"/>
            <a:ext cx="9875520" cy="4827694"/>
          </a:xfrm>
          <a:prstGeom prst="rect">
            <a:avLst/>
          </a:prstGeom>
        </p:spPr>
        <p:txBody>
          <a:bodyPr vert="horz" lIns="104493" tIns="52247" rIns="104493" bIns="5224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8640" y="6780108"/>
            <a:ext cx="2560320" cy="389467"/>
          </a:xfrm>
          <a:prstGeom prst="rect">
            <a:avLst/>
          </a:prstGeom>
        </p:spPr>
        <p:txBody>
          <a:bodyPr vert="horz" lIns="104493" tIns="52247" rIns="104493" bIns="52247" rtlCol="0" anchor="ctr"/>
          <a:lstStyle>
            <a:lvl1pPr algn="l">
              <a:defRPr sz="1400">
                <a:solidFill>
                  <a:schemeClr val="tx1">
                    <a:tint val="75000"/>
                  </a:schemeClr>
                </a:solidFill>
              </a:defRPr>
            </a:lvl1pPr>
          </a:lstStyle>
          <a:p>
            <a:fld id="{63CE0DF5-5DD7-49E0-B810-8152EDD70B3F}" type="datetimeFigureOut">
              <a:rPr lang="en-US" smtClean="0"/>
              <a:pPr/>
              <a:t>6/14/2022</a:t>
            </a:fld>
            <a:endParaRPr lang="en-US"/>
          </a:p>
        </p:txBody>
      </p:sp>
      <p:sp>
        <p:nvSpPr>
          <p:cNvPr id="5" name="Footer Placeholder 4"/>
          <p:cNvSpPr>
            <a:spLocks noGrp="1"/>
          </p:cNvSpPr>
          <p:nvPr>
            <p:ph type="ftr" sz="quarter" idx="3"/>
          </p:nvPr>
        </p:nvSpPr>
        <p:spPr>
          <a:xfrm>
            <a:off x="3749040" y="6780108"/>
            <a:ext cx="3474720" cy="389467"/>
          </a:xfrm>
          <a:prstGeom prst="rect">
            <a:avLst/>
          </a:prstGeom>
        </p:spPr>
        <p:txBody>
          <a:bodyPr vert="horz" lIns="104493" tIns="52247" rIns="104493" bIns="52247"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6780108"/>
            <a:ext cx="2560320" cy="389467"/>
          </a:xfrm>
          <a:prstGeom prst="rect">
            <a:avLst/>
          </a:prstGeom>
        </p:spPr>
        <p:txBody>
          <a:bodyPr vert="horz" lIns="104493" tIns="52247" rIns="104493" bIns="52247" rtlCol="0" anchor="ctr"/>
          <a:lstStyle>
            <a:lvl1pPr algn="r">
              <a:defRPr sz="1400">
                <a:solidFill>
                  <a:schemeClr val="tx1">
                    <a:tint val="75000"/>
                  </a:schemeClr>
                </a:solidFill>
              </a:defRPr>
            </a:lvl1pPr>
          </a:lstStyle>
          <a:p>
            <a:fld id="{3CF1AFC5-63DA-447C-8B2A-F97F1C651D7D}" type="slidenum">
              <a:rPr lang="en-US" smtClean="0"/>
              <a:pPr/>
              <a:t>‹#›</a:t>
            </a:fld>
            <a:endParaRPr lang="en-US"/>
          </a:p>
        </p:txBody>
      </p:sp>
    </p:spTree>
    <p:extLst>
      <p:ext uri="{BB962C8B-B14F-4D97-AF65-F5344CB8AC3E}">
        <p14:creationId xmlns:p14="http://schemas.microsoft.com/office/powerpoint/2010/main" xmlns="" val="1477290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4924" rtl="0" eaLnBrk="1" latinLnBrk="0" hangingPunct="1">
        <a:spcBef>
          <a:spcPct val="0"/>
        </a:spcBef>
        <a:buNone/>
        <a:defRPr sz="5000" kern="1200">
          <a:solidFill>
            <a:schemeClr val="tx1"/>
          </a:solidFill>
          <a:latin typeface="+mj-lt"/>
          <a:ea typeface="+mj-ea"/>
          <a:cs typeface="+mj-cs"/>
        </a:defRPr>
      </a:lvl1pPr>
    </p:titleStyle>
    <p:bodyStyle>
      <a:lvl1pPr marL="391847" indent="-391847" algn="l" defTabSz="1044924"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9001" indent="-326539" algn="l" defTabSz="1044924"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6155" indent="-261232" algn="l" defTabSz="10449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8617"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51079"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73541"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6003"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8465"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40927" indent="-261232" algn="l" defTabSz="1044924"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4924" rtl="0" eaLnBrk="1" latinLnBrk="0" hangingPunct="1">
        <a:defRPr sz="2100" kern="1200">
          <a:solidFill>
            <a:schemeClr val="tx1"/>
          </a:solidFill>
          <a:latin typeface="+mn-lt"/>
          <a:ea typeface="+mn-ea"/>
          <a:cs typeface="+mn-cs"/>
        </a:defRPr>
      </a:lvl1pPr>
      <a:lvl2pPr marL="522462" algn="l" defTabSz="1044924" rtl="0" eaLnBrk="1" latinLnBrk="0" hangingPunct="1">
        <a:defRPr sz="2100" kern="1200">
          <a:solidFill>
            <a:schemeClr val="tx1"/>
          </a:solidFill>
          <a:latin typeface="+mn-lt"/>
          <a:ea typeface="+mn-ea"/>
          <a:cs typeface="+mn-cs"/>
        </a:defRPr>
      </a:lvl2pPr>
      <a:lvl3pPr marL="1044924" algn="l" defTabSz="1044924" rtl="0" eaLnBrk="1" latinLnBrk="0" hangingPunct="1">
        <a:defRPr sz="2100" kern="1200">
          <a:solidFill>
            <a:schemeClr val="tx1"/>
          </a:solidFill>
          <a:latin typeface="+mn-lt"/>
          <a:ea typeface="+mn-ea"/>
          <a:cs typeface="+mn-cs"/>
        </a:defRPr>
      </a:lvl3pPr>
      <a:lvl4pPr marL="1567386" algn="l" defTabSz="1044924" rtl="0" eaLnBrk="1" latinLnBrk="0" hangingPunct="1">
        <a:defRPr sz="2100" kern="1200">
          <a:solidFill>
            <a:schemeClr val="tx1"/>
          </a:solidFill>
          <a:latin typeface="+mn-lt"/>
          <a:ea typeface="+mn-ea"/>
          <a:cs typeface="+mn-cs"/>
        </a:defRPr>
      </a:lvl4pPr>
      <a:lvl5pPr marL="2089849" algn="l" defTabSz="1044924" rtl="0" eaLnBrk="1" latinLnBrk="0" hangingPunct="1">
        <a:defRPr sz="2100" kern="1200">
          <a:solidFill>
            <a:schemeClr val="tx1"/>
          </a:solidFill>
          <a:latin typeface="+mn-lt"/>
          <a:ea typeface="+mn-ea"/>
          <a:cs typeface="+mn-cs"/>
        </a:defRPr>
      </a:lvl5pPr>
      <a:lvl6pPr marL="2612311" algn="l" defTabSz="1044924" rtl="0" eaLnBrk="1" latinLnBrk="0" hangingPunct="1">
        <a:defRPr sz="2100" kern="1200">
          <a:solidFill>
            <a:schemeClr val="tx1"/>
          </a:solidFill>
          <a:latin typeface="+mn-lt"/>
          <a:ea typeface="+mn-ea"/>
          <a:cs typeface="+mn-cs"/>
        </a:defRPr>
      </a:lvl6pPr>
      <a:lvl7pPr marL="3134772" algn="l" defTabSz="1044924" rtl="0" eaLnBrk="1" latinLnBrk="0" hangingPunct="1">
        <a:defRPr sz="2100" kern="1200">
          <a:solidFill>
            <a:schemeClr val="tx1"/>
          </a:solidFill>
          <a:latin typeface="+mn-lt"/>
          <a:ea typeface="+mn-ea"/>
          <a:cs typeface="+mn-cs"/>
        </a:defRPr>
      </a:lvl7pPr>
      <a:lvl8pPr marL="3657234" algn="l" defTabSz="1044924" rtl="0" eaLnBrk="1" latinLnBrk="0" hangingPunct="1">
        <a:defRPr sz="2100" kern="1200">
          <a:solidFill>
            <a:schemeClr val="tx1"/>
          </a:solidFill>
          <a:latin typeface="+mn-lt"/>
          <a:ea typeface="+mn-ea"/>
          <a:cs typeface="+mn-cs"/>
        </a:defRPr>
      </a:lvl8pPr>
      <a:lvl9pPr marL="4179696" algn="l" defTabSz="1044924"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19400" y="0"/>
            <a:ext cx="45720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3" tIns="52247" rIns="104493" bIns="52247" rtlCol="0" anchor="ctr"/>
          <a:lstStyle/>
          <a:p>
            <a:pPr algn="ctr"/>
            <a:r>
              <a:rPr lang="en-US" sz="5000" b="1" dirty="0" smtClean="0">
                <a:solidFill>
                  <a:srgbClr val="FF0000"/>
                </a:solidFill>
                <a:latin typeface="Cambria" pitchFamily="18" charset="0"/>
                <a:ea typeface="Cambria" pitchFamily="18" charset="0"/>
              </a:rPr>
              <a:t>Lecture 15-16 </a:t>
            </a:r>
            <a:endParaRPr lang="en-US" sz="5000" b="1" dirty="0">
              <a:solidFill>
                <a:srgbClr val="FF0000"/>
              </a:solidFill>
              <a:latin typeface="Cambria" pitchFamily="18" charset="0"/>
              <a:ea typeface="Cambria" pitchFamily="18" charset="0"/>
            </a:endParaRPr>
          </a:p>
        </p:txBody>
      </p:sp>
      <p:sp>
        <p:nvSpPr>
          <p:cNvPr id="6" name="Title 1"/>
          <p:cNvSpPr txBox="1">
            <a:spLocks/>
          </p:cNvSpPr>
          <p:nvPr/>
        </p:nvSpPr>
        <p:spPr>
          <a:xfrm>
            <a:off x="762000" y="1981200"/>
            <a:ext cx="9326880" cy="1676401"/>
          </a:xfrm>
          <a:prstGeom prst="rect">
            <a:avLst/>
          </a:prstGeom>
          <a:solidFill>
            <a:srgbClr val="292929"/>
          </a:solidFill>
        </p:spPr>
        <p:txBody>
          <a:bodyPr vert="horz" lIns="104493" tIns="52247" rIns="104493" bIns="52247" rtlCol="0" anchor="ctr">
            <a:noAutofit/>
          </a:bodyPr>
          <a:lstStyle/>
          <a:p>
            <a:pPr lvl="0" algn="ctr">
              <a:spcBef>
                <a:spcPct val="0"/>
              </a:spcBef>
            </a:pPr>
            <a:r>
              <a:rPr lang="en-US" sz="5700" b="1" dirty="0" smtClean="0">
                <a:solidFill>
                  <a:srgbClr val="0070C0"/>
                </a:solidFill>
                <a:effectLst>
                  <a:outerShdw blurRad="38100" dist="38100" dir="2700000" algn="tl">
                    <a:srgbClr val="000000">
                      <a:alpha val="43137"/>
                    </a:srgbClr>
                  </a:outerShdw>
                </a:effectLst>
                <a:latin typeface="Cambria" pitchFamily="18" charset="0"/>
                <a:ea typeface="Segoe UI Black" pitchFamily="34" charset="0"/>
              </a:rPr>
              <a:t>The Role of NGOs in Rural Development </a:t>
            </a:r>
            <a:endParaRPr lang="en-US" sz="5700" b="1" dirty="0">
              <a:solidFill>
                <a:srgbClr val="00B050"/>
              </a:solidFill>
              <a:effectLst>
                <a:outerShdw blurRad="38100" dist="38100" dir="2700000" algn="tl">
                  <a:srgbClr val="000000">
                    <a:alpha val="43137"/>
                  </a:srgbClr>
                </a:outerShdw>
              </a:effectLst>
              <a:latin typeface="Cambria" pitchFamily="18" charset="0"/>
              <a:ea typeface="Cambria" pitchFamily="18" charset="0"/>
              <a:cs typeface="+mj-cs"/>
            </a:endParaRPr>
          </a:p>
        </p:txBody>
      </p:sp>
      <p:sp>
        <p:nvSpPr>
          <p:cNvPr id="8" name="Subtitle 2"/>
          <p:cNvSpPr>
            <a:spLocks noGrp="1"/>
          </p:cNvSpPr>
          <p:nvPr>
            <p:ph type="subTitle" idx="1"/>
          </p:nvPr>
        </p:nvSpPr>
        <p:spPr>
          <a:xfrm>
            <a:off x="1645920" y="4800600"/>
            <a:ext cx="7680960" cy="2331721"/>
          </a:xfrm>
        </p:spPr>
        <p:style>
          <a:lnRef idx="1">
            <a:schemeClr val="accent1"/>
          </a:lnRef>
          <a:fillRef idx="2">
            <a:schemeClr val="accent1"/>
          </a:fillRef>
          <a:effectRef idx="1">
            <a:schemeClr val="accent1"/>
          </a:effectRef>
          <a:fontRef idx="minor">
            <a:schemeClr val="dk1"/>
          </a:fontRef>
        </p:style>
        <p:txBody>
          <a:bodyPr>
            <a:noAutofit/>
          </a:bodyPr>
          <a:lstStyle/>
          <a:p>
            <a:r>
              <a:rPr lang="en-US" sz="3000" b="1" dirty="0" smtClean="0">
                <a:solidFill>
                  <a:srgbClr val="FF0000"/>
                </a:solidFill>
                <a:effectLst>
                  <a:outerShdw blurRad="38100" dist="38100" dir="2700000" algn="tl">
                    <a:srgbClr val="000000">
                      <a:alpha val="43137"/>
                    </a:srgbClr>
                  </a:outerShdw>
                </a:effectLst>
                <a:latin typeface="Cambria" pitchFamily="18" charset="0"/>
                <a:ea typeface="Cambria" pitchFamily="18" charset="0"/>
              </a:rPr>
              <a:t>Mohammad Faisal </a:t>
            </a:r>
            <a:r>
              <a:rPr lang="en-US" sz="3000" b="1" dirty="0" err="1" smtClean="0">
                <a:solidFill>
                  <a:srgbClr val="FF0000"/>
                </a:solidFill>
                <a:effectLst>
                  <a:outerShdw blurRad="38100" dist="38100" dir="2700000" algn="tl">
                    <a:srgbClr val="000000">
                      <a:alpha val="43137"/>
                    </a:srgbClr>
                  </a:outerShdw>
                </a:effectLst>
                <a:latin typeface="Cambria" pitchFamily="18" charset="0"/>
                <a:ea typeface="Cambria" pitchFamily="18" charset="0"/>
              </a:rPr>
              <a:t>Akber</a:t>
            </a:r>
            <a:endParaRPr lang="en-US" sz="3000" b="1" dirty="0" smtClean="0">
              <a:solidFill>
                <a:srgbClr val="FF0000"/>
              </a:solidFill>
              <a:effectLst>
                <a:outerShdw blurRad="38100" dist="38100" dir="2700000" algn="tl">
                  <a:srgbClr val="000000">
                    <a:alpha val="43137"/>
                  </a:srgbClr>
                </a:outerShdw>
              </a:effectLst>
              <a:latin typeface="Cambria" pitchFamily="18" charset="0"/>
              <a:ea typeface="Cambria" pitchFamily="18" charset="0"/>
            </a:endParaRPr>
          </a:p>
          <a:p>
            <a:r>
              <a:rPr lang="en-US" sz="3000" dirty="0" smtClean="0">
                <a:solidFill>
                  <a:srgbClr val="0070C0"/>
                </a:solidFill>
                <a:latin typeface="Cambria" pitchFamily="18" charset="0"/>
                <a:ea typeface="Cambria" pitchFamily="18" charset="0"/>
              </a:rPr>
              <a:t>Senior Lecturer</a:t>
            </a:r>
          </a:p>
          <a:p>
            <a:r>
              <a:rPr lang="en-US" sz="3000" dirty="0" smtClean="0">
                <a:solidFill>
                  <a:srgbClr val="0070C0"/>
                </a:solidFill>
                <a:latin typeface="Cambria" pitchFamily="18" charset="0"/>
                <a:ea typeface="Cambria" pitchFamily="18" charset="0"/>
              </a:rPr>
              <a:t>Department of Development Studies</a:t>
            </a:r>
          </a:p>
          <a:p>
            <a:r>
              <a:rPr lang="en-US" sz="3000" dirty="0" smtClean="0">
                <a:solidFill>
                  <a:srgbClr val="0070C0"/>
                </a:solidFill>
                <a:latin typeface="Cambria" pitchFamily="18" charset="0"/>
                <a:ea typeface="Cambria" pitchFamily="18" charset="0"/>
              </a:rPr>
              <a:t>Daffodil International University  </a:t>
            </a:r>
          </a:p>
        </p:txBody>
      </p:sp>
    </p:spTree>
    <p:extLst>
      <p:ext uri="{BB962C8B-B14F-4D97-AF65-F5344CB8AC3E}">
        <p14:creationId xmlns:p14="http://schemas.microsoft.com/office/powerpoint/2010/main" xmlns="" val="2072493547"/>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1" y="6822061"/>
            <a:ext cx="126302" cy="139015"/>
          </a:xfrm>
          <a:prstGeom prst="rect">
            <a:avLst/>
          </a:prstGeom>
        </p:spPr>
      </p:pic>
      <p:sp>
        <p:nvSpPr>
          <p:cNvPr id="3" name="object 3"/>
          <p:cNvSpPr txBox="1"/>
          <p:nvPr/>
        </p:nvSpPr>
        <p:spPr>
          <a:xfrm>
            <a:off x="304800" y="1219200"/>
            <a:ext cx="10210800" cy="1859483"/>
          </a:xfrm>
          <a:prstGeom prst="rect">
            <a:avLst/>
          </a:prstGeom>
        </p:spPr>
        <p:txBody>
          <a:bodyPr vert="horz" wrap="square" lIns="0" tIns="12700" rIns="0" bIns="0" rtlCol="0">
            <a:spAutoFit/>
          </a:bodyPr>
          <a:lstStyle/>
          <a:p>
            <a:pPr marL="697865" indent="-685800" algn="just">
              <a:lnSpc>
                <a:spcPct val="100000"/>
              </a:lnSpc>
              <a:spcBef>
                <a:spcPts val="100"/>
              </a:spcBef>
              <a:tabLst>
                <a:tab pos="698500" algn="l"/>
              </a:tabLst>
            </a:pPr>
            <a:r>
              <a:rPr lang="en-US" sz="3000" dirty="0" smtClean="0">
                <a:latin typeface="Cambria" pitchFamily="18" charset="0"/>
                <a:cs typeface="Arial MT"/>
              </a:rPr>
              <a:t>Caritas </a:t>
            </a:r>
            <a:r>
              <a:rPr lang="en-US" sz="3000" dirty="0" smtClean="0">
                <a:latin typeface="Cambria" pitchFamily="18" charset="0"/>
                <a:cs typeface="Arial MT"/>
              </a:rPr>
              <a:t>Bangladesh works in integrated development, disaster management, and human  resource development. They start their journey in  1967 as Caritas East Pakistan. In 1976 they were  re-introduced their name as Caritas.</a:t>
            </a:r>
            <a:endParaRPr sz="3000">
              <a:latin typeface="Cambria" pitchFamily="18" charset="0"/>
              <a:cs typeface="Arial MT"/>
            </a:endParaRPr>
          </a:p>
        </p:txBody>
      </p:sp>
      <p:sp>
        <p:nvSpPr>
          <p:cNvPr id="5" name="object 3"/>
          <p:cNvSpPr txBox="1"/>
          <p:nvPr/>
        </p:nvSpPr>
        <p:spPr>
          <a:xfrm>
            <a:off x="304800" y="304800"/>
            <a:ext cx="10287000" cy="70532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697865" indent="-685800" algn="ctr">
              <a:lnSpc>
                <a:spcPct val="100000"/>
              </a:lnSpc>
              <a:spcBef>
                <a:spcPts val="100"/>
              </a:spcBef>
              <a:tabLst>
                <a:tab pos="698500" algn="l"/>
              </a:tabLst>
            </a:pPr>
            <a:r>
              <a:rPr lang="en-US" sz="4500" b="1" dirty="0" smtClean="0">
                <a:latin typeface="Cambria" pitchFamily="18" charset="0"/>
                <a:cs typeface="Arial MT"/>
              </a:rPr>
              <a:t>Caritas Bangladesh</a:t>
            </a:r>
            <a:endParaRPr sz="4500" b="1">
              <a:latin typeface="Cambria" pitchFamily="18" charset="0"/>
              <a:cs typeface="Arial MT"/>
            </a:endParaRPr>
          </a:p>
        </p:txBody>
      </p:sp>
      <p:sp>
        <p:nvSpPr>
          <p:cNvPr id="6" name="object 3"/>
          <p:cNvSpPr txBox="1"/>
          <p:nvPr/>
        </p:nvSpPr>
        <p:spPr>
          <a:xfrm>
            <a:off x="381000" y="3276600"/>
            <a:ext cx="10287000" cy="3733800"/>
          </a:xfrm>
          <a:prstGeom prst="rect">
            <a:avLst/>
          </a:prstGeom>
        </p:spPr>
        <p:txBody>
          <a:bodyPr vert="horz" wrap="square" lIns="0" tIns="110489" rIns="0" bIns="0" rtlCol="0">
            <a:spAutoFit/>
          </a:bodyPr>
          <a:lstStyle/>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Caritas Bangladesh is implementing over  ongoing projects relating to these six  goals/sectors:</a:t>
            </a:r>
          </a:p>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Improvement of the Quality of Life of the  Extremely Poor and of Vulnerable Communities.</a:t>
            </a:r>
          </a:p>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Promote Education Rights and Inclusive Quality  Education.</a:t>
            </a:r>
          </a:p>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Improve Health Education, Care and Public  Health Services.</a:t>
            </a:r>
          </a:p>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Strengthen Disaster Response and Community  Resilience.</a:t>
            </a:r>
          </a:p>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Strengthen Ecological Sustainability.</a:t>
            </a:r>
          </a:p>
          <a:p>
            <a:pPr marL="697865" marR="5080" indent="-685800">
              <a:lnSpc>
                <a:spcPct val="85000"/>
              </a:lnSpc>
              <a:spcBef>
                <a:spcPts val="869"/>
              </a:spcBef>
              <a:buFont typeface="Wingdings"/>
              <a:buChar char=""/>
              <a:tabLst>
                <a:tab pos="697865" algn="l"/>
                <a:tab pos="698500" algn="l"/>
              </a:tabLst>
            </a:pPr>
            <a:r>
              <a:rPr lang="en-US" sz="2400" dirty="0" smtClean="0">
                <a:latin typeface="Cambria" pitchFamily="18" charset="0"/>
                <a:cs typeface="Arial MT"/>
              </a:rPr>
              <a:t>Improvement of the Living Standards of  Indigenous Peoples</a:t>
            </a:r>
            <a:r>
              <a:rPr lang="en-US" sz="2400" dirty="0" smtClean="0">
                <a:latin typeface="Cambria" pitchFamily="18" charset="0"/>
                <a:cs typeface="Arial MT"/>
              </a:rPr>
              <a:t>.</a:t>
            </a:r>
            <a:endParaRPr sz="2400">
              <a:latin typeface="Cambria" pitchFamily="18" charset="0"/>
              <a:cs typeface="Arial M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59400" y="6739453"/>
            <a:ext cx="288036" cy="312251"/>
          </a:xfrm>
          <a:custGeom>
            <a:avLst/>
            <a:gdLst/>
            <a:ahLst/>
            <a:cxnLst/>
            <a:rect l="l" t="t" r="r" b="b"/>
            <a:pathLst>
              <a:path w="320039" h="292734">
                <a:moveTo>
                  <a:pt x="88011" y="64579"/>
                </a:moveTo>
                <a:lnTo>
                  <a:pt x="58674" y="64579"/>
                </a:lnTo>
                <a:lnTo>
                  <a:pt x="58674" y="292468"/>
                </a:lnTo>
                <a:lnTo>
                  <a:pt x="88011" y="292468"/>
                </a:lnTo>
                <a:lnTo>
                  <a:pt x="88011" y="64579"/>
                </a:lnTo>
                <a:close/>
              </a:path>
              <a:path w="320039" h="292734">
                <a:moveTo>
                  <a:pt x="88011" y="0"/>
                </a:moveTo>
                <a:lnTo>
                  <a:pt x="68961" y="0"/>
                </a:lnTo>
                <a:lnTo>
                  <a:pt x="64480" y="9603"/>
                </a:lnTo>
                <a:lnTo>
                  <a:pt x="58642" y="19327"/>
                </a:lnTo>
                <a:lnTo>
                  <a:pt x="33182" y="48793"/>
                </a:lnTo>
                <a:lnTo>
                  <a:pt x="0" y="73126"/>
                </a:lnTo>
                <a:lnTo>
                  <a:pt x="0" y="107695"/>
                </a:lnTo>
                <a:lnTo>
                  <a:pt x="39493" y="82735"/>
                </a:lnTo>
                <a:lnTo>
                  <a:pt x="58674" y="64579"/>
                </a:lnTo>
                <a:lnTo>
                  <a:pt x="88011" y="64579"/>
                </a:lnTo>
                <a:lnTo>
                  <a:pt x="88011" y="0"/>
                </a:lnTo>
                <a:close/>
              </a:path>
              <a:path w="320039" h="292734">
                <a:moveTo>
                  <a:pt x="319913" y="4965"/>
                </a:moveTo>
                <a:lnTo>
                  <a:pt x="165481" y="4965"/>
                </a:lnTo>
                <a:lnTo>
                  <a:pt x="165481" y="39344"/>
                </a:lnTo>
                <a:lnTo>
                  <a:pt x="282067" y="39344"/>
                </a:lnTo>
                <a:lnTo>
                  <a:pt x="271186" y="55661"/>
                </a:lnTo>
                <a:lnTo>
                  <a:pt x="250473" y="93213"/>
                </a:lnTo>
                <a:lnTo>
                  <a:pt x="231566" y="136788"/>
                </a:lnTo>
                <a:lnTo>
                  <a:pt x="216465" y="183180"/>
                </a:lnTo>
                <a:lnTo>
                  <a:pt x="205579" y="230817"/>
                </a:lnTo>
                <a:lnTo>
                  <a:pt x="199812" y="273432"/>
                </a:lnTo>
                <a:lnTo>
                  <a:pt x="198882" y="292468"/>
                </a:lnTo>
                <a:lnTo>
                  <a:pt x="228854" y="292468"/>
                </a:lnTo>
                <a:lnTo>
                  <a:pt x="232237" y="257021"/>
                </a:lnTo>
                <a:lnTo>
                  <a:pt x="238394" y="221411"/>
                </a:lnTo>
                <a:lnTo>
                  <a:pt x="259080" y="149707"/>
                </a:lnTo>
                <a:lnTo>
                  <a:pt x="287353" y="84472"/>
                </a:lnTo>
                <a:lnTo>
                  <a:pt x="319913" y="32791"/>
                </a:lnTo>
                <a:lnTo>
                  <a:pt x="319913" y="4965"/>
                </a:lnTo>
                <a:close/>
              </a:path>
            </a:pathLst>
          </a:custGeom>
          <a:solidFill>
            <a:srgbClr val="F8F8F8">
              <a:alpha val="50195"/>
            </a:srgbClr>
          </a:solidFill>
        </p:spPr>
        <p:txBody>
          <a:bodyPr wrap="square" lIns="0" tIns="0" rIns="0" bIns="0" rtlCol="0"/>
          <a:lstStyle/>
          <a:p>
            <a:endParaRPr/>
          </a:p>
        </p:txBody>
      </p:sp>
      <p:pic>
        <p:nvPicPr>
          <p:cNvPr id="4" name="object 4"/>
          <p:cNvPicPr/>
          <p:nvPr/>
        </p:nvPicPr>
        <p:blipFill>
          <a:blip r:embed="rId2" cstate="print"/>
          <a:stretch>
            <a:fillRect/>
          </a:stretch>
        </p:blipFill>
        <p:spPr>
          <a:xfrm>
            <a:off x="8077200" y="0"/>
            <a:ext cx="2895600" cy="4038600"/>
          </a:xfrm>
          <a:prstGeom prst="rect">
            <a:avLst/>
          </a:prstGeom>
        </p:spPr>
      </p:pic>
      <p:sp>
        <p:nvSpPr>
          <p:cNvPr id="6" name="object 3"/>
          <p:cNvSpPr txBox="1"/>
          <p:nvPr/>
        </p:nvSpPr>
        <p:spPr>
          <a:xfrm>
            <a:off x="457200" y="1219200"/>
            <a:ext cx="7315200" cy="6095900"/>
          </a:xfrm>
          <a:prstGeom prst="rect">
            <a:avLst/>
          </a:prstGeom>
        </p:spPr>
        <p:style>
          <a:lnRef idx="2">
            <a:schemeClr val="accent3"/>
          </a:lnRef>
          <a:fillRef idx="1">
            <a:schemeClr val="lt1"/>
          </a:fillRef>
          <a:effectRef idx="0">
            <a:schemeClr val="accent3"/>
          </a:effectRef>
          <a:fontRef idx="minor">
            <a:schemeClr val="dk1"/>
          </a:fontRef>
        </p:style>
        <p:txBody>
          <a:bodyPr vert="horz" wrap="square" lIns="0" tIns="12065" rIns="0" bIns="0" rtlCol="0">
            <a:spAutoFit/>
          </a:bodyPr>
          <a:lstStyle/>
          <a:p>
            <a:pPr marL="698500" indent="-685800" algn="just">
              <a:lnSpc>
                <a:spcPct val="100000"/>
              </a:lnSpc>
              <a:spcBef>
                <a:spcPts val="95"/>
              </a:spcBef>
              <a:tabLst>
                <a:tab pos="697865" algn="l"/>
                <a:tab pos="698500" algn="l"/>
              </a:tabLst>
            </a:pPr>
            <a:r>
              <a:rPr lang="en-US" sz="4000" dirty="0" smtClean="0">
                <a:latin typeface="Cambria" pitchFamily="18" charset="0"/>
                <a:cs typeface="Arial MT"/>
              </a:rPr>
              <a:t>Established in 1976</a:t>
            </a:r>
          </a:p>
          <a:p>
            <a:pPr marL="698500" indent="-685800" algn="just">
              <a:lnSpc>
                <a:spcPct val="100000"/>
              </a:lnSpc>
              <a:spcBef>
                <a:spcPts val="95"/>
              </a:spcBef>
              <a:tabLst>
                <a:tab pos="697865" algn="l"/>
                <a:tab pos="698500" algn="l"/>
              </a:tabLst>
            </a:pPr>
            <a:r>
              <a:rPr lang="en-US" sz="3200" dirty="0" err="1" smtClean="0">
                <a:latin typeface="Cambria" pitchFamily="18" charset="0"/>
                <a:cs typeface="Arial MT"/>
              </a:rPr>
              <a:t>Proshika</a:t>
            </a:r>
            <a:r>
              <a:rPr lang="en-US" sz="3200" dirty="0" smtClean="0">
                <a:latin typeface="Cambria" pitchFamily="18" charset="0"/>
                <a:cs typeface="Arial MT"/>
              </a:rPr>
              <a:t> was founded by social  workers trained in BRAC who  decided to concentrate mainly  on human development  </a:t>
            </a:r>
            <a:r>
              <a:rPr lang="en-US" sz="3200" dirty="0" smtClean="0">
                <a:latin typeface="Cambria" pitchFamily="18" charset="0"/>
                <a:cs typeface="Arial MT"/>
              </a:rPr>
              <a:t>training. The </a:t>
            </a:r>
            <a:r>
              <a:rPr lang="en-US" sz="3200" dirty="0" smtClean="0">
                <a:latin typeface="Cambria" pitchFamily="18" charset="0"/>
                <a:cs typeface="Arial MT"/>
              </a:rPr>
              <a:t>rural development activities of PROSHIKA can be  grouped into three broad categories :</a:t>
            </a:r>
          </a:p>
          <a:p>
            <a:pPr marL="698500" indent="-685800" algn="just">
              <a:lnSpc>
                <a:spcPct val="100000"/>
              </a:lnSpc>
              <a:spcBef>
                <a:spcPts val="95"/>
              </a:spcBef>
              <a:buFont typeface="Wingdings" pitchFamily="2" charset="2"/>
              <a:buChar char="§"/>
              <a:tabLst>
                <a:tab pos="697865" algn="l"/>
                <a:tab pos="698500" algn="l"/>
              </a:tabLst>
            </a:pPr>
            <a:r>
              <a:rPr lang="en-US" sz="3200" dirty="0" smtClean="0">
                <a:latin typeface="Cambria" pitchFamily="18" charset="0"/>
                <a:cs typeface="Arial MT"/>
              </a:rPr>
              <a:t>Building </a:t>
            </a:r>
            <a:r>
              <a:rPr lang="en-US" sz="3200" dirty="0" smtClean="0">
                <a:latin typeface="Cambria" pitchFamily="18" charset="0"/>
                <a:cs typeface="Arial MT"/>
              </a:rPr>
              <a:t>self-awareness and  confidence</a:t>
            </a:r>
          </a:p>
          <a:p>
            <a:pPr marL="698500" indent="-685800" algn="just">
              <a:lnSpc>
                <a:spcPct val="100000"/>
              </a:lnSpc>
              <a:spcBef>
                <a:spcPts val="95"/>
              </a:spcBef>
              <a:buFont typeface="Wingdings" pitchFamily="2" charset="2"/>
              <a:buChar char="§"/>
              <a:tabLst>
                <a:tab pos="697865" algn="l"/>
                <a:tab pos="698500" algn="l"/>
              </a:tabLst>
            </a:pPr>
            <a:r>
              <a:rPr lang="en-US" sz="3200" dirty="0" smtClean="0">
                <a:latin typeface="Cambria" pitchFamily="18" charset="0"/>
                <a:cs typeface="Arial MT"/>
              </a:rPr>
              <a:t>Promotion of income</a:t>
            </a:r>
          </a:p>
          <a:p>
            <a:pPr marL="698500" indent="-685800" algn="just">
              <a:lnSpc>
                <a:spcPct val="100000"/>
              </a:lnSpc>
              <a:spcBef>
                <a:spcPts val="95"/>
              </a:spcBef>
              <a:buFont typeface="Wingdings" pitchFamily="2" charset="2"/>
              <a:buChar char="§"/>
              <a:tabLst>
                <a:tab pos="697865" algn="l"/>
                <a:tab pos="698500" algn="l"/>
              </a:tabLst>
            </a:pPr>
            <a:r>
              <a:rPr lang="en-US" sz="3200" dirty="0" smtClean="0">
                <a:latin typeface="Cambria" pitchFamily="18" charset="0"/>
                <a:cs typeface="Arial MT"/>
              </a:rPr>
              <a:t>Development of </a:t>
            </a:r>
            <a:r>
              <a:rPr lang="en-US" sz="3200" dirty="0" smtClean="0">
                <a:latin typeface="Cambria" pitchFamily="18" charset="0"/>
                <a:cs typeface="Arial MT"/>
              </a:rPr>
              <a:t>education</a:t>
            </a:r>
            <a:endParaRPr lang="en-US" sz="3400" dirty="0" smtClean="0">
              <a:latin typeface="Cambria" pitchFamily="18" charset="0"/>
              <a:cs typeface="Arial MT"/>
            </a:endParaRPr>
          </a:p>
        </p:txBody>
      </p:sp>
      <p:sp>
        <p:nvSpPr>
          <p:cNvPr id="7" name="object 3"/>
          <p:cNvSpPr txBox="1"/>
          <p:nvPr/>
        </p:nvSpPr>
        <p:spPr>
          <a:xfrm>
            <a:off x="304800" y="304800"/>
            <a:ext cx="7543800" cy="751488"/>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697865" indent="-685800" algn="ctr">
              <a:lnSpc>
                <a:spcPct val="100000"/>
              </a:lnSpc>
              <a:spcBef>
                <a:spcPts val="100"/>
              </a:spcBef>
              <a:tabLst>
                <a:tab pos="698500" algn="l"/>
              </a:tabLst>
            </a:pPr>
            <a:r>
              <a:rPr lang="en-US" sz="4800" b="1" dirty="0" err="1" smtClean="0">
                <a:latin typeface="Cambria" pitchFamily="18" charset="0"/>
                <a:cs typeface="Arial MT"/>
              </a:rPr>
              <a:t>Proshika</a:t>
            </a:r>
            <a:endParaRPr sz="4500" b="1">
              <a:latin typeface="Cambria" pitchFamily="18" charset="0"/>
              <a:cs typeface="Arial M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59400" y="6739453"/>
            <a:ext cx="288036" cy="312251"/>
          </a:xfrm>
          <a:custGeom>
            <a:avLst/>
            <a:gdLst/>
            <a:ahLst/>
            <a:cxnLst/>
            <a:rect l="l" t="t" r="r" b="b"/>
            <a:pathLst>
              <a:path w="320039" h="292734">
                <a:moveTo>
                  <a:pt x="88011" y="64579"/>
                </a:moveTo>
                <a:lnTo>
                  <a:pt x="58674" y="64579"/>
                </a:lnTo>
                <a:lnTo>
                  <a:pt x="58674" y="292468"/>
                </a:lnTo>
                <a:lnTo>
                  <a:pt x="88011" y="292468"/>
                </a:lnTo>
                <a:lnTo>
                  <a:pt x="88011" y="64579"/>
                </a:lnTo>
                <a:close/>
              </a:path>
              <a:path w="320039" h="292734">
                <a:moveTo>
                  <a:pt x="88011" y="0"/>
                </a:moveTo>
                <a:lnTo>
                  <a:pt x="68961" y="0"/>
                </a:lnTo>
                <a:lnTo>
                  <a:pt x="64480" y="9603"/>
                </a:lnTo>
                <a:lnTo>
                  <a:pt x="58642" y="19327"/>
                </a:lnTo>
                <a:lnTo>
                  <a:pt x="33182" y="48793"/>
                </a:lnTo>
                <a:lnTo>
                  <a:pt x="0" y="73126"/>
                </a:lnTo>
                <a:lnTo>
                  <a:pt x="0" y="107695"/>
                </a:lnTo>
                <a:lnTo>
                  <a:pt x="39493" y="82735"/>
                </a:lnTo>
                <a:lnTo>
                  <a:pt x="58674" y="64579"/>
                </a:lnTo>
                <a:lnTo>
                  <a:pt x="88011" y="64579"/>
                </a:lnTo>
                <a:lnTo>
                  <a:pt x="88011" y="0"/>
                </a:lnTo>
                <a:close/>
              </a:path>
              <a:path w="320039" h="292734">
                <a:moveTo>
                  <a:pt x="319913" y="4965"/>
                </a:moveTo>
                <a:lnTo>
                  <a:pt x="165481" y="4965"/>
                </a:lnTo>
                <a:lnTo>
                  <a:pt x="165481" y="39344"/>
                </a:lnTo>
                <a:lnTo>
                  <a:pt x="282067" y="39344"/>
                </a:lnTo>
                <a:lnTo>
                  <a:pt x="271186" y="55661"/>
                </a:lnTo>
                <a:lnTo>
                  <a:pt x="250473" y="93213"/>
                </a:lnTo>
                <a:lnTo>
                  <a:pt x="231566" y="136788"/>
                </a:lnTo>
                <a:lnTo>
                  <a:pt x="216465" y="183180"/>
                </a:lnTo>
                <a:lnTo>
                  <a:pt x="205579" y="230817"/>
                </a:lnTo>
                <a:lnTo>
                  <a:pt x="199812" y="273432"/>
                </a:lnTo>
                <a:lnTo>
                  <a:pt x="198882" y="292468"/>
                </a:lnTo>
                <a:lnTo>
                  <a:pt x="228854" y="292468"/>
                </a:lnTo>
                <a:lnTo>
                  <a:pt x="232237" y="257021"/>
                </a:lnTo>
                <a:lnTo>
                  <a:pt x="238394" y="221411"/>
                </a:lnTo>
                <a:lnTo>
                  <a:pt x="259080" y="149707"/>
                </a:lnTo>
                <a:lnTo>
                  <a:pt x="287353" y="84472"/>
                </a:lnTo>
                <a:lnTo>
                  <a:pt x="319913" y="32791"/>
                </a:lnTo>
                <a:lnTo>
                  <a:pt x="319913" y="4965"/>
                </a:lnTo>
                <a:close/>
              </a:path>
            </a:pathLst>
          </a:custGeom>
          <a:solidFill>
            <a:srgbClr val="F8F8F8">
              <a:alpha val="50195"/>
            </a:srgbClr>
          </a:solidFill>
        </p:spPr>
        <p:txBody>
          <a:bodyPr wrap="square" lIns="0" tIns="0" rIns="0" bIns="0" rtlCol="0"/>
          <a:lstStyle/>
          <a:p>
            <a:endParaRPr/>
          </a:p>
        </p:txBody>
      </p:sp>
      <p:sp>
        <p:nvSpPr>
          <p:cNvPr id="6" name="object 3"/>
          <p:cNvSpPr txBox="1"/>
          <p:nvPr/>
        </p:nvSpPr>
        <p:spPr>
          <a:xfrm>
            <a:off x="457200" y="1447800"/>
            <a:ext cx="10134600" cy="5359801"/>
          </a:xfrm>
          <a:prstGeom prst="rect">
            <a:avLst/>
          </a:prstGeom>
        </p:spPr>
        <p:style>
          <a:lnRef idx="2">
            <a:schemeClr val="accent3"/>
          </a:lnRef>
          <a:fillRef idx="1">
            <a:schemeClr val="lt1"/>
          </a:fillRef>
          <a:effectRef idx="0">
            <a:schemeClr val="accent3"/>
          </a:effectRef>
          <a:fontRef idx="minor">
            <a:schemeClr val="dk1"/>
          </a:fontRef>
        </p:style>
        <p:txBody>
          <a:bodyPr vert="horz" wrap="square" lIns="0" tIns="12065" rIns="0" bIns="0" rtlCol="0">
            <a:spAutoFit/>
          </a:bodyPr>
          <a:lstStyle/>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Established in 1978.</a:t>
            </a:r>
          </a:p>
          <a:p>
            <a:pPr marL="698500" indent="-685800" algn="just">
              <a:lnSpc>
                <a:spcPct val="100000"/>
              </a:lnSpc>
              <a:spcBef>
                <a:spcPts val="95"/>
              </a:spcBef>
              <a:tabLst>
                <a:tab pos="697865" algn="l"/>
                <a:tab pos="698500" algn="l"/>
              </a:tabLst>
            </a:pPr>
            <a:endParaRPr lang="en-US" sz="3400" dirty="0" smtClean="0">
              <a:latin typeface="Cambria" pitchFamily="18" charset="0"/>
              <a:cs typeface="Arial MT"/>
            </a:endParaRP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Rural development programs taken by ASA</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Loan</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Savings</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Insurance</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Health awareness</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Primary education</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Higher education</a:t>
            </a:r>
          </a:p>
          <a:p>
            <a:pPr marL="698500" indent="-685800" algn="just">
              <a:lnSpc>
                <a:spcPct val="100000"/>
              </a:lnSpc>
              <a:spcBef>
                <a:spcPts val="95"/>
              </a:spcBef>
              <a:tabLst>
                <a:tab pos="697865" algn="l"/>
                <a:tab pos="698500" algn="l"/>
              </a:tabLst>
            </a:pPr>
            <a:r>
              <a:rPr lang="en-US" sz="3400" dirty="0" smtClean="0">
                <a:latin typeface="Cambria" pitchFamily="18" charset="0"/>
                <a:cs typeface="Arial MT"/>
              </a:rPr>
              <a:t>Partnership building among rural </a:t>
            </a:r>
            <a:r>
              <a:rPr lang="en-US" sz="3400" dirty="0" smtClean="0">
                <a:latin typeface="Cambria" pitchFamily="18" charset="0"/>
                <a:cs typeface="Arial MT"/>
              </a:rPr>
              <a:t>people</a:t>
            </a:r>
            <a:endParaRPr lang="en-US" sz="3400" dirty="0" smtClean="0">
              <a:latin typeface="Cambria" pitchFamily="18" charset="0"/>
              <a:cs typeface="Arial MT"/>
            </a:endParaRPr>
          </a:p>
        </p:txBody>
      </p:sp>
      <p:sp>
        <p:nvSpPr>
          <p:cNvPr id="7" name="object 3"/>
          <p:cNvSpPr txBox="1"/>
          <p:nvPr/>
        </p:nvSpPr>
        <p:spPr>
          <a:xfrm>
            <a:off x="304800" y="304800"/>
            <a:ext cx="7010400" cy="751488"/>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698500" indent="-686435" algn="ctr">
              <a:lnSpc>
                <a:spcPts val="5670"/>
              </a:lnSpc>
              <a:spcBef>
                <a:spcPts val="100"/>
              </a:spcBef>
              <a:tabLst>
                <a:tab pos="699135" algn="l"/>
              </a:tabLst>
            </a:pPr>
            <a:r>
              <a:rPr lang="en-US" sz="4800" b="1" spc="-730" dirty="0" smtClean="0">
                <a:latin typeface="Cambria" pitchFamily="18" charset="0"/>
                <a:cs typeface="Arial"/>
              </a:rPr>
              <a:t>ASA</a:t>
            </a:r>
            <a:endParaRPr lang="en-US" sz="4800" dirty="0">
              <a:latin typeface="Cambria" pitchFamily="18" charset="0"/>
              <a:cs typeface="Arial"/>
            </a:endParaRPr>
          </a:p>
        </p:txBody>
      </p:sp>
      <p:pic>
        <p:nvPicPr>
          <p:cNvPr id="8" name="object 4"/>
          <p:cNvPicPr/>
          <p:nvPr/>
        </p:nvPicPr>
        <p:blipFill>
          <a:blip r:embed="rId2" cstate="print"/>
          <a:stretch>
            <a:fillRect/>
          </a:stretch>
        </p:blipFill>
        <p:spPr>
          <a:xfrm>
            <a:off x="7397039" y="152400"/>
            <a:ext cx="3575761" cy="9906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72800" cy="1219200"/>
          </a:xfrm>
          <a:solidFill>
            <a:srgbClr val="66FF99"/>
          </a:solidFill>
        </p:spPr>
        <p:txBody>
          <a:bodyPr>
            <a:noAutofit/>
          </a:bodyPr>
          <a:lstStyle/>
          <a:p>
            <a:r>
              <a:rPr lang="en-US" sz="4000" b="1" dirty="0" smtClean="0">
                <a:effectLst>
                  <a:outerShdw blurRad="38100" dist="38100" dir="2700000" algn="tl">
                    <a:srgbClr val="000000">
                      <a:alpha val="43137"/>
                    </a:srgbClr>
                  </a:outerShdw>
                </a:effectLst>
                <a:latin typeface="Cambria" pitchFamily="18" charset="0"/>
              </a:rPr>
              <a:t>The Contribution of NGOs in Social Change in Bangladesh, Somalia, Nigeria : </a:t>
            </a:r>
            <a:r>
              <a:rPr lang="en-US" sz="4500" b="1" dirty="0" smtClean="0">
                <a:solidFill>
                  <a:srgbClr val="FF0000"/>
                </a:solidFill>
                <a:effectLst>
                  <a:outerShdw blurRad="38100" dist="38100" dir="2700000" algn="tl">
                    <a:srgbClr val="000000">
                      <a:alpha val="43137"/>
                    </a:srgbClr>
                  </a:outerShdw>
                </a:effectLst>
                <a:latin typeface="Cambria" pitchFamily="18" charset="0"/>
              </a:rPr>
              <a:t>Microfinance </a:t>
            </a:r>
            <a:endParaRPr lang="en-US" sz="4500" b="1" dirty="0">
              <a:solidFill>
                <a:srgbClr val="FF0000"/>
              </a:solidFill>
              <a:effectLst>
                <a:outerShdw blurRad="38100" dist="38100" dir="2700000" algn="tl">
                  <a:srgbClr val="000000">
                    <a:alpha val="43137"/>
                  </a:srgbClr>
                </a:outerShdw>
              </a:effectLst>
              <a:latin typeface="Cambria" pitchFamily="18" charset="0"/>
            </a:endParaRPr>
          </a:p>
        </p:txBody>
      </p:sp>
      <p:sp>
        <p:nvSpPr>
          <p:cNvPr id="3" name="Content Placeholder 2"/>
          <p:cNvSpPr>
            <a:spLocks noGrp="1"/>
          </p:cNvSpPr>
          <p:nvPr>
            <p:ph idx="1"/>
          </p:nvPr>
        </p:nvSpPr>
        <p:spPr>
          <a:xfrm>
            <a:off x="228600" y="1447800"/>
            <a:ext cx="10515600" cy="57150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In countries like Bangladesh, Somalia, and Nigeria, women are disproportionately disadvantaged. </a:t>
            </a:r>
          </a:p>
          <a:p>
            <a:pPr marL="274320" indent="-274320" algn="just">
              <a:spcBef>
                <a:spcPts val="0"/>
              </a:spcBef>
              <a:buFont typeface="Wingdings" pitchFamily="2" charset="2"/>
              <a:buChar char="§"/>
            </a:pPr>
            <a:r>
              <a:rPr lang="en-US" sz="3000" dirty="0" smtClean="0">
                <a:latin typeface="Cambria" pitchFamily="18" charset="0"/>
              </a:rPr>
              <a:t>Women constitute the overwhelming majority of the microfinance beneficiaries.</a:t>
            </a:r>
          </a:p>
          <a:p>
            <a:pPr marL="274320" indent="-274320" algn="just">
              <a:spcBef>
                <a:spcPts val="0"/>
              </a:spcBef>
              <a:buFont typeface="Wingdings" pitchFamily="2" charset="2"/>
              <a:buChar char="§"/>
            </a:pPr>
            <a:r>
              <a:rPr lang="en-US" sz="3000" dirty="0" smtClean="0">
                <a:latin typeface="Cambria" pitchFamily="18" charset="0"/>
              </a:rPr>
              <a:t>Microfinance helps women acquire assets of their own and exercise power in household decision making. </a:t>
            </a:r>
          </a:p>
          <a:p>
            <a:pPr marL="274320" indent="-274320" algn="just">
              <a:spcBef>
                <a:spcPts val="0"/>
              </a:spcBef>
              <a:buFont typeface="Wingdings" pitchFamily="2" charset="2"/>
              <a:buChar char="§"/>
            </a:pPr>
            <a:r>
              <a:rPr lang="en-US" sz="3000" dirty="0" smtClean="0">
                <a:latin typeface="Cambria" pitchFamily="18" charset="0"/>
              </a:rPr>
              <a:t>Microfinance programs taken by NGOs promote investment in human capital and raise awareness of reproductive health issues among poor families. </a:t>
            </a:r>
          </a:p>
          <a:p>
            <a:pPr marL="274320" indent="-274320" algn="just">
              <a:spcBef>
                <a:spcPts val="0"/>
              </a:spcBef>
              <a:buFont typeface="Wingdings" pitchFamily="2" charset="2"/>
              <a:buChar char="§"/>
            </a:pPr>
            <a:r>
              <a:rPr lang="en-US" sz="3000" dirty="0" err="1" smtClean="0">
                <a:latin typeface="Cambria" pitchFamily="18" charset="0"/>
              </a:rPr>
              <a:t>Grameen</a:t>
            </a:r>
            <a:r>
              <a:rPr lang="en-US" sz="3000" dirty="0" smtClean="0">
                <a:latin typeface="Cambria" pitchFamily="18" charset="0"/>
              </a:rPr>
              <a:t> Bank, BRAC, ASA in Bangladesh; Salaam Financial Services, </a:t>
            </a:r>
            <a:r>
              <a:rPr lang="en-US" sz="3000" dirty="0" err="1" smtClean="0">
                <a:latin typeface="Cambria" pitchFamily="18" charset="0"/>
              </a:rPr>
              <a:t>Kabaa</a:t>
            </a:r>
            <a:r>
              <a:rPr lang="en-US" sz="3000" dirty="0" smtClean="0">
                <a:latin typeface="Cambria" pitchFamily="18" charset="0"/>
              </a:rPr>
              <a:t> Microfinance Institution (K-MFI) in Somaliland provide short loans to poor women.  </a:t>
            </a:r>
            <a:endParaRPr lang="en-US" sz="3000" dirty="0">
              <a:latin typeface="Cambria" pitchFamily="18" charset="0"/>
            </a:endParaRPr>
          </a:p>
        </p:txBody>
      </p:sp>
    </p:spTree>
    <p:extLst>
      <p:ext uri="{BB962C8B-B14F-4D97-AF65-F5344CB8AC3E}">
        <p14:creationId xmlns:p14="http://schemas.microsoft.com/office/powerpoint/2010/main" xmlns="" val="2307984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2514600" cy="5252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vert270" lIns="104493" tIns="52247" rIns="104493" bIns="52247" rtlCol="0" anchor="ctr"/>
          <a:lstStyle/>
          <a:p>
            <a:pPr algn="ctr"/>
            <a:r>
              <a:rPr lang="en-US" sz="7500" dirty="0" smtClean="0"/>
              <a:t>Microfinance </a:t>
            </a:r>
            <a:endParaRPr lang="en-US" sz="7500" dirty="0"/>
          </a:p>
        </p:txBody>
      </p:sp>
      <p:sp>
        <p:nvSpPr>
          <p:cNvPr id="10" name="Rounded Rectangle 9"/>
          <p:cNvSpPr/>
          <p:nvPr/>
        </p:nvSpPr>
        <p:spPr>
          <a:xfrm>
            <a:off x="4480560" y="1950720"/>
            <a:ext cx="3108960" cy="260096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4493" tIns="52247" rIns="104493" bIns="52247" rtlCol="0" anchor="ctr"/>
          <a:lstStyle/>
          <a:p>
            <a:pPr algn="ctr"/>
            <a:r>
              <a:rPr lang="en-US" sz="5000" dirty="0" smtClean="0"/>
              <a:t>Targeting Women  </a:t>
            </a:r>
            <a:endParaRPr lang="en-US" sz="5000" dirty="0"/>
          </a:p>
        </p:txBody>
      </p:sp>
      <p:cxnSp>
        <p:nvCxnSpPr>
          <p:cNvPr id="12" name="Straight Connector 11"/>
          <p:cNvCxnSpPr>
            <a:stCxn id="10" idx="1"/>
          </p:cNvCxnSpPr>
          <p:nvPr/>
        </p:nvCxnSpPr>
        <p:spPr>
          <a:xfrm rot="10800000">
            <a:off x="3200400" y="3251200"/>
            <a:ext cx="1280160" cy="169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412480" y="487680"/>
            <a:ext cx="1920240" cy="625856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270" lIns="104493" tIns="52247" rIns="104493" bIns="52247" rtlCol="0" anchor="ctr"/>
          <a:lstStyle/>
          <a:p>
            <a:pPr algn="ctr"/>
            <a:r>
              <a:rPr lang="en-US" sz="6200" dirty="0" smtClean="0"/>
              <a:t>Women Empowerment</a:t>
            </a:r>
            <a:endParaRPr lang="en-US" sz="6200" dirty="0"/>
          </a:p>
        </p:txBody>
      </p:sp>
      <p:cxnSp>
        <p:nvCxnSpPr>
          <p:cNvPr id="15" name="Straight Connector 14"/>
          <p:cNvCxnSpPr>
            <a:stCxn id="10" idx="3"/>
          </p:cNvCxnSpPr>
          <p:nvPr/>
        </p:nvCxnSpPr>
        <p:spPr>
          <a:xfrm>
            <a:off x="7589520" y="3251200"/>
            <a:ext cx="822960" cy="169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s of microcredit"/>
          <p:cNvPicPr>
            <a:picLocks noChangeAspect="1" noChangeArrowheads="1"/>
          </p:cNvPicPr>
          <p:nvPr/>
        </p:nvPicPr>
        <p:blipFill>
          <a:blip r:embed="rId2"/>
          <a:srcRect/>
          <a:stretch>
            <a:fillRect/>
          </a:stretch>
        </p:blipFill>
        <p:spPr bwMode="auto">
          <a:xfrm>
            <a:off x="0" y="0"/>
            <a:ext cx="10972800" cy="7315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article.sciencepublishinggroup.com/journal/296/2960017/image001.jpg"/>
          <p:cNvPicPr>
            <a:picLocks noChangeAspect="1" noChangeArrowheads="1"/>
          </p:cNvPicPr>
          <p:nvPr/>
        </p:nvPicPr>
        <p:blipFill>
          <a:blip r:embed="rId2"/>
          <a:srcRect/>
          <a:stretch>
            <a:fillRect/>
          </a:stretch>
        </p:blipFill>
        <p:spPr bwMode="auto">
          <a:xfrm>
            <a:off x="731520" y="568960"/>
            <a:ext cx="9784080" cy="5608320"/>
          </a:xfrm>
          <a:prstGeom prst="rect">
            <a:avLst/>
          </a:prstGeom>
          <a:noFill/>
        </p:spPr>
      </p:pic>
      <p:sp>
        <p:nvSpPr>
          <p:cNvPr id="3" name="TextBox 2"/>
          <p:cNvSpPr txBox="1"/>
          <p:nvPr/>
        </p:nvSpPr>
        <p:spPr>
          <a:xfrm>
            <a:off x="1828800" y="6664960"/>
            <a:ext cx="7406640" cy="428680"/>
          </a:xfrm>
          <a:prstGeom prst="rect">
            <a:avLst/>
          </a:prstGeom>
          <a:noFill/>
        </p:spPr>
        <p:txBody>
          <a:bodyPr wrap="square" lIns="104493" tIns="52247" rIns="104493" bIns="52247" rtlCol="0">
            <a:spAutoFit/>
          </a:bodyPr>
          <a:lstStyle/>
          <a:p>
            <a:r>
              <a:rPr lang="en-US" b="1" dirty="0" smtClean="0"/>
              <a:t>Figure: </a:t>
            </a:r>
            <a:r>
              <a:rPr lang="en-US" dirty="0" err="1" smtClean="0">
                <a:solidFill>
                  <a:srgbClr val="FF0000"/>
                </a:solidFill>
              </a:rPr>
              <a:t>Grameen</a:t>
            </a:r>
            <a:r>
              <a:rPr lang="en-US" dirty="0" smtClean="0">
                <a:solidFill>
                  <a:srgbClr val="FF0000"/>
                </a:solidFill>
              </a:rPr>
              <a:t> Bank Loan Distribution System</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10515600" cy="571500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just">
              <a:spcBef>
                <a:spcPts val="0"/>
              </a:spcBef>
              <a:buFont typeface="Wingdings" pitchFamily="2" charset="2"/>
              <a:buChar char="§"/>
            </a:pPr>
            <a:r>
              <a:rPr lang="en-US" sz="3000" dirty="0" smtClean="0">
                <a:latin typeface="Cambria" pitchFamily="18" charset="0"/>
              </a:rPr>
              <a:t>BRAC’s </a:t>
            </a:r>
            <a:r>
              <a:rPr lang="en-US" sz="3000" b="1" dirty="0" smtClean="0">
                <a:latin typeface="Cambria" pitchFamily="18" charset="0"/>
              </a:rPr>
              <a:t>Non-Formal Primary Education Program </a:t>
            </a:r>
            <a:r>
              <a:rPr lang="en-US" sz="3000" dirty="0" smtClean="0">
                <a:latin typeface="Cambria" pitchFamily="18" charset="0"/>
              </a:rPr>
              <a:t>is an initiative for the rural areas of Bangladesh to provide basic education to the large numbers of children </a:t>
            </a:r>
            <a:r>
              <a:rPr lang="en-US" sz="3000" b="1" i="1" dirty="0" smtClean="0">
                <a:latin typeface="Cambria" pitchFamily="18" charset="0"/>
              </a:rPr>
              <a:t>who were not being reached through government efforts. </a:t>
            </a:r>
          </a:p>
          <a:p>
            <a:pPr marL="274320" indent="-274320" algn="just">
              <a:spcBef>
                <a:spcPts val="0"/>
              </a:spcBef>
              <a:buFont typeface="Wingdings" pitchFamily="2" charset="2"/>
              <a:buChar char="§"/>
            </a:pPr>
            <a:r>
              <a:rPr lang="en-US" sz="3000" dirty="0" smtClean="0">
                <a:latin typeface="Cambria" pitchFamily="18" charset="0"/>
              </a:rPr>
              <a:t>In comparison with the teachers in the formal education system, BRAC teachers have smaller classes (30 students only), teach fewer subjects, address fewer objectives and provide an estimated 500 additional hours per year of engaged instructional time. </a:t>
            </a:r>
          </a:p>
          <a:p>
            <a:pPr marL="274320" indent="-274320" algn="just">
              <a:spcBef>
                <a:spcPts val="0"/>
              </a:spcBef>
              <a:buFont typeface="Wingdings" pitchFamily="2" charset="2"/>
              <a:buChar char="§"/>
            </a:pPr>
            <a:r>
              <a:rPr lang="en-US" sz="3000" dirty="0" smtClean="0">
                <a:latin typeface="Cambria" pitchFamily="18" charset="0"/>
              </a:rPr>
              <a:t>Similarly  Association for Social Advancement-ASA in Bangladesh, Plan International, Teach for India these are working for ensuring basic education for drop out students. </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kumimoji="0" lang="en-US" sz="40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Education </a:t>
            </a:r>
            <a:endPar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2997633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Image result for images of BRAC ananda school"/>
          <p:cNvPicPr>
            <a:picLocks noChangeAspect="1" noChangeArrowheads="1"/>
          </p:cNvPicPr>
          <p:nvPr/>
        </p:nvPicPr>
        <p:blipFill>
          <a:blip r:embed="rId3"/>
          <a:srcRect/>
          <a:stretch>
            <a:fillRect/>
          </a:stretch>
        </p:blipFill>
        <p:spPr bwMode="auto">
          <a:xfrm>
            <a:off x="640080" y="568960"/>
            <a:ext cx="9692640" cy="633984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5623560"/>
          </a:xfrm>
        </p:spPr>
        <p:txBody>
          <a:bodyPr>
            <a:normAutofit/>
          </a:bodyPr>
          <a:lstStyle/>
          <a:p>
            <a:pPr marL="274320" indent="-274320" algn="just">
              <a:spcBef>
                <a:spcPts val="0"/>
              </a:spcBef>
            </a:pPr>
            <a:r>
              <a:rPr lang="en-US" sz="3000" dirty="0">
                <a:latin typeface="Cambria" pitchFamily="18" charset="0"/>
              </a:rPr>
              <a:t>The Lancet documented in 2013 that Bangladesh achieved a great success in health especially in the improvements in the survival of infants and children under 5 years of age, life expectancy, immunization coverage and </a:t>
            </a:r>
            <a:r>
              <a:rPr lang="en-US" sz="3000" dirty="0" smtClean="0">
                <a:latin typeface="Cambria" pitchFamily="18" charset="0"/>
              </a:rPr>
              <a:t>tuberculosis.</a:t>
            </a:r>
          </a:p>
          <a:p>
            <a:pPr marL="274320" indent="-274320" algn="just">
              <a:spcBef>
                <a:spcPts val="0"/>
              </a:spcBef>
            </a:pPr>
            <a:r>
              <a:rPr lang="en-US" sz="3000" dirty="0">
                <a:latin typeface="Cambria" pitchFamily="18" charset="0"/>
              </a:rPr>
              <a:t>BRAC’s WASH (Water, Sanitation, and Hygiene) program is another hallmark initiative in health sector</a:t>
            </a:r>
            <a:r>
              <a:rPr lang="en-US" sz="3000" dirty="0" smtClean="0">
                <a:latin typeface="Cambria" pitchFamily="18" charset="0"/>
              </a:rPr>
              <a:t>.</a:t>
            </a:r>
          </a:p>
          <a:p>
            <a:pPr marL="274320" indent="-274320" algn="just">
              <a:spcBef>
                <a:spcPts val="0"/>
              </a:spcBef>
            </a:pPr>
            <a:r>
              <a:rPr lang="en-US" sz="3000" dirty="0">
                <a:latin typeface="Cambria" pitchFamily="18" charset="0"/>
              </a:rPr>
              <a:t>Under this program extreme </a:t>
            </a:r>
            <a:r>
              <a:rPr lang="en-US" sz="3000" dirty="0" smtClean="0">
                <a:latin typeface="Cambria" pitchFamily="18" charset="0"/>
              </a:rPr>
              <a:t>poor people </a:t>
            </a:r>
            <a:r>
              <a:rPr lang="en-US" sz="3000" dirty="0">
                <a:latin typeface="Cambria" pitchFamily="18" charset="0"/>
              </a:rPr>
              <a:t>get financial cooperation in construction </a:t>
            </a:r>
            <a:r>
              <a:rPr lang="en-US" sz="3000" dirty="0" smtClean="0">
                <a:latin typeface="Cambria" pitchFamily="18" charset="0"/>
              </a:rPr>
              <a:t>of sanitary </a:t>
            </a:r>
            <a:r>
              <a:rPr lang="en-US" sz="3000" dirty="0">
                <a:latin typeface="Cambria" pitchFamily="18" charset="0"/>
              </a:rPr>
              <a:t>latrine and also obtain awareness about sanitation system</a:t>
            </a:r>
            <a:r>
              <a:rPr lang="en-US" sz="3000" dirty="0" smtClean="0">
                <a:latin typeface="Cambria" pitchFamily="18" charset="0"/>
              </a:rPr>
              <a:t>.</a:t>
            </a:r>
          </a:p>
          <a:p>
            <a:pPr marL="274320" indent="-274320" algn="just">
              <a:spcBef>
                <a:spcPts val="0"/>
              </a:spcBef>
            </a:pPr>
            <a:r>
              <a:rPr lang="en-US" sz="3000" dirty="0" smtClean="0">
                <a:latin typeface="Cambria" pitchFamily="18" charset="0"/>
              </a:rPr>
              <a:t>African Childhood Care Network in Nigeria, Society for Telemedicine and E-Health in Nigeria, Oxfam International in Somalia  are working for ensuring health facilities. </a:t>
            </a:r>
            <a:endParaRPr lang="en-US" sz="3000" dirty="0">
              <a:latin typeface="Cambria" pitchFamily="18" charset="0"/>
            </a:endParaRP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kumimoji="0" lang="en-US" sz="40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Health </a:t>
            </a:r>
            <a:endPar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3811202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2727" y="6822060"/>
            <a:ext cx="62407" cy="136699"/>
          </a:xfrm>
          <a:prstGeom prst="rect">
            <a:avLst/>
          </a:prstGeom>
        </p:spPr>
      </p:pic>
      <p:sp>
        <p:nvSpPr>
          <p:cNvPr id="3" name="object 3"/>
          <p:cNvSpPr txBox="1"/>
          <p:nvPr/>
        </p:nvSpPr>
        <p:spPr>
          <a:xfrm>
            <a:off x="609600" y="1066800"/>
            <a:ext cx="7162800" cy="936154"/>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870585" indent="-858519" algn="ctr">
              <a:lnSpc>
                <a:spcPct val="100000"/>
              </a:lnSpc>
              <a:spcBef>
                <a:spcPts val="100"/>
              </a:spcBef>
              <a:tabLst>
                <a:tab pos="871219" algn="l"/>
              </a:tabLst>
            </a:pPr>
            <a:r>
              <a:rPr lang="en-US" sz="6000" dirty="0" smtClean="0">
                <a:latin typeface="Cambria" pitchFamily="18" charset="0"/>
                <a:cs typeface="Arial"/>
              </a:rPr>
              <a:t>WHAT IS NGO</a:t>
            </a:r>
            <a:r>
              <a:rPr lang="en-US" sz="6000" dirty="0" smtClean="0">
                <a:latin typeface="Cambria" pitchFamily="18" charset="0"/>
                <a:cs typeface="Arial"/>
              </a:rPr>
              <a:t>?</a:t>
            </a:r>
            <a:endParaRPr sz="6000">
              <a:latin typeface="Cambria" pitchFamily="18" charset="0"/>
              <a:cs typeface="Arial"/>
            </a:endParaRPr>
          </a:p>
        </p:txBody>
      </p:sp>
      <p:sp>
        <p:nvSpPr>
          <p:cNvPr id="4" name="object 4"/>
          <p:cNvSpPr txBox="1"/>
          <p:nvPr/>
        </p:nvSpPr>
        <p:spPr>
          <a:xfrm>
            <a:off x="457200" y="2438400"/>
            <a:ext cx="7162800" cy="3718326"/>
          </a:xfrm>
          <a:prstGeom prst="rect">
            <a:avLst/>
          </a:prstGeom>
        </p:spPr>
        <p:txBody>
          <a:bodyPr vert="horz" wrap="square" lIns="0" tIns="12065" rIns="0" bIns="0" rtlCol="0">
            <a:spAutoFit/>
          </a:bodyPr>
          <a:lstStyle/>
          <a:p>
            <a:pPr marL="12700" marR="5080" algn="ctr">
              <a:lnSpc>
                <a:spcPct val="100000"/>
              </a:lnSpc>
              <a:spcBef>
                <a:spcPts val="95"/>
              </a:spcBef>
            </a:pPr>
            <a:r>
              <a:rPr lang="en-US" sz="4000" dirty="0" smtClean="0">
                <a:latin typeface="Cambria" pitchFamily="18" charset="0"/>
                <a:cs typeface="Calibri"/>
              </a:rPr>
              <a:t>A non-governmental organization  (NGO) is any non-profit, voluntary  citizens' group which is organized  on a local, national or international  level.</a:t>
            </a:r>
          </a:p>
          <a:p>
            <a:pPr marL="12700" marR="5080" algn="just">
              <a:lnSpc>
                <a:spcPct val="100000"/>
              </a:lnSpc>
              <a:spcBef>
                <a:spcPts val="95"/>
              </a:spcBef>
            </a:pPr>
            <a:endParaRPr sz="4000">
              <a:latin typeface="Cambria" pitchFamily="18" charset="0"/>
              <a:cs typeface="Calibri"/>
            </a:endParaRPr>
          </a:p>
        </p:txBody>
      </p:sp>
      <p:pic>
        <p:nvPicPr>
          <p:cNvPr id="5" name="object 5"/>
          <p:cNvPicPr/>
          <p:nvPr/>
        </p:nvPicPr>
        <p:blipFill>
          <a:blip r:embed="rId3" cstate="print"/>
          <a:stretch>
            <a:fillRect/>
          </a:stretch>
        </p:blipFill>
        <p:spPr>
          <a:xfrm>
            <a:off x="7853781" y="1981200"/>
            <a:ext cx="2710282" cy="3932733"/>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10515600" cy="5857240"/>
          </a:xfrm>
        </p:spPr>
        <p:style>
          <a:lnRef idx="2">
            <a:schemeClr val="accent5"/>
          </a:lnRef>
          <a:fillRef idx="1">
            <a:schemeClr val="lt1"/>
          </a:fillRef>
          <a:effectRef idx="0">
            <a:schemeClr val="accent5"/>
          </a:effectRef>
          <a:fontRef idx="minor">
            <a:schemeClr val="dk1"/>
          </a:fontRef>
        </p:style>
        <p:txBody>
          <a:bodyPr>
            <a:noAutofit/>
          </a:bodyPr>
          <a:lstStyle/>
          <a:p>
            <a:pPr marL="274320" indent="-274320" algn="just">
              <a:spcBef>
                <a:spcPts val="0"/>
              </a:spcBef>
              <a:buFont typeface="Wingdings" pitchFamily="2" charset="2"/>
              <a:buChar char="§"/>
            </a:pPr>
            <a:r>
              <a:rPr lang="en-US" sz="2800" dirty="0" smtClean="0">
                <a:latin typeface="Cambria" pitchFamily="18" charset="0"/>
              </a:rPr>
              <a:t>NGOs</a:t>
            </a:r>
            <a:r>
              <a:rPr lang="en-US" sz="2800" dirty="0">
                <a:latin typeface="Cambria" pitchFamily="18" charset="0"/>
              </a:rPr>
              <a:t>, as the development partners of </a:t>
            </a:r>
            <a:r>
              <a:rPr lang="en-US" sz="2800" dirty="0" smtClean="0">
                <a:latin typeface="Cambria" pitchFamily="18" charset="0"/>
              </a:rPr>
              <a:t>government, are </a:t>
            </a:r>
            <a:r>
              <a:rPr lang="en-US" sz="2800" dirty="0">
                <a:latin typeface="Cambria" pitchFamily="18" charset="0"/>
              </a:rPr>
              <a:t>working towards women empowerment and implementing a series of development intervention for </a:t>
            </a:r>
            <a:r>
              <a:rPr lang="en-US" sz="2800" dirty="0" smtClean="0">
                <a:latin typeface="Cambria" pitchFamily="18" charset="0"/>
              </a:rPr>
              <a:t>eradicating </a:t>
            </a:r>
            <a:r>
              <a:rPr lang="en-US" sz="2800" dirty="0">
                <a:latin typeface="Cambria" pitchFamily="18" charset="0"/>
              </a:rPr>
              <a:t>gender discrimination</a:t>
            </a:r>
            <a:r>
              <a:rPr lang="en-US" sz="2800" dirty="0" smtClean="0">
                <a:latin typeface="Cambria" pitchFamily="18" charset="0"/>
              </a:rPr>
              <a:t>.</a:t>
            </a:r>
          </a:p>
          <a:p>
            <a:pPr marL="274320" indent="-274320" algn="just">
              <a:spcBef>
                <a:spcPts val="0"/>
              </a:spcBef>
              <a:buFont typeface="Wingdings" pitchFamily="2" charset="2"/>
              <a:buChar char="§"/>
            </a:pPr>
            <a:r>
              <a:rPr lang="en-US" sz="2800" dirty="0" smtClean="0">
                <a:latin typeface="Cambria" pitchFamily="18" charset="0"/>
              </a:rPr>
              <a:t>Following  </a:t>
            </a:r>
            <a:r>
              <a:rPr lang="en-US" sz="2800" dirty="0">
                <a:latin typeface="Cambria" pitchFamily="18" charset="0"/>
              </a:rPr>
              <a:t>the continuation of initiatives</a:t>
            </a:r>
            <a:r>
              <a:rPr lang="en-US" sz="2800" dirty="0" smtClean="0">
                <a:latin typeface="Cambria" pitchFamily="18" charset="0"/>
              </a:rPr>
              <a:t>, NGOs </a:t>
            </a:r>
            <a:r>
              <a:rPr lang="en-US" sz="2800" dirty="0">
                <a:latin typeface="Cambria" pitchFamily="18" charset="0"/>
              </a:rPr>
              <a:t>have arranged many income generating activities </a:t>
            </a:r>
            <a:r>
              <a:rPr lang="en-US" sz="2800" dirty="0" smtClean="0">
                <a:latin typeface="Cambria" pitchFamily="18" charset="0"/>
              </a:rPr>
              <a:t>like </a:t>
            </a:r>
            <a:r>
              <a:rPr lang="en-US" sz="2800" dirty="0">
                <a:latin typeface="Cambria" pitchFamily="18" charset="0"/>
              </a:rPr>
              <a:t>apiculture, silk </a:t>
            </a:r>
            <a:r>
              <a:rPr lang="en-US" sz="2800" dirty="0" smtClean="0">
                <a:latin typeface="Cambria" pitchFamily="18" charset="0"/>
              </a:rPr>
              <a:t>production, </a:t>
            </a:r>
            <a:r>
              <a:rPr lang="en-US" sz="2800" dirty="0">
                <a:latin typeface="Cambria" pitchFamily="18" charset="0"/>
              </a:rPr>
              <a:t>embroidery, fishnet matching, poultry and livestock to increase the socio economic condition of women</a:t>
            </a:r>
            <a:r>
              <a:rPr lang="en-US" sz="2800" dirty="0" smtClean="0">
                <a:latin typeface="Cambria" pitchFamily="18" charset="0"/>
              </a:rPr>
              <a:t>.</a:t>
            </a:r>
          </a:p>
          <a:p>
            <a:pPr marL="274320" indent="-274320" algn="just">
              <a:spcBef>
                <a:spcPts val="0"/>
              </a:spcBef>
              <a:buFont typeface="Wingdings" pitchFamily="2" charset="2"/>
              <a:buChar char="§"/>
            </a:pPr>
            <a:r>
              <a:rPr lang="en-US" sz="2800" dirty="0">
                <a:latin typeface="Cambria" pitchFamily="18" charset="0"/>
              </a:rPr>
              <a:t>In 2012, CARE Bangladesh provided a list of 81 </a:t>
            </a:r>
            <a:r>
              <a:rPr lang="en-US" sz="2800" dirty="0" smtClean="0">
                <a:latin typeface="Cambria" pitchFamily="18" charset="0"/>
              </a:rPr>
              <a:t>NGOs </a:t>
            </a:r>
            <a:r>
              <a:rPr lang="en-US" sz="2800" dirty="0">
                <a:latin typeface="Cambria" pitchFamily="18" charset="0"/>
              </a:rPr>
              <a:t>including BRAC, CARE-Bangladesh</a:t>
            </a:r>
            <a:r>
              <a:rPr lang="en-US" sz="2800" dirty="0" smtClean="0">
                <a:latin typeface="Cambria" pitchFamily="18" charset="0"/>
              </a:rPr>
              <a:t>, </a:t>
            </a:r>
            <a:r>
              <a:rPr lang="en-US" sz="2800" dirty="0" err="1">
                <a:latin typeface="Cambria" pitchFamily="18" charset="0"/>
              </a:rPr>
              <a:t>Hitaishi</a:t>
            </a:r>
            <a:r>
              <a:rPr lang="en-US" sz="2800" dirty="0">
                <a:latin typeface="Cambria" pitchFamily="18" charset="0"/>
              </a:rPr>
              <a:t> Bangladesh, </a:t>
            </a:r>
            <a:r>
              <a:rPr lang="en-US" sz="2800" dirty="0" err="1">
                <a:latin typeface="Cambria" pitchFamily="18" charset="0"/>
              </a:rPr>
              <a:t>Manusher</a:t>
            </a:r>
            <a:r>
              <a:rPr lang="en-US" sz="2800" dirty="0">
                <a:latin typeface="Cambria" pitchFamily="18" charset="0"/>
              </a:rPr>
              <a:t> </a:t>
            </a:r>
            <a:r>
              <a:rPr lang="en-US" sz="2800" dirty="0" err="1">
                <a:latin typeface="Cambria" pitchFamily="18" charset="0"/>
              </a:rPr>
              <a:t>Jonno</a:t>
            </a:r>
            <a:r>
              <a:rPr lang="en-US" sz="2800" dirty="0">
                <a:latin typeface="Cambria" pitchFamily="18" charset="0"/>
              </a:rPr>
              <a:t>, </a:t>
            </a:r>
            <a:r>
              <a:rPr lang="en-US" sz="2800" dirty="0" err="1">
                <a:latin typeface="Cambria" pitchFamily="18" charset="0"/>
              </a:rPr>
              <a:t>Mohila</a:t>
            </a:r>
            <a:r>
              <a:rPr lang="en-US" sz="2800" dirty="0">
                <a:latin typeface="Cambria" pitchFamily="18" charset="0"/>
              </a:rPr>
              <a:t> </a:t>
            </a:r>
            <a:r>
              <a:rPr lang="en-US" sz="2800" dirty="0" err="1">
                <a:latin typeface="Cambria" pitchFamily="18" charset="0"/>
              </a:rPr>
              <a:t>Porishad</a:t>
            </a:r>
            <a:r>
              <a:rPr lang="en-US" sz="2800" dirty="0">
                <a:latin typeface="Cambria" pitchFamily="18" charset="0"/>
              </a:rPr>
              <a:t>, Oxfam, </a:t>
            </a:r>
            <a:r>
              <a:rPr lang="en-US" sz="2800" dirty="0" smtClean="0">
                <a:latin typeface="Cambria" pitchFamily="18" charset="0"/>
              </a:rPr>
              <a:t>have </a:t>
            </a:r>
            <a:r>
              <a:rPr lang="en-US" sz="2800" dirty="0">
                <a:latin typeface="Cambria" pitchFamily="18" charset="0"/>
              </a:rPr>
              <a:t>been launching project on issues pertaining to violence against women, either through direct services </a:t>
            </a:r>
            <a:r>
              <a:rPr lang="en-US" sz="2800" dirty="0" smtClean="0">
                <a:latin typeface="Cambria" pitchFamily="18" charset="0"/>
              </a:rPr>
              <a:t>or advocacy.  </a:t>
            </a:r>
            <a:r>
              <a:rPr lang="en-US" sz="2800" b="1" dirty="0" smtClean="0">
                <a:latin typeface="Cambria" pitchFamily="18" charset="0"/>
              </a:rPr>
              <a:t>Action Aid Nigeria, African Girls Empowerment working for the women empowerment. </a:t>
            </a:r>
          </a:p>
          <a:p>
            <a:pPr marL="274320" indent="-274320" algn="just">
              <a:spcBef>
                <a:spcPts val="0"/>
              </a:spcBef>
              <a:buFont typeface="Wingdings" pitchFamily="2" charset="2"/>
              <a:buChar char="§"/>
            </a:pPr>
            <a:endParaRPr lang="en-US" sz="2800" dirty="0">
              <a:latin typeface="Cambria" pitchFamily="18" charset="0"/>
            </a:endParaRP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ea typeface="+mj-ea"/>
                <a:cs typeface="+mj-cs"/>
              </a:rPr>
              <a:t>Women Empowerment </a:t>
            </a:r>
            <a:r>
              <a:rPr kumimoji="0" lang="en-US" sz="32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3980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1778792335"/>
              </p:ext>
            </p:extLst>
          </p:nvPr>
        </p:nvGraphicFramePr>
        <p:xfrm>
          <a:off x="457200" y="1490133"/>
          <a:ext cx="1014984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ea typeface="+mj-ea"/>
                <a:cs typeface="+mj-cs"/>
              </a:rPr>
              <a:t>Raising Awareness </a:t>
            </a:r>
            <a:r>
              <a:rPr kumimoji="0" lang="en-US" sz="32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1986634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515600" cy="4876800"/>
          </a:xfrm>
        </p:spPr>
        <p:style>
          <a:lnRef idx="2">
            <a:schemeClr val="accent5"/>
          </a:lnRef>
          <a:fillRef idx="1">
            <a:schemeClr val="lt1"/>
          </a:fillRef>
          <a:effectRef idx="0">
            <a:schemeClr val="accent5"/>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Many NGOs have created the unconventional opportunity to use the </a:t>
            </a:r>
            <a:r>
              <a:rPr lang="en-US" sz="3000" dirty="0" err="1" smtClean="0">
                <a:latin typeface="Cambria" pitchFamily="18" charset="0"/>
              </a:rPr>
              <a:t>khas</a:t>
            </a:r>
            <a:r>
              <a:rPr lang="en-US" sz="3000" dirty="0" smtClean="0">
                <a:latin typeface="Cambria" pitchFamily="18" charset="0"/>
              </a:rPr>
              <a:t> (unused) </a:t>
            </a:r>
            <a:r>
              <a:rPr lang="en-US" sz="3000" dirty="0">
                <a:latin typeface="Cambria" pitchFamily="18" charset="0"/>
              </a:rPr>
              <a:t>land by introducing social forestation and group irrigations system for landless people usage</a:t>
            </a:r>
            <a:r>
              <a:rPr lang="en-US" sz="3000" dirty="0" smtClean="0">
                <a:latin typeface="Cambria" pitchFamily="18" charset="0"/>
              </a:rPr>
              <a:t>.</a:t>
            </a:r>
          </a:p>
          <a:p>
            <a:pPr marL="274320" indent="-274320" algn="just">
              <a:spcBef>
                <a:spcPts val="0"/>
              </a:spcBef>
              <a:buFont typeface="Wingdings" pitchFamily="2" charset="2"/>
              <a:buChar char="§"/>
            </a:pPr>
            <a:r>
              <a:rPr lang="en-US" sz="3000" dirty="0">
                <a:latin typeface="Cambria" pitchFamily="18" charset="0"/>
              </a:rPr>
              <a:t>Particularly, NGOs are organizing the landless people, establishing village based nursery, assisting in social forestation and tree plantation, taking lease to </a:t>
            </a:r>
            <a:r>
              <a:rPr lang="en-US" sz="3000" dirty="0" err="1">
                <a:latin typeface="Cambria" pitchFamily="18" charset="0"/>
              </a:rPr>
              <a:t>khas</a:t>
            </a:r>
            <a:r>
              <a:rPr lang="en-US" sz="3000" dirty="0">
                <a:latin typeface="Cambria" pitchFamily="18" charset="0"/>
              </a:rPr>
              <a:t> land and dry riverbed to make use of shared fish </a:t>
            </a:r>
            <a:r>
              <a:rPr lang="en-US" sz="3000" dirty="0" smtClean="0">
                <a:latin typeface="Cambria" pitchFamily="18" charset="0"/>
              </a:rPr>
              <a:t>culture.</a:t>
            </a:r>
          </a:p>
          <a:p>
            <a:pPr marL="274320" indent="-274320" algn="just">
              <a:spcBef>
                <a:spcPts val="0"/>
              </a:spcBef>
              <a:buFont typeface="Wingdings" pitchFamily="2" charset="2"/>
              <a:buChar char="§"/>
            </a:pPr>
            <a:r>
              <a:rPr lang="en-US" sz="3000" dirty="0" smtClean="0">
                <a:latin typeface="Cambria" pitchFamily="18" charset="0"/>
              </a:rPr>
              <a:t>Action Aid Nigeria, Association for Grassroots Development (AGD) are working for the urban-rural peoples development. </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rPr>
              <a:t>Access to Government Resources</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39870724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10439400" cy="5562600"/>
          </a:xfrm>
        </p:spPr>
        <p:style>
          <a:lnRef idx="2">
            <a:schemeClr val="accent6"/>
          </a:lnRef>
          <a:fillRef idx="1">
            <a:schemeClr val="lt1"/>
          </a:fillRef>
          <a:effectRef idx="0">
            <a:schemeClr val="accent6"/>
          </a:effectRef>
          <a:fontRef idx="minor">
            <a:schemeClr val="dk1"/>
          </a:fontRef>
        </p:style>
        <p:txBody>
          <a:bodyPr>
            <a:normAutofit/>
          </a:bodyPr>
          <a:lstStyle/>
          <a:p>
            <a:pPr marL="274320" indent="-274320" algn="just">
              <a:spcBef>
                <a:spcPts val="600"/>
              </a:spcBef>
              <a:buFont typeface="Wingdings" pitchFamily="2" charset="2"/>
              <a:buChar char="§"/>
            </a:pPr>
            <a:r>
              <a:rPr lang="en-US" sz="3000" dirty="0" smtClean="0">
                <a:latin typeface="Cambria" pitchFamily="18" charset="0"/>
              </a:rPr>
              <a:t>The major environmental problems in Bangladesh include deforestation, desertification arsenic problem and damage to the genetic and aquatic environment.</a:t>
            </a:r>
          </a:p>
          <a:p>
            <a:pPr marL="274320" indent="-274320" algn="just">
              <a:spcBef>
                <a:spcPts val="600"/>
              </a:spcBef>
              <a:buFont typeface="Wingdings" pitchFamily="2" charset="2"/>
              <a:buChar char="§"/>
            </a:pPr>
            <a:r>
              <a:rPr lang="en-US" sz="3000" dirty="0" smtClean="0">
                <a:latin typeface="Cambria" pitchFamily="18" charset="0"/>
              </a:rPr>
              <a:t>The NGOs undertake various programs to contest deforestation and to improve the conditions of deforestation as well as in a forestation program, improving sanitation facilities and ensuring the supply of safe drinking water through the distribution of water-sealed latrines and tube-wells among the beneficiaries.</a:t>
            </a:r>
          </a:p>
          <a:p>
            <a:pPr marL="274320" indent="-274320" algn="just">
              <a:spcBef>
                <a:spcPts val="600"/>
              </a:spcBef>
              <a:buFont typeface="Wingdings" pitchFamily="2" charset="2"/>
              <a:buChar char="§"/>
            </a:pPr>
            <a:r>
              <a:rPr lang="en-US" sz="3000" dirty="0" smtClean="0">
                <a:latin typeface="Cambria" pitchFamily="18" charset="0"/>
              </a:rPr>
              <a:t>Green Peace, BELA, World Wildlife Fund, 1% For The Planet, Friends of Earth are working for protecting the environment. </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smtClean="0">
                <a:solidFill>
                  <a:srgbClr val="FF0000"/>
                </a:solidFill>
                <a:effectLst>
                  <a:outerShdw blurRad="38100" dist="38100" dir="2700000" algn="tl">
                    <a:srgbClr val="000000">
                      <a:alpha val="43137"/>
                    </a:srgbClr>
                  </a:outerShdw>
                </a:effectLst>
                <a:latin typeface="Cambria" pitchFamily="18" charset="0"/>
              </a:rPr>
              <a:t>Environment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780023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556260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At the time of natural disasters like flood, drought, famine, storm, contaminated diseases, the NGOs have been planning a momentous role in distributing relief and substantial help among the wounded people along with government and after disaster, and then they would also undertake different rehabilitation activities for the betterment of disaster affected </a:t>
            </a:r>
            <a:r>
              <a:rPr lang="en-US" sz="3000" dirty="0" smtClean="0">
                <a:latin typeface="Cambria" pitchFamily="18" charset="0"/>
              </a:rPr>
              <a:t>people. </a:t>
            </a:r>
          </a:p>
          <a:p>
            <a:pPr marL="274320" indent="-274320" algn="just">
              <a:spcBef>
                <a:spcPts val="0"/>
              </a:spcBef>
              <a:buFont typeface="Wingdings" pitchFamily="2" charset="2"/>
              <a:buChar char="§"/>
            </a:pPr>
            <a:endParaRPr lang="en-US" sz="3000" dirty="0" smtClean="0">
              <a:latin typeface="Cambria" pitchFamily="18" charset="0"/>
            </a:endParaRPr>
          </a:p>
          <a:p>
            <a:pPr marL="274320" indent="-274320" algn="just">
              <a:spcBef>
                <a:spcPts val="0"/>
              </a:spcBef>
              <a:buFont typeface="Wingdings" pitchFamily="2" charset="2"/>
              <a:buChar char="§"/>
            </a:pPr>
            <a:r>
              <a:rPr lang="en-US" sz="3000" dirty="0" smtClean="0">
                <a:latin typeface="Cambria" pitchFamily="18" charset="0"/>
              </a:rPr>
              <a:t>African Refugee Foundation (AREF) in Nigeria, Islamic Relief and Mercy Corps in Somalia have been working for a long time in the crisis areas. </a:t>
            </a:r>
            <a:endParaRPr lang="en-US" sz="3000" dirty="0">
              <a:latin typeface="Cambria" pitchFamily="18" charset="0"/>
            </a:endParaRP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latin typeface="Cambria" pitchFamily="18" charset="0"/>
              </a:rPr>
              <a:t>Relief and Rehabilitation</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1937393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439400" cy="5562600"/>
          </a:xfrm>
        </p:spPr>
        <p:style>
          <a:lnRef idx="2">
            <a:schemeClr val="accent4"/>
          </a:lnRef>
          <a:fillRef idx="1">
            <a:schemeClr val="lt1"/>
          </a:fillRef>
          <a:effectRef idx="0">
            <a:schemeClr val="accent4"/>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NGOs are playing significant role to encourage the rural poor to participate in different economic activities and to increase their income through employment generation</a:t>
            </a:r>
            <a:r>
              <a:rPr lang="en-US" sz="3000" dirty="0" smtClean="0">
                <a:latin typeface="Cambria" pitchFamily="18" charset="0"/>
              </a:rPr>
              <a:t>.</a:t>
            </a:r>
          </a:p>
          <a:p>
            <a:pPr marL="274320" indent="-274320" algn="just">
              <a:spcBef>
                <a:spcPts val="0"/>
              </a:spcBef>
              <a:buFont typeface="Wingdings" pitchFamily="2" charset="2"/>
              <a:buChar char="§"/>
            </a:pPr>
            <a:r>
              <a:rPr lang="en-US" sz="3000" dirty="0">
                <a:latin typeface="Cambria" pitchFamily="18" charset="0"/>
              </a:rPr>
              <a:t>Some large organizations launches very effective professional training for higher official and unemployed people that generate job facilities</a:t>
            </a:r>
            <a:r>
              <a:rPr lang="en-US" sz="3000" dirty="0" smtClean="0">
                <a:latin typeface="Cambria" pitchFamily="18" charset="0"/>
              </a:rPr>
              <a:t>.</a:t>
            </a:r>
          </a:p>
          <a:p>
            <a:pPr marL="274320" indent="-274320" algn="just">
              <a:spcBef>
                <a:spcPts val="0"/>
              </a:spcBef>
              <a:buFont typeface="Wingdings" pitchFamily="2" charset="2"/>
              <a:buChar char="§"/>
            </a:pPr>
            <a:r>
              <a:rPr lang="en-US" sz="3000" dirty="0">
                <a:latin typeface="Cambria" pitchFamily="18" charset="0"/>
              </a:rPr>
              <a:t>On the other hand, they provide loans and management assistance to individuals, which create new employment opportunity</a:t>
            </a:r>
            <a:r>
              <a:rPr lang="en-US" sz="3000" dirty="0" smtClean="0">
                <a:latin typeface="Cambria" pitchFamily="18" charset="0"/>
              </a:rPr>
              <a:t>.</a:t>
            </a:r>
          </a:p>
          <a:p>
            <a:pPr marL="274320" indent="-274320" algn="just">
              <a:spcBef>
                <a:spcPts val="0"/>
              </a:spcBef>
              <a:buFont typeface="Wingdings" pitchFamily="2" charset="2"/>
              <a:buChar char="§"/>
            </a:pPr>
            <a:r>
              <a:rPr lang="en-US" sz="3000" dirty="0" smtClean="0">
                <a:latin typeface="Cambria" pitchFamily="18" charset="0"/>
              </a:rPr>
              <a:t>Action Aid for the Unemployed in Nigeria has been working for the unemployed people.  </a:t>
            </a:r>
            <a:endParaRPr lang="en-US" sz="3000" dirty="0">
              <a:latin typeface="Cambria" pitchFamily="18" charset="0"/>
            </a:endParaRP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effectLst>
                  <a:outerShdw blurRad="38100" dist="38100" dir="2700000" algn="tl">
                    <a:srgbClr val="000000">
                      <a:alpha val="43137"/>
                    </a:srgbClr>
                  </a:outerShdw>
                </a:effectLst>
                <a:latin typeface="Cambria" pitchFamily="18" charset="0"/>
              </a:rPr>
              <a:t>Employment Generation</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3669740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591800" cy="5486400"/>
          </a:xfrm>
        </p:spPr>
        <p:txBody>
          <a:bodyPr>
            <a:noAutofit/>
          </a:bodyPr>
          <a:lstStyle/>
          <a:p>
            <a:pPr marL="274320" indent="-274320" algn="just">
              <a:spcBef>
                <a:spcPts val="0"/>
              </a:spcBef>
              <a:buFont typeface="Wingdings" pitchFamily="2" charset="2"/>
              <a:buChar char="§"/>
            </a:pPr>
            <a:r>
              <a:rPr lang="en-US" sz="3000" dirty="0">
                <a:latin typeface="Cambria" pitchFamily="18" charset="0"/>
              </a:rPr>
              <a:t>Under taking the program of agriculture and food security, BRAC works with government to ensure food security by keeping direct contribution in producing, distributing and marketing quality seeds, conducting research to develop better varieties</a:t>
            </a:r>
            <a:r>
              <a:rPr lang="en-US" sz="3000" dirty="0" smtClean="0">
                <a:latin typeface="Cambria" pitchFamily="18" charset="0"/>
              </a:rPr>
              <a:t>.</a:t>
            </a:r>
          </a:p>
          <a:p>
            <a:pPr marL="274320" indent="-274320" algn="just">
              <a:spcBef>
                <a:spcPts val="0"/>
              </a:spcBef>
              <a:buFont typeface="Wingdings" pitchFamily="2" charset="2"/>
              <a:buChar char="§"/>
            </a:pPr>
            <a:r>
              <a:rPr lang="en-US" sz="3000" dirty="0">
                <a:latin typeface="Cambria" pitchFamily="18" charset="0"/>
              </a:rPr>
              <a:t>In 2012, under share croppers development project, total borrowers was 2, 00,000 and more than 1, 50,000 farmers got training on their agricultural works as the extension of non-traditional </a:t>
            </a:r>
            <a:r>
              <a:rPr lang="en-US" sz="3000" dirty="0" smtClean="0">
                <a:latin typeface="Cambria" pitchFamily="18" charset="0"/>
              </a:rPr>
              <a:t>agriculture.</a:t>
            </a:r>
          </a:p>
          <a:p>
            <a:pPr marL="274320" indent="-274320" algn="just">
              <a:spcBef>
                <a:spcPts val="0"/>
              </a:spcBef>
              <a:buFont typeface="Wingdings" pitchFamily="2" charset="2"/>
              <a:buChar char="§"/>
            </a:pPr>
            <a:r>
              <a:rPr lang="en-US" sz="3000" dirty="0">
                <a:latin typeface="Cambria" pitchFamily="18" charset="0"/>
              </a:rPr>
              <a:t>Some NGOs undertake unique programs of technology involving innovative fertilizer usage and waste </a:t>
            </a:r>
            <a:r>
              <a:rPr lang="en-US" sz="3000" dirty="0" smtClean="0">
                <a:latin typeface="Cambria" pitchFamily="18" charset="0"/>
              </a:rPr>
              <a:t>management. Advocacy Committee Against Hunger in Nigeria is like that. </a:t>
            </a:r>
            <a:endParaRPr lang="en-US" sz="3000" dirty="0">
              <a:latin typeface="Cambria" pitchFamily="18" charset="0"/>
            </a:endParaRPr>
          </a:p>
        </p:txBody>
      </p:sp>
      <p:sp>
        <p:nvSpPr>
          <p:cNvPr id="4" name="Title 1"/>
          <p:cNvSpPr txBox="1">
            <a:spLocks/>
          </p:cNvSpPr>
          <p:nvPr/>
        </p:nvSpPr>
        <p:spPr>
          <a:xfrm>
            <a:off x="0" y="0"/>
            <a:ext cx="10972800" cy="1600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latin typeface="Cambria" pitchFamily="18" charset="0"/>
              </a:rPr>
              <a:t>Non-traditional Agricultural Extension and Food Security</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12134126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10439400" cy="40386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NGOs have made momentous contributions on family planning</a:t>
            </a:r>
            <a:r>
              <a:rPr lang="en-US" sz="3000" dirty="0" smtClean="0">
                <a:latin typeface="Cambria" pitchFamily="18" charset="0"/>
              </a:rPr>
              <a:t>.</a:t>
            </a:r>
          </a:p>
          <a:p>
            <a:pPr marL="274320" indent="-274320" algn="just">
              <a:spcBef>
                <a:spcPts val="0"/>
              </a:spcBef>
              <a:buFont typeface="Wingdings" pitchFamily="2" charset="2"/>
              <a:buChar char="§"/>
            </a:pPr>
            <a:r>
              <a:rPr lang="en-US" sz="3000" dirty="0">
                <a:latin typeface="Cambria" pitchFamily="18" charset="0"/>
              </a:rPr>
              <a:t>Specifically, Bangladesh’s national policies and NGOs include a highly developed outreach </a:t>
            </a:r>
            <a:r>
              <a:rPr lang="en-US" sz="3000" dirty="0" smtClean="0">
                <a:latin typeface="Cambria" pitchFamily="18" charset="0"/>
              </a:rPr>
              <a:t>program </a:t>
            </a:r>
            <a:r>
              <a:rPr lang="en-US" sz="3000" dirty="0">
                <a:latin typeface="Cambria" pitchFamily="18" charset="0"/>
              </a:rPr>
              <a:t>that offers family planning services through a </a:t>
            </a:r>
            <a:r>
              <a:rPr lang="en-US" sz="3000" dirty="0" smtClean="0">
                <a:latin typeface="Cambria" pitchFamily="18" charset="0"/>
              </a:rPr>
              <a:t>program </a:t>
            </a:r>
            <a:r>
              <a:rPr lang="en-US" sz="3000" dirty="0">
                <a:latin typeface="Cambria" pitchFamily="18" charset="0"/>
              </a:rPr>
              <a:t>of direct education and distribution of contraceptives in the homes and motivational activities as well as reproductive health care and surgical services of rural women and urban slums in </a:t>
            </a:r>
            <a:r>
              <a:rPr lang="en-US" sz="3000" dirty="0" smtClean="0">
                <a:latin typeface="Cambria" pitchFamily="18" charset="0"/>
              </a:rPr>
              <a:t>Bangladesh.</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smtClean="0">
                <a:solidFill>
                  <a:srgbClr val="FF0000"/>
                </a:solidFill>
                <a:effectLst>
                  <a:outerShdw blurRad="38100" dist="38100" dir="2700000" algn="tl">
                    <a:srgbClr val="000000">
                      <a:alpha val="43137"/>
                    </a:srgbClr>
                  </a:outerShdw>
                </a:effectLst>
                <a:latin typeface="Cambria" pitchFamily="18" charset="0"/>
              </a:rPr>
              <a:t>Family Planning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xmlns="" val="1860307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2960" y="731520"/>
            <a:ext cx="9601200" cy="5933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14013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914400" y="0"/>
            <a:ext cx="9601200" cy="812800"/>
          </a:xfrm>
        </p:spPr>
        <p:style>
          <a:lnRef idx="1">
            <a:schemeClr val="accent1"/>
          </a:lnRef>
          <a:fillRef idx="2">
            <a:schemeClr val="accent1"/>
          </a:fillRef>
          <a:effectRef idx="1">
            <a:schemeClr val="accent1"/>
          </a:effectRef>
          <a:fontRef idx="minor">
            <a:schemeClr val="dk1"/>
          </a:fontRef>
        </p:style>
        <p:txBody>
          <a:bodyPr wrap="square" lIns="104498" tIns="52249" rIns="104498" bIns="52249" numCol="1" compatLnSpc="1">
            <a:prstTxWarp prst="textNoShape">
              <a:avLst/>
            </a:prstTxWarp>
          </a:bodyPr>
          <a:lstStyle/>
          <a:p>
            <a:pPr>
              <a:defRPr/>
            </a:pPr>
            <a:r>
              <a:rPr lang="en-US" sz="4600" dirty="0" smtClean="0">
                <a:solidFill>
                  <a:schemeClr val="tx1"/>
                </a:solidFill>
                <a:latin typeface="Cambria" pitchFamily="18" charset="0"/>
                <a:cs typeface="Calibri" pitchFamily="34" charset="0"/>
              </a:rPr>
              <a:t>Rural Development</a:t>
            </a:r>
            <a:endParaRPr sz="4600" smtClean="0">
              <a:solidFill>
                <a:schemeClr val="tx1"/>
              </a:solidFill>
              <a:effectLst/>
              <a:latin typeface="Cambria" pitchFamily="18" charset="0"/>
              <a:cs typeface="Calibri" pitchFamily="34" charset="0"/>
            </a:endParaRPr>
          </a:p>
        </p:txBody>
      </p:sp>
      <p:sp>
        <p:nvSpPr>
          <p:cNvPr id="21507" name="Content Placeholder 2"/>
          <p:cNvSpPr>
            <a:spLocks noGrp="1"/>
          </p:cNvSpPr>
          <p:nvPr>
            <p:ph idx="1"/>
          </p:nvPr>
        </p:nvSpPr>
        <p:spPr>
          <a:xfrm>
            <a:off x="548640" y="894080"/>
            <a:ext cx="9601200" cy="2113280"/>
          </a:xfrm>
        </p:spPr>
        <p:txBody>
          <a:bodyPr/>
          <a:lstStyle/>
          <a:p>
            <a:pPr marL="0" indent="0" algn="just">
              <a:buNone/>
            </a:pPr>
            <a:r>
              <a:rPr lang="en-US" sz="2300" dirty="0" smtClean="0">
                <a:latin typeface="Cambria" pitchFamily="18" charset="0"/>
                <a:cs typeface="Calibri" pitchFamily="34" charset="0"/>
              </a:rPr>
              <a:t>Rural development is the betterment in the totality of life for rural people. It is the </a:t>
            </a:r>
            <a:r>
              <a:rPr lang="en-US" sz="2300" b="1" dirty="0" smtClean="0">
                <a:latin typeface="Cambria" pitchFamily="18" charset="0"/>
                <a:cs typeface="Calibri" pitchFamily="34" charset="0"/>
              </a:rPr>
              <a:t>process of improving the quality of life and economic well-being of people</a:t>
            </a:r>
            <a:r>
              <a:rPr lang="en-US" sz="2300" dirty="0" smtClean="0">
                <a:latin typeface="Cambria" pitchFamily="18" charset="0"/>
                <a:cs typeface="Calibri" pitchFamily="34" charset="0"/>
              </a:rPr>
              <a:t> living in relatively isolated and sparsely populated areas. Its actions are mainly </a:t>
            </a:r>
            <a:r>
              <a:rPr lang="en-US" sz="2300" b="1" dirty="0" smtClean="0">
                <a:latin typeface="Cambria" pitchFamily="18" charset="0"/>
                <a:cs typeface="Calibri" pitchFamily="34" charset="0"/>
              </a:rPr>
              <a:t>aimed to the social and economic development of the rural areas</a:t>
            </a:r>
            <a:r>
              <a:rPr lang="en-US" sz="2300" dirty="0" smtClean="0">
                <a:latin typeface="Cambria" pitchFamily="18" charset="0"/>
                <a:cs typeface="Calibri" pitchFamily="34" charset="0"/>
              </a:rPr>
              <a:t>.</a:t>
            </a:r>
          </a:p>
        </p:txBody>
      </p:sp>
      <p:sp>
        <p:nvSpPr>
          <p:cNvPr id="5" name="Title 1"/>
          <p:cNvSpPr txBox="1">
            <a:spLocks/>
          </p:cNvSpPr>
          <p:nvPr/>
        </p:nvSpPr>
        <p:spPr>
          <a:xfrm>
            <a:off x="548640" y="3007360"/>
            <a:ext cx="9532620" cy="650240"/>
          </a:xfrm>
          <a:prstGeom prst="rect">
            <a:avLst/>
          </a:prstGeom>
        </p:spPr>
        <p:txBody>
          <a:bodyPr lIns="104498" tIns="52249" rIns="104498" bIns="52249" anchor="ctr">
            <a:normAutofit fontScale="97500" lnSpcReduction="10000"/>
          </a:bodyPr>
          <a:lstStyle/>
          <a:p>
            <a:pPr algn="ctr" eaLnBrk="0" hangingPunct="0">
              <a:defRPr/>
            </a:pPr>
            <a:r>
              <a:rPr lang="en-US" sz="3700" b="1" dirty="0">
                <a:latin typeface="Cambria" pitchFamily="18" charset="0"/>
                <a:ea typeface="+mj-ea"/>
                <a:cs typeface="Calibri" pitchFamily="34" charset="0"/>
              </a:rPr>
              <a:t>Indicators of Rural Development</a:t>
            </a:r>
          </a:p>
        </p:txBody>
      </p:sp>
      <p:sp>
        <p:nvSpPr>
          <p:cNvPr id="21510" name="Content Placeholder 2"/>
          <p:cNvSpPr txBox="1">
            <a:spLocks/>
          </p:cNvSpPr>
          <p:nvPr/>
        </p:nvSpPr>
        <p:spPr bwMode="auto">
          <a:xfrm>
            <a:off x="548640" y="3738880"/>
            <a:ext cx="9890760" cy="3271520"/>
          </a:xfrm>
          <a:prstGeom prst="rect">
            <a:avLst/>
          </a:prstGeom>
          <a:noFill/>
          <a:ln w="9525">
            <a:noFill/>
            <a:miter lim="800000"/>
            <a:headEnd/>
            <a:tailEnd/>
          </a:ln>
        </p:spPr>
        <p:txBody>
          <a:bodyPr lIns="104498" tIns="52249" rIns="104498" bIns="52249"/>
          <a:lstStyle/>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agricultural productivity.</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rural employment, unemployment and under employment</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a:t>
            </a:r>
            <a:r>
              <a:rPr lang="en-US" sz="2300" dirty="0" smtClean="0">
                <a:latin typeface="Cambria" pitchFamily="18" charset="0"/>
                <a:cs typeface="Calibri" pitchFamily="34" charset="0"/>
              </a:rPr>
              <a:t>the income </a:t>
            </a:r>
            <a:r>
              <a:rPr lang="en-US" sz="2300" dirty="0">
                <a:latin typeface="Cambria" pitchFamily="18" charset="0"/>
                <a:cs typeface="Calibri" pitchFamily="34" charset="0"/>
              </a:rPr>
              <a:t>of different income groups</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the distribution of power, influence and participation. </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literacy, schooling, literacy rate and life expectancy</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a:t>
            </a:r>
            <a:r>
              <a:rPr lang="en-US" sz="2300" dirty="0" smtClean="0">
                <a:latin typeface="Cambria" pitchFamily="18" charset="0"/>
                <a:cs typeface="Calibri" pitchFamily="34" charset="0"/>
              </a:rPr>
              <a:t>values, </a:t>
            </a:r>
            <a:r>
              <a:rPr lang="en-US" sz="2300" dirty="0">
                <a:latin typeface="Cambria" pitchFamily="18" charset="0"/>
                <a:cs typeface="Calibri" pitchFamily="34" charset="0"/>
              </a:rPr>
              <a:t>believes and attitudes of members of state agencies as well as the rural </a:t>
            </a:r>
            <a:r>
              <a:rPr lang="en-US" sz="2300" dirty="0" smtClean="0">
                <a:latin typeface="Cambria" pitchFamily="18" charset="0"/>
                <a:cs typeface="Calibri" pitchFamily="34" charset="0"/>
              </a:rPr>
              <a:t>policymaking</a:t>
            </a:r>
            <a:r>
              <a:rPr lang="en-US" sz="2300" dirty="0">
                <a:latin typeface="Cambria" pitchFamily="18" charset="0"/>
                <a:cs typeface="Calibri" pitchFamily="34" charset="0"/>
              </a:rPr>
              <a:t>.</a:t>
            </a:r>
          </a:p>
        </p:txBody>
      </p:sp>
    </p:spTree>
    <p:extLst>
      <p:ext uri="{BB962C8B-B14F-4D97-AF65-F5344CB8AC3E}">
        <p14:creationId xmlns:p14="http://schemas.microsoft.com/office/powerpoint/2010/main" xmlns="" val="38863849"/>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95CB14E-D198-420A-8033-73967F68F4EA}" type="slidenum">
              <a:rPr lang="en-US" smtClean="0"/>
              <a:pPr>
                <a:defRPr/>
              </a:pPr>
              <a:t>4</a:t>
            </a:fld>
            <a:endParaRPr lang="en-US"/>
          </a:p>
        </p:txBody>
      </p:sp>
      <p:sp>
        <p:nvSpPr>
          <p:cNvPr id="5" name="Title 1"/>
          <p:cNvSpPr txBox="1">
            <a:spLocks/>
          </p:cNvSpPr>
          <p:nvPr/>
        </p:nvSpPr>
        <p:spPr>
          <a:xfrm>
            <a:off x="685800" y="0"/>
            <a:ext cx="9646920" cy="1066800"/>
          </a:xfrm>
          <a:prstGeom prst="rect">
            <a:avLst/>
          </a:prstGeom>
        </p:spPr>
        <p:style>
          <a:lnRef idx="1">
            <a:schemeClr val="accent1"/>
          </a:lnRef>
          <a:fillRef idx="2">
            <a:schemeClr val="accent1"/>
          </a:fillRef>
          <a:effectRef idx="1">
            <a:schemeClr val="accent1"/>
          </a:effectRef>
          <a:fontRef idx="minor">
            <a:schemeClr val="dk1"/>
          </a:fontRef>
        </p:style>
        <p:txBody>
          <a:bodyPr lIns="104498" tIns="52249" rIns="104498" bIns="52249" anchor="ctr">
            <a:normAutofit/>
          </a:bodyPr>
          <a:lstStyle/>
          <a:p>
            <a:pPr algn="ctr" eaLnBrk="0" hangingPunct="0">
              <a:defRPr/>
            </a:pPr>
            <a:r>
              <a:rPr lang="en-US" sz="5500" b="1" dirty="0">
                <a:effectLst>
                  <a:outerShdw blurRad="50000" dist="30000" dir="5400000" algn="tl" rotWithShape="0">
                    <a:srgbClr val="000000">
                      <a:alpha val="30000"/>
                    </a:srgbClr>
                  </a:outerShdw>
                </a:effectLst>
                <a:latin typeface="Cambria" pitchFamily="18" charset="0"/>
                <a:ea typeface="+mj-ea"/>
                <a:cs typeface="Calibri" pitchFamily="34" charset="0"/>
              </a:rPr>
              <a:t>NGO’s Role</a:t>
            </a:r>
          </a:p>
        </p:txBody>
      </p:sp>
      <p:sp>
        <p:nvSpPr>
          <p:cNvPr id="24582" name="Content Placeholder 2"/>
          <p:cNvSpPr txBox="1">
            <a:spLocks/>
          </p:cNvSpPr>
          <p:nvPr/>
        </p:nvSpPr>
        <p:spPr bwMode="auto">
          <a:xfrm>
            <a:off x="762000" y="1295400"/>
            <a:ext cx="9601200" cy="4800600"/>
          </a:xfrm>
          <a:prstGeom prst="rect">
            <a:avLst/>
          </a:prstGeom>
          <a:noFill/>
          <a:ln w="9525">
            <a:noFill/>
            <a:miter lim="800000"/>
            <a:headEnd/>
            <a:tailEnd/>
          </a:ln>
        </p:spPr>
        <p:txBody>
          <a:bodyPr lIns="104498" tIns="52249" rIns="104498" bIns="52249"/>
          <a:lstStyle/>
          <a:p>
            <a:pPr algn="just" eaLnBrk="0" hangingPunct="0">
              <a:buClr>
                <a:schemeClr val="accent1"/>
              </a:buClr>
              <a:buSzPct val="80000"/>
            </a:pPr>
            <a:r>
              <a:rPr lang="en-US" sz="2600" dirty="0">
                <a:latin typeface="Cambria" pitchFamily="18" charset="0"/>
                <a:cs typeface="Calibri" pitchFamily="34" charset="0"/>
              </a:rPr>
              <a:t>NGO cover </a:t>
            </a:r>
            <a:r>
              <a:rPr lang="en-US" sz="2600" dirty="0" smtClean="0">
                <a:latin typeface="Cambria" pitchFamily="18" charset="0"/>
                <a:cs typeface="Calibri" pitchFamily="34" charset="0"/>
              </a:rPr>
              <a:t>a </a:t>
            </a:r>
            <a:r>
              <a:rPr lang="en-US" sz="2600" dirty="0">
                <a:latin typeface="Cambria" pitchFamily="18" charset="0"/>
                <a:cs typeface="Calibri" pitchFamily="34" charset="0"/>
              </a:rPr>
              <a:t>wide range of rural </a:t>
            </a:r>
            <a:r>
              <a:rPr lang="en-US" sz="2600" dirty="0" smtClean="0">
                <a:latin typeface="Cambria" pitchFamily="18" charset="0"/>
                <a:cs typeface="Calibri" pitchFamily="34" charset="0"/>
              </a:rPr>
              <a:t>development activities </a:t>
            </a:r>
            <a:r>
              <a:rPr lang="en-US" sz="2600" dirty="0">
                <a:latin typeface="Cambria" pitchFamily="18" charset="0"/>
                <a:cs typeface="Calibri" pitchFamily="34" charset="0"/>
              </a:rPr>
              <a:t>including</a:t>
            </a:r>
            <a:r>
              <a:rPr lang="en-US" sz="2600" dirty="0" smtClean="0">
                <a:latin typeface="Cambria" pitchFamily="18" charset="0"/>
                <a:cs typeface="Calibri" pitchFamily="34" charset="0"/>
              </a:rPr>
              <a:t>:</a:t>
            </a:r>
          </a:p>
          <a:p>
            <a:pPr lvl="1" algn="just" eaLnBrk="0" hangingPunct="0">
              <a:buClr>
                <a:schemeClr val="accent1"/>
              </a:buClr>
              <a:buSzPct val="80000"/>
              <a:buFont typeface="Wingdings 2" pitchFamily="18" charset="2"/>
              <a:buNone/>
            </a:pPr>
            <a:r>
              <a:rPr lang="en-US" sz="2600" dirty="0" smtClean="0">
                <a:latin typeface="Cambria" pitchFamily="18" charset="0"/>
                <a:cs typeface="Calibri" pitchFamily="34" charset="0"/>
              </a:rPr>
              <a:t>development </a:t>
            </a:r>
            <a:r>
              <a:rPr lang="en-US" sz="2600" dirty="0">
                <a:latin typeface="Cambria" pitchFamily="18" charset="0"/>
                <a:cs typeface="Calibri" pitchFamily="34" charset="0"/>
              </a:rPr>
              <a:t>of income and employment, health and sanitation,  agriculture and rural craft, vocational education, relief and rehabilitation,  family planning, mother and childcare</a:t>
            </a:r>
            <a:r>
              <a:rPr lang="en-US" sz="2600" dirty="0" smtClean="0">
                <a:latin typeface="Cambria" pitchFamily="18" charset="0"/>
                <a:cs typeface="Calibri" pitchFamily="34" charset="0"/>
              </a:rPr>
              <a:t>.</a:t>
            </a:r>
          </a:p>
          <a:p>
            <a:pPr lvl="1" algn="just" eaLnBrk="0" hangingPunct="0">
              <a:buClr>
                <a:schemeClr val="accent1"/>
              </a:buClr>
              <a:buSzPct val="80000"/>
              <a:buFont typeface="Wingdings 2" pitchFamily="18" charset="2"/>
              <a:buNone/>
            </a:pPr>
            <a:endParaRPr lang="en-US" sz="2600" dirty="0">
              <a:latin typeface="Cambria" pitchFamily="18" charset="0"/>
              <a:cs typeface="Calibri" pitchFamily="34" charset="0"/>
            </a:endParaRPr>
          </a:p>
          <a:p>
            <a:pPr algn="just" eaLnBrk="0" hangingPunct="0">
              <a:buClr>
                <a:schemeClr val="accent1"/>
              </a:buClr>
              <a:buSzPct val="80000"/>
            </a:pPr>
            <a:r>
              <a:rPr lang="en-US" sz="2600" b="1" dirty="0">
                <a:latin typeface="Cambria" pitchFamily="18" charset="0"/>
                <a:cs typeface="Calibri" pitchFamily="34" charset="0"/>
              </a:rPr>
              <a:t>Prominent NGOs are:</a:t>
            </a:r>
          </a:p>
          <a:p>
            <a:pPr lvl="1" algn="just" eaLnBrk="0" hangingPunct="0">
              <a:buClr>
                <a:schemeClr val="accent1"/>
              </a:buClr>
              <a:buSzPct val="80000"/>
              <a:buFont typeface="Wingdings 2" pitchFamily="18" charset="2"/>
              <a:buNone/>
            </a:pPr>
            <a:r>
              <a:rPr lang="en-US" sz="2600" dirty="0">
                <a:latin typeface="Cambria" pitchFamily="18" charset="0"/>
                <a:cs typeface="Calibri" pitchFamily="34" charset="0"/>
              </a:rPr>
              <a:t>The Bangladesh Rural Advancement Committee (BRAC), </a:t>
            </a:r>
            <a:r>
              <a:rPr lang="en-US" sz="2600" dirty="0" err="1">
                <a:latin typeface="Cambria" pitchFamily="18" charset="0"/>
                <a:cs typeface="Calibri" pitchFamily="34" charset="0"/>
              </a:rPr>
              <a:t>Grameen</a:t>
            </a:r>
            <a:r>
              <a:rPr lang="en-US" sz="2600" dirty="0">
                <a:latin typeface="Cambria" pitchFamily="18" charset="0"/>
                <a:cs typeface="Calibri" pitchFamily="34" charset="0"/>
              </a:rPr>
              <a:t> Bank, </a:t>
            </a:r>
            <a:r>
              <a:rPr lang="en-US" sz="2600" dirty="0" err="1">
                <a:latin typeface="Cambria" pitchFamily="18" charset="0"/>
                <a:cs typeface="Calibri" pitchFamily="34" charset="0"/>
              </a:rPr>
              <a:t>Proshika</a:t>
            </a:r>
            <a:r>
              <a:rPr lang="en-US" sz="2600" dirty="0">
                <a:latin typeface="Cambria" pitchFamily="18" charset="0"/>
                <a:cs typeface="Calibri" pitchFamily="34" charset="0"/>
              </a:rPr>
              <a:t>, </a:t>
            </a:r>
            <a:r>
              <a:rPr lang="en-US" sz="2600" dirty="0" err="1">
                <a:latin typeface="Cambria" pitchFamily="18" charset="0"/>
                <a:cs typeface="Calibri" pitchFamily="34" charset="0"/>
              </a:rPr>
              <a:t>Manobik</a:t>
            </a:r>
            <a:r>
              <a:rPr lang="en-US" sz="2600" dirty="0">
                <a:latin typeface="Cambria" pitchFamily="18" charset="0"/>
                <a:cs typeface="Calibri" pitchFamily="34" charset="0"/>
              </a:rPr>
              <a:t> </a:t>
            </a:r>
            <a:r>
              <a:rPr lang="en-US" sz="2600" dirty="0" err="1">
                <a:latin typeface="Cambria" pitchFamily="18" charset="0"/>
                <a:cs typeface="Calibri" pitchFamily="34" charset="0"/>
              </a:rPr>
              <a:t>Unnayan</a:t>
            </a:r>
            <a:r>
              <a:rPr lang="en-US" sz="2600" dirty="0">
                <a:latin typeface="Cambria" pitchFamily="18" charset="0"/>
                <a:cs typeface="Calibri" pitchFamily="34" charset="0"/>
              </a:rPr>
              <a:t> Kendra, ASA</a:t>
            </a:r>
            <a:r>
              <a:rPr lang="en-US" sz="2600" dirty="0" smtClean="0">
                <a:latin typeface="Cambria" pitchFamily="18" charset="0"/>
                <a:cs typeface="Calibri" pitchFamily="34" charset="0"/>
              </a:rPr>
              <a:t>, KARITAS, </a:t>
            </a:r>
            <a:r>
              <a:rPr lang="en-US" sz="2600" dirty="0" err="1" smtClean="0">
                <a:latin typeface="Cambria" pitchFamily="18" charset="0"/>
                <a:cs typeface="Calibri" pitchFamily="34" charset="0"/>
              </a:rPr>
              <a:t>Proshika</a:t>
            </a:r>
            <a:r>
              <a:rPr lang="en-US" sz="2600" dirty="0" smtClean="0">
                <a:latin typeface="Cambria" pitchFamily="18" charset="0"/>
                <a:cs typeface="Calibri" pitchFamily="34" charset="0"/>
              </a:rPr>
              <a:t>, Bureau Bangladesh, </a:t>
            </a:r>
            <a:r>
              <a:rPr lang="en-US" sz="2600" dirty="0" err="1">
                <a:latin typeface="Cambria" pitchFamily="18" charset="0"/>
                <a:cs typeface="Calibri" pitchFamily="34" charset="0"/>
              </a:rPr>
              <a:t>Rangpur-Dinajpur</a:t>
            </a:r>
            <a:r>
              <a:rPr lang="en-US" sz="2600" dirty="0">
                <a:latin typeface="Cambria" pitchFamily="18" charset="0"/>
                <a:cs typeface="Calibri" pitchFamily="34" charset="0"/>
              </a:rPr>
              <a:t> Rural Service etc. </a:t>
            </a:r>
          </a:p>
        </p:txBody>
      </p:sp>
    </p:spTree>
    <p:extLst>
      <p:ext uri="{BB962C8B-B14F-4D97-AF65-F5344CB8AC3E}">
        <p14:creationId xmlns="" xmlns:p14="http://schemas.microsoft.com/office/powerpoint/2010/main" val="3138790243"/>
      </p:ext>
    </p:extLst>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5014" y="6824377"/>
            <a:ext cx="60807" cy="134382"/>
          </a:xfrm>
          <a:prstGeom prst="rect">
            <a:avLst/>
          </a:prstGeom>
        </p:spPr>
      </p:pic>
      <p:sp>
        <p:nvSpPr>
          <p:cNvPr id="3" name="object 3"/>
          <p:cNvSpPr txBox="1"/>
          <p:nvPr/>
        </p:nvSpPr>
        <p:spPr>
          <a:xfrm>
            <a:off x="618408" y="491689"/>
            <a:ext cx="9816084" cy="6601807"/>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700" rIns="0" bIns="0" rtlCol="0">
            <a:spAutoFit/>
          </a:bodyPr>
          <a:lstStyle/>
          <a:p>
            <a:pPr marL="697865" indent="-685800" algn="ctr">
              <a:lnSpc>
                <a:spcPct val="100000"/>
              </a:lnSpc>
              <a:spcBef>
                <a:spcPts val="100"/>
              </a:spcBef>
              <a:tabLst>
                <a:tab pos="698500" algn="l"/>
              </a:tabLst>
            </a:pPr>
            <a:r>
              <a:rPr lang="en-US" sz="4000" b="1" dirty="0" smtClean="0">
                <a:effectLst>
                  <a:outerShdw blurRad="38100" dist="38100" dir="2700000" algn="tl">
                    <a:srgbClr val="000000">
                      <a:alpha val="43137"/>
                    </a:srgbClr>
                  </a:outerShdw>
                </a:effectLst>
                <a:latin typeface="Cambria" pitchFamily="18" charset="0"/>
                <a:cs typeface="Calibri"/>
              </a:rPr>
              <a:t>BRAC</a:t>
            </a:r>
          </a:p>
          <a:p>
            <a:pPr marL="697865" indent="-685800" algn="just">
              <a:lnSpc>
                <a:spcPct val="100000"/>
              </a:lnSpc>
              <a:spcBef>
                <a:spcPts val="100"/>
              </a:spcBef>
              <a:tabLst>
                <a:tab pos="698500" algn="l"/>
              </a:tabLst>
            </a:pPr>
            <a:endParaRPr lang="en-US" sz="3200" dirty="0" smtClean="0">
              <a:latin typeface="Cambria" pitchFamily="18" charset="0"/>
              <a:cs typeface="Calibri"/>
            </a:endParaRPr>
          </a:p>
          <a:p>
            <a:pPr marL="697865" indent="-685800" algn="just">
              <a:lnSpc>
                <a:spcPct val="100000"/>
              </a:lnSpc>
              <a:spcBef>
                <a:spcPts val="100"/>
              </a:spcBef>
              <a:buFont typeface="Wingdings"/>
              <a:buChar char=""/>
              <a:tabLst>
                <a:tab pos="698500" algn="l"/>
              </a:tabLst>
            </a:pPr>
            <a:r>
              <a:rPr lang="en-US" sz="3200" dirty="0" smtClean="0">
                <a:latin typeface="Cambria" pitchFamily="18" charset="0"/>
                <a:cs typeface="Calibri"/>
              </a:rPr>
              <a:t>BRAC is the largest non-governmental development organization in the  world.</a:t>
            </a:r>
          </a:p>
          <a:p>
            <a:pPr marL="697865" indent="-685800" algn="just">
              <a:lnSpc>
                <a:spcPct val="100000"/>
              </a:lnSpc>
              <a:spcBef>
                <a:spcPts val="100"/>
              </a:spcBef>
              <a:buFont typeface="Wingdings"/>
              <a:buChar char=""/>
              <a:tabLst>
                <a:tab pos="698500" algn="l"/>
              </a:tabLst>
            </a:pPr>
            <a:r>
              <a:rPr lang="en-US" sz="3200" dirty="0" smtClean="0">
                <a:latin typeface="Cambria" pitchFamily="18" charset="0"/>
                <a:cs typeface="Calibri"/>
              </a:rPr>
              <a:t>BRAC start their journey in 1972 and has introduced itself as “a pioneer in  recognizing and tackling the many different realities of poverty</a:t>
            </a:r>
            <a:r>
              <a:rPr lang="en-US" sz="3200" dirty="0" smtClean="0">
                <a:latin typeface="Cambria" pitchFamily="18" charset="0"/>
                <a:cs typeface="Calibri"/>
              </a:rPr>
              <a:t>.”</a:t>
            </a:r>
            <a:endParaRPr lang="en-US" sz="3200" dirty="0" smtClean="0">
              <a:latin typeface="Cambria" pitchFamily="18" charset="0"/>
              <a:cs typeface="Calibri"/>
            </a:endParaRPr>
          </a:p>
          <a:p>
            <a:pPr marL="697865" indent="-685800" algn="just">
              <a:lnSpc>
                <a:spcPct val="100000"/>
              </a:lnSpc>
              <a:spcBef>
                <a:spcPts val="100"/>
              </a:spcBef>
              <a:buFont typeface="Wingdings"/>
              <a:buChar char=""/>
              <a:tabLst>
                <a:tab pos="698500" algn="l"/>
              </a:tabLst>
            </a:pPr>
            <a:r>
              <a:rPr lang="en-US" sz="3200" dirty="0" smtClean="0">
                <a:latin typeface="Cambria" pitchFamily="18" charset="0"/>
                <a:cs typeface="Calibri"/>
              </a:rPr>
              <a:t>Their vision is of just, enlightened, healthy and democratic  societies free from hunger, poverty, environmental degradation  and all forms of exploitation based on age, sex, religion and  ethnicity.</a:t>
            </a:r>
          </a:p>
          <a:p>
            <a:pPr marL="697865" indent="-685800" algn="just">
              <a:lnSpc>
                <a:spcPct val="100000"/>
              </a:lnSpc>
              <a:spcBef>
                <a:spcPts val="100"/>
              </a:spcBef>
              <a:buFont typeface="Wingdings"/>
              <a:buChar char=""/>
              <a:tabLst>
                <a:tab pos="698500" algn="l"/>
              </a:tabLst>
            </a:pPr>
            <a:endParaRPr sz="3200">
              <a:latin typeface="Cambria" pitchFamily="18" charset="0"/>
              <a:cs typeface="Calibri"/>
            </a:endParaRPr>
          </a:p>
        </p:txBody>
      </p:sp>
      <p:pic>
        <p:nvPicPr>
          <p:cNvPr id="4" name="object 4"/>
          <p:cNvPicPr/>
          <p:nvPr/>
        </p:nvPicPr>
        <p:blipFill>
          <a:blip r:embed="rId3" cstate="print"/>
          <a:stretch>
            <a:fillRect/>
          </a:stretch>
        </p:blipFill>
        <p:spPr>
          <a:xfrm>
            <a:off x="7383323" y="336499"/>
            <a:ext cx="2588209" cy="126146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4212" y="6822061"/>
            <a:ext cx="61951" cy="139015"/>
          </a:xfrm>
          <a:prstGeom prst="rect">
            <a:avLst/>
          </a:prstGeom>
        </p:spPr>
      </p:pic>
      <p:sp>
        <p:nvSpPr>
          <p:cNvPr id="3" name="object 3"/>
          <p:cNvSpPr txBox="1"/>
          <p:nvPr/>
        </p:nvSpPr>
        <p:spPr>
          <a:xfrm>
            <a:off x="3962400" y="0"/>
            <a:ext cx="6257734" cy="751488"/>
          </a:xfrm>
          <a:prstGeom prst="rect">
            <a:avLst/>
          </a:prstGeom>
        </p:spPr>
        <p:txBody>
          <a:bodyPr vert="horz" wrap="square" lIns="0" tIns="12700" rIns="0" bIns="0" rtlCol="0">
            <a:spAutoFit/>
          </a:bodyPr>
          <a:lstStyle/>
          <a:p>
            <a:pPr marL="698500" indent="-685800">
              <a:lnSpc>
                <a:spcPct val="100000"/>
              </a:lnSpc>
              <a:spcBef>
                <a:spcPts val="100"/>
              </a:spcBef>
              <a:tabLst>
                <a:tab pos="698500" algn="l"/>
              </a:tabLst>
            </a:pPr>
            <a:r>
              <a:rPr lang="en-US" sz="4800" b="1" dirty="0" smtClean="0">
                <a:effectLst>
                  <a:outerShdw blurRad="38100" dist="38100" dir="2700000" algn="tl">
                    <a:srgbClr val="000000">
                      <a:alpha val="43137"/>
                    </a:srgbClr>
                  </a:outerShdw>
                </a:effectLst>
                <a:latin typeface="Cambria" pitchFamily="18" charset="0"/>
                <a:cs typeface="Arial"/>
              </a:rPr>
              <a:t>What BRAC Do</a:t>
            </a:r>
            <a:r>
              <a:rPr lang="en-US" sz="4800" b="1" dirty="0" smtClean="0">
                <a:effectLst>
                  <a:outerShdw blurRad="38100" dist="38100" dir="2700000" algn="tl">
                    <a:srgbClr val="000000">
                      <a:alpha val="43137"/>
                    </a:srgbClr>
                  </a:outerShdw>
                </a:effectLst>
                <a:latin typeface="Cambria" pitchFamily="18" charset="0"/>
                <a:cs typeface="Arial"/>
              </a:rPr>
              <a:t>?</a:t>
            </a:r>
            <a:endParaRPr sz="4800" b="1">
              <a:effectLst>
                <a:outerShdw blurRad="38100" dist="38100" dir="2700000" algn="tl">
                  <a:srgbClr val="000000">
                    <a:alpha val="43137"/>
                  </a:srgbClr>
                </a:outerShdw>
              </a:effectLst>
              <a:latin typeface="Cambria" pitchFamily="18" charset="0"/>
              <a:cs typeface="Arial"/>
            </a:endParaRPr>
          </a:p>
        </p:txBody>
      </p:sp>
      <p:sp>
        <p:nvSpPr>
          <p:cNvPr id="4" name="object 4"/>
          <p:cNvSpPr txBox="1"/>
          <p:nvPr/>
        </p:nvSpPr>
        <p:spPr>
          <a:xfrm>
            <a:off x="3810000" y="990600"/>
            <a:ext cx="6781800" cy="2205091"/>
          </a:xfrm>
          <a:prstGeom prst="rect">
            <a:avLst/>
          </a:prstGeom>
        </p:spPr>
        <p:txBody>
          <a:bodyPr vert="horz" wrap="square" lIns="0" tIns="12065" rIns="0" bIns="0" rtlCol="0">
            <a:spAutoFit/>
          </a:bodyPr>
          <a:lstStyle/>
          <a:p>
            <a:pPr marL="12700" algn="ctr">
              <a:lnSpc>
                <a:spcPct val="100000"/>
              </a:lnSpc>
              <a:spcBef>
                <a:spcPts val="95"/>
              </a:spcBef>
            </a:pPr>
            <a:r>
              <a:rPr lang="en-US" sz="2800" b="1" u="heavy" spc="-265" dirty="0" smtClean="0">
                <a:uFill>
                  <a:solidFill>
                    <a:srgbClr val="DFDFDF"/>
                  </a:solidFill>
                </a:uFill>
                <a:latin typeface="Cambria" pitchFamily="18" charset="0"/>
                <a:cs typeface="Arial"/>
              </a:rPr>
              <a:t>Microfinance</a:t>
            </a:r>
          </a:p>
          <a:p>
            <a:pPr marL="12700">
              <a:lnSpc>
                <a:spcPct val="100000"/>
              </a:lnSpc>
              <a:spcBef>
                <a:spcPts val="95"/>
              </a:spcBef>
            </a:pPr>
            <a:r>
              <a:rPr lang="en-US" sz="2800" b="1" u="heavy" spc="-265" dirty="0" err="1" smtClean="0">
                <a:uFill>
                  <a:solidFill>
                    <a:srgbClr val="DFDFDF"/>
                  </a:solidFill>
                </a:uFill>
                <a:latin typeface="Cambria" pitchFamily="18" charset="0"/>
                <a:cs typeface="Arial"/>
              </a:rPr>
              <a:t>Dabi</a:t>
            </a:r>
            <a:r>
              <a:rPr lang="en-US" sz="2800" b="1" u="heavy" spc="-265" dirty="0" smtClean="0">
                <a:uFill>
                  <a:solidFill>
                    <a:srgbClr val="DFDFDF"/>
                  </a:solidFill>
                </a:uFill>
                <a:latin typeface="Cambria" pitchFamily="18" charset="0"/>
                <a:cs typeface="Arial"/>
              </a:rPr>
              <a:t> - </a:t>
            </a:r>
            <a:r>
              <a:rPr lang="en-US" sz="2800" u="heavy" spc="-265" dirty="0" smtClean="0">
                <a:uFill>
                  <a:solidFill>
                    <a:srgbClr val="DFDFDF"/>
                  </a:solidFill>
                </a:uFill>
                <a:latin typeface="Cambria" pitchFamily="18" charset="0"/>
                <a:cs typeface="Arial"/>
              </a:rPr>
              <a:t>Poverty alleviation for poor landless women</a:t>
            </a:r>
          </a:p>
          <a:p>
            <a:pPr marL="12700">
              <a:lnSpc>
                <a:spcPct val="100000"/>
              </a:lnSpc>
              <a:spcBef>
                <a:spcPts val="95"/>
              </a:spcBef>
            </a:pPr>
            <a:r>
              <a:rPr lang="en-US" sz="2800" b="1" u="heavy" spc="-265" dirty="0" err="1" smtClean="0">
                <a:uFill>
                  <a:solidFill>
                    <a:srgbClr val="DFDFDF"/>
                  </a:solidFill>
                </a:uFill>
                <a:latin typeface="Cambria" pitchFamily="18" charset="0"/>
                <a:cs typeface="Arial"/>
              </a:rPr>
              <a:t>Unnoti</a:t>
            </a:r>
            <a:r>
              <a:rPr lang="en-US" sz="2800" b="1" u="heavy" spc="-265" dirty="0" smtClean="0">
                <a:uFill>
                  <a:solidFill>
                    <a:srgbClr val="DFDFDF"/>
                  </a:solidFill>
                </a:uFill>
                <a:latin typeface="Cambria" pitchFamily="18" charset="0"/>
                <a:cs typeface="Arial"/>
              </a:rPr>
              <a:t> - </a:t>
            </a:r>
            <a:r>
              <a:rPr lang="en-US" sz="2800" u="heavy" spc="-265" dirty="0" smtClean="0">
                <a:uFill>
                  <a:solidFill>
                    <a:srgbClr val="DFDFDF"/>
                  </a:solidFill>
                </a:uFill>
                <a:latin typeface="Cambria" pitchFamily="18" charset="0"/>
                <a:cs typeface="Arial"/>
              </a:rPr>
              <a:t>Microenterprise development for marginal  farmers</a:t>
            </a:r>
          </a:p>
          <a:p>
            <a:pPr marL="12700">
              <a:lnSpc>
                <a:spcPct val="100000"/>
              </a:lnSpc>
              <a:spcBef>
                <a:spcPts val="95"/>
              </a:spcBef>
            </a:pPr>
            <a:r>
              <a:rPr lang="en-US" sz="2800" b="1" u="heavy" spc="-265" dirty="0" err="1" smtClean="0">
                <a:uFill>
                  <a:solidFill>
                    <a:srgbClr val="DFDFDF"/>
                  </a:solidFill>
                </a:uFill>
                <a:latin typeface="Cambria" pitchFamily="18" charset="0"/>
                <a:cs typeface="Arial"/>
              </a:rPr>
              <a:t>Progoti</a:t>
            </a:r>
            <a:r>
              <a:rPr lang="en-US" sz="2800" b="1" u="heavy" spc="-265" dirty="0" smtClean="0">
                <a:uFill>
                  <a:solidFill>
                    <a:srgbClr val="DFDFDF"/>
                  </a:solidFill>
                </a:uFill>
                <a:latin typeface="Cambria" pitchFamily="18" charset="0"/>
                <a:cs typeface="Arial"/>
              </a:rPr>
              <a:t> - </a:t>
            </a:r>
            <a:r>
              <a:rPr lang="en-US" sz="2800" u="heavy" spc="-265" dirty="0" smtClean="0">
                <a:uFill>
                  <a:solidFill>
                    <a:srgbClr val="DFDFDF"/>
                  </a:solidFill>
                </a:uFill>
                <a:latin typeface="Cambria" pitchFamily="18" charset="0"/>
                <a:cs typeface="Arial"/>
              </a:rPr>
              <a:t>Small enterprise development for  businesses</a:t>
            </a:r>
            <a:endParaRPr lang="en-US" sz="2800" u="heavy" spc="-265" dirty="0">
              <a:uFill>
                <a:solidFill>
                  <a:srgbClr val="DFDFDF"/>
                </a:solidFill>
              </a:uFill>
              <a:latin typeface="Cambria" pitchFamily="18" charset="0"/>
              <a:cs typeface="Arial"/>
            </a:endParaRPr>
          </a:p>
        </p:txBody>
      </p:sp>
      <p:pic>
        <p:nvPicPr>
          <p:cNvPr id="5" name="object 5"/>
          <p:cNvPicPr/>
          <p:nvPr/>
        </p:nvPicPr>
        <p:blipFill>
          <a:blip r:embed="rId3" cstate="print"/>
          <a:stretch>
            <a:fillRect/>
          </a:stretch>
        </p:blipFill>
        <p:spPr>
          <a:xfrm>
            <a:off x="608990" y="825804"/>
            <a:ext cx="2873502" cy="2300224"/>
          </a:xfrm>
          <a:prstGeom prst="rect">
            <a:avLst/>
          </a:prstGeom>
        </p:spPr>
      </p:pic>
      <p:sp>
        <p:nvSpPr>
          <p:cNvPr id="7" name="object 3"/>
          <p:cNvSpPr txBox="1"/>
          <p:nvPr/>
        </p:nvSpPr>
        <p:spPr>
          <a:xfrm>
            <a:off x="609600" y="3352800"/>
            <a:ext cx="9829800" cy="3400931"/>
          </a:xfrm>
          <a:prstGeom prst="rect">
            <a:avLst/>
          </a:prstGeom>
        </p:spPr>
        <p:txBody>
          <a:bodyPr vert="horz" wrap="square" lIns="0" tIns="12700" rIns="0" bIns="0" rtlCol="0">
            <a:spAutoFit/>
          </a:bodyPr>
          <a:lstStyle/>
          <a:p>
            <a:pPr marL="583565" indent="-571500">
              <a:spcBef>
                <a:spcPts val="100"/>
              </a:spcBef>
              <a:tabLst>
                <a:tab pos="583565" algn="l"/>
                <a:tab pos="584200" algn="l"/>
              </a:tabLst>
            </a:pPr>
            <a:r>
              <a:rPr lang="en-US" sz="3600" b="1" dirty="0" smtClean="0">
                <a:latin typeface="Cambria" pitchFamily="18" charset="0"/>
                <a:cs typeface="Arial MT"/>
              </a:rPr>
              <a:t>Program  Support  Enterprise</a:t>
            </a:r>
          </a:p>
          <a:p>
            <a:pPr marL="583565" indent="-571500">
              <a:spcBef>
                <a:spcPts val="100"/>
              </a:spcBef>
              <a:tabLst>
                <a:tab pos="583565" algn="l"/>
                <a:tab pos="584200" algn="l"/>
              </a:tabLst>
            </a:pPr>
            <a:r>
              <a:rPr lang="en-US" sz="3600" dirty="0" smtClean="0">
                <a:latin typeface="Cambria" pitchFamily="18" charset="0"/>
                <a:cs typeface="Arial MT"/>
              </a:rPr>
              <a:t>-</a:t>
            </a:r>
            <a:r>
              <a:rPr lang="en-US" sz="3600" dirty="0" err="1" smtClean="0">
                <a:latin typeface="Cambria" pitchFamily="18" charset="0"/>
                <a:cs typeface="Arial MT"/>
              </a:rPr>
              <a:t>Aarong</a:t>
            </a:r>
            <a:r>
              <a:rPr lang="en-US" sz="3600" dirty="0" smtClean="0">
                <a:latin typeface="Cambria" pitchFamily="18" charset="0"/>
                <a:cs typeface="Arial MT"/>
              </a:rPr>
              <a:t>			-Dairy </a:t>
            </a:r>
            <a:r>
              <a:rPr lang="en-US" sz="3600" dirty="0" smtClean="0">
                <a:latin typeface="Cambria" pitchFamily="18" charset="0"/>
                <a:cs typeface="Arial MT"/>
              </a:rPr>
              <a:t>and Food Project</a:t>
            </a:r>
          </a:p>
          <a:p>
            <a:pPr marL="583565" indent="-571500">
              <a:spcBef>
                <a:spcPts val="100"/>
              </a:spcBef>
              <a:tabLst>
                <a:tab pos="583565" algn="l"/>
                <a:tab pos="584200" algn="l"/>
              </a:tabLst>
            </a:pPr>
            <a:r>
              <a:rPr lang="en-US" sz="3600" dirty="0" smtClean="0">
                <a:latin typeface="Cambria" pitchFamily="18" charset="0"/>
                <a:cs typeface="Arial MT"/>
              </a:rPr>
              <a:t>-Vegetable </a:t>
            </a:r>
            <a:r>
              <a:rPr lang="en-US" sz="3600" dirty="0" smtClean="0">
                <a:latin typeface="Cambria" pitchFamily="18" charset="0"/>
                <a:cs typeface="Arial MT"/>
              </a:rPr>
              <a:t>Export	-Nurseries		-Feed </a:t>
            </a:r>
            <a:r>
              <a:rPr lang="en-US" sz="3600" dirty="0" smtClean="0">
                <a:latin typeface="Cambria" pitchFamily="18" charset="0"/>
                <a:cs typeface="Arial MT"/>
              </a:rPr>
              <a:t>Mills</a:t>
            </a:r>
          </a:p>
          <a:p>
            <a:pPr marL="583565" indent="-571500">
              <a:spcBef>
                <a:spcPts val="100"/>
              </a:spcBef>
              <a:tabLst>
                <a:tab pos="583565" algn="l"/>
                <a:tab pos="584200" algn="l"/>
              </a:tabLst>
            </a:pPr>
            <a:r>
              <a:rPr lang="en-US" sz="3600" dirty="0" smtClean="0">
                <a:latin typeface="Cambria" pitchFamily="18" charset="0"/>
                <a:cs typeface="Arial MT"/>
              </a:rPr>
              <a:t>-Poultry Farms &amp; Disease Diagnosis Lab</a:t>
            </a:r>
          </a:p>
          <a:p>
            <a:pPr marL="583565" indent="-571500">
              <a:spcBef>
                <a:spcPts val="100"/>
              </a:spcBef>
              <a:tabLst>
                <a:tab pos="583565" algn="l"/>
                <a:tab pos="584200" algn="l"/>
              </a:tabLst>
            </a:pPr>
            <a:r>
              <a:rPr lang="en-US" sz="3600" dirty="0" smtClean="0">
                <a:latin typeface="Cambria" pitchFamily="18" charset="0"/>
                <a:cs typeface="Arial MT"/>
              </a:rPr>
              <a:t>-Broiler Production &amp; Marketing</a:t>
            </a:r>
          </a:p>
          <a:p>
            <a:pPr marL="583565" indent="-571500">
              <a:spcBef>
                <a:spcPts val="100"/>
              </a:spcBef>
              <a:tabLst>
                <a:tab pos="583565" algn="l"/>
                <a:tab pos="584200" algn="l"/>
              </a:tabLst>
            </a:pPr>
            <a:r>
              <a:rPr lang="en-US" sz="3600" dirty="0" smtClean="0">
                <a:latin typeface="Cambria" pitchFamily="18" charset="0"/>
                <a:cs typeface="Arial MT"/>
              </a:rPr>
              <a:t>-Seed </a:t>
            </a:r>
            <a:r>
              <a:rPr lang="en-US" sz="3600" dirty="0" smtClean="0">
                <a:latin typeface="Cambria" pitchFamily="18" charset="0"/>
                <a:cs typeface="Arial MT"/>
              </a:rPr>
              <a:t>Enterprise	-Fisheries </a:t>
            </a:r>
            <a:r>
              <a:rPr lang="en-US" sz="3600" dirty="0" smtClean="0">
                <a:latin typeface="Cambria" pitchFamily="18" charset="0"/>
                <a:cs typeface="Arial MT"/>
              </a:rPr>
              <a:t>Enterprise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1" y="6822061"/>
            <a:ext cx="125270" cy="139015"/>
          </a:xfrm>
          <a:prstGeom prst="rect">
            <a:avLst/>
          </a:prstGeom>
        </p:spPr>
      </p:pic>
      <p:sp>
        <p:nvSpPr>
          <p:cNvPr id="3" name="object 3"/>
          <p:cNvSpPr txBox="1"/>
          <p:nvPr/>
        </p:nvSpPr>
        <p:spPr>
          <a:xfrm>
            <a:off x="304800" y="304801"/>
            <a:ext cx="5715000" cy="6603731"/>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065" rIns="0" bIns="0" rtlCol="0">
            <a:spAutoFit/>
          </a:bodyPr>
          <a:lstStyle/>
          <a:p>
            <a:pPr marL="697865" indent="-685800" algn="ctr">
              <a:lnSpc>
                <a:spcPct val="100000"/>
              </a:lnSpc>
              <a:spcBef>
                <a:spcPts val="95"/>
              </a:spcBef>
              <a:tabLst>
                <a:tab pos="697865" algn="l"/>
                <a:tab pos="698500" algn="l"/>
              </a:tabLst>
            </a:pPr>
            <a:r>
              <a:rPr lang="en-US" sz="3000" b="1" dirty="0" smtClean="0">
                <a:effectLst>
                  <a:outerShdw blurRad="38100" dist="38100" dir="2700000" algn="tl">
                    <a:srgbClr val="000000">
                      <a:alpha val="43137"/>
                    </a:srgbClr>
                  </a:outerShdw>
                </a:effectLst>
                <a:latin typeface="Cambria" pitchFamily="18" charset="0"/>
                <a:cs typeface="Arial MT"/>
              </a:rPr>
              <a:t>Education</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a:t>
            </a:r>
            <a:r>
              <a:rPr lang="en-US" sz="3000" dirty="0" smtClean="0">
                <a:latin typeface="Cambria" pitchFamily="18" charset="0"/>
                <a:cs typeface="Arial MT"/>
              </a:rPr>
              <a:t>Pre-Primary School</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-Primary School</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-Children with Special Needs(CSN)</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-Education for Indigenous Children</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-Community and Formal School</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-Partnership with Mainstream Primary Schools</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-Secondary School</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-Continuing Education </a:t>
            </a:r>
            <a:r>
              <a:rPr lang="en-US" sz="3000" dirty="0" smtClean="0">
                <a:latin typeface="Cambria" pitchFamily="18" charset="0"/>
                <a:cs typeface="Arial MT"/>
              </a:rPr>
              <a:t>Program(CE</a:t>
            </a:r>
            <a:r>
              <a:rPr lang="en-US" sz="3000" dirty="0" smtClean="0">
                <a:latin typeface="Cambria" pitchFamily="18" charset="0"/>
                <a:cs typeface="Arial MT"/>
              </a:rPr>
              <a:t>)</a:t>
            </a:r>
          </a:p>
          <a:p>
            <a:pPr marL="697865" indent="-685800">
              <a:lnSpc>
                <a:spcPct val="100000"/>
              </a:lnSpc>
              <a:spcBef>
                <a:spcPts val="95"/>
              </a:spcBef>
              <a:tabLst>
                <a:tab pos="697865" algn="l"/>
                <a:tab pos="698500" algn="l"/>
              </a:tabLst>
            </a:pPr>
            <a:r>
              <a:rPr lang="en-US" sz="3000" dirty="0" smtClean="0">
                <a:latin typeface="Cambria" pitchFamily="18" charset="0"/>
                <a:cs typeface="Arial MT"/>
              </a:rPr>
              <a:t>-Adolescent Development </a:t>
            </a:r>
            <a:r>
              <a:rPr lang="en-US" sz="3000" dirty="0" smtClean="0">
                <a:latin typeface="Cambria" pitchFamily="18" charset="0"/>
                <a:cs typeface="Arial MT"/>
              </a:rPr>
              <a:t>Program</a:t>
            </a:r>
            <a:endParaRPr lang="en-US" sz="3000" dirty="0" smtClean="0">
              <a:latin typeface="Cambria" pitchFamily="18" charset="0"/>
              <a:cs typeface="Arial MT"/>
            </a:endParaRPr>
          </a:p>
          <a:p>
            <a:pPr marL="697865" indent="-685800">
              <a:lnSpc>
                <a:spcPct val="100000"/>
              </a:lnSpc>
              <a:spcBef>
                <a:spcPts val="95"/>
              </a:spcBef>
              <a:tabLst>
                <a:tab pos="697865" algn="l"/>
                <a:tab pos="698500" algn="l"/>
              </a:tabLst>
            </a:pPr>
            <a:endParaRPr sz="3000">
              <a:latin typeface="Cambria" pitchFamily="18" charset="0"/>
              <a:cs typeface="Arial MT"/>
            </a:endParaRPr>
          </a:p>
        </p:txBody>
      </p:sp>
      <p:sp>
        <p:nvSpPr>
          <p:cNvPr id="5" name="object 3"/>
          <p:cNvSpPr txBox="1"/>
          <p:nvPr/>
        </p:nvSpPr>
        <p:spPr>
          <a:xfrm>
            <a:off x="6272784" y="304801"/>
            <a:ext cx="4471416" cy="6630020"/>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700" rIns="0" bIns="0" rtlCol="0">
            <a:spAutoFit/>
          </a:bodyPr>
          <a:lstStyle/>
          <a:p>
            <a:pPr marL="583565" indent="-571500" algn="ctr">
              <a:lnSpc>
                <a:spcPct val="100000"/>
              </a:lnSpc>
              <a:spcBef>
                <a:spcPts val="100"/>
              </a:spcBef>
              <a:tabLst>
                <a:tab pos="583565" algn="l"/>
                <a:tab pos="584200" algn="l"/>
              </a:tabLst>
            </a:pPr>
            <a:r>
              <a:rPr lang="en-US" sz="3000" b="1" dirty="0" smtClean="0">
                <a:latin typeface="Cambria" pitchFamily="18" charset="0"/>
                <a:cs typeface="Arial MT"/>
              </a:rPr>
              <a:t>Health </a:t>
            </a:r>
            <a:r>
              <a:rPr lang="en-US" sz="3000" b="1" dirty="0" smtClean="0">
                <a:latin typeface="Cambria" pitchFamily="18" charset="0"/>
                <a:cs typeface="Arial MT"/>
              </a:rPr>
              <a:t>Program</a:t>
            </a:r>
          </a:p>
          <a:p>
            <a:pPr marL="583565" indent="-571500">
              <a:lnSpc>
                <a:spcPct val="100000"/>
              </a:lnSpc>
              <a:spcBef>
                <a:spcPts val="100"/>
              </a:spcBef>
              <a:tabLst>
                <a:tab pos="583565" algn="l"/>
                <a:tab pos="584200" algn="l"/>
              </a:tabLst>
            </a:pPr>
            <a:endParaRPr lang="en-US" sz="3000" b="1" dirty="0" smtClean="0">
              <a:latin typeface="Cambria" pitchFamily="18" charset="0"/>
              <a:cs typeface="Arial MT"/>
            </a:endParaRPr>
          </a:p>
          <a:p>
            <a:pPr marL="583565" indent="-571500">
              <a:lnSpc>
                <a:spcPct val="100000"/>
              </a:lnSpc>
              <a:spcBef>
                <a:spcPts val="100"/>
              </a:spcBef>
              <a:tabLst>
                <a:tab pos="583565" algn="l"/>
                <a:tab pos="584200" algn="l"/>
              </a:tabLst>
            </a:pPr>
            <a:r>
              <a:rPr lang="en-US" sz="3000" dirty="0" smtClean="0">
                <a:latin typeface="Cambria" pitchFamily="18" charset="0"/>
                <a:cs typeface="Arial MT"/>
              </a:rPr>
              <a:t>-Essential Health Care</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-EHC-STUP</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-WASH</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-MNCH-Rural</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a:t>
            </a:r>
            <a:r>
              <a:rPr lang="en-US" sz="3000" dirty="0" err="1" smtClean="0">
                <a:latin typeface="Cambria" pitchFamily="18" charset="0"/>
                <a:cs typeface="Arial MT"/>
              </a:rPr>
              <a:t>Manoshi</a:t>
            </a:r>
            <a:r>
              <a:rPr lang="en-US" sz="3000" dirty="0" smtClean="0">
                <a:latin typeface="Cambria" pitchFamily="18" charset="0"/>
                <a:cs typeface="Arial MT"/>
              </a:rPr>
              <a:t>-MNCH Urban</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-Tuberculosis Control</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-Malaria Control</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-HIV/AIDS</a:t>
            </a:r>
          </a:p>
          <a:p>
            <a:pPr marL="583565" indent="-571500">
              <a:lnSpc>
                <a:spcPct val="100000"/>
              </a:lnSpc>
              <a:spcBef>
                <a:spcPts val="100"/>
              </a:spcBef>
              <a:tabLst>
                <a:tab pos="583565" algn="l"/>
                <a:tab pos="584200" algn="l"/>
              </a:tabLst>
            </a:pPr>
            <a:r>
              <a:rPr lang="en-US" sz="3000" dirty="0" smtClean="0">
                <a:latin typeface="Cambria" pitchFamily="18" charset="0"/>
                <a:cs typeface="Arial MT"/>
              </a:rPr>
              <a:t>-</a:t>
            </a:r>
            <a:r>
              <a:rPr lang="en-US" sz="3000" dirty="0" err="1" smtClean="0">
                <a:latin typeface="Cambria" pitchFamily="18" charset="0"/>
                <a:cs typeface="Arial MT"/>
              </a:rPr>
              <a:t>Shushasthya</a:t>
            </a:r>
            <a:endParaRPr lang="en-US" sz="3000" dirty="0" smtClean="0">
              <a:latin typeface="Cambria" pitchFamily="18" charset="0"/>
              <a:cs typeface="Arial MT"/>
            </a:endParaRPr>
          </a:p>
          <a:p>
            <a:pPr marL="583565" indent="-571500">
              <a:lnSpc>
                <a:spcPct val="100000"/>
              </a:lnSpc>
              <a:spcBef>
                <a:spcPts val="100"/>
              </a:spcBef>
              <a:tabLst>
                <a:tab pos="583565" algn="l"/>
                <a:tab pos="584200" algn="l"/>
              </a:tabLst>
            </a:pPr>
            <a:r>
              <a:rPr lang="en-US" sz="3000" dirty="0" smtClean="0">
                <a:latin typeface="Cambria" pitchFamily="18" charset="0"/>
                <a:cs typeface="Arial MT"/>
              </a:rPr>
              <a:t>-BRAC Limb and Brace </a:t>
            </a:r>
            <a:r>
              <a:rPr lang="en-US" sz="3000" dirty="0" err="1" smtClean="0">
                <a:latin typeface="Cambria" pitchFamily="18" charset="0"/>
                <a:cs typeface="Arial MT"/>
              </a:rPr>
              <a:t>Centres</a:t>
            </a:r>
            <a:endParaRPr lang="en-US" sz="3000" dirty="0" smtClean="0">
              <a:latin typeface="Cambria" pitchFamily="18" charset="0"/>
              <a:cs typeface="Arial MT"/>
            </a:endParaRPr>
          </a:p>
          <a:p>
            <a:pPr marL="583565" indent="-571500">
              <a:lnSpc>
                <a:spcPct val="100000"/>
              </a:lnSpc>
              <a:spcBef>
                <a:spcPts val="100"/>
              </a:spcBef>
              <a:tabLst>
                <a:tab pos="583565" algn="l"/>
                <a:tab pos="584200" algn="l"/>
              </a:tabLst>
            </a:pPr>
            <a:r>
              <a:rPr lang="en-US" sz="3000" dirty="0" smtClean="0">
                <a:latin typeface="Cambria" pitchFamily="18" charset="0"/>
                <a:cs typeface="Arial MT"/>
              </a:rPr>
              <a:t>-Pilot </a:t>
            </a:r>
            <a:r>
              <a:rPr lang="en-US" sz="3000" dirty="0" smtClean="0">
                <a:latin typeface="Cambria" pitchFamily="18" charset="0"/>
                <a:cs typeface="Arial MT"/>
              </a:rPr>
              <a:t>Initiatives</a:t>
            </a:r>
            <a:endParaRPr sz="3000">
              <a:latin typeface="Cambria" pitchFamily="18" charset="0"/>
              <a:cs typeface="Arial M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0" y="6822060"/>
            <a:ext cx="124816" cy="136699"/>
          </a:xfrm>
          <a:prstGeom prst="rect">
            <a:avLst/>
          </a:prstGeom>
        </p:spPr>
      </p:pic>
      <p:sp>
        <p:nvSpPr>
          <p:cNvPr id="3" name="object 3"/>
          <p:cNvSpPr txBox="1"/>
          <p:nvPr/>
        </p:nvSpPr>
        <p:spPr>
          <a:xfrm>
            <a:off x="304801" y="400303"/>
            <a:ext cx="4953000" cy="6553076"/>
          </a:xfrm>
          <a:prstGeom prst="rect">
            <a:avLst/>
          </a:prstGeom>
        </p:spPr>
        <p:style>
          <a:lnRef idx="2">
            <a:schemeClr val="accent4"/>
          </a:lnRef>
          <a:fillRef idx="1">
            <a:schemeClr val="lt1"/>
          </a:fillRef>
          <a:effectRef idx="0">
            <a:schemeClr val="accent4"/>
          </a:effectRef>
          <a:fontRef idx="minor">
            <a:schemeClr val="dk1"/>
          </a:fontRef>
        </p:style>
        <p:txBody>
          <a:bodyPr vert="horz" wrap="square" lIns="0" tIns="12700" rIns="0" bIns="0" rtlCol="0">
            <a:spAutoFit/>
          </a:bodyPr>
          <a:lstStyle/>
          <a:p>
            <a:pPr marL="274320" indent="274320" algn="ctr">
              <a:lnSpc>
                <a:spcPct val="100000"/>
              </a:lnSpc>
              <a:spcBef>
                <a:spcPts val="100"/>
              </a:spcBef>
              <a:tabLst>
                <a:tab pos="698500" algn="l"/>
              </a:tabLst>
            </a:pPr>
            <a:r>
              <a:rPr lang="en-US" sz="3000" b="1" dirty="0" smtClean="0">
                <a:latin typeface="Cambria" pitchFamily="18" charset="0"/>
                <a:cs typeface="Arial MT"/>
              </a:rPr>
              <a:t>Human Rights &amp; Legal </a:t>
            </a:r>
            <a:r>
              <a:rPr lang="en-US" sz="3000" b="1" dirty="0" smtClean="0">
                <a:latin typeface="Cambria" pitchFamily="18" charset="0"/>
                <a:cs typeface="Arial MT"/>
              </a:rPr>
              <a:t>Services</a:t>
            </a:r>
            <a:endParaRPr lang="en-US" sz="3000" b="1" dirty="0" smtClean="0">
              <a:latin typeface="Cambria" pitchFamily="18" charset="0"/>
              <a:cs typeface="Arial MT"/>
            </a:endParaRPr>
          </a:p>
          <a:p>
            <a:pPr marL="274320" indent="274320" algn="just">
              <a:lnSpc>
                <a:spcPct val="100000"/>
              </a:lnSpc>
              <a:spcBef>
                <a:spcPts val="100"/>
              </a:spcBef>
              <a:tabLst>
                <a:tab pos="698500" algn="l"/>
              </a:tabLst>
            </a:pPr>
            <a:r>
              <a:rPr lang="en-US" sz="3000" dirty="0" smtClean="0">
                <a:latin typeface="Cambria" pitchFamily="18" charset="0"/>
                <a:cs typeface="Arial MT"/>
              </a:rPr>
              <a:t>-Human Rights and Legal Education</a:t>
            </a:r>
          </a:p>
          <a:p>
            <a:pPr marL="274320" indent="274320" algn="just">
              <a:lnSpc>
                <a:spcPct val="100000"/>
              </a:lnSpc>
              <a:spcBef>
                <a:spcPts val="100"/>
              </a:spcBef>
              <a:tabLst>
                <a:tab pos="698500" algn="l"/>
              </a:tabLst>
            </a:pPr>
            <a:r>
              <a:rPr lang="en-US" sz="3000" dirty="0" smtClean="0">
                <a:latin typeface="Cambria" pitchFamily="18" charset="0"/>
                <a:cs typeface="Arial MT"/>
              </a:rPr>
              <a:t>-Capacity Building of </a:t>
            </a:r>
            <a:r>
              <a:rPr lang="en-US" sz="3000" dirty="0" err="1" smtClean="0">
                <a:latin typeface="Cambria" pitchFamily="18" charset="0"/>
                <a:cs typeface="Arial MT"/>
              </a:rPr>
              <a:t>Sheboks</a:t>
            </a:r>
            <a:r>
              <a:rPr lang="en-US" sz="3000" dirty="0" smtClean="0">
                <a:latin typeface="Cambria" pitchFamily="18" charset="0"/>
                <a:cs typeface="Arial MT"/>
              </a:rPr>
              <a:t>/</a:t>
            </a:r>
            <a:r>
              <a:rPr lang="en-US" sz="3000" dirty="0" err="1" smtClean="0">
                <a:latin typeface="Cambria" pitchFamily="18" charset="0"/>
                <a:cs typeface="Arial MT"/>
              </a:rPr>
              <a:t>shebikas</a:t>
            </a:r>
            <a:endParaRPr lang="en-US" sz="3000" dirty="0" smtClean="0">
              <a:latin typeface="Cambria" pitchFamily="18" charset="0"/>
              <a:cs typeface="Arial MT"/>
            </a:endParaRPr>
          </a:p>
          <a:p>
            <a:pPr marL="274320" indent="274320" algn="just">
              <a:lnSpc>
                <a:spcPct val="100000"/>
              </a:lnSpc>
              <a:spcBef>
                <a:spcPts val="100"/>
              </a:spcBef>
              <a:tabLst>
                <a:tab pos="698500" algn="l"/>
              </a:tabLst>
            </a:pPr>
            <a:r>
              <a:rPr lang="en-US" sz="3000" dirty="0" smtClean="0">
                <a:latin typeface="Cambria" pitchFamily="18" charset="0"/>
                <a:cs typeface="Arial MT"/>
              </a:rPr>
              <a:t>-Local Community Leaders Workshop</a:t>
            </a:r>
          </a:p>
          <a:p>
            <a:pPr marL="274320" indent="274320" algn="just">
              <a:lnSpc>
                <a:spcPct val="100000"/>
              </a:lnSpc>
              <a:spcBef>
                <a:spcPts val="100"/>
              </a:spcBef>
              <a:tabLst>
                <a:tab pos="698500" algn="l"/>
              </a:tabLst>
            </a:pPr>
            <a:r>
              <a:rPr lang="en-US" sz="3000" dirty="0" smtClean="0">
                <a:latin typeface="Cambria" pitchFamily="18" charset="0"/>
                <a:cs typeface="Arial MT"/>
              </a:rPr>
              <a:t>-Human Rights Implementation Committees</a:t>
            </a:r>
          </a:p>
          <a:p>
            <a:pPr marL="274320" indent="274320" algn="just">
              <a:lnSpc>
                <a:spcPct val="100000"/>
              </a:lnSpc>
              <a:spcBef>
                <a:spcPts val="100"/>
              </a:spcBef>
              <a:tabLst>
                <a:tab pos="698500" algn="l"/>
              </a:tabLst>
            </a:pPr>
            <a:r>
              <a:rPr lang="en-US" sz="3000" dirty="0" smtClean="0">
                <a:latin typeface="Cambria" pitchFamily="18" charset="0"/>
                <a:cs typeface="Arial MT"/>
              </a:rPr>
              <a:t>-Legal Assistance and Legal Aid Clinics</a:t>
            </a:r>
          </a:p>
          <a:p>
            <a:pPr marL="274320" indent="274320" algn="just">
              <a:lnSpc>
                <a:spcPct val="100000"/>
              </a:lnSpc>
              <a:spcBef>
                <a:spcPts val="100"/>
              </a:spcBef>
              <a:tabLst>
                <a:tab pos="698500" algn="l"/>
              </a:tabLst>
            </a:pPr>
            <a:r>
              <a:rPr lang="en-US" sz="3000" dirty="0" smtClean="0">
                <a:latin typeface="Cambria" pitchFamily="18" charset="0"/>
                <a:cs typeface="Arial MT"/>
              </a:rPr>
              <a:t>-Human Rights Violation </a:t>
            </a:r>
            <a:r>
              <a:rPr lang="en-US" sz="3000" dirty="0" smtClean="0">
                <a:latin typeface="Cambria" pitchFamily="18" charset="0"/>
                <a:cs typeface="Arial MT"/>
              </a:rPr>
              <a:t>Cases</a:t>
            </a:r>
            <a:endParaRPr sz="3000">
              <a:latin typeface="Cambria" pitchFamily="18" charset="0"/>
              <a:cs typeface="Arial MT"/>
            </a:endParaRPr>
          </a:p>
        </p:txBody>
      </p:sp>
      <p:sp>
        <p:nvSpPr>
          <p:cNvPr id="5" name="object 3"/>
          <p:cNvSpPr txBox="1"/>
          <p:nvPr/>
        </p:nvSpPr>
        <p:spPr>
          <a:xfrm>
            <a:off x="5562600" y="381000"/>
            <a:ext cx="5024247" cy="6517169"/>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700" rIns="0" bIns="0" rtlCol="0">
            <a:spAutoFit/>
          </a:bodyPr>
          <a:lstStyle/>
          <a:p>
            <a:pPr marL="698500" indent="-685800" algn="ctr">
              <a:lnSpc>
                <a:spcPct val="100000"/>
              </a:lnSpc>
              <a:spcBef>
                <a:spcPts val="100"/>
              </a:spcBef>
              <a:tabLst>
                <a:tab pos="698500" algn="l"/>
              </a:tabLst>
            </a:pPr>
            <a:r>
              <a:rPr lang="en-US" sz="3200" b="1" dirty="0" smtClean="0">
                <a:latin typeface="Cambria" pitchFamily="18" charset="0"/>
                <a:cs typeface="Arial MT"/>
              </a:rPr>
              <a:t>Social </a:t>
            </a:r>
            <a:r>
              <a:rPr lang="en-US" sz="3200" b="1" dirty="0" smtClean="0">
                <a:latin typeface="Cambria" pitchFamily="18" charset="0"/>
                <a:cs typeface="Arial MT"/>
              </a:rPr>
              <a:t>Development</a:t>
            </a:r>
          </a:p>
          <a:p>
            <a:pPr marL="698500" indent="-685800" algn="ctr">
              <a:lnSpc>
                <a:spcPct val="100000"/>
              </a:lnSpc>
              <a:spcBef>
                <a:spcPts val="100"/>
              </a:spcBef>
              <a:tabLst>
                <a:tab pos="698500" algn="l"/>
              </a:tabLst>
            </a:pPr>
            <a:endParaRPr lang="en-US" sz="3200" b="1" dirty="0" smtClean="0">
              <a:latin typeface="Cambria" pitchFamily="18" charset="0"/>
              <a:cs typeface="Arial MT"/>
            </a:endParaRPr>
          </a:p>
          <a:p>
            <a:pPr marL="698500" indent="-685800">
              <a:lnSpc>
                <a:spcPct val="100000"/>
              </a:lnSpc>
              <a:spcBef>
                <a:spcPts val="100"/>
              </a:spcBef>
              <a:tabLst>
                <a:tab pos="698500" algn="l"/>
              </a:tabLst>
            </a:pPr>
            <a:r>
              <a:rPr lang="en-US" sz="3200" dirty="0" smtClean="0">
                <a:latin typeface="Cambria" pitchFamily="18" charset="0"/>
                <a:cs typeface="Arial MT"/>
              </a:rPr>
              <a:t>-</a:t>
            </a:r>
            <a:r>
              <a:rPr lang="en-US" sz="3200" dirty="0" err="1" smtClean="0">
                <a:latin typeface="Cambria" pitchFamily="18" charset="0"/>
                <a:cs typeface="Arial MT"/>
              </a:rPr>
              <a:t>Polli</a:t>
            </a:r>
            <a:r>
              <a:rPr lang="en-US" sz="3200" dirty="0" smtClean="0">
                <a:latin typeface="Cambria" pitchFamily="18" charset="0"/>
                <a:cs typeface="Arial MT"/>
              </a:rPr>
              <a:t> </a:t>
            </a:r>
            <a:r>
              <a:rPr lang="en-US" sz="3200" dirty="0" err="1" smtClean="0">
                <a:latin typeface="Cambria" pitchFamily="18" charset="0"/>
                <a:cs typeface="Arial MT"/>
              </a:rPr>
              <a:t>Shomaj</a:t>
            </a:r>
            <a:r>
              <a:rPr lang="en-US" sz="3200" dirty="0" smtClean="0">
                <a:latin typeface="Cambria" pitchFamily="18" charset="0"/>
                <a:cs typeface="Arial MT"/>
              </a:rPr>
              <a:t>-ward level </a:t>
            </a:r>
            <a:r>
              <a:rPr lang="en-US" sz="3200" dirty="0" smtClean="0">
                <a:latin typeface="Cambria" pitchFamily="18" charset="0"/>
                <a:cs typeface="Arial MT"/>
              </a:rPr>
              <a:t>federations</a:t>
            </a:r>
          </a:p>
          <a:p>
            <a:pPr marL="698500" indent="-685800">
              <a:lnSpc>
                <a:spcPct val="100000"/>
              </a:lnSpc>
              <a:spcBef>
                <a:spcPts val="100"/>
              </a:spcBef>
              <a:tabLst>
                <a:tab pos="698500" algn="l"/>
              </a:tabLst>
            </a:pPr>
            <a:endParaRPr lang="en-US" sz="3200" dirty="0" smtClean="0">
              <a:latin typeface="Cambria" pitchFamily="18" charset="0"/>
              <a:cs typeface="Arial MT"/>
            </a:endParaRPr>
          </a:p>
          <a:p>
            <a:pPr marL="698500" indent="-685800">
              <a:lnSpc>
                <a:spcPct val="100000"/>
              </a:lnSpc>
              <a:spcBef>
                <a:spcPts val="100"/>
              </a:spcBef>
              <a:tabLst>
                <a:tab pos="698500" algn="l"/>
              </a:tabLst>
            </a:pPr>
            <a:r>
              <a:rPr lang="en-US" sz="3200" dirty="0" smtClean="0">
                <a:latin typeface="Cambria" pitchFamily="18" charset="0"/>
                <a:cs typeface="Arial MT"/>
              </a:rPr>
              <a:t>-Union </a:t>
            </a:r>
            <a:r>
              <a:rPr lang="en-US" sz="3200" dirty="0" err="1" smtClean="0">
                <a:latin typeface="Cambria" pitchFamily="18" charset="0"/>
                <a:cs typeface="Arial MT"/>
              </a:rPr>
              <a:t>Shomaj</a:t>
            </a:r>
            <a:r>
              <a:rPr lang="en-US" sz="3200" dirty="0" smtClean="0">
                <a:latin typeface="Cambria" pitchFamily="18" charset="0"/>
                <a:cs typeface="Arial MT"/>
              </a:rPr>
              <a:t>- union level federation</a:t>
            </a:r>
          </a:p>
          <a:p>
            <a:pPr marL="698500" indent="-685800">
              <a:lnSpc>
                <a:spcPct val="100000"/>
              </a:lnSpc>
              <a:spcBef>
                <a:spcPts val="100"/>
              </a:spcBef>
              <a:tabLst>
                <a:tab pos="698500" algn="l"/>
              </a:tabLst>
            </a:pPr>
            <a:r>
              <a:rPr lang="en-US" sz="3200" dirty="0" smtClean="0">
                <a:latin typeface="Cambria" pitchFamily="18" charset="0"/>
                <a:cs typeface="Arial MT"/>
              </a:rPr>
              <a:t>-Capacity </a:t>
            </a:r>
            <a:r>
              <a:rPr lang="en-US" sz="3200" dirty="0" smtClean="0">
                <a:latin typeface="Cambria" pitchFamily="18" charset="0"/>
                <a:cs typeface="Arial MT"/>
              </a:rPr>
              <a:t>Development of Local  </a:t>
            </a:r>
            <a:r>
              <a:rPr lang="en-US" sz="3200" dirty="0" smtClean="0">
                <a:latin typeface="Cambria" pitchFamily="18" charset="0"/>
                <a:cs typeface="Arial MT"/>
              </a:rPr>
              <a:t>Government</a:t>
            </a:r>
          </a:p>
          <a:p>
            <a:pPr marL="698500" indent="-685800">
              <a:lnSpc>
                <a:spcPct val="100000"/>
              </a:lnSpc>
              <a:spcBef>
                <a:spcPts val="100"/>
              </a:spcBef>
              <a:tabLst>
                <a:tab pos="698500" algn="l"/>
              </a:tabLst>
            </a:pPr>
            <a:endParaRPr lang="en-US" sz="3200" dirty="0" smtClean="0">
              <a:latin typeface="Cambria" pitchFamily="18" charset="0"/>
              <a:cs typeface="Arial MT"/>
            </a:endParaRPr>
          </a:p>
          <a:p>
            <a:pPr marL="698500" indent="-685800">
              <a:lnSpc>
                <a:spcPct val="100000"/>
              </a:lnSpc>
              <a:spcBef>
                <a:spcPts val="100"/>
              </a:spcBef>
              <a:tabLst>
                <a:tab pos="698500" algn="l"/>
              </a:tabLst>
            </a:pPr>
            <a:r>
              <a:rPr lang="en-US" sz="3200" dirty="0" smtClean="0">
                <a:latin typeface="Cambria" pitchFamily="18" charset="0"/>
                <a:cs typeface="Arial MT"/>
              </a:rPr>
              <a:t>-Popular Theatre</a:t>
            </a:r>
          </a:p>
          <a:p>
            <a:pPr marL="698500" indent="-685800">
              <a:lnSpc>
                <a:spcPct val="100000"/>
              </a:lnSpc>
              <a:spcBef>
                <a:spcPts val="100"/>
              </a:spcBef>
              <a:tabLst>
                <a:tab pos="698500" algn="l"/>
              </a:tabLst>
            </a:pPr>
            <a:r>
              <a:rPr lang="en-US" sz="3200" dirty="0" smtClean="0">
                <a:latin typeface="Cambria" pitchFamily="18" charset="0"/>
                <a:cs typeface="Arial MT"/>
              </a:rPr>
              <a:t>-Human Rights Violation Issues</a:t>
            </a:r>
            <a:endParaRPr lang="en-US" sz="3200" dirty="0">
              <a:latin typeface="Cambria" pitchFamily="18" charset="0"/>
              <a:cs typeface="Arial M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0" y="6822060"/>
            <a:ext cx="125273" cy="136699"/>
          </a:xfrm>
          <a:prstGeom prst="rect">
            <a:avLst/>
          </a:prstGeom>
        </p:spPr>
      </p:pic>
      <p:sp>
        <p:nvSpPr>
          <p:cNvPr id="3" name="object 3"/>
          <p:cNvSpPr txBox="1"/>
          <p:nvPr/>
        </p:nvSpPr>
        <p:spPr>
          <a:xfrm>
            <a:off x="254661" y="443518"/>
            <a:ext cx="6603339" cy="6160020"/>
          </a:xfrm>
          <a:prstGeom prst="rect">
            <a:avLst/>
          </a:prstGeom>
        </p:spPr>
        <p:style>
          <a:lnRef idx="2">
            <a:schemeClr val="accent3"/>
          </a:lnRef>
          <a:fillRef idx="1">
            <a:schemeClr val="lt1"/>
          </a:fillRef>
          <a:effectRef idx="0">
            <a:schemeClr val="accent3"/>
          </a:effectRef>
          <a:fontRef idx="minor">
            <a:schemeClr val="dk1"/>
          </a:fontRef>
        </p:style>
        <p:txBody>
          <a:bodyPr vert="horz" wrap="square" lIns="0" tIns="12065" rIns="0" bIns="0" rtlCol="0">
            <a:spAutoFit/>
          </a:bodyPr>
          <a:lstStyle/>
          <a:p>
            <a:pPr marL="698500" indent="-685800" algn="ctr">
              <a:lnSpc>
                <a:spcPct val="100000"/>
              </a:lnSpc>
              <a:spcBef>
                <a:spcPts val="95"/>
              </a:spcBef>
              <a:tabLst>
                <a:tab pos="697865" algn="l"/>
                <a:tab pos="698500" algn="l"/>
              </a:tabLst>
            </a:pPr>
            <a:r>
              <a:rPr lang="en-US" sz="4000" b="1" dirty="0" smtClean="0">
                <a:latin typeface="Cambria" pitchFamily="18" charset="0"/>
                <a:cs typeface="Arial MT"/>
              </a:rPr>
              <a:t>Agriculture</a:t>
            </a: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-Support </a:t>
            </a:r>
            <a:r>
              <a:rPr lang="en-US" sz="3200" dirty="0" smtClean="0">
                <a:latin typeface="Cambria" pitchFamily="18" charset="0"/>
                <a:cs typeface="Arial MT"/>
              </a:rPr>
              <a:t>Programs </a:t>
            </a:r>
            <a:r>
              <a:rPr lang="en-US" sz="3200" dirty="0" smtClean="0">
                <a:latin typeface="Cambria" pitchFamily="18" charset="0"/>
                <a:cs typeface="Arial MT"/>
              </a:rPr>
              <a:t>and business</a:t>
            </a: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-Poultry and Livestock </a:t>
            </a:r>
            <a:r>
              <a:rPr lang="en-US" sz="3200" dirty="0" smtClean="0">
                <a:latin typeface="Cambria" pitchFamily="18" charset="0"/>
                <a:cs typeface="Arial MT"/>
              </a:rPr>
              <a:t>Program</a:t>
            </a:r>
            <a:endParaRPr lang="en-US" sz="3200" dirty="0" smtClean="0">
              <a:latin typeface="Cambria" pitchFamily="18" charset="0"/>
              <a:cs typeface="Arial MT"/>
            </a:endParaRP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-Support Enterprise for Livestock and Poultry  </a:t>
            </a:r>
            <a:r>
              <a:rPr lang="en-US" sz="3200" dirty="0" smtClean="0">
                <a:latin typeface="Cambria" pitchFamily="18" charset="0"/>
                <a:cs typeface="Arial MT"/>
              </a:rPr>
              <a:t>farming</a:t>
            </a:r>
            <a:endParaRPr lang="en-US" sz="3200" dirty="0" smtClean="0">
              <a:latin typeface="Cambria" pitchFamily="18" charset="0"/>
              <a:cs typeface="Arial MT"/>
            </a:endParaRP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-Support Enterprises for Agriculture</a:t>
            </a: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-Fisheries </a:t>
            </a:r>
            <a:r>
              <a:rPr lang="en-US" sz="3200" dirty="0" smtClean="0">
                <a:latin typeface="Cambria" pitchFamily="18" charset="0"/>
                <a:cs typeface="Arial MT"/>
              </a:rPr>
              <a:t>Program</a:t>
            </a:r>
            <a:endParaRPr lang="en-US" sz="3200" dirty="0" smtClean="0">
              <a:latin typeface="Cambria" pitchFamily="18" charset="0"/>
              <a:cs typeface="Arial MT"/>
            </a:endParaRP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-Support Enterprise for Fisheries</a:t>
            </a: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-Social </a:t>
            </a:r>
            <a:r>
              <a:rPr lang="en-US" sz="3200" dirty="0" smtClean="0">
                <a:latin typeface="Cambria" pitchFamily="18" charset="0"/>
                <a:cs typeface="Arial MT"/>
              </a:rPr>
              <a:t>Forestry Program</a:t>
            </a:r>
            <a:endParaRPr lang="en-US" sz="3200" dirty="0" smtClean="0">
              <a:latin typeface="Cambria" pitchFamily="18" charset="0"/>
              <a:cs typeface="Arial MT"/>
            </a:endParaRP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-Support Enterprises for Social Forestry</a:t>
            </a:r>
          </a:p>
          <a:p>
            <a:pPr marL="698500" indent="-685800" algn="just">
              <a:lnSpc>
                <a:spcPct val="100000"/>
              </a:lnSpc>
              <a:spcBef>
                <a:spcPts val="95"/>
              </a:spcBef>
              <a:tabLst>
                <a:tab pos="697865" algn="l"/>
                <a:tab pos="698500" algn="l"/>
              </a:tabLst>
            </a:pPr>
            <a:r>
              <a:rPr lang="en-US" sz="3200" dirty="0" smtClean="0">
                <a:latin typeface="Cambria" pitchFamily="18" charset="0"/>
                <a:cs typeface="Arial MT"/>
              </a:rPr>
              <a:t>-</a:t>
            </a:r>
            <a:r>
              <a:rPr lang="en-US" sz="3200" dirty="0" smtClean="0">
                <a:latin typeface="Cambria" pitchFamily="18" charset="0"/>
                <a:cs typeface="Arial MT"/>
              </a:rPr>
              <a:t>Sericulture</a:t>
            </a:r>
            <a:endParaRPr lang="en-US" sz="3200" dirty="0" smtClean="0">
              <a:latin typeface="Cambria" pitchFamily="18" charset="0"/>
              <a:cs typeface="Arial MT"/>
            </a:endParaRPr>
          </a:p>
        </p:txBody>
      </p:sp>
      <p:pic>
        <p:nvPicPr>
          <p:cNvPr id="4" name="object 4"/>
          <p:cNvPicPr/>
          <p:nvPr/>
        </p:nvPicPr>
        <p:blipFill>
          <a:blip r:embed="rId3" cstate="print"/>
          <a:stretch>
            <a:fillRect/>
          </a:stretch>
        </p:blipFill>
        <p:spPr>
          <a:xfrm>
            <a:off x="7630210" y="1936089"/>
            <a:ext cx="2983230" cy="353568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TotalTime>
  <Words>1823</Words>
  <Application>Microsoft Office PowerPoint</Application>
  <PresentationFormat>Custom</PresentationFormat>
  <Paragraphs>168</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Rural Development</vt:lpstr>
      <vt:lpstr>Slide 4</vt:lpstr>
      <vt:lpstr>Slide 5</vt:lpstr>
      <vt:lpstr>Slide 6</vt:lpstr>
      <vt:lpstr>Slide 7</vt:lpstr>
      <vt:lpstr>Slide 8</vt:lpstr>
      <vt:lpstr>Slide 9</vt:lpstr>
      <vt:lpstr>Slide 10</vt:lpstr>
      <vt:lpstr>Slide 11</vt:lpstr>
      <vt:lpstr>Slide 12</vt:lpstr>
      <vt:lpstr>The Contribution of NGOs in Social Change in Bangladesh, Somalia, Nigeria : Microfinance </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Diu</cp:lastModifiedBy>
  <cp:revision>158</cp:revision>
  <dcterms:created xsi:type="dcterms:W3CDTF">2018-10-04T04:13:37Z</dcterms:created>
  <dcterms:modified xsi:type="dcterms:W3CDTF">2022-06-14T07:20:26Z</dcterms:modified>
</cp:coreProperties>
</file>