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9" r:id="rId3"/>
    <p:sldId id="260" r:id="rId4"/>
    <p:sldId id="261" r:id="rId5"/>
    <p:sldId id="262" r:id="rId6"/>
    <p:sldId id="264" r:id="rId7"/>
    <p:sldId id="265" r:id="rId8"/>
    <p:sldId id="266" r:id="rId9"/>
    <p:sldId id="268" r:id="rId10"/>
    <p:sldId id="269" r:id="rId11"/>
    <p:sldId id="270" r:id="rId12"/>
    <p:sldId id="272" r:id="rId13"/>
    <p:sldId id="273" r:id="rId14"/>
    <p:sldId id="274" r:id="rId15"/>
    <p:sldId id="276" r:id="rId16"/>
    <p:sldId id="277" r:id="rId17"/>
    <p:sldId id="27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75EAAA9-2870-8040-9954-7EF4E836A2A1}"/>
              </a:ext>
            </a:extLst>
          </p:cNvPr>
          <p:cNvSpPr>
            <a:spLocks noGrp="1"/>
          </p:cNvSpPr>
          <p:nvPr>
            <p:ph idx="1"/>
          </p:nvPr>
        </p:nvSpPr>
        <p:spPr>
          <a:xfrm>
            <a:off x="2246621" y="0"/>
            <a:ext cx="8915400" cy="5097497"/>
          </a:xfrm>
        </p:spPr>
        <p:txBody>
          <a:bodyPr anchor="ctr">
            <a:normAutofit/>
          </a:bodyPr>
          <a:lstStyle/>
          <a:p>
            <a:pPr marL="0" indent="0" algn="ctr">
              <a:buNone/>
            </a:pPr>
            <a:r>
              <a:rPr lang="en-GB" sz="4000" b="1" dirty="0" smtClean="0"/>
              <a:t> </a:t>
            </a:r>
            <a:r>
              <a:rPr lang="en-GB" sz="4000" b="1" dirty="0"/>
              <a:t>Capacity Of Parties </a:t>
            </a:r>
            <a:endParaRPr lang="en-US" sz="4000" b="1" dirty="0"/>
          </a:p>
        </p:txBody>
      </p:sp>
    </p:spTree>
    <p:extLst>
      <p:ext uri="{BB962C8B-B14F-4D97-AF65-F5344CB8AC3E}">
        <p14:creationId xmlns:p14="http://schemas.microsoft.com/office/powerpoint/2010/main" val="1000799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150FCD-3CD4-D44B-BFB6-98B65C0C30DE}"/>
              </a:ext>
            </a:extLst>
          </p:cNvPr>
          <p:cNvSpPr>
            <a:spLocks noGrp="1"/>
          </p:cNvSpPr>
          <p:nvPr>
            <p:ph type="title"/>
          </p:nvPr>
        </p:nvSpPr>
        <p:spPr/>
        <p:txBody>
          <a:bodyPr anchor="ctr"/>
          <a:lstStyle/>
          <a:p>
            <a:pPr algn="ctr"/>
            <a:r>
              <a:rPr lang="en-GB" b="1" u="sng"/>
              <a:t>No Estoppel</a:t>
            </a:r>
            <a:endParaRPr lang="en-US" b="1" u="sng"/>
          </a:p>
        </p:txBody>
      </p:sp>
      <p:sp>
        <p:nvSpPr>
          <p:cNvPr id="3" name="Content Placeholder 2">
            <a:extLst>
              <a:ext uri="{FF2B5EF4-FFF2-40B4-BE49-F238E27FC236}">
                <a16:creationId xmlns="" xmlns:a16="http://schemas.microsoft.com/office/drawing/2014/main" id="{EF449D36-DB8D-C540-A80E-72191AE38792}"/>
              </a:ext>
            </a:extLst>
          </p:cNvPr>
          <p:cNvSpPr>
            <a:spLocks noGrp="1"/>
          </p:cNvSpPr>
          <p:nvPr>
            <p:ph idx="1"/>
          </p:nvPr>
        </p:nvSpPr>
        <p:spPr/>
        <p:txBody>
          <a:bodyPr>
            <a:normAutofit/>
          </a:bodyPr>
          <a:lstStyle/>
          <a:p>
            <a:r>
              <a:rPr lang="en-US" sz="2600" b="1"/>
              <a:t>A minor who falsely represents himself to be a major and thereby induces another persons to enter into an agreement with him. There can be no estoppels</a:t>
            </a:r>
            <a:r>
              <a:rPr lang="en-GB" sz="2600" b="1"/>
              <a:t> </a:t>
            </a:r>
            <a:r>
              <a:rPr lang="en-US" sz="2600" b="1"/>
              <a:t>against minor. But in indian law he will be punished.</a:t>
            </a:r>
            <a:r>
              <a:rPr lang="en-US" sz="4000"/>
              <a:t> </a:t>
            </a:r>
            <a:endParaRPr lang="en-US" sz="2400" b="1"/>
          </a:p>
        </p:txBody>
      </p:sp>
    </p:spTree>
    <p:extLst>
      <p:ext uri="{BB962C8B-B14F-4D97-AF65-F5344CB8AC3E}">
        <p14:creationId xmlns:p14="http://schemas.microsoft.com/office/powerpoint/2010/main" val="2541097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056173-8265-FE4B-8248-A8D22DF89792}"/>
              </a:ext>
            </a:extLst>
          </p:cNvPr>
          <p:cNvSpPr>
            <a:spLocks noGrp="1"/>
          </p:cNvSpPr>
          <p:nvPr>
            <p:ph type="title"/>
          </p:nvPr>
        </p:nvSpPr>
        <p:spPr/>
        <p:txBody>
          <a:bodyPr anchor="ctr"/>
          <a:lstStyle/>
          <a:p>
            <a:pPr algn="ctr"/>
            <a:r>
              <a:rPr lang="en-GB" b="1" u="sng"/>
              <a:t>No Ratification</a:t>
            </a:r>
            <a:r>
              <a:rPr lang="en-GB" b="1"/>
              <a:t> </a:t>
            </a:r>
            <a:endParaRPr lang="en-US" b="1"/>
          </a:p>
        </p:txBody>
      </p:sp>
      <p:sp>
        <p:nvSpPr>
          <p:cNvPr id="3" name="Content Placeholder 2">
            <a:extLst>
              <a:ext uri="{FF2B5EF4-FFF2-40B4-BE49-F238E27FC236}">
                <a16:creationId xmlns="" xmlns:a16="http://schemas.microsoft.com/office/drawing/2014/main" id="{01F4A684-BFBE-C945-BD6B-976B3C9B6345}"/>
              </a:ext>
            </a:extLst>
          </p:cNvPr>
          <p:cNvSpPr>
            <a:spLocks noGrp="1"/>
          </p:cNvSpPr>
          <p:nvPr>
            <p:ph idx="1"/>
          </p:nvPr>
        </p:nvSpPr>
        <p:spPr/>
        <p:txBody>
          <a:bodyPr>
            <a:normAutofit/>
          </a:bodyPr>
          <a:lstStyle/>
          <a:p>
            <a:r>
              <a:rPr lang="en-US" sz="2400" b="1"/>
              <a:t>A minor doing contact as a minor but after few month he will be major, this time he cannot continue this contact. He have to do new contact as an adult person.</a:t>
            </a:r>
          </a:p>
        </p:txBody>
      </p:sp>
      <p:pic>
        <p:nvPicPr>
          <p:cNvPr id="4" name="Picture 4">
            <a:extLst>
              <a:ext uri="{FF2B5EF4-FFF2-40B4-BE49-F238E27FC236}">
                <a16:creationId xmlns="" xmlns:a16="http://schemas.microsoft.com/office/drawing/2014/main" id="{F698C6DA-F0B1-4A46-BC9D-ACD2460C3AAE}"/>
              </a:ext>
            </a:extLst>
          </p:cNvPr>
          <p:cNvPicPr>
            <a:picLocks noChangeAspect="1"/>
          </p:cNvPicPr>
          <p:nvPr/>
        </p:nvPicPr>
        <p:blipFill>
          <a:blip r:embed="rId2"/>
          <a:stretch>
            <a:fillRect/>
          </a:stretch>
        </p:blipFill>
        <p:spPr>
          <a:xfrm>
            <a:off x="8089161" y="3766665"/>
            <a:ext cx="3027254" cy="2373157"/>
          </a:xfrm>
          <a:prstGeom prst="rect">
            <a:avLst/>
          </a:prstGeom>
        </p:spPr>
      </p:pic>
    </p:spTree>
    <p:extLst>
      <p:ext uri="{BB962C8B-B14F-4D97-AF65-F5344CB8AC3E}">
        <p14:creationId xmlns:p14="http://schemas.microsoft.com/office/powerpoint/2010/main" val="2777078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959AF4-A375-1D4D-B5C6-0404037B725C}"/>
              </a:ext>
            </a:extLst>
          </p:cNvPr>
          <p:cNvSpPr>
            <a:spLocks noGrp="1"/>
          </p:cNvSpPr>
          <p:nvPr>
            <p:ph type="title"/>
          </p:nvPr>
        </p:nvSpPr>
        <p:spPr/>
        <p:txBody>
          <a:bodyPr anchor="ctr"/>
          <a:lstStyle/>
          <a:p>
            <a:pPr algn="ctr"/>
            <a:r>
              <a:rPr lang="en-GB" b="1" u="sng"/>
              <a:t>No Specific performance </a:t>
            </a:r>
            <a:endParaRPr lang="en-US" b="1" u="sng"/>
          </a:p>
        </p:txBody>
      </p:sp>
      <p:sp>
        <p:nvSpPr>
          <p:cNvPr id="3" name="Content Placeholder 2">
            <a:extLst>
              <a:ext uri="{FF2B5EF4-FFF2-40B4-BE49-F238E27FC236}">
                <a16:creationId xmlns="" xmlns:a16="http://schemas.microsoft.com/office/drawing/2014/main" id="{7A3A34A3-CDCE-C743-A778-3689410BFE7F}"/>
              </a:ext>
            </a:extLst>
          </p:cNvPr>
          <p:cNvSpPr>
            <a:spLocks noGrp="1"/>
          </p:cNvSpPr>
          <p:nvPr>
            <p:ph idx="1"/>
          </p:nvPr>
        </p:nvSpPr>
        <p:spPr/>
        <p:txBody>
          <a:bodyPr>
            <a:normAutofit/>
          </a:bodyPr>
          <a:lstStyle/>
          <a:p>
            <a:r>
              <a:rPr lang="en-US" sz="2400" b="1"/>
              <a:t>An agreement by a minor being void, the court will never direct specific performance of such an agreement by him. </a:t>
            </a:r>
          </a:p>
        </p:txBody>
      </p:sp>
      <p:pic>
        <p:nvPicPr>
          <p:cNvPr id="4" name="Picture 4">
            <a:extLst>
              <a:ext uri="{FF2B5EF4-FFF2-40B4-BE49-F238E27FC236}">
                <a16:creationId xmlns="" xmlns:a16="http://schemas.microsoft.com/office/drawing/2014/main" id="{07F319A5-8067-8F42-B092-B953724D79CC}"/>
              </a:ext>
            </a:extLst>
          </p:cNvPr>
          <p:cNvPicPr>
            <a:picLocks noChangeAspect="1"/>
          </p:cNvPicPr>
          <p:nvPr/>
        </p:nvPicPr>
        <p:blipFill>
          <a:blip r:embed="rId2"/>
          <a:stretch>
            <a:fillRect/>
          </a:stretch>
        </p:blipFill>
        <p:spPr>
          <a:xfrm>
            <a:off x="6269793" y="3429001"/>
            <a:ext cx="5051450" cy="2482222"/>
          </a:xfrm>
          <a:prstGeom prst="rect">
            <a:avLst/>
          </a:prstGeom>
        </p:spPr>
      </p:pic>
    </p:spTree>
    <p:extLst>
      <p:ext uri="{BB962C8B-B14F-4D97-AF65-F5344CB8AC3E}">
        <p14:creationId xmlns:p14="http://schemas.microsoft.com/office/powerpoint/2010/main" val="3644242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61186D-017C-9548-8B46-E75503904C96}"/>
              </a:ext>
            </a:extLst>
          </p:cNvPr>
          <p:cNvSpPr>
            <a:spLocks noGrp="1"/>
          </p:cNvSpPr>
          <p:nvPr>
            <p:ph type="title"/>
          </p:nvPr>
        </p:nvSpPr>
        <p:spPr/>
        <p:txBody>
          <a:bodyPr anchor="ctr"/>
          <a:lstStyle/>
          <a:p>
            <a:pPr algn="ctr"/>
            <a:r>
              <a:rPr lang="en-GB" b="1" u="sng"/>
              <a:t>No insolvency </a:t>
            </a:r>
            <a:endParaRPr lang="en-US" b="1" u="sng"/>
          </a:p>
        </p:txBody>
      </p:sp>
      <p:sp>
        <p:nvSpPr>
          <p:cNvPr id="3" name="Content Placeholder 2">
            <a:extLst>
              <a:ext uri="{FF2B5EF4-FFF2-40B4-BE49-F238E27FC236}">
                <a16:creationId xmlns="" xmlns:a16="http://schemas.microsoft.com/office/drawing/2014/main" id="{9361AC1F-FB59-D04C-8E41-2BFBD4C833D7}"/>
              </a:ext>
            </a:extLst>
          </p:cNvPr>
          <p:cNvSpPr>
            <a:spLocks noGrp="1"/>
          </p:cNvSpPr>
          <p:nvPr>
            <p:ph idx="1"/>
          </p:nvPr>
        </p:nvSpPr>
        <p:spPr/>
        <p:txBody>
          <a:bodyPr>
            <a:normAutofit/>
          </a:bodyPr>
          <a:lstStyle/>
          <a:p>
            <a:r>
              <a:rPr lang="en-US" sz="2800" b="1"/>
              <a:t>A minor can’t be declared insolvent even though there are dues payable from the properties of the minor. </a:t>
            </a:r>
          </a:p>
        </p:txBody>
      </p:sp>
    </p:spTree>
    <p:extLst>
      <p:ext uri="{BB962C8B-B14F-4D97-AF65-F5344CB8AC3E}">
        <p14:creationId xmlns:p14="http://schemas.microsoft.com/office/powerpoint/2010/main" val="3566622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3C7047-7938-BF44-96CA-66CBD326DE97}"/>
              </a:ext>
            </a:extLst>
          </p:cNvPr>
          <p:cNvSpPr>
            <a:spLocks noGrp="1"/>
          </p:cNvSpPr>
          <p:nvPr>
            <p:ph type="title"/>
          </p:nvPr>
        </p:nvSpPr>
        <p:spPr/>
        <p:txBody>
          <a:bodyPr anchor="ctr"/>
          <a:lstStyle/>
          <a:p>
            <a:pPr algn="ctr"/>
            <a:r>
              <a:rPr lang="en-GB" b="1" u="sng"/>
              <a:t>Partnership by minor</a:t>
            </a:r>
            <a:endParaRPr lang="en-US" b="1" u="sng"/>
          </a:p>
        </p:txBody>
      </p:sp>
      <p:sp>
        <p:nvSpPr>
          <p:cNvPr id="3" name="Content Placeholder 2">
            <a:extLst>
              <a:ext uri="{FF2B5EF4-FFF2-40B4-BE49-F238E27FC236}">
                <a16:creationId xmlns="" xmlns:a16="http://schemas.microsoft.com/office/drawing/2014/main" id="{518691F1-FCE7-4948-B4D2-5C5BF1B5D13D}"/>
              </a:ext>
            </a:extLst>
          </p:cNvPr>
          <p:cNvSpPr>
            <a:spLocks noGrp="1"/>
          </p:cNvSpPr>
          <p:nvPr>
            <p:ph idx="1"/>
          </p:nvPr>
        </p:nvSpPr>
        <p:spPr/>
        <p:txBody>
          <a:bodyPr>
            <a:normAutofit/>
          </a:bodyPr>
          <a:lstStyle/>
          <a:p>
            <a:r>
              <a:rPr lang="en-GB" sz="2400" b="1"/>
              <a:t>A minor cannot enter into a contract of partnership. But he can be admitted into the benefits of a partnership with the consent  of all the partners. </a:t>
            </a:r>
            <a:endParaRPr lang="en-US" sz="2400" b="1"/>
          </a:p>
        </p:txBody>
      </p:sp>
    </p:spTree>
    <p:extLst>
      <p:ext uri="{BB962C8B-B14F-4D97-AF65-F5344CB8AC3E}">
        <p14:creationId xmlns:p14="http://schemas.microsoft.com/office/powerpoint/2010/main" val="3384130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77E98D-33C8-EF44-AC70-DD73E6D01591}"/>
              </a:ext>
            </a:extLst>
          </p:cNvPr>
          <p:cNvSpPr>
            <a:spLocks noGrp="1"/>
          </p:cNvSpPr>
          <p:nvPr>
            <p:ph type="title"/>
          </p:nvPr>
        </p:nvSpPr>
        <p:spPr/>
        <p:txBody>
          <a:bodyPr anchor="ctr"/>
          <a:lstStyle/>
          <a:p>
            <a:pPr algn="ctr"/>
            <a:r>
              <a:rPr lang="en-GB" b="1" u="sng"/>
              <a:t>A minor can be an agent </a:t>
            </a:r>
            <a:endParaRPr lang="en-US" b="1" u="sng"/>
          </a:p>
        </p:txBody>
      </p:sp>
      <p:sp>
        <p:nvSpPr>
          <p:cNvPr id="3" name="Content Placeholder 2">
            <a:extLst>
              <a:ext uri="{FF2B5EF4-FFF2-40B4-BE49-F238E27FC236}">
                <a16:creationId xmlns="" xmlns:a16="http://schemas.microsoft.com/office/drawing/2014/main" id="{87BB6A72-E7E1-D44C-8284-D2C1B7E4D1D4}"/>
              </a:ext>
            </a:extLst>
          </p:cNvPr>
          <p:cNvSpPr>
            <a:spLocks noGrp="1"/>
          </p:cNvSpPr>
          <p:nvPr>
            <p:ph idx="1"/>
          </p:nvPr>
        </p:nvSpPr>
        <p:spPr/>
        <p:txBody>
          <a:bodyPr/>
          <a:lstStyle/>
          <a:p>
            <a:pPr marL="0" indent="0">
              <a:buNone/>
            </a:pPr>
            <a:r>
              <a:rPr lang="en-US" sz="2400" b="1"/>
              <a:t>A minor can work for adult person as a agent. If minor make some mistakes,  the adult is liable on the agreement the minor</a:t>
            </a:r>
            <a:r>
              <a:rPr lang="en-GB" sz="2400" b="1"/>
              <a:t> is not.</a:t>
            </a:r>
          </a:p>
          <a:p>
            <a:pPr marL="0" indent="0">
              <a:buNone/>
            </a:pPr>
            <a:endParaRPr lang="en-GB"/>
          </a:p>
          <a:p>
            <a:pPr marL="0" indent="0">
              <a:buNone/>
            </a:pPr>
            <a:endParaRPr lang="en-US"/>
          </a:p>
        </p:txBody>
      </p:sp>
      <p:pic>
        <p:nvPicPr>
          <p:cNvPr id="4" name="Picture 4">
            <a:extLst>
              <a:ext uri="{FF2B5EF4-FFF2-40B4-BE49-F238E27FC236}">
                <a16:creationId xmlns="" xmlns:a16="http://schemas.microsoft.com/office/drawing/2014/main" id="{EF5C8176-B96A-6F40-A2C2-F2493FC77E3E}"/>
              </a:ext>
            </a:extLst>
          </p:cNvPr>
          <p:cNvPicPr>
            <a:picLocks noChangeAspect="1"/>
          </p:cNvPicPr>
          <p:nvPr/>
        </p:nvPicPr>
        <p:blipFill>
          <a:blip r:embed="rId2"/>
          <a:stretch>
            <a:fillRect/>
          </a:stretch>
        </p:blipFill>
        <p:spPr>
          <a:xfrm>
            <a:off x="8220321" y="3429000"/>
            <a:ext cx="2211409" cy="2611535"/>
          </a:xfrm>
          <a:prstGeom prst="rect">
            <a:avLst/>
          </a:prstGeom>
        </p:spPr>
      </p:pic>
    </p:spTree>
    <p:extLst>
      <p:ext uri="{BB962C8B-B14F-4D97-AF65-F5344CB8AC3E}">
        <p14:creationId xmlns:p14="http://schemas.microsoft.com/office/powerpoint/2010/main" val="2633602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C02056-7C40-B948-9DBE-1259B47DB591}"/>
              </a:ext>
            </a:extLst>
          </p:cNvPr>
          <p:cNvSpPr>
            <a:spLocks noGrp="1"/>
          </p:cNvSpPr>
          <p:nvPr>
            <p:ph type="title"/>
          </p:nvPr>
        </p:nvSpPr>
        <p:spPr/>
        <p:txBody>
          <a:bodyPr anchor="ctr"/>
          <a:lstStyle/>
          <a:p>
            <a:pPr algn="ctr"/>
            <a:r>
              <a:rPr lang="en-GB" b="1" u="sng"/>
              <a:t>Position of minor’s guardian </a:t>
            </a:r>
            <a:endParaRPr lang="en-US" b="1" u="sng"/>
          </a:p>
        </p:txBody>
      </p:sp>
      <p:sp>
        <p:nvSpPr>
          <p:cNvPr id="3" name="Content Placeholder 2">
            <a:extLst>
              <a:ext uri="{FF2B5EF4-FFF2-40B4-BE49-F238E27FC236}">
                <a16:creationId xmlns="" xmlns:a16="http://schemas.microsoft.com/office/drawing/2014/main" id="{B17539E2-8F7D-3849-A52F-BFEF9A5402A3}"/>
              </a:ext>
            </a:extLst>
          </p:cNvPr>
          <p:cNvSpPr>
            <a:spLocks noGrp="1"/>
          </p:cNvSpPr>
          <p:nvPr>
            <p:ph idx="1"/>
          </p:nvPr>
        </p:nvSpPr>
        <p:spPr/>
        <p:txBody>
          <a:bodyPr>
            <a:normAutofit/>
          </a:bodyPr>
          <a:lstStyle/>
          <a:p>
            <a:pPr marL="0" indent="0">
              <a:buNone/>
            </a:pPr>
            <a:r>
              <a:rPr lang="en-US" sz="2400" b="1"/>
              <a:t>An agreement by minor is void but but an agreement by his guardian on his behalf is valid. An agreement made by the guardian is binding on the minor if it is for the benefit of the minor or is for legal necessity. </a:t>
            </a:r>
          </a:p>
        </p:txBody>
      </p:sp>
    </p:spTree>
    <p:extLst>
      <p:ext uri="{BB962C8B-B14F-4D97-AF65-F5344CB8AC3E}">
        <p14:creationId xmlns:p14="http://schemas.microsoft.com/office/powerpoint/2010/main" val="3247711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E4EB0C-5F39-6D4D-A9BC-CAA351F44271}"/>
              </a:ext>
            </a:extLst>
          </p:cNvPr>
          <p:cNvSpPr>
            <a:spLocks noGrp="1"/>
          </p:cNvSpPr>
          <p:nvPr>
            <p:ph type="title"/>
          </p:nvPr>
        </p:nvSpPr>
        <p:spPr/>
        <p:txBody>
          <a:bodyPr anchor="ctr"/>
          <a:lstStyle/>
          <a:p>
            <a:pPr algn="ctr"/>
            <a:r>
              <a:rPr lang="en-GB" b="1" u="sng"/>
              <a:t>A company share of a minor </a:t>
            </a:r>
            <a:endParaRPr lang="en-US" b="1" u="sng"/>
          </a:p>
        </p:txBody>
      </p:sp>
      <p:sp>
        <p:nvSpPr>
          <p:cNvPr id="3" name="Content Placeholder 2">
            <a:extLst>
              <a:ext uri="{FF2B5EF4-FFF2-40B4-BE49-F238E27FC236}">
                <a16:creationId xmlns="" xmlns:a16="http://schemas.microsoft.com/office/drawing/2014/main" id="{32295F25-A9DA-0E4C-8C26-08E08E578F6A}"/>
              </a:ext>
            </a:extLst>
          </p:cNvPr>
          <p:cNvSpPr>
            <a:spLocks noGrp="1"/>
          </p:cNvSpPr>
          <p:nvPr>
            <p:ph idx="1"/>
          </p:nvPr>
        </p:nvSpPr>
        <p:spPr/>
        <p:txBody>
          <a:bodyPr>
            <a:normAutofit/>
          </a:bodyPr>
          <a:lstStyle/>
          <a:p>
            <a:r>
              <a:rPr lang="en-US" sz="2400" b="1"/>
              <a:t>A minor cannot apply for and be a member of a company. If a minor has, by mistake,  been recorded as a member and after attaining majority, he received and accepted divideds, he will be estopped from denying that he is a member. </a:t>
            </a:r>
          </a:p>
        </p:txBody>
      </p:sp>
    </p:spTree>
    <p:extLst>
      <p:ext uri="{BB962C8B-B14F-4D97-AF65-F5344CB8AC3E}">
        <p14:creationId xmlns:p14="http://schemas.microsoft.com/office/powerpoint/2010/main" val="749252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4FB3F8-FB7E-6145-90A4-62B86C9A7A16}"/>
              </a:ext>
            </a:extLst>
          </p:cNvPr>
          <p:cNvSpPr>
            <a:spLocks noGrp="1"/>
          </p:cNvSpPr>
          <p:nvPr>
            <p:ph type="title"/>
          </p:nvPr>
        </p:nvSpPr>
        <p:spPr/>
        <p:txBody>
          <a:bodyPr anchor="ctr"/>
          <a:lstStyle/>
          <a:p>
            <a:pPr algn="ctr"/>
            <a:r>
              <a:rPr lang="en-GB" b="1"/>
              <a:t>What is Capacity of Parties </a:t>
            </a:r>
            <a:endParaRPr lang="en-US" b="1"/>
          </a:p>
        </p:txBody>
      </p:sp>
      <p:sp>
        <p:nvSpPr>
          <p:cNvPr id="3" name="Content Placeholder 2">
            <a:extLst>
              <a:ext uri="{FF2B5EF4-FFF2-40B4-BE49-F238E27FC236}">
                <a16:creationId xmlns="" xmlns:a16="http://schemas.microsoft.com/office/drawing/2014/main" id="{EC6A3690-4643-F14D-A917-AD912F85FA54}"/>
              </a:ext>
            </a:extLst>
          </p:cNvPr>
          <p:cNvSpPr>
            <a:spLocks noGrp="1"/>
          </p:cNvSpPr>
          <p:nvPr>
            <p:ph idx="1"/>
          </p:nvPr>
        </p:nvSpPr>
        <p:spPr/>
        <p:txBody>
          <a:bodyPr>
            <a:normAutofit/>
          </a:bodyPr>
          <a:lstStyle/>
          <a:p>
            <a:pPr marL="0" indent="0">
              <a:buNone/>
            </a:pPr>
            <a:r>
              <a:rPr lang="en-GB" sz="2400" b="1"/>
              <a:t>Every person is competent to contract who is of the age of majority according to the law to which he is subject, and who is of sound mind and is not disqualified from contracting by any law to which thy are subject.</a:t>
            </a:r>
          </a:p>
          <a:p>
            <a:r>
              <a:rPr lang="en-GB" sz="2400" b="1"/>
              <a:t> Age of majority.</a:t>
            </a:r>
          </a:p>
          <a:p>
            <a:r>
              <a:rPr lang="en-GB" sz="2400" b="1"/>
              <a:t>Sound mid.</a:t>
            </a:r>
          </a:p>
          <a:p>
            <a:r>
              <a:rPr lang="en-GB" sz="2400" b="1"/>
              <a:t>Not disqualified by law.</a:t>
            </a:r>
            <a:endParaRPr lang="en-US" sz="2400" b="1"/>
          </a:p>
        </p:txBody>
      </p:sp>
      <p:pic>
        <p:nvPicPr>
          <p:cNvPr id="4" name="Picture 4">
            <a:extLst>
              <a:ext uri="{FF2B5EF4-FFF2-40B4-BE49-F238E27FC236}">
                <a16:creationId xmlns="" xmlns:a16="http://schemas.microsoft.com/office/drawing/2014/main" id="{55862149-571C-2444-AC68-5B1D27CE090B}"/>
              </a:ext>
            </a:extLst>
          </p:cNvPr>
          <p:cNvPicPr>
            <a:picLocks noChangeAspect="1"/>
          </p:cNvPicPr>
          <p:nvPr/>
        </p:nvPicPr>
        <p:blipFill>
          <a:blip r:embed="rId2"/>
          <a:stretch>
            <a:fillRect/>
          </a:stretch>
        </p:blipFill>
        <p:spPr>
          <a:xfrm>
            <a:off x="10918134" y="2872782"/>
            <a:ext cx="1273866" cy="1552524"/>
          </a:xfrm>
          <a:prstGeom prst="rect">
            <a:avLst/>
          </a:prstGeom>
        </p:spPr>
      </p:pic>
      <p:pic>
        <p:nvPicPr>
          <p:cNvPr id="6" name="Picture 6">
            <a:extLst>
              <a:ext uri="{FF2B5EF4-FFF2-40B4-BE49-F238E27FC236}">
                <a16:creationId xmlns="" xmlns:a16="http://schemas.microsoft.com/office/drawing/2014/main" id="{CC5D4CA0-731B-FE4D-93BB-B7771DE036E8}"/>
              </a:ext>
            </a:extLst>
          </p:cNvPr>
          <p:cNvPicPr>
            <a:picLocks noChangeAspect="1"/>
          </p:cNvPicPr>
          <p:nvPr/>
        </p:nvPicPr>
        <p:blipFill>
          <a:blip r:embed="rId3"/>
          <a:stretch>
            <a:fillRect/>
          </a:stretch>
        </p:blipFill>
        <p:spPr>
          <a:xfrm flipH="1">
            <a:off x="9022118" y="3852135"/>
            <a:ext cx="1161340" cy="2059087"/>
          </a:xfrm>
          <a:prstGeom prst="rect">
            <a:avLst/>
          </a:prstGeom>
        </p:spPr>
      </p:pic>
      <p:pic>
        <p:nvPicPr>
          <p:cNvPr id="10" name="Picture 10">
            <a:extLst>
              <a:ext uri="{FF2B5EF4-FFF2-40B4-BE49-F238E27FC236}">
                <a16:creationId xmlns="" xmlns:a16="http://schemas.microsoft.com/office/drawing/2014/main" id="{91461CE1-932D-8042-A70C-1106BE2AF680}"/>
              </a:ext>
            </a:extLst>
          </p:cNvPr>
          <p:cNvPicPr>
            <a:picLocks noChangeAspect="1"/>
          </p:cNvPicPr>
          <p:nvPr/>
        </p:nvPicPr>
        <p:blipFill>
          <a:blip r:embed="rId4"/>
          <a:stretch>
            <a:fillRect/>
          </a:stretch>
        </p:blipFill>
        <p:spPr>
          <a:xfrm>
            <a:off x="7059266" y="4730922"/>
            <a:ext cx="1332355" cy="1776474"/>
          </a:xfrm>
          <a:prstGeom prst="rect">
            <a:avLst/>
          </a:prstGeom>
        </p:spPr>
      </p:pic>
    </p:spTree>
    <p:extLst>
      <p:ext uri="{BB962C8B-B14F-4D97-AF65-F5344CB8AC3E}">
        <p14:creationId xmlns:p14="http://schemas.microsoft.com/office/powerpoint/2010/main" val="3022119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38C2AE-2E5F-C645-8B90-0C1C30FD9101}"/>
              </a:ext>
            </a:extLst>
          </p:cNvPr>
          <p:cNvSpPr>
            <a:spLocks noGrp="1"/>
          </p:cNvSpPr>
          <p:nvPr>
            <p:ph type="title"/>
          </p:nvPr>
        </p:nvSpPr>
        <p:spPr>
          <a:xfrm>
            <a:off x="2589212" y="134472"/>
            <a:ext cx="8911687" cy="1447986"/>
          </a:xfrm>
        </p:spPr>
        <p:txBody>
          <a:bodyPr anchor="ctr"/>
          <a:lstStyle/>
          <a:p>
            <a:pPr algn="ctr"/>
            <a:r>
              <a:rPr lang="en-GB" b="1" u="sng"/>
              <a:t>Minor (who is minor)</a:t>
            </a:r>
            <a:br>
              <a:rPr lang="en-GB" b="1" u="sng"/>
            </a:br>
            <a:endParaRPr lang="en-US" b="1" u="sng"/>
          </a:p>
        </p:txBody>
      </p:sp>
      <p:sp>
        <p:nvSpPr>
          <p:cNvPr id="3" name="Content Placeholder 2">
            <a:extLst>
              <a:ext uri="{FF2B5EF4-FFF2-40B4-BE49-F238E27FC236}">
                <a16:creationId xmlns="" xmlns:a16="http://schemas.microsoft.com/office/drawing/2014/main" id="{ECA03464-C1C4-A34A-8804-E56452275A01}"/>
              </a:ext>
            </a:extLst>
          </p:cNvPr>
          <p:cNvSpPr>
            <a:spLocks noGrp="1"/>
          </p:cNvSpPr>
          <p:nvPr>
            <p:ph idx="1"/>
          </p:nvPr>
        </p:nvSpPr>
        <p:spPr/>
        <p:txBody>
          <a:bodyPr>
            <a:normAutofit/>
          </a:bodyPr>
          <a:lstStyle/>
          <a:p>
            <a:pPr marL="0" indent="0">
              <a:buNone/>
            </a:pPr>
            <a:r>
              <a:rPr lang="en-GB" sz="2400" b="1"/>
              <a:t>A minor is one who has not completed his or her 18</a:t>
            </a:r>
            <a:r>
              <a:rPr lang="en-GB" sz="2400" b="1" baseline="30000"/>
              <a:t>th</a:t>
            </a:r>
            <a:r>
              <a:rPr lang="en-GB" sz="2400" b="1"/>
              <a:t> year of age. So a person becomes a major after the completion of 18</a:t>
            </a:r>
            <a:r>
              <a:rPr lang="en-GB" sz="2400" b="1" baseline="30000"/>
              <a:t>th</a:t>
            </a:r>
            <a:r>
              <a:rPr lang="en-GB" sz="2400" b="1"/>
              <a:t> year of life.</a:t>
            </a:r>
          </a:p>
          <a:p>
            <a:r>
              <a:rPr lang="en-GB" sz="2400" b="1"/>
              <a:t>Any person who has not attained the age of majority is known as minor</a:t>
            </a:r>
          </a:p>
          <a:p>
            <a:r>
              <a:rPr lang="en-GB" sz="2400" b="1"/>
              <a:t>An agreement with a minor is void – ab-inito.</a:t>
            </a:r>
          </a:p>
          <a:p>
            <a:r>
              <a:rPr lang="en-GB" sz="2400" b="1"/>
              <a:t>Case: Mohiri Biwi Vs Dharmodas Ghose.</a:t>
            </a:r>
            <a:endParaRPr lang="en-US" sz="2400" b="1"/>
          </a:p>
        </p:txBody>
      </p:sp>
    </p:spTree>
    <p:extLst>
      <p:ext uri="{BB962C8B-B14F-4D97-AF65-F5344CB8AC3E}">
        <p14:creationId xmlns:p14="http://schemas.microsoft.com/office/powerpoint/2010/main" val="2104298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30F20D-55F5-BA4C-8116-DD26D43E74D4}"/>
              </a:ext>
            </a:extLst>
          </p:cNvPr>
          <p:cNvSpPr>
            <a:spLocks noGrp="1"/>
          </p:cNvSpPr>
          <p:nvPr>
            <p:ph type="title"/>
          </p:nvPr>
        </p:nvSpPr>
        <p:spPr/>
        <p:txBody>
          <a:bodyPr anchor="ctr"/>
          <a:lstStyle/>
          <a:p>
            <a:pPr algn="ctr"/>
            <a:r>
              <a:rPr lang="en-GB" b="1"/>
              <a:t>The law regarding minor’s agreement </a:t>
            </a:r>
            <a:endParaRPr lang="en-US" b="1"/>
          </a:p>
        </p:txBody>
      </p:sp>
      <p:sp>
        <p:nvSpPr>
          <p:cNvPr id="3" name="Content Placeholder 2">
            <a:extLst>
              <a:ext uri="{FF2B5EF4-FFF2-40B4-BE49-F238E27FC236}">
                <a16:creationId xmlns="" xmlns:a16="http://schemas.microsoft.com/office/drawing/2014/main" id="{D83CBFC9-8C84-9A4F-9C33-8B5A8B478DDE}"/>
              </a:ext>
            </a:extLst>
          </p:cNvPr>
          <p:cNvSpPr>
            <a:spLocks noGrp="1"/>
          </p:cNvSpPr>
          <p:nvPr>
            <p:ph idx="1"/>
          </p:nvPr>
        </p:nvSpPr>
        <p:spPr/>
        <p:txBody>
          <a:bodyPr>
            <a:normAutofit/>
          </a:bodyPr>
          <a:lstStyle/>
          <a:p>
            <a:pPr marL="0" indent="0">
              <a:buNone/>
            </a:pPr>
            <a:r>
              <a:rPr lang="en-GB" sz="2400" b="1"/>
              <a:t>Effects of minors agreemen:</a:t>
            </a:r>
          </a:p>
          <a:p>
            <a:pPr marL="457200" indent="-457200">
              <a:buFont typeface="+mj-lt"/>
              <a:buAutoNum type="arabicPeriod"/>
            </a:pPr>
            <a:r>
              <a:rPr lang="en-GB" sz="2400" b="1"/>
              <a:t>Minor’s Agreement is Void.</a:t>
            </a:r>
          </a:p>
          <a:p>
            <a:pPr marL="457200" indent="-457200">
              <a:buFont typeface="+mj-lt"/>
              <a:buAutoNum type="arabicPeriod"/>
            </a:pPr>
            <a:r>
              <a:rPr lang="en-GB" sz="2400" b="1"/>
              <a:t>A minor can be a promisee.</a:t>
            </a:r>
          </a:p>
          <a:p>
            <a:pPr marL="457200" indent="-457200">
              <a:buFont typeface="+mj-lt"/>
              <a:buAutoNum type="arabicPeriod"/>
            </a:pPr>
            <a:r>
              <a:rPr lang="en-GB" sz="2400" b="1"/>
              <a:t>Minor’s liability for necessaries.</a:t>
            </a:r>
          </a:p>
          <a:p>
            <a:pPr marL="457200" indent="-457200">
              <a:buFont typeface="+mj-lt"/>
              <a:buAutoNum type="arabicPeriod"/>
            </a:pPr>
            <a:r>
              <a:rPr lang="en-GB" sz="2400" b="1"/>
              <a:t>Law regarding compensation or restitution.</a:t>
            </a:r>
          </a:p>
          <a:p>
            <a:pPr marL="457200" indent="-457200">
              <a:buFont typeface="+mj-lt"/>
              <a:buAutoNum type="arabicPeriod"/>
            </a:pPr>
            <a:r>
              <a:rPr lang="en-GB" sz="2400" b="1"/>
              <a:t>No Estoppel.</a:t>
            </a:r>
          </a:p>
          <a:p>
            <a:pPr marL="457200" indent="-457200">
              <a:buFont typeface="+mj-lt"/>
              <a:buAutoNum type="arabicPeriod"/>
            </a:pPr>
            <a:r>
              <a:rPr lang="en-GB" sz="2400" b="1"/>
              <a:t>No Ratification.</a:t>
            </a:r>
          </a:p>
          <a:p>
            <a:pPr marL="0" indent="0">
              <a:buNone/>
            </a:pPr>
            <a:endParaRPr lang="en-US" sz="2400" b="1"/>
          </a:p>
        </p:txBody>
      </p:sp>
      <p:pic>
        <p:nvPicPr>
          <p:cNvPr id="4" name="Picture 4">
            <a:extLst>
              <a:ext uri="{FF2B5EF4-FFF2-40B4-BE49-F238E27FC236}">
                <a16:creationId xmlns="" xmlns:a16="http://schemas.microsoft.com/office/drawing/2014/main" id="{211B1232-109C-7F47-9279-58CB526445E7}"/>
              </a:ext>
            </a:extLst>
          </p:cNvPr>
          <p:cNvPicPr>
            <a:picLocks noChangeAspect="1"/>
          </p:cNvPicPr>
          <p:nvPr/>
        </p:nvPicPr>
        <p:blipFill>
          <a:blip r:embed="rId2"/>
          <a:stretch>
            <a:fillRect/>
          </a:stretch>
        </p:blipFill>
        <p:spPr>
          <a:xfrm>
            <a:off x="8858253" y="2133600"/>
            <a:ext cx="2551635" cy="1635730"/>
          </a:xfrm>
          <a:prstGeom prst="rect">
            <a:avLst/>
          </a:prstGeom>
        </p:spPr>
      </p:pic>
    </p:spTree>
    <p:extLst>
      <p:ext uri="{BB962C8B-B14F-4D97-AF65-F5344CB8AC3E}">
        <p14:creationId xmlns:p14="http://schemas.microsoft.com/office/powerpoint/2010/main" val="1124523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94093FD-9BBB-1547-9FA0-AC0B408C8610}"/>
              </a:ext>
            </a:extLst>
          </p:cNvPr>
          <p:cNvSpPr>
            <a:spLocks noGrp="1"/>
          </p:cNvSpPr>
          <p:nvPr>
            <p:ph idx="1"/>
          </p:nvPr>
        </p:nvSpPr>
        <p:spPr>
          <a:xfrm>
            <a:off x="2566375" y="725953"/>
            <a:ext cx="8915400" cy="4945479"/>
          </a:xfrm>
        </p:spPr>
        <p:txBody>
          <a:bodyPr>
            <a:normAutofit/>
          </a:bodyPr>
          <a:lstStyle/>
          <a:p>
            <a:pPr marL="0" indent="0">
              <a:buNone/>
            </a:pPr>
            <a:r>
              <a:rPr lang="en-GB" sz="2400" b="1">
                <a:solidFill>
                  <a:srgbClr val="FF0000"/>
                </a:solidFill>
              </a:rPr>
              <a:t>7.</a:t>
            </a:r>
            <a:r>
              <a:rPr lang="en-GB" sz="2400" b="1">
                <a:solidFill>
                  <a:schemeClr val="tx1"/>
                </a:solidFill>
              </a:rPr>
              <a:t>No specific performance.</a:t>
            </a:r>
            <a:endParaRPr lang="en-GB" sz="2400" b="1">
              <a:solidFill>
                <a:srgbClr val="FF0000"/>
              </a:solidFill>
            </a:endParaRPr>
          </a:p>
          <a:p>
            <a:pPr marL="0" indent="0">
              <a:buNone/>
            </a:pPr>
            <a:r>
              <a:rPr lang="en-GB" sz="2400" b="1">
                <a:solidFill>
                  <a:schemeClr val="tx1"/>
                </a:solidFill>
              </a:rPr>
              <a:t>8. No insolvency.</a:t>
            </a:r>
          </a:p>
          <a:p>
            <a:pPr marL="0" indent="0">
              <a:buNone/>
            </a:pPr>
            <a:r>
              <a:rPr lang="en-GB" sz="2400" b="1">
                <a:solidFill>
                  <a:schemeClr val="tx1"/>
                </a:solidFill>
              </a:rPr>
              <a:t>9. Partnership by minor.</a:t>
            </a:r>
          </a:p>
          <a:p>
            <a:pPr marL="0" indent="0">
              <a:buNone/>
            </a:pPr>
            <a:r>
              <a:rPr lang="en-GB" sz="2400" b="1">
                <a:solidFill>
                  <a:schemeClr val="tx1"/>
                </a:solidFill>
              </a:rPr>
              <a:t>10. A minor can be an agent.</a:t>
            </a:r>
          </a:p>
          <a:p>
            <a:pPr marL="0" indent="0">
              <a:buNone/>
            </a:pPr>
            <a:r>
              <a:rPr lang="en-GB" sz="2400" b="1">
                <a:solidFill>
                  <a:schemeClr val="tx1"/>
                </a:solidFill>
              </a:rPr>
              <a:t>11. Position of minors guardian.</a:t>
            </a:r>
          </a:p>
          <a:p>
            <a:pPr marL="0" indent="0">
              <a:buNone/>
            </a:pPr>
            <a:r>
              <a:rPr lang="en-GB" sz="2400" b="1">
                <a:solidFill>
                  <a:schemeClr val="tx1"/>
                </a:solidFill>
              </a:rPr>
              <a:t>12. A company shares of a minor. </a:t>
            </a:r>
          </a:p>
        </p:txBody>
      </p:sp>
      <p:pic>
        <p:nvPicPr>
          <p:cNvPr id="4" name="Picture 4">
            <a:extLst>
              <a:ext uri="{FF2B5EF4-FFF2-40B4-BE49-F238E27FC236}">
                <a16:creationId xmlns="" xmlns:a16="http://schemas.microsoft.com/office/drawing/2014/main" id="{CD83568A-C780-0A4D-9C61-EE16ED131B1C}"/>
              </a:ext>
            </a:extLst>
          </p:cNvPr>
          <p:cNvPicPr>
            <a:picLocks noChangeAspect="1"/>
          </p:cNvPicPr>
          <p:nvPr/>
        </p:nvPicPr>
        <p:blipFill>
          <a:blip r:embed="rId2"/>
          <a:stretch>
            <a:fillRect/>
          </a:stretch>
        </p:blipFill>
        <p:spPr>
          <a:xfrm>
            <a:off x="8693896" y="1186568"/>
            <a:ext cx="2953499" cy="2242432"/>
          </a:xfrm>
          <a:prstGeom prst="rect">
            <a:avLst/>
          </a:prstGeom>
        </p:spPr>
      </p:pic>
    </p:spTree>
    <p:extLst>
      <p:ext uri="{BB962C8B-B14F-4D97-AF65-F5344CB8AC3E}">
        <p14:creationId xmlns:p14="http://schemas.microsoft.com/office/powerpoint/2010/main" val="1450370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F1C0EE-870A-C542-BD44-418F764C8AF5}"/>
              </a:ext>
            </a:extLst>
          </p:cNvPr>
          <p:cNvSpPr>
            <a:spLocks noGrp="1"/>
          </p:cNvSpPr>
          <p:nvPr>
            <p:ph type="title"/>
          </p:nvPr>
        </p:nvSpPr>
        <p:spPr>
          <a:xfrm>
            <a:off x="2678497" y="86228"/>
            <a:ext cx="8911687" cy="1280890"/>
          </a:xfrm>
        </p:spPr>
        <p:txBody>
          <a:bodyPr anchor="ctr"/>
          <a:lstStyle/>
          <a:p>
            <a:pPr algn="ctr"/>
            <a:r>
              <a:rPr lang="en-GB" b="1" u="sng">
                <a:solidFill>
                  <a:schemeClr val="tx1"/>
                </a:solidFill>
              </a:rPr>
              <a:t>Minor’s Agreement is void </a:t>
            </a:r>
            <a:endParaRPr lang="en-US" b="1" u="sng">
              <a:solidFill>
                <a:schemeClr val="tx1"/>
              </a:solidFill>
            </a:endParaRPr>
          </a:p>
        </p:txBody>
      </p:sp>
      <p:sp>
        <p:nvSpPr>
          <p:cNvPr id="3" name="Content Placeholder 2">
            <a:extLst>
              <a:ext uri="{FF2B5EF4-FFF2-40B4-BE49-F238E27FC236}">
                <a16:creationId xmlns="" xmlns:a16="http://schemas.microsoft.com/office/drawing/2014/main" id="{5C78EE76-9BBF-4049-A726-1746177353B1}"/>
              </a:ext>
            </a:extLst>
          </p:cNvPr>
          <p:cNvSpPr>
            <a:spLocks noGrp="1"/>
          </p:cNvSpPr>
          <p:nvPr>
            <p:ph idx="1"/>
          </p:nvPr>
        </p:nvSpPr>
        <p:spPr>
          <a:xfrm>
            <a:off x="2589212" y="1552524"/>
            <a:ext cx="8915400" cy="5305476"/>
          </a:xfrm>
        </p:spPr>
        <p:txBody>
          <a:bodyPr>
            <a:normAutofit/>
          </a:bodyPr>
          <a:lstStyle/>
          <a:p>
            <a:pPr marL="0" indent="0">
              <a:buNone/>
            </a:pPr>
            <a:r>
              <a:rPr lang="en-US" sz="2400" b="1">
                <a:solidFill>
                  <a:schemeClr val="tx1"/>
                </a:solidFill>
              </a:rPr>
              <a:t> An agreement by a minor is void. The reason underlying the rule is that a minor is supported to incapable to judging what is good for him. With certain exceptions, promises made by a minor will not be enforced against him. </a:t>
            </a:r>
          </a:p>
        </p:txBody>
      </p:sp>
      <p:pic>
        <p:nvPicPr>
          <p:cNvPr id="4" name="Picture 4">
            <a:extLst>
              <a:ext uri="{FF2B5EF4-FFF2-40B4-BE49-F238E27FC236}">
                <a16:creationId xmlns="" xmlns:a16="http://schemas.microsoft.com/office/drawing/2014/main" id="{C93CE286-7B81-A943-BC14-21A3E95C2821}"/>
              </a:ext>
            </a:extLst>
          </p:cNvPr>
          <p:cNvPicPr>
            <a:picLocks noChangeAspect="1"/>
          </p:cNvPicPr>
          <p:nvPr/>
        </p:nvPicPr>
        <p:blipFill>
          <a:blip r:embed="rId2"/>
          <a:stretch>
            <a:fillRect/>
          </a:stretch>
        </p:blipFill>
        <p:spPr>
          <a:xfrm>
            <a:off x="6096000" y="3699113"/>
            <a:ext cx="5104781" cy="1691935"/>
          </a:xfrm>
          <a:prstGeom prst="rect">
            <a:avLst/>
          </a:prstGeom>
        </p:spPr>
      </p:pic>
    </p:spTree>
    <p:extLst>
      <p:ext uri="{BB962C8B-B14F-4D97-AF65-F5344CB8AC3E}">
        <p14:creationId xmlns:p14="http://schemas.microsoft.com/office/powerpoint/2010/main" val="3718651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6D370F-FE49-C244-8623-B24FCF80E184}"/>
              </a:ext>
            </a:extLst>
          </p:cNvPr>
          <p:cNvSpPr>
            <a:spLocks noGrp="1"/>
          </p:cNvSpPr>
          <p:nvPr>
            <p:ph type="title"/>
          </p:nvPr>
        </p:nvSpPr>
        <p:spPr/>
        <p:txBody>
          <a:bodyPr anchor="ctr"/>
          <a:lstStyle/>
          <a:p>
            <a:pPr algn="ctr"/>
            <a:r>
              <a:rPr lang="en-GB" b="1" u="sng"/>
              <a:t>A minor can be a promisee</a:t>
            </a:r>
            <a:endParaRPr lang="en-US" b="1" u="sng"/>
          </a:p>
        </p:txBody>
      </p:sp>
      <p:sp>
        <p:nvSpPr>
          <p:cNvPr id="3" name="Content Placeholder 2">
            <a:extLst>
              <a:ext uri="{FF2B5EF4-FFF2-40B4-BE49-F238E27FC236}">
                <a16:creationId xmlns="" xmlns:a16="http://schemas.microsoft.com/office/drawing/2014/main" id="{14D68D5E-E252-A443-8318-ADCA884AE125}"/>
              </a:ext>
            </a:extLst>
          </p:cNvPr>
          <p:cNvSpPr>
            <a:spLocks noGrp="1"/>
          </p:cNvSpPr>
          <p:nvPr>
            <p:ph idx="1"/>
          </p:nvPr>
        </p:nvSpPr>
        <p:spPr/>
        <p:txBody>
          <a:bodyPr>
            <a:normAutofit/>
          </a:bodyPr>
          <a:lstStyle/>
          <a:p>
            <a:r>
              <a:rPr lang="en-GB" sz="2400" b="1"/>
              <a:t>If a minor has carried our his obligations on entering into a contract, he gets every right to bring a suit against the other party for the enforcement of the party’s obligation. </a:t>
            </a:r>
          </a:p>
        </p:txBody>
      </p:sp>
    </p:spTree>
    <p:extLst>
      <p:ext uri="{BB962C8B-B14F-4D97-AF65-F5344CB8AC3E}">
        <p14:creationId xmlns:p14="http://schemas.microsoft.com/office/powerpoint/2010/main" val="2189504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07C855-2D28-3E42-9D52-A99700F6F6B7}"/>
              </a:ext>
            </a:extLst>
          </p:cNvPr>
          <p:cNvSpPr>
            <a:spLocks noGrp="1"/>
          </p:cNvSpPr>
          <p:nvPr>
            <p:ph type="title"/>
          </p:nvPr>
        </p:nvSpPr>
        <p:spPr/>
        <p:txBody>
          <a:bodyPr anchor="ctr"/>
          <a:lstStyle/>
          <a:p>
            <a:pPr algn="ctr"/>
            <a:r>
              <a:rPr lang="en-GB" b="1" u="sng"/>
              <a:t>Minor’s liability for necessaries</a:t>
            </a:r>
            <a:endParaRPr lang="en-US" b="1" u="sng"/>
          </a:p>
        </p:txBody>
      </p:sp>
      <p:sp>
        <p:nvSpPr>
          <p:cNvPr id="3" name="Content Placeholder 2">
            <a:extLst>
              <a:ext uri="{FF2B5EF4-FFF2-40B4-BE49-F238E27FC236}">
                <a16:creationId xmlns="" xmlns:a16="http://schemas.microsoft.com/office/drawing/2014/main" id="{CA68DEED-04B1-4F46-B428-6A09356BF258}"/>
              </a:ext>
            </a:extLst>
          </p:cNvPr>
          <p:cNvSpPr>
            <a:spLocks noGrp="1"/>
          </p:cNvSpPr>
          <p:nvPr>
            <p:ph idx="1"/>
          </p:nvPr>
        </p:nvSpPr>
        <p:spPr/>
        <p:txBody>
          <a:bodyPr>
            <a:normAutofit/>
          </a:bodyPr>
          <a:lstStyle/>
          <a:p>
            <a:r>
              <a:rPr lang="en-GB" sz="2400" b="1"/>
              <a:t>Minors are obligated to pay for the necessaries of life.</a:t>
            </a:r>
          </a:p>
          <a:p>
            <a:pPr marL="0" indent="0">
              <a:buNone/>
            </a:pPr>
            <a:endParaRPr lang="en-GB" sz="2400" b="1"/>
          </a:p>
          <a:p>
            <a:pPr marL="0" indent="0">
              <a:buNone/>
            </a:pPr>
            <a:r>
              <a:rPr lang="en-GB" sz="2400" b="1"/>
              <a:t>For food, shelter, clothing, medical services.</a:t>
            </a:r>
          </a:p>
          <a:p>
            <a:r>
              <a:rPr lang="en-GB" sz="2400" b="1"/>
              <a:t> Based on quasi –contract.</a:t>
            </a:r>
          </a:p>
          <a:p>
            <a:pPr marL="0" indent="0">
              <a:buNone/>
            </a:pPr>
            <a:r>
              <a:rPr lang="en-GB" sz="2400" b="1"/>
              <a:t> Minor must pay only reasonable value of the goods or services. </a:t>
            </a:r>
          </a:p>
        </p:txBody>
      </p:sp>
    </p:spTree>
    <p:extLst>
      <p:ext uri="{BB962C8B-B14F-4D97-AF65-F5344CB8AC3E}">
        <p14:creationId xmlns:p14="http://schemas.microsoft.com/office/powerpoint/2010/main" val="364953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E9E90E-3E23-5C43-B30B-6E4B5B4E2404}"/>
              </a:ext>
            </a:extLst>
          </p:cNvPr>
          <p:cNvSpPr>
            <a:spLocks noGrp="1"/>
          </p:cNvSpPr>
          <p:nvPr>
            <p:ph type="title"/>
          </p:nvPr>
        </p:nvSpPr>
        <p:spPr/>
        <p:txBody>
          <a:bodyPr anchor="ctr">
            <a:normAutofit/>
          </a:bodyPr>
          <a:lstStyle/>
          <a:p>
            <a:pPr algn="ctr"/>
            <a:r>
              <a:rPr lang="en-GB" b="1" u="sng"/>
              <a:t>Law regarding compensation or restitution </a:t>
            </a:r>
            <a:endParaRPr lang="en-US" b="1" u="sng"/>
          </a:p>
        </p:txBody>
      </p:sp>
      <p:sp>
        <p:nvSpPr>
          <p:cNvPr id="3" name="Content Placeholder 2">
            <a:extLst>
              <a:ext uri="{FF2B5EF4-FFF2-40B4-BE49-F238E27FC236}">
                <a16:creationId xmlns="" xmlns:a16="http://schemas.microsoft.com/office/drawing/2014/main" id="{C8276BFB-66C2-594C-B242-D1D26E560B4D}"/>
              </a:ext>
            </a:extLst>
          </p:cNvPr>
          <p:cNvSpPr>
            <a:spLocks noGrp="1"/>
          </p:cNvSpPr>
          <p:nvPr>
            <p:ph idx="1"/>
          </p:nvPr>
        </p:nvSpPr>
        <p:spPr/>
        <p:txBody>
          <a:bodyPr>
            <a:normAutofit/>
          </a:bodyPr>
          <a:lstStyle/>
          <a:p>
            <a:pPr marL="0" indent="0">
              <a:buNone/>
            </a:pPr>
            <a:r>
              <a:rPr lang="en-US" sz="2400" b="1"/>
              <a:t>Example: A minor sells a house for $10,000. Later he files a suit to set aside the sale on the ground of minority.  He may be directed to refund the purchase money received money. </a:t>
            </a:r>
          </a:p>
        </p:txBody>
      </p:sp>
      <p:pic>
        <p:nvPicPr>
          <p:cNvPr id="4" name="Picture 4">
            <a:extLst>
              <a:ext uri="{FF2B5EF4-FFF2-40B4-BE49-F238E27FC236}">
                <a16:creationId xmlns="" xmlns:a16="http://schemas.microsoft.com/office/drawing/2014/main" id="{A3D8D801-2A51-594B-8BB2-477DF602A333}"/>
              </a:ext>
            </a:extLst>
          </p:cNvPr>
          <p:cNvPicPr>
            <a:picLocks noChangeAspect="1"/>
          </p:cNvPicPr>
          <p:nvPr/>
        </p:nvPicPr>
        <p:blipFill>
          <a:blip r:embed="rId2"/>
          <a:stretch>
            <a:fillRect/>
          </a:stretch>
        </p:blipFill>
        <p:spPr>
          <a:xfrm rot="10800000" flipV="1">
            <a:off x="6337600" y="5073454"/>
            <a:ext cx="2581424" cy="1675535"/>
          </a:xfrm>
          <a:prstGeom prst="rect">
            <a:avLst/>
          </a:prstGeom>
        </p:spPr>
      </p:pic>
      <p:pic>
        <p:nvPicPr>
          <p:cNvPr id="8" name="Picture 8">
            <a:extLst>
              <a:ext uri="{FF2B5EF4-FFF2-40B4-BE49-F238E27FC236}">
                <a16:creationId xmlns="" xmlns:a16="http://schemas.microsoft.com/office/drawing/2014/main" id="{5AD477EC-FD87-D840-A4DF-A4384C10B995}"/>
              </a:ext>
            </a:extLst>
          </p:cNvPr>
          <p:cNvPicPr>
            <a:picLocks noChangeAspect="1"/>
          </p:cNvPicPr>
          <p:nvPr/>
        </p:nvPicPr>
        <p:blipFill>
          <a:blip r:embed="rId3"/>
          <a:stretch>
            <a:fillRect/>
          </a:stretch>
        </p:blipFill>
        <p:spPr>
          <a:xfrm>
            <a:off x="8919024" y="3532826"/>
            <a:ext cx="3052986" cy="1540627"/>
          </a:xfrm>
          <a:prstGeom prst="rect">
            <a:avLst/>
          </a:prstGeom>
        </p:spPr>
      </p:pic>
    </p:spTree>
    <p:extLst>
      <p:ext uri="{BB962C8B-B14F-4D97-AF65-F5344CB8AC3E}">
        <p14:creationId xmlns:p14="http://schemas.microsoft.com/office/powerpoint/2010/main" val="400472978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TotalTime>
  <Words>689</Words>
  <Application>Microsoft Office PowerPoint</Application>
  <PresentationFormat>Widescreen</PresentationFormat>
  <Paragraphs>53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Wisp</vt:lpstr>
      <vt:lpstr>PowerPoint Presentation</vt:lpstr>
      <vt:lpstr>What is Capacity of Parties </vt:lpstr>
      <vt:lpstr>Minor (who is minor) </vt:lpstr>
      <vt:lpstr>The law regarding minor’s agreement </vt:lpstr>
      <vt:lpstr>PowerPoint Presentation</vt:lpstr>
      <vt:lpstr>Minor’s Agreement is void </vt:lpstr>
      <vt:lpstr>A minor can be a promisee</vt:lpstr>
      <vt:lpstr>Minor’s liability for necessaries</vt:lpstr>
      <vt:lpstr>Law regarding compensation or restitution </vt:lpstr>
      <vt:lpstr>No Estoppel</vt:lpstr>
      <vt:lpstr>No Ratification </vt:lpstr>
      <vt:lpstr>No Specific performance </vt:lpstr>
      <vt:lpstr>No insolvency </vt:lpstr>
      <vt:lpstr>Partnership by minor</vt:lpstr>
      <vt:lpstr>A minor can be an agent </vt:lpstr>
      <vt:lpstr>Position of minor’s guardian </vt:lpstr>
      <vt:lpstr>A company share of a minor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Title: legal Environment in Business Course Code: (Bus-202) Submitted To Farhana Noor Assistant professor, Department of Business administration, DIU</dc:title>
  <dc:creator>8801753836374</dc:creator>
  <cp:lastModifiedBy>Lenovo</cp:lastModifiedBy>
  <cp:revision>18</cp:revision>
  <dcterms:created xsi:type="dcterms:W3CDTF">2020-08-19T03:49:46Z</dcterms:created>
  <dcterms:modified xsi:type="dcterms:W3CDTF">2020-10-14T14:22:02Z</dcterms:modified>
</cp:coreProperties>
</file>