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42"/>
  </p:notesMasterIdLst>
  <p:sldIdLst>
    <p:sldId id="256" r:id="rId2"/>
    <p:sldId id="295" r:id="rId3"/>
    <p:sldId id="282" r:id="rId4"/>
    <p:sldId id="284" r:id="rId5"/>
    <p:sldId id="283" r:id="rId6"/>
    <p:sldId id="285" r:id="rId7"/>
    <p:sldId id="286" r:id="rId8"/>
    <p:sldId id="291" r:id="rId9"/>
    <p:sldId id="297" r:id="rId10"/>
    <p:sldId id="257" r:id="rId11"/>
    <p:sldId id="296" r:id="rId12"/>
    <p:sldId id="289" r:id="rId13"/>
    <p:sldId id="290" r:id="rId14"/>
    <p:sldId id="292" r:id="rId15"/>
    <p:sldId id="294" r:id="rId16"/>
    <p:sldId id="293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88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</p:sldIdLst>
  <p:sldSz cx="12192000" cy="6858000"/>
  <p:notesSz cx="12192000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96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66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3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655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3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09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96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3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65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388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20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7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87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02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10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497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357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888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868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867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93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017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9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46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14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483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38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407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41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736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09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882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64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9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1517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0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5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36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49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33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27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BBCB-0935-468B-BC04-BDD74F482B30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770E-FB1A-4E9E-B6B0-2D121F33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E982-19A7-4BE1-85D2-42DA60C67D38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12-8487-4842-A07C-2A4DEF822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3D18-B249-4BD2-8226-3CD7CA74D4F7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9427-51F5-4188-9E76-21BC7C41E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B134-9E89-41A5-8A83-ED40FBD5FD39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44FC-6043-443A-9771-5AE1AD067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C978-2D51-43F9-BCE3-A7B1F7F643A9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55FC-4EB4-44FD-B5F2-9E4B2DE70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C605-271B-4B60-BCA5-0949B019AF60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E6A4-A6AC-4F59-8E69-58C440735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2E8B-CC6D-42B4-808A-AD740BD76BAB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ADB2-B1B3-467F-AD23-F8CF69ECC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6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D13D-1807-4D20-87C2-FFF9A463B528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B89A-B78A-4476-A566-839C276A1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1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C32E-FBE5-4831-BE79-E8D4A72B7733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5912-5926-41F3-A1E8-BE0CF4BA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566B-AE01-4A34-B336-8042A351FB2D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F4A0-A388-485A-9043-A6989F342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5151-53DB-4237-B4B7-FD9CDB9AEA7B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D086-15A8-409B-B1E8-1D76980AD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3DD9-2DFD-4035-BC92-71264CEDC263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1577-EE2C-47E8-82C5-33BD0D20E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1173-4AB5-433A-821B-FB650DFE7E3D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941E-778F-48BA-A830-0F2AC6743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0CED-30C3-4DA1-AD98-FB9731594FF4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1CE6-B697-4D3F-AFC9-3356F84D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68B4-80A9-4D9E-922C-3CA0E8D209D4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2851-AE86-440D-AE47-F81E158EB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5600-5AA4-4F51-93D8-09C0F5DF500F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18BB-8DC4-49C4-BF01-60BC4A89D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3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70DC-7E8C-4DE2-9669-7499A19BB602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7AE0-B79B-4EEE-8A25-F60CC1B9C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0EF281-6F37-4CE0-AD03-E8F3ECE57F0C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422F39-ADE3-4F31-A4E8-0E6D7B5A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6" r:id="rId12"/>
    <p:sldLayoutId id="2147484073" r:id="rId13"/>
    <p:sldLayoutId id="2147484077" r:id="rId14"/>
    <p:sldLayoutId id="2147484078" r:id="rId15"/>
    <p:sldLayoutId id="2147484074" r:id="rId16"/>
    <p:sldLayoutId id="214748407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80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800" y="1752600"/>
            <a:ext cx="396239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>
                <a:solidFill>
                  <a:srgbClr val="EBEBEB"/>
                </a:solidFill>
                <a:latin typeface="Century Gothic"/>
                <a:cs typeface="Century Gothic"/>
              </a:rPr>
              <a:t>Introduction</a:t>
            </a:r>
            <a:r>
              <a:rPr sz="4800" b="1" spc="9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EBEBEB"/>
                </a:solidFill>
                <a:latin typeface="Century Gothic"/>
                <a:cs typeface="Century Gothic"/>
              </a:rPr>
              <a:t>to</a:t>
            </a:r>
            <a:r>
              <a:rPr sz="4800" b="1" spc="14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EBEBEB"/>
                </a:solidFill>
                <a:latin typeface="Century Gothic"/>
                <a:cs typeface="Century Gothic"/>
              </a:rPr>
              <a:t>Gl</a:t>
            </a:r>
            <a:r>
              <a:rPr sz="4800" b="1" spc="-20" dirty="0">
                <a:solidFill>
                  <a:srgbClr val="EBEBEB"/>
                </a:solidFill>
                <a:latin typeface="Century Gothic"/>
                <a:cs typeface="Century Gothic"/>
              </a:rPr>
              <a:t>o</a:t>
            </a:r>
            <a:r>
              <a:rPr sz="48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bal</a:t>
            </a:r>
            <a:r>
              <a:rPr lang="en-US" sz="4800" dirty="0">
                <a:latin typeface="Century Gothic"/>
                <a:cs typeface="Century Gothic"/>
              </a:rPr>
              <a:t> </a:t>
            </a:r>
            <a:r>
              <a:rPr sz="48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Health</a:t>
            </a:r>
            <a:endParaRPr sz="48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715000" y="4876800"/>
            <a:ext cx="7505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b="1" dirty="0"/>
              <a:t>Dr Sanjana Zaman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b="1" dirty="0"/>
              <a:t>MBBS, PhD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35A4C-22D6-4D50-B24F-6A21AEC83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6350" y="1009650"/>
            <a:ext cx="581025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96925" eaLnBrk="1" fontAlgn="auto" hangingPunct="1">
              <a:spcBef>
                <a:spcPts val="575"/>
              </a:spcBef>
              <a:spcAft>
                <a:spcPts val="0"/>
              </a:spcAft>
              <a:tabLst>
                <a:tab pos="1139190" algn="l"/>
              </a:tabLst>
              <a:defRPr/>
            </a:pPr>
            <a:r>
              <a:rPr sz="3200" spc="-6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hat</a:t>
            </a:r>
            <a:r>
              <a:rPr sz="32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2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glob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2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?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23555" name="object 3"/>
          <p:cNvSpPr txBox="1">
            <a:spLocks noChangeArrowheads="1"/>
          </p:cNvSpPr>
          <p:nvPr/>
        </p:nvSpPr>
        <p:spPr bwMode="auto">
          <a:xfrm>
            <a:off x="2133600" y="2286000"/>
            <a:ext cx="8991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Health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problems,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issues,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concerns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that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transcend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national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boundaries,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which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may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influenced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by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circumstances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or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experiences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other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countries,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which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are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best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addressed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by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cooperative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actions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solutions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(Institute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Of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Medicine,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USA-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1997)</a:t>
            </a:r>
            <a:endParaRPr lang="en-US" altLang="en-US" sz="2800"/>
          </a:p>
        </p:txBody>
      </p:sp>
      <p:sp>
        <p:nvSpPr>
          <p:cNvPr id="3" name="Rectangle 2"/>
          <p:cNvSpPr/>
          <p:nvPr/>
        </p:nvSpPr>
        <p:spPr>
          <a:xfrm>
            <a:off x="2286000" y="1631950"/>
            <a:ext cx="19034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-5" dirty="0">
                <a:solidFill>
                  <a:srgbClr val="EBEBEB"/>
                </a:solidFill>
                <a:latin typeface="Century Gothic"/>
                <a:cs typeface="Century Gothic"/>
              </a:rPr>
              <a:t>D</a:t>
            </a:r>
            <a:r>
              <a:rPr lang="en-US" sz="2800" b="1" spc="-15" dirty="0">
                <a:solidFill>
                  <a:srgbClr val="EBEBEB"/>
                </a:solidFill>
                <a:latin typeface="Century Gothic"/>
                <a:cs typeface="Century Gothic"/>
              </a:rPr>
              <a:t>e</a:t>
            </a:r>
            <a:r>
              <a:rPr lang="en-US" sz="2800" b="1" dirty="0">
                <a:solidFill>
                  <a:srgbClr val="EBEBEB"/>
                </a:solidFill>
                <a:latin typeface="Century Gothic"/>
                <a:cs typeface="Century Gothic"/>
              </a:rPr>
              <a:t>finition: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3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33600" y="58896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45" dirty="0"/>
              <a:t>W</a:t>
            </a:r>
            <a:r>
              <a:rPr spc="-25" dirty="0"/>
              <a:t>h</a:t>
            </a:r>
            <a:r>
              <a:rPr spc="-30" dirty="0"/>
              <a:t>a</a:t>
            </a:r>
            <a:r>
              <a:rPr dirty="0"/>
              <a:t>t</a:t>
            </a:r>
            <a:r>
              <a:rPr spc="390" dirty="0">
                <a:latin typeface="Times New Roman"/>
                <a:cs typeface="Times New Roman"/>
              </a:rPr>
              <a:t> </a:t>
            </a:r>
            <a:r>
              <a:rPr i="1" spc="-5" dirty="0"/>
              <a:t>i</a:t>
            </a:r>
            <a:r>
              <a:rPr i="1" dirty="0"/>
              <a:t>s</a:t>
            </a:r>
            <a:r>
              <a:rPr i="1" spc="385" dirty="0">
                <a:latin typeface="Times New Roman"/>
                <a:cs typeface="Times New Roman"/>
              </a:rPr>
              <a:t> </a:t>
            </a:r>
            <a:r>
              <a:rPr spc="-5" dirty="0"/>
              <a:t>glo</a:t>
            </a:r>
            <a:r>
              <a:rPr spc="-30" dirty="0"/>
              <a:t>b</a:t>
            </a:r>
            <a:r>
              <a:rPr spc="-20" dirty="0"/>
              <a:t>a</a:t>
            </a:r>
            <a:r>
              <a:rPr dirty="0"/>
              <a:t>l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spc="-25" dirty="0"/>
              <a:t>he</a:t>
            </a:r>
            <a:r>
              <a:rPr spc="-30" dirty="0"/>
              <a:t>a</a:t>
            </a:r>
            <a:r>
              <a:rPr dirty="0"/>
              <a:t>l</a:t>
            </a:r>
            <a:r>
              <a:rPr spc="-20" dirty="0"/>
              <a:t>t</a:t>
            </a:r>
            <a:r>
              <a:rPr spc="-25" dirty="0"/>
              <a:t>h</a:t>
            </a:r>
            <a:r>
              <a:rPr dirty="0"/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8525" y="1903413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-19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25610" name="object 12"/>
          <p:cNvSpPr txBox="1">
            <a:spLocks noChangeArrowheads="1"/>
          </p:cNvSpPr>
          <p:nvPr/>
        </p:nvSpPr>
        <p:spPr bwMode="auto">
          <a:xfrm>
            <a:off x="2667000" y="1857375"/>
            <a:ext cx="72358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latin typeface="Verdana" panose="020B0604030504040204" pitchFamily="34" charset="0"/>
              </a:rPr>
              <a:t>Cross-disciplinary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view</a:t>
            </a:r>
          </a:p>
          <a:p>
            <a:pPr algn="just" eaLnBrk="1" hangingPunct="1">
              <a:spcBef>
                <a:spcPts val="738"/>
              </a:spcBef>
              <a:buClrTx/>
              <a:buSzTx/>
              <a:buFontTx/>
              <a:buNone/>
            </a:pPr>
            <a:r>
              <a:rPr lang="en-US" altLang="en-US" sz="3000">
                <a:latin typeface="Verdana" panose="020B0604030504040204" pitchFamily="34" charset="0"/>
              </a:rPr>
              <a:t>Evolved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from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concern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over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infectious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disease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control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in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industrialised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world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and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in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colonies</a:t>
            </a:r>
          </a:p>
          <a:p>
            <a:pPr algn="just" eaLnBrk="1" hangingPunct="1">
              <a:spcBef>
                <a:spcPts val="738"/>
              </a:spcBef>
              <a:buClrTx/>
              <a:buSzTx/>
              <a:buFontTx/>
              <a:buNone/>
            </a:pPr>
            <a:r>
              <a:rPr lang="en-US" altLang="en-US" sz="3000">
                <a:latin typeface="Verdana" panose="020B0604030504040204" pitchFamily="34" charset="0"/>
              </a:rPr>
              <a:t>‘Social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determinants’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</a:rPr>
              <a:t>approach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68525" y="2455863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-19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8525" y="3921125"/>
            <a:ext cx="249238" cy="300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-19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25613" name="object 15"/>
          <p:cNvSpPr>
            <a:spLocks noChangeArrowheads="1"/>
          </p:cNvSpPr>
          <p:nvPr/>
        </p:nvSpPr>
        <p:spPr bwMode="auto">
          <a:xfrm>
            <a:off x="8640763" y="3692525"/>
            <a:ext cx="3333750" cy="2495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5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T</a:t>
            </a:r>
            <a:r>
              <a:rPr dirty="0"/>
              <a:t>h</a:t>
            </a:r>
            <a:r>
              <a:rPr spc="-25" dirty="0"/>
              <a:t>ree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5" dirty="0"/>
              <a:t>p</a:t>
            </a:r>
            <a:r>
              <a:rPr spc="-25" dirty="0"/>
              <a:t>r</a:t>
            </a:r>
            <a:r>
              <a:rPr spc="-5" dirty="0"/>
              <a:t>i</a:t>
            </a:r>
            <a:r>
              <a:rPr dirty="0"/>
              <a:t>n</a:t>
            </a:r>
            <a:r>
              <a:rPr spc="-25" dirty="0"/>
              <a:t>c</a:t>
            </a:r>
            <a:r>
              <a:rPr dirty="0"/>
              <a:t>i</a:t>
            </a:r>
            <a:r>
              <a:rPr spc="-30" dirty="0"/>
              <a:t>pa</a:t>
            </a:r>
            <a:r>
              <a:rPr dirty="0"/>
              <a:t>l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35" dirty="0"/>
              <a:t>o</a:t>
            </a:r>
            <a:r>
              <a:rPr spc="-25" dirty="0"/>
              <a:t>ncerns</a:t>
            </a:r>
            <a:r>
              <a:rPr dirty="0"/>
              <a:t>:</a:t>
            </a:r>
          </a:p>
        </p:txBody>
      </p:sp>
      <p:sp>
        <p:nvSpPr>
          <p:cNvPr id="27657" name="object 11"/>
          <p:cNvSpPr>
            <a:spLocks noGrp="1"/>
          </p:cNvSpPr>
          <p:nvPr>
            <p:ph idx="1"/>
          </p:nvPr>
        </p:nvSpPr>
        <p:spPr>
          <a:xfrm>
            <a:off x="2225675" y="1743075"/>
            <a:ext cx="8975725" cy="2846388"/>
          </a:xfrm>
        </p:spPr>
        <p:txBody>
          <a:bodyPr/>
          <a:lstStyle/>
          <a:p>
            <a:pPr marL="546100" indent="-571500" eaLnBrk="1" hangingPunct="1">
              <a:lnSpc>
                <a:spcPts val="3588"/>
              </a:lnSpc>
              <a:spcBef>
                <a:spcPct val="0"/>
              </a:spcBef>
              <a:buClr>
                <a:srgbClr val="CC0000"/>
              </a:buClr>
              <a:buSzPct val="65000"/>
              <a:buFont typeface="Verdana" panose="020B0604030504040204" pitchFamily="34" charset="0"/>
              <a:buAutoNum type="arabicParenBoth"/>
              <a:tabLst>
                <a:tab pos="679450" algn="l"/>
              </a:tabLst>
            </a:pP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determinants;</a:t>
            </a:r>
          </a:p>
          <a:p>
            <a:pPr marL="546100" indent="-571500" eaLnBrk="1" hangingPunct="1">
              <a:spcBef>
                <a:spcPts val="625"/>
              </a:spcBef>
              <a:buClr>
                <a:srgbClr val="CC0000"/>
              </a:buClr>
              <a:buSzPct val="65000"/>
              <a:buFont typeface="Verdana" panose="020B0604030504040204" pitchFamily="34" charset="0"/>
              <a:buAutoNum type="arabicParenBoth"/>
              <a:tabLst>
                <a:tab pos="679450" algn="l"/>
              </a:tabLst>
            </a:pP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globalisation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</a:p>
          <a:p>
            <a:pPr marL="546100" indent="-571500" eaLnBrk="1" hangingPunct="1">
              <a:spcBef>
                <a:spcPts val="738"/>
              </a:spcBef>
              <a:buClr>
                <a:srgbClr val="CC0000"/>
              </a:buClr>
              <a:buSzPct val="65000"/>
              <a:buFont typeface="Verdana" panose="020B0604030504040204" pitchFamily="34" charset="0"/>
              <a:buAutoNum type="arabicParenBoth"/>
              <a:tabLst>
                <a:tab pos="679450" algn="l"/>
              </a:tabLst>
            </a:pP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changing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 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(Kickbusch,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1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2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3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/>
              <a:t>A</a:t>
            </a:r>
            <a:r>
              <a:rPr spc="385" dirty="0">
                <a:latin typeface="Times New Roman"/>
                <a:cs typeface="Times New Roman"/>
              </a:rPr>
              <a:t> </a:t>
            </a:r>
            <a:r>
              <a:rPr spc="-25" dirty="0"/>
              <a:t>sh</a:t>
            </a:r>
            <a:r>
              <a:rPr spc="-35" dirty="0"/>
              <a:t>o</a:t>
            </a:r>
            <a:r>
              <a:rPr spc="-25" dirty="0"/>
              <a:t>r</a:t>
            </a:r>
            <a:r>
              <a:rPr dirty="0"/>
              <a:t>t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25" dirty="0"/>
              <a:t>our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dirty="0"/>
              <a:t>l</a:t>
            </a:r>
            <a:r>
              <a:rPr spc="-35" dirty="0"/>
              <a:t>o</a:t>
            </a:r>
            <a:r>
              <a:rPr spc="5" dirty="0"/>
              <a:t>b</a:t>
            </a:r>
            <a:r>
              <a:rPr spc="-30" dirty="0"/>
              <a:t>a</a:t>
            </a:r>
            <a:r>
              <a:rPr dirty="0"/>
              <a:t>l</a:t>
            </a:r>
            <a:r>
              <a:rPr spc="385" dirty="0">
                <a:latin typeface="Times New Roman"/>
                <a:cs typeface="Times New Roman"/>
              </a:rPr>
              <a:t> </a:t>
            </a:r>
            <a:r>
              <a:rPr spc="-25" dirty="0"/>
              <a:t>he</a:t>
            </a:r>
            <a:r>
              <a:rPr spc="-30" dirty="0"/>
              <a:t>a</a:t>
            </a:r>
            <a:r>
              <a:rPr spc="-5" dirty="0"/>
              <a:t>lth</a:t>
            </a:r>
          </a:p>
        </p:txBody>
      </p:sp>
      <p:sp>
        <p:nvSpPr>
          <p:cNvPr id="29705" name="object 11"/>
          <p:cNvSpPr>
            <a:spLocks/>
          </p:cNvSpPr>
          <p:nvPr/>
        </p:nvSpPr>
        <p:spPr bwMode="auto">
          <a:xfrm>
            <a:off x="2208213" y="3573463"/>
            <a:ext cx="7632700" cy="0"/>
          </a:xfrm>
          <a:custGeom>
            <a:avLst/>
            <a:gdLst>
              <a:gd name="T0" fmla="*/ 0 w 7632700"/>
              <a:gd name="T1" fmla="*/ 7632700 w 7632700"/>
              <a:gd name="T2" fmla="*/ 0 60000 65536"/>
              <a:gd name="T3" fmla="*/ 0 60000 65536"/>
              <a:gd name="T4" fmla="*/ 0 w 7632700"/>
              <a:gd name="T5" fmla="*/ 7632700 w 76327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632700">
                <a:moveTo>
                  <a:pt x="0" y="0"/>
                </a:moveTo>
                <a:lnTo>
                  <a:pt x="7632703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object 12"/>
          <p:cNvSpPr>
            <a:spLocks/>
          </p:cNvSpPr>
          <p:nvPr/>
        </p:nvSpPr>
        <p:spPr bwMode="auto">
          <a:xfrm>
            <a:off x="2424113" y="2636838"/>
            <a:ext cx="0" cy="793750"/>
          </a:xfrm>
          <a:custGeom>
            <a:avLst/>
            <a:gdLst>
              <a:gd name="T0" fmla="*/ 0 h 793750"/>
              <a:gd name="T1" fmla="*/ 793760 h 793750"/>
              <a:gd name="T2" fmla="*/ 0 60000 65536"/>
              <a:gd name="T3" fmla="*/ 0 60000 65536"/>
              <a:gd name="T4" fmla="*/ 0 h 793750"/>
              <a:gd name="T5" fmla="*/ 793750 h 7937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93750">
                <a:moveTo>
                  <a:pt x="0" y="0"/>
                </a:moveTo>
                <a:lnTo>
                  <a:pt x="0" y="79376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object 13"/>
          <p:cNvSpPr>
            <a:spLocks/>
          </p:cNvSpPr>
          <p:nvPr/>
        </p:nvSpPr>
        <p:spPr bwMode="auto">
          <a:xfrm>
            <a:off x="2386013" y="3425825"/>
            <a:ext cx="74612" cy="74613"/>
          </a:xfrm>
          <a:custGeom>
            <a:avLst/>
            <a:gdLst>
              <a:gd name="T0" fmla="*/ 70895 w 74930"/>
              <a:gd name="T1" fmla="*/ 0 h 74929"/>
              <a:gd name="T2" fmla="*/ 0 w 74930"/>
              <a:gd name="T3" fmla="*/ 0 h 74929"/>
              <a:gd name="T4" fmla="*/ 36049 w 74930"/>
              <a:gd name="T5" fmla="*/ 70914 h 74929"/>
              <a:gd name="T6" fmla="*/ 70895 w 74930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4929"/>
              <a:gd name="T14" fmla="*/ 74930 w 74930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4929">
                <a:moveTo>
                  <a:pt x="74925" y="0"/>
                </a:moveTo>
                <a:lnTo>
                  <a:pt x="0" y="0"/>
                </a:lnTo>
                <a:lnTo>
                  <a:pt x="38099" y="74919"/>
                </a:lnTo>
                <a:lnTo>
                  <a:pt x="749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object 14"/>
          <p:cNvSpPr>
            <a:spLocks/>
          </p:cNvSpPr>
          <p:nvPr/>
        </p:nvSpPr>
        <p:spPr bwMode="auto">
          <a:xfrm>
            <a:off x="1774825" y="189388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object 15"/>
          <p:cNvSpPr>
            <a:spLocks/>
          </p:cNvSpPr>
          <p:nvPr/>
        </p:nvSpPr>
        <p:spPr bwMode="auto">
          <a:xfrm>
            <a:off x="3432175" y="25860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bject 16"/>
          <p:cNvSpPr txBox="1"/>
          <p:nvPr/>
        </p:nvSpPr>
        <p:spPr>
          <a:xfrm>
            <a:off x="1774825" y="1893888"/>
            <a:ext cx="1657350" cy="608012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850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>
                <a:latin typeface="Verdana"/>
                <a:cs typeface="Verdana"/>
              </a:rPr>
              <a:t>194</a:t>
            </a:r>
            <a:r>
              <a:rPr spc="-15" dirty="0">
                <a:latin typeface="Verdana"/>
                <a:cs typeface="Verdana"/>
              </a:rPr>
              <a:t>5</a:t>
            </a:r>
            <a:endParaRPr>
              <a:latin typeface="Verdana"/>
              <a:cs typeface="Verdana"/>
            </a:endParaRPr>
          </a:p>
          <a:p>
            <a:pPr marL="85090" eaLnBrk="1" fontAlgn="auto" hangingPunct="1">
              <a:spcBef>
                <a:spcPts val="870"/>
              </a:spcBef>
              <a:spcAft>
                <a:spcPts val="0"/>
              </a:spcAft>
              <a:defRPr/>
            </a:pPr>
            <a:r>
              <a:rPr sz="1400" spc="-10" dirty="0">
                <a:latin typeface="Verdana"/>
                <a:cs typeface="Verdana"/>
              </a:rPr>
              <a:t>Un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spc="-10" dirty="0">
                <a:latin typeface="Verdana"/>
                <a:cs typeface="Verdana"/>
              </a:rPr>
              <a:t>e</a:t>
            </a:r>
            <a:r>
              <a:rPr sz="1400" dirty="0">
                <a:latin typeface="Verdana"/>
                <a:cs typeface="Verdana"/>
              </a:rPr>
              <a:t>d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Verdana"/>
                <a:cs typeface="Verdana"/>
              </a:rPr>
              <a:t>N</a:t>
            </a:r>
            <a:r>
              <a:rPr sz="1400" spc="-5" dirty="0">
                <a:latin typeface="Verdana"/>
                <a:cs typeface="Verdana"/>
              </a:rPr>
              <a:t>at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o</a:t>
            </a:r>
            <a:r>
              <a:rPr sz="1400" spc="-20" dirty="0">
                <a:latin typeface="Verdana"/>
                <a:cs typeface="Verdana"/>
              </a:rPr>
              <a:t>n</a:t>
            </a:r>
            <a:r>
              <a:rPr sz="1400" spc="-10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711" name="object 17"/>
          <p:cNvSpPr>
            <a:spLocks/>
          </p:cNvSpPr>
          <p:nvPr/>
        </p:nvSpPr>
        <p:spPr bwMode="auto">
          <a:xfrm>
            <a:off x="2063750" y="4724400"/>
            <a:ext cx="1655763" cy="1225550"/>
          </a:xfrm>
          <a:custGeom>
            <a:avLst/>
            <a:gdLst>
              <a:gd name="T0" fmla="*/ 0 w 1656080"/>
              <a:gd name="T1" fmla="*/ 0 h 1225550"/>
              <a:gd name="T2" fmla="*/ 1651971 w 1656080"/>
              <a:gd name="T3" fmla="*/ 0 h 1225550"/>
              <a:gd name="T4" fmla="*/ 1651971 w 1656080"/>
              <a:gd name="T5" fmla="*/ 1225545 h 1225550"/>
              <a:gd name="T6" fmla="*/ 0 w 1656080"/>
              <a:gd name="T7" fmla="*/ 1225545 h 1225550"/>
              <a:gd name="T8" fmla="*/ 0 w 1656080"/>
              <a:gd name="T9" fmla="*/ 0 h 1225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080"/>
              <a:gd name="T16" fmla="*/ 0 h 1225550"/>
              <a:gd name="T17" fmla="*/ 1656080 w 1656080"/>
              <a:gd name="T18" fmla="*/ 1225550 h 1225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080" h="1225550">
                <a:moveTo>
                  <a:pt x="0" y="0"/>
                </a:moveTo>
                <a:lnTo>
                  <a:pt x="1656088" y="0"/>
                </a:lnTo>
                <a:lnTo>
                  <a:pt x="1656088" y="1225545"/>
                </a:lnTo>
                <a:lnTo>
                  <a:pt x="0" y="1225545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2" name="object 18"/>
          <p:cNvSpPr>
            <a:spLocks/>
          </p:cNvSpPr>
          <p:nvPr/>
        </p:nvSpPr>
        <p:spPr bwMode="auto">
          <a:xfrm>
            <a:off x="2063750" y="472440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3" name="object 19"/>
          <p:cNvSpPr>
            <a:spLocks/>
          </p:cNvSpPr>
          <p:nvPr/>
        </p:nvSpPr>
        <p:spPr bwMode="auto">
          <a:xfrm>
            <a:off x="3719513" y="594995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object 20"/>
          <p:cNvSpPr txBox="1">
            <a:spLocks noChangeArrowheads="1"/>
          </p:cNvSpPr>
          <p:nvPr/>
        </p:nvSpPr>
        <p:spPr bwMode="auto">
          <a:xfrm>
            <a:off x="2141538" y="4797425"/>
            <a:ext cx="14081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1948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World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Verdana" panose="020B0604030504040204" pitchFamily="34" charset="0"/>
              </a:rPr>
              <a:t>Health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Verdana" panose="020B0604030504040204" pitchFamily="34" charset="0"/>
              </a:rPr>
              <a:t>Organisation;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Verdana" panose="020B0604030504040204" pitchFamily="34" charset="0"/>
              </a:rPr>
              <a:t>UDHR</a:t>
            </a:r>
          </a:p>
        </p:txBody>
      </p:sp>
      <p:sp>
        <p:nvSpPr>
          <p:cNvPr id="29715" name="object 21"/>
          <p:cNvSpPr>
            <a:spLocks/>
          </p:cNvSpPr>
          <p:nvPr/>
        </p:nvSpPr>
        <p:spPr bwMode="auto">
          <a:xfrm>
            <a:off x="2855913" y="3713163"/>
            <a:ext cx="0" cy="1011237"/>
          </a:xfrm>
          <a:custGeom>
            <a:avLst/>
            <a:gdLst>
              <a:gd name="T0" fmla="*/ 1015059 h 1010920"/>
              <a:gd name="T1" fmla="*/ 0 h 1010920"/>
              <a:gd name="T2" fmla="*/ 0 60000 65536"/>
              <a:gd name="T3" fmla="*/ 0 60000 65536"/>
              <a:gd name="T4" fmla="*/ 0 h 1010920"/>
              <a:gd name="T5" fmla="*/ 1010920 h 10109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10920">
                <a:moveTo>
                  <a:pt x="0" y="1010930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6" name="object 22"/>
          <p:cNvSpPr>
            <a:spLocks/>
          </p:cNvSpPr>
          <p:nvPr/>
        </p:nvSpPr>
        <p:spPr bwMode="auto">
          <a:xfrm>
            <a:off x="2817813" y="3641725"/>
            <a:ext cx="76200" cy="76200"/>
          </a:xfrm>
          <a:custGeom>
            <a:avLst/>
            <a:gdLst>
              <a:gd name="T0" fmla="*/ 38099 w 76200"/>
              <a:gd name="T1" fmla="*/ 0 h 76200"/>
              <a:gd name="T2" fmla="*/ 0 w 76200"/>
              <a:gd name="T3" fmla="*/ 76199 h 76200"/>
              <a:gd name="T4" fmla="*/ 76199 w 76200"/>
              <a:gd name="T5" fmla="*/ 76199 h 76200"/>
              <a:gd name="T6" fmla="*/ 38099 w 76200"/>
              <a:gd name="T7" fmla="*/ 0 h 762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6200"/>
              <a:gd name="T14" fmla="*/ 76200 w 76200"/>
              <a:gd name="T15" fmla="*/ 76200 h 76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6200">
                <a:moveTo>
                  <a:pt x="38099" y="0"/>
                </a:moveTo>
                <a:lnTo>
                  <a:pt x="0" y="76199"/>
                </a:lnTo>
                <a:lnTo>
                  <a:pt x="76199" y="7619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7" name="object 23"/>
          <p:cNvSpPr>
            <a:spLocks/>
          </p:cNvSpPr>
          <p:nvPr/>
        </p:nvSpPr>
        <p:spPr bwMode="auto">
          <a:xfrm>
            <a:off x="4151313" y="2636838"/>
            <a:ext cx="0" cy="793750"/>
          </a:xfrm>
          <a:custGeom>
            <a:avLst/>
            <a:gdLst>
              <a:gd name="T0" fmla="*/ 0 h 793750"/>
              <a:gd name="T1" fmla="*/ 793760 h 793750"/>
              <a:gd name="T2" fmla="*/ 0 60000 65536"/>
              <a:gd name="T3" fmla="*/ 0 60000 65536"/>
              <a:gd name="T4" fmla="*/ 0 h 793750"/>
              <a:gd name="T5" fmla="*/ 793750 h 7937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93750">
                <a:moveTo>
                  <a:pt x="0" y="0"/>
                </a:moveTo>
                <a:lnTo>
                  <a:pt x="0" y="79376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8" name="object 24"/>
          <p:cNvSpPr>
            <a:spLocks/>
          </p:cNvSpPr>
          <p:nvPr/>
        </p:nvSpPr>
        <p:spPr bwMode="auto">
          <a:xfrm>
            <a:off x="4113213" y="3425825"/>
            <a:ext cx="74612" cy="74613"/>
          </a:xfrm>
          <a:custGeom>
            <a:avLst/>
            <a:gdLst>
              <a:gd name="T0" fmla="*/ 70908 w 74930"/>
              <a:gd name="T1" fmla="*/ 0 h 74929"/>
              <a:gd name="T2" fmla="*/ 0 w 74930"/>
              <a:gd name="T3" fmla="*/ 0 h 74929"/>
              <a:gd name="T4" fmla="*/ 36049 w 74930"/>
              <a:gd name="T5" fmla="*/ 70914 h 74929"/>
              <a:gd name="T6" fmla="*/ 70908 w 74930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4930"/>
              <a:gd name="T13" fmla="*/ 0 h 74929"/>
              <a:gd name="T14" fmla="*/ 74930 w 74930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0" h="74929">
                <a:moveTo>
                  <a:pt x="74938" y="0"/>
                </a:moveTo>
                <a:lnTo>
                  <a:pt x="0" y="0"/>
                </a:lnTo>
                <a:lnTo>
                  <a:pt x="38099" y="74919"/>
                </a:lnTo>
                <a:lnTo>
                  <a:pt x="749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9" name="object 25"/>
          <p:cNvSpPr>
            <a:spLocks/>
          </p:cNvSpPr>
          <p:nvPr/>
        </p:nvSpPr>
        <p:spPr bwMode="auto">
          <a:xfrm>
            <a:off x="3502025" y="1557338"/>
            <a:ext cx="1657350" cy="1060450"/>
          </a:xfrm>
          <a:custGeom>
            <a:avLst/>
            <a:gdLst>
              <a:gd name="T0" fmla="*/ 0 w 1656079"/>
              <a:gd name="T1" fmla="*/ 0 h 1060450"/>
              <a:gd name="T2" fmla="*/ 1672676 w 1656079"/>
              <a:gd name="T3" fmla="*/ 0 h 1060450"/>
              <a:gd name="T4" fmla="*/ 1672676 w 1656079"/>
              <a:gd name="T5" fmla="*/ 1060460 h 1060450"/>
              <a:gd name="T6" fmla="*/ 0 w 1656079"/>
              <a:gd name="T7" fmla="*/ 1060460 h 1060450"/>
              <a:gd name="T8" fmla="*/ 0 w 1656079"/>
              <a:gd name="T9" fmla="*/ 0 h 1060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079"/>
              <a:gd name="T16" fmla="*/ 0 h 1060450"/>
              <a:gd name="T17" fmla="*/ 1656079 w 1656079"/>
              <a:gd name="T18" fmla="*/ 1060450 h 1060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079" h="1060450">
                <a:moveTo>
                  <a:pt x="0" y="0"/>
                </a:moveTo>
                <a:lnTo>
                  <a:pt x="1656075" y="0"/>
                </a:lnTo>
                <a:lnTo>
                  <a:pt x="1656075" y="1060460"/>
                </a:lnTo>
                <a:lnTo>
                  <a:pt x="0" y="106046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0" name="object 26"/>
          <p:cNvSpPr>
            <a:spLocks/>
          </p:cNvSpPr>
          <p:nvPr/>
        </p:nvSpPr>
        <p:spPr bwMode="auto">
          <a:xfrm>
            <a:off x="3502025" y="15573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1" name="object 27"/>
          <p:cNvSpPr>
            <a:spLocks/>
          </p:cNvSpPr>
          <p:nvPr/>
        </p:nvSpPr>
        <p:spPr bwMode="auto">
          <a:xfrm>
            <a:off x="5159375" y="261778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2" name="object 28"/>
          <p:cNvSpPr txBox="1">
            <a:spLocks noChangeArrowheads="1"/>
          </p:cNvSpPr>
          <p:nvPr/>
        </p:nvSpPr>
        <p:spPr bwMode="auto">
          <a:xfrm>
            <a:off x="3579813" y="1630363"/>
            <a:ext cx="137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1978</a:t>
            </a:r>
          </a:p>
          <a:p>
            <a:pPr eaLnBrk="1" hangingPunct="1">
              <a:spcBef>
                <a:spcPts val="1125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Declaration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of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Alma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Ata</a:t>
            </a:r>
          </a:p>
        </p:txBody>
      </p:sp>
      <p:sp>
        <p:nvSpPr>
          <p:cNvPr id="29723" name="object 29"/>
          <p:cNvSpPr>
            <a:spLocks/>
          </p:cNvSpPr>
          <p:nvPr/>
        </p:nvSpPr>
        <p:spPr bwMode="auto">
          <a:xfrm>
            <a:off x="4943475" y="3714750"/>
            <a:ext cx="0" cy="1011238"/>
          </a:xfrm>
          <a:custGeom>
            <a:avLst/>
            <a:gdLst>
              <a:gd name="T0" fmla="*/ 1015066 h 1010920"/>
              <a:gd name="T1" fmla="*/ 0 h 1010920"/>
              <a:gd name="T2" fmla="*/ 0 60000 65536"/>
              <a:gd name="T3" fmla="*/ 0 60000 65536"/>
              <a:gd name="T4" fmla="*/ 0 h 1010920"/>
              <a:gd name="T5" fmla="*/ 1010920 h 10109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10920">
                <a:moveTo>
                  <a:pt x="0" y="1010924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4" name="object 30"/>
          <p:cNvSpPr>
            <a:spLocks/>
          </p:cNvSpPr>
          <p:nvPr/>
        </p:nvSpPr>
        <p:spPr bwMode="auto">
          <a:xfrm>
            <a:off x="4905375" y="3644900"/>
            <a:ext cx="76200" cy="76200"/>
          </a:xfrm>
          <a:custGeom>
            <a:avLst/>
            <a:gdLst>
              <a:gd name="T0" fmla="*/ 42486 w 75564"/>
              <a:gd name="T1" fmla="*/ 0 h 75564"/>
              <a:gd name="T2" fmla="*/ 0 w 75564"/>
              <a:gd name="T3" fmla="*/ 83578 h 75564"/>
              <a:gd name="T4" fmla="*/ 83578 w 75564"/>
              <a:gd name="T5" fmla="*/ 83578 h 75564"/>
              <a:gd name="T6" fmla="*/ 42486 w 75564"/>
              <a:gd name="T7" fmla="*/ 0 h 75564"/>
              <a:gd name="T8" fmla="*/ 0 60000 65536"/>
              <a:gd name="T9" fmla="*/ 0 60000 65536"/>
              <a:gd name="T10" fmla="*/ 0 60000 65536"/>
              <a:gd name="T11" fmla="*/ 0 60000 65536"/>
              <a:gd name="T12" fmla="*/ 0 w 75564"/>
              <a:gd name="T13" fmla="*/ 0 h 75564"/>
              <a:gd name="T14" fmla="*/ 75564 w 75564"/>
              <a:gd name="T15" fmla="*/ 75564 h 75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564" h="75564">
                <a:moveTo>
                  <a:pt x="38099" y="0"/>
                </a:moveTo>
                <a:lnTo>
                  <a:pt x="0" y="74950"/>
                </a:lnTo>
                <a:lnTo>
                  <a:pt x="74950" y="74950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5" name="object 31"/>
          <p:cNvSpPr>
            <a:spLocks/>
          </p:cNvSpPr>
          <p:nvPr/>
        </p:nvSpPr>
        <p:spPr bwMode="auto">
          <a:xfrm>
            <a:off x="4224338" y="4724400"/>
            <a:ext cx="3097212" cy="1333500"/>
          </a:xfrm>
          <a:custGeom>
            <a:avLst/>
            <a:gdLst>
              <a:gd name="T0" fmla="*/ 0 w 3096895"/>
              <a:gd name="T1" fmla="*/ 0 h 1333500"/>
              <a:gd name="T2" fmla="*/ 3100396 w 3096895"/>
              <a:gd name="T3" fmla="*/ 0 h 1333500"/>
              <a:gd name="T4" fmla="*/ 3100396 w 3096895"/>
              <a:gd name="T5" fmla="*/ 1333499 h 1333500"/>
              <a:gd name="T6" fmla="*/ 0 w 3096895"/>
              <a:gd name="T7" fmla="*/ 1333499 h 1333500"/>
              <a:gd name="T8" fmla="*/ 0 w 3096895"/>
              <a:gd name="T9" fmla="*/ 0 h 1333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96895"/>
              <a:gd name="T16" fmla="*/ 0 h 1333500"/>
              <a:gd name="T17" fmla="*/ 3096895 w 3096895"/>
              <a:gd name="T18" fmla="*/ 1333500 h 1333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96895" h="1333500">
                <a:moveTo>
                  <a:pt x="0" y="0"/>
                </a:moveTo>
                <a:lnTo>
                  <a:pt x="3096274" y="0"/>
                </a:lnTo>
                <a:lnTo>
                  <a:pt x="3096274" y="1333499"/>
                </a:lnTo>
                <a:lnTo>
                  <a:pt x="0" y="1333499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6" name="object 32"/>
          <p:cNvSpPr>
            <a:spLocks/>
          </p:cNvSpPr>
          <p:nvPr/>
        </p:nvSpPr>
        <p:spPr bwMode="auto">
          <a:xfrm>
            <a:off x="4224338" y="472440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7" name="object 33"/>
          <p:cNvSpPr>
            <a:spLocks/>
          </p:cNvSpPr>
          <p:nvPr/>
        </p:nvSpPr>
        <p:spPr bwMode="auto">
          <a:xfrm>
            <a:off x="7319963" y="605790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28" name="object 34"/>
          <p:cNvSpPr txBox="1">
            <a:spLocks noChangeArrowheads="1"/>
          </p:cNvSpPr>
          <p:nvPr/>
        </p:nvSpPr>
        <p:spPr bwMode="auto">
          <a:xfrm>
            <a:off x="4302125" y="4797425"/>
            <a:ext cx="26241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1970s+80s</a:t>
            </a:r>
          </a:p>
          <a:p>
            <a:pPr eaLnBrk="1" hangingPunct="1">
              <a:spcBef>
                <a:spcPts val="1125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Global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economic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recession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&amp;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‘Structural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adjustment</a:t>
            </a:r>
          </a:p>
        </p:txBody>
      </p:sp>
      <p:sp>
        <p:nvSpPr>
          <p:cNvPr id="29729" name="object 35"/>
          <p:cNvSpPr>
            <a:spLocks/>
          </p:cNvSpPr>
          <p:nvPr/>
        </p:nvSpPr>
        <p:spPr bwMode="auto">
          <a:xfrm>
            <a:off x="8112125" y="2636838"/>
            <a:ext cx="0" cy="793750"/>
          </a:xfrm>
          <a:custGeom>
            <a:avLst/>
            <a:gdLst>
              <a:gd name="T0" fmla="*/ 0 h 793750"/>
              <a:gd name="T1" fmla="*/ 793760 h 793750"/>
              <a:gd name="T2" fmla="*/ 0 60000 65536"/>
              <a:gd name="T3" fmla="*/ 0 60000 65536"/>
              <a:gd name="T4" fmla="*/ 0 h 793750"/>
              <a:gd name="T5" fmla="*/ 793750 h 7937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93750">
                <a:moveTo>
                  <a:pt x="0" y="0"/>
                </a:moveTo>
                <a:lnTo>
                  <a:pt x="0" y="79376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0" name="object 36"/>
          <p:cNvSpPr>
            <a:spLocks/>
          </p:cNvSpPr>
          <p:nvPr/>
        </p:nvSpPr>
        <p:spPr bwMode="auto">
          <a:xfrm>
            <a:off x="8074025" y="3425825"/>
            <a:ext cx="76200" cy="74613"/>
          </a:xfrm>
          <a:custGeom>
            <a:avLst/>
            <a:gdLst>
              <a:gd name="T0" fmla="*/ 93231 w 74929"/>
              <a:gd name="T1" fmla="*/ 0 h 74929"/>
              <a:gd name="T2" fmla="*/ 0 w 74929"/>
              <a:gd name="T3" fmla="*/ 0 h 74929"/>
              <a:gd name="T4" fmla="*/ 45820 w 74929"/>
              <a:gd name="T5" fmla="*/ 70914 h 74929"/>
              <a:gd name="T6" fmla="*/ 93231 w 74929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4929"/>
              <a:gd name="T13" fmla="*/ 0 h 74929"/>
              <a:gd name="T14" fmla="*/ 74929 w 74929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29" h="74929">
                <a:moveTo>
                  <a:pt x="74919" y="0"/>
                </a:moveTo>
                <a:lnTo>
                  <a:pt x="0" y="0"/>
                </a:lnTo>
                <a:lnTo>
                  <a:pt x="36819" y="74919"/>
                </a:lnTo>
                <a:lnTo>
                  <a:pt x="749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1" name="object 37"/>
          <p:cNvSpPr>
            <a:spLocks/>
          </p:cNvSpPr>
          <p:nvPr/>
        </p:nvSpPr>
        <p:spPr bwMode="auto">
          <a:xfrm>
            <a:off x="5591175" y="1557338"/>
            <a:ext cx="2809875" cy="1060450"/>
          </a:xfrm>
          <a:custGeom>
            <a:avLst/>
            <a:gdLst>
              <a:gd name="T0" fmla="*/ 0 w 2809240"/>
              <a:gd name="T1" fmla="*/ 0 h 1060450"/>
              <a:gd name="T2" fmla="*/ 2817516 w 2809240"/>
              <a:gd name="T3" fmla="*/ 0 h 1060450"/>
              <a:gd name="T4" fmla="*/ 2817516 w 2809240"/>
              <a:gd name="T5" fmla="*/ 1060460 h 1060450"/>
              <a:gd name="T6" fmla="*/ 0 w 2809240"/>
              <a:gd name="T7" fmla="*/ 1060460 h 1060450"/>
              <a:gd name="T8" fmla="*/ 0 w 2809240"/>
              <a:gd name="T9" fmla="*/ 0 h 1060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09240"/>
              <a:gd name="T16" fmla="*/ 0 h 1060450"/>
              <a:gd name="T17" fmla="*/ 2809240 w 2809240"/>
              <a:gd name="T18" fmla="*/ 1060450 h 1060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09240" h="1060450">
                <a:moveTo>
                  <a:pt x="0" y="0"/>
                </a:moveTo>
                <a:lnTo>
                  <a:pt x="2809250" y="0"/>
                </a:lnTo>
                <a:lnTo>
                  <a:pt x="2809250" y="1060460"/>
                </a:lnTo>
                <a:lnTo>
                  <a:pt x="0" y="106046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2" name="object 38"/>
          <p:cNvSpPr>
            <a:spLocks/>
          </p:cNvSpPr>
          <p:nvPr/>
        </p:nvSpPr>
        <p:spPr bwMode="auto">
          <a:xfrm>
            <a:off x="5591175" y="15573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3" name="object 39"/>
          <p:cNvSpPr>
            <a:spLocks/>
          </p:cNvSpPr>
          <p:nvPr/>
        </p:nvSpPr>
        <p:spPr bwMode="auto">
          <a:xfrm>
            <a:off x="8401050" y="261778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4" name="object 40"/>
          <p:cNvSpPr txBox="1">
            <a:spLocks noChangeArrowheads="1"/>
          </p:cNvSpPr>
          <p:nvPr/>
        </p:nvSpPr>
        <p:spPr bwMode="auto">
          <a:xfrm>
            <a:off x="5668963" y="1630363"/>
            <a:ext cx="26495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2000</a:t>
            </a:r>
          </a:p>
          <a:p>
            <a:pPr eaLnBrk="1" hangingPunct="1">
              <a:spcBef>
                <a:spcPts val="1125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Millennium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Declaration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and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MDGs</a:t>
            </a:r>
          </a:p>
        </p:txBody>
      </p:sp>
      <p:sp>
        <p:nvSpPr>
          <p:cNvPr id="29735" name="object 41"/>
          <p:cNvSpPr>
            <a:spLocks/>
          </p:cNvSpPr>
          <p:nvPr/>
        </p:nvSpPr>
        <p:spPr bwMode="auto">
          <a:xfrm>
            <a:off x="8112125" y="3714750"/>
            <a:ext cx="0" cy="1011238"/>
          </a:xfrm>
          <a:custGeom>
            <a:avLst/>
            <a:gdLst>
              <a:gd name="T0" fmla="*/ 1015066 h 1010920"/>
              <a:gd name="T1" fmla="*/ 0 h 1010920"/>
              <a:gd name="T2" fmla="*/ 0 60000 65536"/>
              <a:gd name="T3" fmla="*/ 0 60000 65536"/>
              <a:gd name="T4" fmla="*/ 0 h 1010920"/>
              <a:gd name="T5" fmla="*/ 1010920 h 101092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010920">
                <a:moveTo>
                  <a:pt x="0" y="1010924"/>
                </a:moveTo>
                <a:lnTo>
                  <a:pt x="0" y="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6" name="object 42"/>
          <p:cNvSpPr>
            <a:spLocks/>
          </p:cNvSpPr>
          <p:nvPr/>
        </p:nvSpPr>
        <p:spPr bwMode="auto">
          <a:xfrm>
            <a:off x="8074025" y="3644900"/>
            <a:ext cx="76200" cy="76200"/>
          </a:xfrm>
          <a:custGeom>
            <a:avLst/>
            <a:gdLst>
              <a:gd name="T0" fmla="*/ 45820 w 74929"/>
              <a:gd name="T1" fmla="*/ 0 h 75564"/>
              <a:gd name="T2" fmla="*/ 0 w 74929"/>
              <a:gd name="T3" fmla="*/ 83578 h 75564"/>
              <a:gd name="T4" fmla="*/ 93231 w 74929"/>
              <a:gd name="T5" fmla="*/ 83578 h 75564"/>
              <a:gd name="T6" fmla="*/ 45820 w 74929"/>
              <a:gd name="T7" fmla="*/ 0 h 75564"/>
              <a:gd name="T8" fmla="*/ 0 60000 65536"/>
              <a:gd name="T9" fmla="*/ 0 60000 65536"/>
              <a:gd name="T10" fmla="*/ 0 60000 65536"/>
              <a:gd name="T11" fmla="*/ 0 60000 65536"/>
              <a:gd name="T12" fmla="*/ 0 w 74929"/>
              <a:gd name="T13" fmla="*/ 0 h 75564"/>
              <a:gd name="T14" fmla="*/ 74929 w 74929"/>
              <a:gd name="T15" fmla="*/ 75564 h 75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29" h="75564">
                <a:moveTo>
                  <a:pt x="36819" y="0"/>
                </a:moveTo>
                <a:lnTo>
                  <a:pt x="0" y="74950"/>
                </a:lnTo>
                <a:lnTo>
                  <a:pt x="74919" y="74950"/>
                </a:lnTo>
                <a:lnTo>
                  <a:pt x="368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7" name="object 43"/>
          <p:cNvSpPr>
            <a:spLocks/>
          </p:cNvSpPr>
          <p:nvPr/>
        </p:nvSpPr>
        <p:spPr bwMode="auto">
          <a:xfrm>
            <a:off x="7608888" y="4724400"/>
            <a:ext cx="1655762" cy="1193800"/>
          </a:xfrm>
          <a:custGeom>
            <a:avLst/>
            <a:gdLst>
              <a:gd name="T0" fmla="*/ 0 w 1656079"/>
              <a:gd name="T1" fmla="*/ 0 h 1193800"/>
              <a:gd name="T2" fmla="*/ 1651952 w 1656079"/>
              <a:gd name="T3" fmla="*/ 0 h 1193800"/>
              <a:gd name="T4" fmla="*/ 1651952 w 1656079"/>
              <a:gd name="T5" fmla="*/ 1193804 h 1193800"/>
              <a:gd name="T6" fmla="*/ 0 w 1656079"/>
              <a:gd name="T7" fmla="*/ 1193804 h 1193800"/>
              <a:gd name="T8" fmla="*/ 0 w 1656079"/>
              <a:gd name="T9" fmla="*/ 0 h 1193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079"/>
              <a:gd name="T16" fmla="*/ 0 h 1193800"/>
              <a:gd name="T17" fmla="*/ 1656079 w 1656079"/>
              <a:gd name="T18" fmla="*/ 1193800 h 1193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079" h="1193800">
                <a:moveTo>
                  <a:pt x="0" y="0"/>
                </a:moveTo>
                <a:lnTo>
                  <a:pt x="1656069" y="0"/>
                </a:lnTo>
                <a:lnTo>
                  <a:pt x="1656069" y="1193804"/>
                </a:lnTo>
                <a:lnTo>
                  <a:pt x="0" y="1193804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8" name="object 44"/>
          <p:cNvSpPr>
            <a:spLocks/>
          </p:cNvSpPr>
          <p:nvPr/>
        </p:nvSpPr>
        <p:spPr bwMode="auto">
          <a:xfrm>
            <a:off x="7608888" y="472440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39" name="object 45"/>
          <p:cNvSpPr>
            <a:spLocks/>
          </p:cNvSpPr>
          <p:nvPr/>
        </p:nvSpPr>
        <p:spPr bwMode="auto">
          <a:xfrm>
            <a:off x="9264650" y="591820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0" name="object 46"/>
          <p:cNvSpPr txBox="1">
            <a:spLocks noChangeArrowheads="1"/>
          </p:cNvSpPr>
          <p:nvPr/>
        </p:nvSpPr>
        <p:spPr bwMode="auto">
          <a:xfrm>
            <a:off x="7686675" y="4792663"/>
            <a:ext cx="13049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2000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‘Drop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Verdana" panose="020B0604030504040204" pitchFamily="34" charset="0"/>
              </a:rPr>
              <a:t>the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Verdana" panose="020B0604030504040204" pitchFamily="34" charset="0"/>
              </a:rPr>
              <a:t>debt’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Verdana" panose="020B0604030504040204" pitchFamily="34" charset="0"/>
              </a:rPr>
              <a:t>campaign</a:t>
            </a:r>
          </a:p>
        </p:txBody>
      </p:sp>
      <p:sp>
        <p:nvSpPr>
          <p:cNvPr id="29741" name="object 47"/>
          <p:cNvSpPr>
            <a:spLocks/>
          </p:cNvSpPr>
          <p:nvPr/>
        </p:nvSpPr>
        <p:spPr bwMode="auto">
          <a:xfrm>
            <a:off x="9518650" y="2422525"/>
            <a:ext cx="0" cy="793750"/>
          </a:xfrm>
          <a:custGeom>
            <a:avLst/>
            <a:gdLst>
              <a:gd name="T0" fmla="*/ 0 h 793750"/>
              <a:gd name="T1" fmla="*/ 793760 h 793750"/>
              <a:gd name="T2" fmla="*/ 0 60000 65536"/>
              <a:gd name="T3" fmla="*/ 0 60000 65536"/>
              <a:gd name="T4" fmla="*/ 0 h 793750"/>
              <a:gd name="T5" fmla="*/ 793750 h 79375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93750">
                <a:moveTo>
                  <a:pt x="0" y="0"/>
                </a:moveTo>
                <a:lnTo>
                  <a:pt x="0" y="79376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2" name="object 48"/>
          <p:cNvSpPr>
            <a:spLocks/>
          </p:cNvSpPr>
          <p:nvPr/>
        </p:nvSpPr>
        <p:spPr bwMode="auto">
          <a:xfrm>
            <a:off x="9442450" y="3425825"/>
            <a:ext cx="76200" cy="74613"/>
          </a:xfrm>
          <a:custGeom>
            <a:avLst/>
            <a:gdLst>
              <a:gd name="T0" fmla="*/ 76199 w 76200"/>
              <a:gd name="T1" fmla="*/ 0 h 74929"/>
              <a:gd name="T2" fmla="*/ 0 w 76200"/>
              <a:gd name="T3" fmla="*/ 0 h 74929"/>
              <a:gd name="T4" fmla="*/ 38099 w 76200"/>
              <a:gd name="T5" fmla="*/ 70914 h 74929"/>
              <a:gd name="T6" fmla="*/ 76199 w 76200"/>
              <a:gd name="T7" fmla="*/ 0 h 74929"/>
              <a:gd name="T8" fmla="*/ 0 60000 65536"/>
              <a:gd name="T9" fmla="*/ 0 60000 65536"/>
              <a:gd name="T10" fmla="*/ 0 60000 65536"/>
              <a:gd name="T11" fmla="*/ 0 60000 65536"/>
              <a:gd name="T12" fmla="*/ 0 w 76200"/>
              <a:gd name="T13" fmla="*/ 0 h 74929"/>
              <a:gd name="T14" fmla="*/ 76200 w 76200"/>
              <a:gd name="T15" fmla="*/ 74929 h 749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" h="74929">
                <a:moveTo>
                  <a:pt x="76199" y="0"/>
                </a:moveTo>
                <a:lnTo>
                  <a:pt x="0" y="0"/>
                </a:lnTo>
                <a:lnTo>
                  <a:pt x="38099" y="74919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3" name="object 49"/>
          <p:cNvSpPr>
            <a:spLocks/>
          </p:cNvSpPr>
          <p:nvPr/>
        </p:nvSpPr>
        <p:spPr bwMode="auto">
          <a:xfrm>
            <a:off x="8616950" y="1924050"/>
            <a:ext cx="1657350" cy="708025"/>
          </a:xfrm>
          <a:custGeom>
            <a:avLst/>
            <a:gdLst>
              <a:gd name="T0" fmla="*/ 0 w 1656715"/>
              <a:gd name="T1" fmla="*/ 0 h 707389"/>
              <a:gd name="T2" fmla="*/ 1664370 w 1656715"/>
              <a:gd name="T3" fmla="*/ 0 h 707389"/>
              <a:gd name="T4" fmla="*/ 1664370 w 1656715"/>
              <a:gd name="T5" fmla="*/ 715692 h 707389"/>
              <a:gd name="T6" fmla="*/ 0 w 1656715"/>
              <a:gd name="T7" fmla="*/ 715692 h 707389"/>
              <a:gd name="T8" fmla="*/ 0 w 1656715"/>
              <a:gd name="T9" fmla="*/ 0 h 707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715"/>
              <a:gd name="T16" fmla="*/ 0 h 707389"/>
              <a:gd name="T17" fmla="*/ 1656715 w 1656715"/>
              <a:gd name="T18" fmla="*/ 707389 h 707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715" h="707389">
                <a:moveTo>
                  <a:pt x="0" y="0"/>
                </a:moveTo>
                <a:lnTo>
                  <a:pt x="1656100" y="0"/>
                </a:lnTo>
                <a:lnTo>
                  <a:pt x="1656100" y="707379"/>
                </a:lnTo>
                <a:lnTo>
                  <a:pt x="0" y="707379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4" name="object 50"/>
          <p:cNvSpPr>
            <a:spLocks/>
          </p:cNvSpPr>
          <p:nvPr/>
        </p:nvSpPr>
        <p:spPr bwMode="auto">
          <a:xfrm>
            <a:off x="8616950" y="1924050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45" name="object 51"/>
          <p:cNvSpPr>
            <a:spLocks/>
          </p:cNvSpPr>
          <p:nvPr/>
        </p:nvSpPr>
        <p:spPr bwMode="auto">
          <a:xfrm>
            <a:off x="10272713" y="26320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object 52"/>
          <p:cNvSpPr txBox="1"/>
          <p:nvPr/>
        </p:nvSpPr>
        <p:spPr>
          <a:xfrm>
            <a:off x="8694738" y="1993900"/>
            <a:ext cx="1233487" cy="6207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5" dirty="0">
                <a:latin typeface="Verdana"/>
                <a:cs typeface="Verdana"/>
              </a:rPr>
              <a:t>2001</a:t>
            </a:r>
            <a:endParaRPr sz="1600" dirty="0">
              <a:latin typeface="Verdana"/>
              <a:cs typeface="Verdana"/>
            </a:endParaRPr>
          </a:p>
          <a:p>
            <a:pPr marL="12700" eaLnBrk="1" fontAlgn="auto" hangingPunct="1">
              <a:spcBef>
                <a:spcPts val="990"/>
              </a:spcBef>
              <a:spcAft>
                <a:spcPts val="0"/>
              </a:spcAft>
              <a:defRPr/>
            </a:pPr>
            <a:r>
              <a:rPr sz="1600" spc="-15" dirty="0">
                <a:latin typeface="Verdana"/>
                <a:cs typeface="Verdana"/>
              </a:rPr>
              <a:t>G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spc="-10" dirty="0">
                <a:latin typeface="Verdana"/>
                <a:cs typeface="Verdana"/>
              </a:rPr>
              <a:t>b</a:t>
            </a:r>
            <a:r>
              <a:rPr sz="1600" spc="-1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Verdana"/>
                <a:cs typeface="Verdana"/>
              </a:rPr>
              <a:t>Fun</a:t>
            </a:r>
            <a:r>
              <a:rPr sz="1600" dirty="0">
                <a:latin typeface="Verdana"/>
                <a:cs typeface="Verdana"/>
              </a:rPr>
              <a:t>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7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0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T</a:t>
            </a:r>
            <a:r>
              <a:rPr dirty="0"/>
              <a:t>h</a:t>
            </a:r>
            <a:r>
              <a:rPr spc="-25" dirty="0"/>
              <a:t>e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30" dirty="0"/>
              <a:t>Un</a:t>
            </a:r>
            <a:r>
              <a:rPr spc="-5" dirty="0"/>
              <a:t>it</a:t>
            </a:r>
            <a:r>
              <a:rPr dirty="0"/>
              <a:t>ed</a:t>
            </a:r>
            <a:r>
              <a:rPr spc="385" dirty="0">
                <a:latin typeface="Times New Roman"/>
                <a:cs typeface="Times New Roman"/>
              </a:rPr>
              <a:t> </a:t>
            </a:r>
            <a:r>
              <a:rPr spc="-5" dirty="0"/>
              <a:t>N</a:t>
            </a:r>
            <a:r>
              <a:rPr spc="-30" dirty="0"/>
              <a:t>a</a:t>
            </a:r>
            <a:r>
              <a:rPr spc="-5" dirty="0"/>
              <a:t>t</a:t>
            </a:r>
            <a:r>
              <a:rPr dirty="0"/>
              <a:t>i</a:t>
            </a:r>
            <a:r>
              <a:rPr spc="-35" dirty="0"/>
              <a:t>o</a:t>
            </a:r>
            <a:r>
              <a:rPr spc="-25" dirty="0"/>
              <a:t>ns</a:t>
            </a:r>
          </a:p>
        </p:txBody>
      </p:sp>
      <p:sp>
        <p:nvSpPr>
          <p:cNvPr id="24587" name="object 12"/>
          <p:cNvSpPr>
            <a:spLocks noGrp="1"/>
          </p:cNvSpPr>
          <p:nvPr>
            <p:ph idx="1"/>
          </p:nvPr>
        </p:nvSpPr>
        <p:spPr>
          <a:xfrm>
            <a:off x="2168525" y="1895475"/>
            <a:ext cx="8562975" cy="3513138"/>
          </a:xfrm>
        </p:spPr>
        <p:txBody>
          <a:bodyPr rtlCol="0">
            <a:normAutofit lnSpcReduction="10000"/>
          </a:bodyPr>
          <a:lstStyle/>
          <a:p>
            <a:pPr marL="444500" indent="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1945</a:t>
            </a:r>
          </a:p>
          <a:p>
            <a:pPr marL="444500" indent="0" eaLnBrk="1" fontAlgn="auto" hangingPunct="1">
              <a:spcBef>
                <a:spcPts val="73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peace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</a:p>
          <a:p>
            <a:pPr marL="444500" indent="0" eaLnBrk="1" fontAlgn="auto" hangingPunct="1">
              <a:spcBef>
                <a:spcPts val="73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</a:p>
          <a:p>
            <a:pPr marL="444500" indent="0" eaLnBrk="1" fontAlgn="auto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Charter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8525" y="1903413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1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8525" y="2455863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1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8525" y="3463925"/>
            <a:ext cx="249238" cy="3000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1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8525" y="4471988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1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31757" name="object 16"/>
          <p:cNvSpPr>
            <a:spLocks noChangeArrowheads="1"/>
          </p:cNvSpPr>
          <p:nvPr/>
        </p:nvSpPr>
        <p:spPr bwMode="auto">
          <a:xfrm>
            <a:off x="10398125" y="61913"/>
            <a:ext cx="1522413" cy="10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1758" name="object 17"/>
          <p:cNvSpPr>
            <a:spLocks noChangeArrowheads="1"/>
          </p:cNvSpPr>
          <p:nvPr/>
        </p:nvSpPr>
        <p:spPr bwMode="auto">
          <a:xfrm>
            <a:off x="9209088" y="4773613"/>
            <a:ext cx="2378075" cy="16160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6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7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8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T</a:t>
            </a:r>
            <a:r>
              <a:rPr dirty="0"/>
              <a:t>h</a:t>
            </a:r>
            <a:r>
              <a:rPr spc="-25" dirty="0"/>
              <a:t>e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45" dirty="0"/>
              <a:t>W</a:t>
            </a:r>
            <a:r>
              <a:rPr spc="-35" dirty="0"/>
              <a:t>o</a:t>
            </a:r>
            <a:r>
              <a:rPr spc="-25" dirty="0"/>
              <a:t>r</a:t>
            </a:r>
            <a:r>
              <a:rPr dirty="0"/>
              <a:t>ld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5" dirty="0"/>
              <a:t>e</a:t>
            </a:r>
            <a:r>
              <a:rPr spc="-30" dirty="0"/>
              <a:t>a</a:t>
            </a:r>
            <a:r>
              <a:rPr spc="-5" dirty="0"/>
              <a:t>lt</a:t>
            </a:r>
            <a:r>
              <a:rPr dirty="0"/>
              <a:t>h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10" dirty="0"/>
              <a:t>O</a:t>
            </a:r>
            <a:r>
              <a:rPr spc="-30" dirty="0"/>
              <a:t>rga</a:t>
            </a:r>
            <a:r>
              <a:rPr dirty="0"/>
              <a:t>ni</a:t>
            </a:r>
            <a:r>
              <a:rPr spc="-30" dirty="0"/>
              <a:t>sa</a:t>
            </a:r>
            <a:r>
              <a:rPr spc="-5" dirty="0"/>
              <a:t>tio</a:t>
            </a:r>
            <a:r>
              <a:rPr spc="-25" dirty="0"/>
              <a:t>n</a:t>
            </a:r>
          </a:p>
        </p:txBody>
      </p:sp>
      <p:sp>
        <p:nvSpPr>
          <p:cNvPr id="26635" name="object 12"/>
          <p:cNvSpPr>
            <a:spLocks noGrp="1"/>
          </p:cNvSpPr>
          <p:nvPr>
            <p:ph idx="1"/>
          </p:nvPr>
        </p:nvSpPr>
        <p:spPr>
          <a:xfrm>
            <a:off x="2417763" y="1795463"/>
            <a:ext cx="8562975" cy="2392362"/>
          </a:xfrm>
        </p:spPr>
        <p:txBody>
          <a:bodyPr rtlCol="0">
            <a:normAutofit/>
          </a:bodyPr>
          <a:lstStyle/>
          <a:p>
            <a:pPr marL="444500" indent="0" eaLnBrk="1" fontAlgn="auto" hangingPunct="1">
              <a:lnSpc>
                <a:spcPts val="3588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efforts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monitor/combat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infectious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diseases</a:t>
            </a:r>
          </a:p>
          <a:p>
            <a:pPr marL="444500" indent="0" eaLnBrk="1" fontAlgn="auto" hangingPunct="1">
              <a:spcBef>
                <a:spcPts val="625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vaccines,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8525" y="1903413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1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 dirty="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68525" y="2913063"/>
            <a:ext cx="249238" cy="300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950" spc="15" dirty="0">
                <a:solidFill>
                  <a:srgbClr val="CC0000"/>
                </a:solidFill>
                <a:latin typeface="OpenSymbol"/>
                <a:cs typeface="OpenSymbol"/>
              </a:rPr>
              <a:t></a:t>
            </a:r>
            <a:endParaRPr sz="195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38425" y="4446588"/>
            <a:ext cx="190500" cy="261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700" spc="15" dirty="0">
                <a:solidFill>
                  <a:srgbClr val="CC0000"/>
                </a:solidFill>
                <a:latin typeface="OpenSymbol"/>
                <a:cs typeface="OpenSymbol"/>
              </a:rPr>
              <a:t></a:t>
            </a:r>
            <a:endParaRPr sz="1700">
              <a:latin typeface="OpenSymbol"/>
              <a:cs typeface="Open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67075" y="4424363"/>
            <a:ext cx="3306763" cy="13668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spc="-30" dirty="0">
                <a:latin typeface="Verdana"/>
                <a:cs typeface="Verdana"/>
              </a:rPr>
              <a:t>S</a:t>
            </a:r>
            <a:r>
              <a:rPr sz="2600" spc="-25" dirty="0">
                <a:latin typeface="Verdana"/>
                <a:cs typeface="Verdana"/>
              </a:rPr>
              <a:t>m</a:t>
            </a:r>
            <a:r>
              <a:rPr sz="2600" spc="-3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ll</a:t>
            </a:r>
            <a:r>
              <a:rPr sz="2600" spc="5" dirty="0">
                <a:latin typeface="Verdana"/>
                <a:cs typeface="Verdana"/>
              </a:rPr>
              <a:t>p</a:t>
            </a:r>
            <a:r>
              <a:rPr sz="2600" spc="-20" dirty="0">
                <a:latin typeface="Verdana"/>
                <a:cs typeface="Verdana"/>
              </a:rPr>
              <a:t>ox</a:t>
            </a:r>
            <a:endParaRPr sz="2600" dirty="0">
              <a:latin typeface="Verdana"/>
              <a:cs typeface="Verdana"/>
            </a:endParaRPr>
          </a:p>
          <a:p>
            <a:pPr marL="12700" eaLnBrk="1" fontAlgn="auto" hangingPunct="1">
              <a:spcBef>
                <a:spcPts val="650"/>
              </a:spcBef>
              <a:spcAft>
                <a:spcPts val="0"/>
              </a:spcAft>
              <a:defRPr/>
            </a:pPr>
            <a:r>
              <a:rPr sz="2600" spc="-20" dirty="0">
                <a:latin typeface="Verdana"/>
                <a:cs typeface="Verdana"/>
              </a:rPr>
              <a:t>P</a:t>
            </a:r>
            <a:r>
              <a:rPr sz="2600" spc="-10" dirty="0">
                <a:latin typeface="Verdana"/>
                <a:cs typeface="Verdana"/>
              </a:rPr>
              <a:t>o</a:t>
            </a:r>
            <a:r>
              <a:rPr sz="2600" dirty="0">
                <a:latin typeface="Verdana"/>
                <a:cs typeface="Verdana"/>
              </a:rPr>
              <a:t>li</a:t>
            </a:r>
            <a:r>
              <a:rPr sz="2600" spc="-20" dirty="0">
                <a:latin typeface="Verdana"/>
                <a:cs typeface="Verdana"/>
              </a:rPr>
              <a:t>o</a:t>
            </a:r>
            <a:endParaRPr sz="2600" dirty="0">
              <a:latin typeface="Verdana"/>
              <a:cs typeface="Verdana"/>
            </a:endParaRPr>
          </a:p>
          <a:p>
            <a:pPr marL="12700" eaLnBrk="1" fontAlgn="auto" hangingPunct="1">
              <a:spcBef>
                <a:spcPts val="640"/>
              </a:spcBef>
              <a:spcAft>
                <a:spcPts val="0"/>
              </a:spcAft>
              <a:defRPr/>
            </a:pPr>
            <a:r>
              <a:rPr sz="2600" spc="-5" dirty="0">
                <a:latin typeface="Verdana"/>
                <a:cs typeface="Verdana"/>
              </a:rPr>
              <a:t>T</a:t>
            </a:r>
            <a:r>
              <a:rPr sz="2600" spc="-10" dirty="0">
                <a:latin typeface="Verdana"/>
                <a:cs typeface="Verdana"/>
              </a:rPr>
              <a:t>o</a:t>
            </a:r>
            <a:r>
              <a:rPr sz="2600" spc="-25" dirty="0">
                <a:latin typeface="Verdana"/>
                <a:cs typeface="Verdana"/>
              </a:rPr>
              <a:t>bac</a:t>
            </a:r>
            <a:r>
              <a:rPr sz="2600" spc="-15" dirty="0">
                <a:latin typeface="Verdana"/>
                <a:cs typeface="Verdana"/>
              </a:rPr>
              <a:t>co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Verdana"/>
                <a:cs typeface="Verdana"/>
              </a:rPr>
              <a:t>c</a:t>
            </a:r>
            <a:r>
              <a:rPr sz="2600" spc="-10" dirty="0">
                <a:latin typeface="Verdana"/>
                <a:cs typeface="Verdana"/>
              </a:rPr>
              <a:t>o</a:t>
            </a:r>
            <a:r>
              <a:rPr sz="2600" spc="-25" dirty="0">
                <a:latin typeface="Verdana"/>
                <a:cs typeface="Verdana"/>
              </a:rPr>
              <a:t>nv</a:t>
            </a:r>
            <a:r>
              <a:rPr sz="2600" spc="-30" dirty="0">
                <a:latin typeface="Verdana"/>
                <a:cs typeface="Verdana"/>
              </a:rPr>
              <a:t>e</a:t>
            </a:r>
            <a:r>
              <a:rPr sz="2600" spc="-20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ti</a:t>
            </a:r>
            <a:r>
              <a:rPr sz="2600" spc="-20" dirty="0">
                <a:latin typeface="Verdana"/>
                <a:cs typeface="Verdana"/>
              </a:rPr>
              <a:t>on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8425" y="4924425"/>
            <a:ext cx="190500" cy="261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700" spc="15" dirty="0">
                <a:solidFill>
                  <a:srgbClr val="CC0000"/>
                </a:solidFill>
                <a:latin typeface="OpenSymbol"/>
                <a:cs typeface="OpenSymbol"/>
              </a:rPr>
              <a:t></a:t>
            </a:r>
            <a:endParaRPr sz="1700">
              <a:latin typeface="OpenSymbol"/>
              <a:cs typeface="Open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8425" y="5402263"/>
            <a:ext cx="190500" cy="2619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700" spc="15" dirty="0">
                <a:solidFill>
                  <a:srgbClr val="CC0000"/>
                </a:solidFill>
                <a:latin typeface="OpenSymbol"/>
                <a:cs typeface="OpenSymbol"/>
              </a:rPr>
              <a:t></a:t>
            </a:r>
            <a:endParaRPr sz="1700">
              <a:latin typeface="OpenSymbol"/>
              <a:cs typeface="OpenSymbol"/>
            </a:endParaRPr>
          </a:p>
        </p:txBody>
      </p:sp>
      <p:sp>
        <p:nvSpPr>
          <p:cNvPr id="33808" name="object 19"/>
          <p:cNvSpPr>
            <a:spLocks noChangeArrowheads="1"/>
          </p:cNvSpPr>
          <p:nvPr/>
        </p:nvSpPr>
        <p:spPr bwMode="auto">
          <a:xfrm>
            <a:off x="6954838" y="3752850"/>
            <a:ext cx="2381250" cy="27352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3809" name="object 20"/>
          <p:cNvSpPr>
            <a:spLocks noChangeArrowheads="1"/>
          </p:cNvSpPr>
          <p:nvPr/>
        </p:nvSpPr>
        <p:spPr bwMode="auto">
          <a:xfrm>
            <a:off x="9477375" y="3752850"/>
            <a:ext cx="2762250" cy="27352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3814763"/>
            <a:ext cx="2686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0" eaLnBrk="1" fontAlgn="auto" hangingPunct="1">
              <a:spcBef>
                <a:spcPts val="73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6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45" dirty="0"/>
              <a:t>W</a:t>
            </a:r>
            <a:r>
              <a:rPr spc="-35" dirty="0"/>
              <a:t>o</a:t>
            </a:r>
            <a:r>
              <a:rPr spc="-25" dirty="0"/>
              <a:t>r</a:t>
            </a:r>
            <a:r>
              <a:rPr spc="-5" dirty="0"/>
              <a:t>l</a:t>
            </a:r>
            <a:r>
              <a:rPr dirty="0"/>
              <a:t>d</a:t>
            </a:r>
            <a:r>
              <a:rPr spc="38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30" dirty="0"/>
              <a:t>e</a:t>
            </a:r>
            <a:r>
              <a:rPr spc="-20" dirty="0"/>
              <a:t>a</a:t>
            </a:r>
            <a:r>
              <a:rPr spc="-5" dirty="0"/>
              <a:t>lt</a:t>
            </a:r>
            <a:r>
              <a:rPr dirty="0"/>
              <a:t>h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dirty="0"/>
              <a:t>O</a:t>
            </a:r>
            <a:r>
              <a:rPr spc="-25" dirty="0"/>
              <a:t>r</a:t>
            </a:r>
            <a:r>
              <a:rPr spc="5" dirty="0"/>
              <a:t>g</a:t>
            </a:r>
            <a:r>
              <a:rPr spc="-30" dirty="0"/>
              <a:t>a</a:t>
            </a:r>
            <a:r>
              <a:rPr spc="-25" dirty="0"/>
              <a:t>n</a:t>
            </a:r>
            <a:r>
              <a:rPr dirty="0"/>
              <a:t>i</a:t>
            </a:r>
            <a:r>
              <a:rPr spc="-25" dirty="0"/>
              <a:t>s</a:t>
            </a:r>
            <a:r>
              <a:rPr spc="-40" dirty="0"/>
              <a:t>a</a:t>
            </a:r>
            <a:r>
              <a:rPr spc="5" dirty="0"/>
              <a:t>t</a:t>
            </a:r>
            <a:r>
              <a:rPr spc="-5" dirty="0"/>
              <a:t>i</a:t>
            </a:r>
            <a:r>
              <a:rPr spc="-10" dirty="0"/>
              <a:t>o</a:t>
            </a:r>
            <a:r>
              <a:rPr spc="-25" dirty="0"/>
              <a:t>n</a:t>
            </a:r>
          </a:p>
        </p:txBody>
      </p:sp>
      <p:sp>
        <p:nvSpPr>
          <p:cNvPr id="35849" name="object 11"/>
          <p:cNvSpPr>
            <a:spLocks/>
          </p:cNvSpPr>
          <p:nvPr/>
        </p:nvSpPr>
        <p:spPr bwMode="auto">
          <a:xfrm>
            <a:off x="1992313" y="1628775"/>
            <a:ext cx="3382962" cy="1739900"/>
          </a:xfrm>
          <a:custGeom>
            <a:avLst/>
            <a:gdLst>
              <a:gd name="T0" fmla="*/ 0 w 3383279"/>
              <a:gd name="T1" fmla="*/ 0 h 1739900"/>
              <a:gd name="T2" fmla="*/ 3379158 w 3383279"/>
              <a:gd name="T3" fmla="*/ 0 h 1739900"/>
              <a:gd name="T4" fmla="*/ 3379158 w 3383279"/>
              <a:gd name="T5" fmla="*/ 1739889 h 1739900"/>
              <a:gd name="T6" fmla="*/ 0 w 3383279"/>
              <a:gd name="T7" fmla="*/ 1739889 h 1739900"/>
              <a:gd name="T8" fmla="*/ 0 w 3383279"/>
              <a:gd name="T9" fmla="*/ 0 h 1739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83279"/>
              <a:gd name="T16" fmla="*/ 0 h 1739900"/>
              <a:gd name="T17" fmla="*/ 3383279 w 3383279"/>
              <a:gd name="T18" fmla="*/ 1739900 h 1739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83279" h="1739900">
                <a:moveTo>
                  <a:pt x="0" y="0"/>
                </a:moveTo>
                <a:lnTo>
                  <a:pt x="3383279" y="0"/>
                </a:lnTo>
                <a:lnTo>
                  <a:pt x="3383279" y="1739889"/>
                </a:lnTo>
                <a:lnTo>
                  <a:pt x="0" y="1739889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object 12"/>
          <p:cNvSpPr>
            <a:spLocks/>
          </p:cNvSpPr>
          <p:nvPr/>
        </p:nvSpPr>
        <p:spPr bwMode="auto">
          <a:xfrm>
            <a:off x="1992313" y="16287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object 13"/>
          <p:cNvSpPr>
            <a:spLocks/>
          </p:cNvSpPr>
          <p:nvPr/>
        </p:nvSpPr>
        <p:spPr bwMode="auto">
          <a:xfrm>
            <a:off x="5375275" y="33686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2" name="object 14"/>
          <p:cNvSpPr txBox="1">
            <a:spLocks noChangeArrowheads="1"/>
          </p:cNvSpPr>
          <p:nvPr/>
        </p:nvSpPr>
        <p:spPr bwMode="auto">
          <a:xfrm>
            <a:off x="1919288" y="1557338"/>
            <a:ext cx="8424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1925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“Health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is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a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state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of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complete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physical,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mental,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and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social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well-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being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and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not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merely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the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absence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of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disease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or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infirmity”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5853" name="object 15"/>
          <p:cNvSpPr>
            <a:spLocks/>
          </p:cNvSpPr>
          <p:nvPr/>
        </p:nvSpPr>
        <p:spPr bwMode="auto">
          <a:xfrm>
            <a:off x="6816725" y="458152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object 16"/>
          <p:cNvSpPr>
            <a:spLocks/>
          </p:cNvSpPr>
          <p:nvPr/>
        </p:nvSpPr>
        <p:spPr bwMode="auto">
          <a:xfrm>
            <a:off x="10199688" y="604678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5" name="object 17"/>
          <p:cNvSpPr txBox="1">
            <a:spLocks noChangeArrowheads="1"/>
          </p:cNvSpPr>
          <p:nvPr/>
        </p:nvSpPr>
        <p:spPr bwMode="auto">
          <a:xfrm>
            <a:off x="6816725" y="4581525"/>
            <a:ext cx="3382963" cy="1384300"/>
          </a:xfrm>
          <a:prstGeom prst="rect">
            <a:avLst/>
          </a:prstGeom>
          <a:noFill/>
          <a:ln w="934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84138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“The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enjoyment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of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the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highest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attainable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standard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of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health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is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one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of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the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fundamental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>
                <a:solidFill>
                  <a:srgbClr val="FF0000"/>
                </a:solidFill>
                <a:latin typeface="Verdana" panose="020B0604030504040204" pitchFamily="34" charset="0"/>
              </a:rPr>
              <a:t>rights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of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every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human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latin typeface="Verdana" panose="020B0604030504040204" pitchFamily="34" charset="0"/>
              </a:rPr>
              <a:t>being…”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35856" name="object 18"/>
          <p:cNvSpPr>
            <a:spLocks noChangeArrowheads="1"/>
          </p:cNvSpPr>
          <p:nvPr/>
        </p:nvSpPr>
        <p:spPr bwMode="auto">
          <a:xfrm>
            <a:off x="5448300" y="3284538"/>
            <a:ext cx="1238250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5857" name="object 20"/>
          <p:cNvSpPr>
            <a:spLocks/>
          </p:cNvSpPr>
          <p:nvPr/>
        </p:nvSpPr>
        <p:spPr bwMode="auto">
          <a:xfrm>
            <a:off x="1919288" y="1557338"/>
            <a:ext cx="8424862" cy="1801812"/>
          </a:xfrm>
          <a:custGeom>
            <a:avLst/>
            <a:gdLst>
              <a:gd name="T0" fmla="*/ 0 w 8425180"/>
              <a:gd name="T1" fmla="*/ 0 h 1801495"/>
              <a:gd name="T2" fmla="*/ 8421054 w 8425180"/>
              <a:gd name="T3" fmla="*/ 0 h 1801495"/>
              <a:gd name="T4" fmla="*/ 8421054 w 8425180"/>
              <a:gd name="T5" fmla="*/ 1805003 h 1801495"/>
              <a:gd name="T6" fmla="*/ 0 w 8425180"/>
              <a:gd name="T7" fmla="*/ 1805003 h 1801495"/>
              <a:gd name="T8" fmla="*/ 0 w 8425180"/>
              <a:gd name="T9" fmla="*/ 0 h 18014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25180"/>
              <a:gd name="T16" fmla="*/ 0 h 1801495"/>
              <a:gd name="T17" fmla="*/ 8425180 w 8425180"/>
              <a:gd name="T18" fmla="*/ 1801495 h 18014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25180" h="1801495">
                <a:moveTo>
                  <a:pt x="0" y="0"/>
                </a:moveTo>
                <a:lnTo>
                  <a:pt x="8425183" y="0"/>
                </a:lnTo>
                <a:lnTo>
                  <a:pt x="8425183" y="1800880"/>
                </a:lnTo>
                <a:lnTo>
                  <a:pt x="0" y="180088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8" name="object 21"/>
          <p:cNvSpPr>
            <a:spLocks/>
          </p:cNvSpPr>
          <p:nvPr/>
        </p:nvSpPr>
        <p:spPr bwMode="auto">
          <a:xfrm>
            <a:off x="1919288" y="15573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9" name="object 22"/>
          <p:cNvSpPr>
            <a:spLocks/>
          </p:cNvSpPr>
          <p:nvPr/>
        </p:nvSpPr>
        <p:spPr bwMode="auto">
          <a:xfrm>
            <a:off x="10344150" y="3357563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Globa</a:t>
            </a:r>
            <a:r>
              <a:rPr dirty="0"/>
              <a:t>l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/>
              <a:t>Healt</a:t>
            </a:r>
            <a:r>
              <a:rPr dirty="0"/>
              <a:t>h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/>
              <a:t>Issues</a:t>
            </a:r>
          </a:p>
        </p:txBody>
      </p:sp>
      <p:sp>
        <p:nvSpPr>
          <p:cNvPr id="37891" name="object 3"/>
          <p:cNvSpPr txBox="1">
            <a:spLocks noChangeArrowheads="1"/>
          </p:cNvSpPr>
          <p:nvPr/>
        </p:nvSpPr>
        <p:spPr bwMode="auto">
          <a:xfrm>
            <a:off x="762000" y="1860550"/>
            <a:ext cx="95456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Refers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health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issue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that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concerns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many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countries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affected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transnational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determinants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such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as:</a:t>
            </a:r>
            <a:endParaRPr lang="en-US" altLang="en-US" sz="2400"/>
          </a:p>
          <a:p>
            <a:pPr eaLnBrk="1" hangingPunct="1">
              <a:spcBef>
                <a:spcPts val="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Climate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change</a:t>
            </a:r>
            <a:endParaRPr lang="en-US" altLang="en-US" sz="2400"/>
          </a:p>
          <a:p>
            <a:pPr eaLnBrk="1" hangingPunct="1">
              <a:spcBef>
                <a:spcPts val="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Urbanisation</a:t>
            </a:r>
            <a:endParaRPr lang="en-US" altLang="en-US" sz="2400"/>
          </a:p>
          <a:p>
            <a:pPr eaLnBrk="1" hangingPunct="1">
              <a:spcBef>
                <a:spcPts val="213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Malnutrition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– under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over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nutrition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Or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solutions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such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as:</a:t>
            </a:r>
            <a:endParaRPr lang="en-US" altLang="en-US" sz="2400"/>
          </a:p>
          <a:p>
            <a:pPr eaLnBrk="1" hangingPunct="1">
              <a:spcBef>
                <a:spcPts val="225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Polio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eradication</a:t>
            </a:r>
            <a:endParaRPr lang="en-US" altLang="en-US" sz="2400"/>
          </a:p>
          <a:p>
            <a:pPr eaLnBrk="1" hangingPunct="1">
              <a:spcBef>
                <a:spcPts val="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Containment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avian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influenza</a:t>
            </a:r>
            <a:endParaRPr lang="en-US" altLang="en-US" sz="2400"/>
          </a:p>
          <a:p>
            <a:pPr eaLnBrk="1" hangingPunct="1">
              <a:spcBef>
                <a:spcPts val="2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Approaches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tobacco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control</a:t>
            </a:r>
            <a:endParaRPr lang="en-US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1" spc="-5" dirty="0"/>
              <a:t>Globa</a:t>
            </a:r>
            <a:r>
              <a:rPr i="1" dirty="0"/>
              <a:t>l</a:t>
            </a:r>
            <a:r>
              <a:rPr i="1" spc="100" dirty="0">
                <a:latin typeface="Times New Roman"/>
                <a:cs typeface="Times New Roman"/>
              </a:rPr>
              <a:t> </a:t>
            </a:r>
            <a:r>
              <a:rPr spc="-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4000"/>
            <a:ext cx="5359400" cy="4102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Pr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iza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oals</a:t>
            </a:r>
            <a:endParaRPr sz="20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785"/>
              </a:spcBef>
              <a:spcAft>
                <a:spcPts val="0"/>
              </a:spcAft>
              <a:defRPr/>
            </a:pPr>
            <a:r>
              <a:rPr sz="145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89D0D6"/>
                </a:solidFill>
                <a:latin typeface="Times New Roman"/>
                <a:cs typeface="Times New Roman"/>
              </a:rPr>
              <a:t>  </a:t>
            </a:r>
            <a:r>
              <a:rPr sz="1450" spc="-100" dirty="0">
                <a:solidFill>
                  <a:srgbClr val="89D0D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ene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endParaRPr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8"/>
              </a:spcBef>
              <a:spcAft>
                <a:spcPts val="0"/>
              </a:spcAft>
              <a:defRPr/>
            </a:pPr>
            <a:endParaRPr sz="160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Fund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ll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0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785"/>
              </a:spcBef>
              <a:spcAft>
                <a:spcPts val="0"/>
              </a:spcAft>
              <a:defRPr/>
            </a:pPr>
            <a:r>
              <a:rPr sz="145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89D0D6"/>
                </a:solidFill>
                <a:latin typeface="Times New Roman"/>
                <a:cs typeface="Times New Roman"/>
              </a:rPr>
              <a:t>  </a:t>
            </a:r>
            <a:r>
              <a:rPr sz="1450" spc="-100" dirty="0">
                <a:solidFill>
                  <a:srgbClr val="89D0D6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gn</a:t>
            </a:r>
            <a:r>
              <a:rPr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780"/>
              </a:spcBef>
              <a:spcAft>
                <a:spcPts val="0"/>
              </a:spcAft>
              <a:defRPr/>
            </a:pPr>
            <a:r>
              <a:rPr sz="145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89D0D6"/>
                </a:solidFill>
                <a:latin typeface="Times New Roman"/>
                <a:cs typeface="Times New Roman"/>
              </a:rPr>
              <a:t>  </a:t>
            </a:r>
            <a:r>
              <a:rPr sz="1450" spc="-100" dirty="0">
                <a:solidFill>
                  <a:srgbClr val="89D0D6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20" dirty="0">
                <a:solidFill>
                  <a:srgbClr val="FFFFFF"/>
                </a:solidFill>
                <a:latin typeface="Century Gothic"/>
                <a:cs typeface="Century Gothic"/>
              </a:rPr>
              <a:t>sco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nne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ct</a:t>
            </a:r>
            <a:r>
              <a:rPr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oc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nee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ds</a:t>
            </a:r>
            <a:endParaRPr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790"/>
              </a:spcBef>
              <a:spcAft>
                <a:spcPts val="0"/>
              </a:spcAft>
              <a:defRPr/>
            </a:pPr>
            <a:r>
              <a:rPr sz="145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89D0D6"/>
                </a:solidFill>
                <a:latin typeface="Times New Roman"/>
                <a:cs typeface="Times New Roman"/>
              </a:rPr>
              <a:t>  </a:t>
            </a:r>
            <a:r>
              <a:rPr sz="1450" spc="-100" dirty="0">
                <a:solidFill>
                  <a:srgbClr val="89D0D6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Bur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aucr</a:t>
            </a:r>
            <a:r>
              <a:rPr spc="-3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r>
              <a:rPr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cor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ru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pt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Times New Roman"/>
              <a:cs typeface="Times New Roman"/>
            </a:endParaRPr>
          </a:p>
          <a:p>
            <a:pPr eaLnBrk="1" fontAlgn="auto" hangingPunct="1">
              <a:spcBef>
                <a:spcPts val="23"/>
              </a:spcBef>
              <a:spcAft>
                <a:spcPts val="0"/>
              </a:spcAft>
              <a:defRPr/>
            </a:pPr>
            <a:endParaRPr sz="140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5600" algn="l"/>
                <a:tab pos="1836420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Change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cus</a:t>
            </a:r>
            <a:endParaRPr sz="20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785"/>
              </a:spcBef>
              <a:spcAft>
                <a:spcPts val="0"/>
              </a:spcAft>
              <a:defRPr/>
            </a:pPr>
            <a:r>
              <a:rPr sz="145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89D0D6"/>
                </a:solidFill>
                <a:latin typeface="Times New Roman"/>
                <a:cs typeface="Times New Roman"/>
              </a:rPr>
              <a:t>  </a:t>
            </a:r>
            <a:r>
              <a:rPr sz="1450" spc="-100" dirty="0">
                <a:solidFill>
                  <a:srgbClr val="89D0D6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r>
              <a:rPr spc="-2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viv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780"/>
              </a:spcBef>
              <a:spcAft>
                <a:spcPts val="0"/>
              </a:spcAft>
              <a:defRPr/>
            </a:pPr>
            <a:r>
              <a:rPr sz="145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450" spc="-15" dirty="0">
                <a:solidFill>
                  <a:srgbClr val="89D0D6"/>
                </a:solidFill>
                <a:latin typeface="Times New Roman"/>
                <a:cs typeface="Times New Roman"/>
              </a:rPr>
              <a:t>  </a:t>
            </a:r>
            <a:r>
              <a:rPr sz="1450" spc="-100" dirty="0">
                <a:solidFill>
                  <a:srgbClr val="89D0D6"/>
                </a:solidFill>
                <a:latin typeface="Times New Roman"/>
                <a:cs typeface="Times New Roman"/>
              </a:rPr>
              <a:t> 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cr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fe</a:t>
            </a:r>
            <a:r>
              <a:rPr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xp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pc="-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39940" name="object 4"/>
          <p:cNvSpPr>
            <a:spLocks noChangeArrowheads="1"/>
          </p:cNvSpPr>
          <p:nvPr/>
        </p:nvSpPr>
        <p:spPr bwMode="auto">
          <a:xfrm>
            <a:off x="8229600" y="1905000"/>
            <a:ext cx="2832100" cy="1887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52400"/>
            <a:ext cx="8062913" cy="534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Histori</a:t>
            </a:r>
            <a:r>
              <a:rPr sz="4200" spc="-15" dirty="0">
                <a:solidFill>
                  <a:srgbClr val="EBEBEB"/>
                </a:solidFill>
                <a:latin typeface="Century Gothic"/>
                <a:cs typeface="Century Gothic"/>
              </a:rPr>
              <a:t>c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l</a:t>
            </a:r>
            <a:r>
              <a:rPr sz="4200" spc="9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D</a:t>
            </a:r>
            <a:r>
              <a:rPr sz="4200" spc="-15" dirty="0">
                <a:solidFill>
                  <a:srgbClr val="EBEBEB"/>
                </a:solidFill>
                <a:latin typeface="Century Gothic"/>
                <a:cs typeface="Century Gothic"/>
              </a:rPr>
              <a:t>e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vel</a:t>
            </a:r>
            <a:r>
              <a:rPr sz="4200" spc="-15" dirty="0">
                <a:solidFill>
                  <a:srgbClr val="EBEBEB"/>
                </a:solidFill>
                <a:latin typeface="Century Gothic"/>
                <a:cs typeface="Century Gothic"/>
              </a:rPr>
              <a:t>o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pme</a:t>
            </a:r>
            <a:r>
              <a:rPr sz="4200" spc="-20" dirty="0">
                <a:solidFill>
                  <a:srgbClr val="EBEBEB"/>
                </a:solidFill>
                <a:latin typeface="Century Gothic"/>
                <a:cs typeface="Century Gothic"/>
              </a:rPr>
              <a:t>n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t</a:t>
            </a:r>
            <a:r>
              <a:rPr sz="4200" spc="11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4200" spc="11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Te</a:t>
            </a:r>
            <a:r>
              <a:rPr sz="4200" spc="-20" dirty="0">
                <a:solidFill>
                  <a:srgbClr val="EBEBEB"/>
                </a:solidFill>
                <a:latin typeface="Century Gothic"/>
                <a:cs typeface="Century Gothic"/>
              </a:rPr>
              <a:t>r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m</a:t>
            </a:r>
            <a:endParaRPr sz="4200" dirty="0">
              <a:latin typeface="Century Gothic"/>
              <a:cs typeface="Century Gothic"/>
            </a:endParaRPr>
          </a:p>
        </p:txBody>
      </p:sp>
      <p:sp>
        <p:nvSpPr>
          <p:cNvPr id="41987" name="object 3"/>
          <p:cNvSpPr txBox="1">
            <a:spLocks noChangeArrowheads="1"/>
          </p:cNvSpPr>
          <p:nvPr/>
        </p:nvSpPr>
        <p:spPr bwMode="auto">
          <a:xfrm>
            <a:off x="457200" y="1219200"/>
            <a:ext cx="112776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i="1">
                <a:solidFill>
                  <a:srgbClr val="FFFFFF"/>
                </a:solidFill>
              </a:rPr>
              <a:t>Public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Health</a:t>
            </a:r>
            <a:r>
              <a:rPr lang="en-US" altLang="en-US" sz="2400">
                <a:solidFill>
                  <a:srgbClr val="FFFFFF"/>
                </a:solidFill>
              </a:rPr>
              <a:t>: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Developed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discipline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the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mid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19</a:t>
            </a:r>
            <a:r>
              <a:rPr lang="en-US" altLang="en-US" sz="2400" baseline="24000">
                <a:solidFill>
                  <a:srgbClr val="FFFFFF"/>
                </a:solidFill>
              </a:rPr>
              <a:t>th</a:t>
            </a:r>
            <a:r>
              <a:rPr lang="en-US" altLang="en-US" sz="2400" baseline="2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century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UK,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Europe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US.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Concerned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more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with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national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issues.</a:t>
            </a:r>
            <a:endParaRPr lang="en-US" altLang="en-US" sz="2400"/>
          </a:p>
          <a:p>
            <a:pPr eaLnBrk="1" hangingPunct="1">
              <a:lnSpc>
                <a:spcPts val="1925"/>
              </a:lnSpc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Data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evidence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support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action,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focus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populations,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social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justice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equity,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emphasis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preventions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vs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cure.</a:t>
            </a:r>
            <a:endParaRPr lang="en-US" altLang="en-US" sz="2400"/>
          </a:p>
          <a:p>
            <a:pPr eaLnBrk="1" hangingPunct="1">
              <a:spcBef>
                <a:spcPts val="5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i="1">
                <a:solidFill>
                  <a:srgbClr val="FFFFFF"/>
                </a:solidFill>
              </a:rPr>
              <a:t>International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Health</a:t>
            </a:r>
            <a:r>
              <a:rPr lang="en-US" altLang="en-US" sz="2400">
                <a:solidFill>
                  <a:srgbClr val="FFFFFF"/>
                </a:solidFill>
              </a:rPr>
              <a:t>: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Developed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during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past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decades,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came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more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concerned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with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FFFF"/>
                </a:solidFill>
              </a:rPr>
              <a:t>the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diseases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(e.g.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tropical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diseases)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conditions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(war,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natural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disasters)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middle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low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income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countries.</a:t>
            </a:r>
            <a:endParaRPr lang="en-US" altLang="en-US" sz="2400"/>
          </a:p>
          <a:p>
            <a:pPr eaLnBrk="1" hangingPunct="1">
              <a:spcBef>
                <a:spcPts val="525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Tended to denote a one way flow of ‘good ideas’.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588"/>
              </a:lnSpc>
              <a:spcBef>
                <a:spcPts val="1425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i="1">
                <a:solidFill>
                  <a:srgbClr val="FFFFFF"/>
                </a:solidFill>
              </a:rPr>
              <a:t>Global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Health: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More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recent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its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origin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emphasises</a:t>
            </a:r>
            <a:endParaRPr lang="en-US" altLang="en-US" sz="2400"/>
          </a:p>
          <a:p>
            <a:pPr eaLnBrk="1" hangingPunct="1">
              <a:lnSpc>
                <a:spcPts val="2588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a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greater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scope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health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problems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solutions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that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transcend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national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boundaries</a:t>
            </a:r>
            <a:endParaRPr lang="en-US" altLang="en-US" sz="2400"/>
          </a:p>
          <a:p>
            <a:pPr eaLnBrk="1" hangingPunct="1">
              <a:spcBef>
                <a:spcPts val="513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4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FFFFFF"/>
                </a:solidFill>
              </a:rPr>
              <a:t>requiring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greater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inter-disciplinary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approach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 txBox="1">
            <a:spLocks noChangeArrowheads="1"/>
          </p:cNvSpPr>
          <p:nvPr/>
        </p:nvSpPr>
        <p:spPr bwMode="auto">
          <a:xfrm>
            <a:off x="990600" y="457200"/>
            <a:ext cx="6481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/>
              <a:t>Class outline:</a:t>
            </a:r>
            <a:r>
              <a:rPr lang="en-US" altLang="en-US" sz="4800"/>
              <a:t>		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600200"/>
            <a:ext cx="7534275" cy="26781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spc="-5" dirty="0">
                <a:latin typeface="+mn-lt"/>
                <a:cs typeface="Century Gothic"/>
              </a:rPr>
              <a:t>Global context of Public Health</a:t>
            </a:r>
          </a:p>
          <a:p>
            <a:pPr marL="3556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spc="-5" dirty="0">
                <a:latin typeface="+mn-lt"/>
                <a:cs typeface="Times New Roman"/>
              </a:rPr>
              <a:t>Definition Global Heath </a:t>
            </a:r>
          </a:p>
          <a:p>
            <a:pPr marL="3556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spc="-5" dirty="0">
                <a:latin typeface="+mn-lt"/>
                <a:cs typeface="Times New Roman"/>
              </a:rPr>
              <a:t>A short tour of Global Health</a:t>
            </a:r>
          </a:p>
          <a:p>
            <a:pPr marL="3556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EBEBEB"/>
                </a:solidFill>
                <a:latin typeface="+mn-lt"/>
              </a:rPr>
              <a:t>Key</a:t>
            </a:r>
            <a:r>
              <a:rPr lang="en-US" sz="2400" dirty="0">
                <a:solidFill>
                  <a:srgbClr val="EBEBE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BEBEB"/>
                </a:solidFill>
                <a:latin typeface="+mn-lt"/>
              </a:rPr>
              <a:t>Concepts</a:t>
            </a:r>
            <a:r>
              <a:rPr lang="en-US" sz="2400" dirty="0">
                <a:solidFill>
                  <a:srgbClr val="EBEBE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BEBEB"/>
                </a:solidFill>
                <a:latin typeface="+mn-lt"/>
              </a:rPr>
              <a:t>in</a:t>
            </a:r>
            <a:r>
              <a:rPr lang="en-US" sz="2400" dirty="0">
                <a:solidFill>
                  <a:srgbClr val="EBEBE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BEBEB"/>
                </a:solidFill>
                <a:latin typeface="+mn-lt"/>
              </a:rPr>
              <a:t>Relation</a:t>
            </a:r>
            <a:r>
              <a:rPr lang="en-US" sz="2400" dirty="0">
                <a:solidFill>
                  <a:srgbClr val="EBEBE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BEBEB"/>
                </a:solidFill>
                <a:latin typeface="+mn-lt"/>
              </a:rPr>
              <a:t>to</a:t>
            </a:r>
            <a:r>
              <a:rPr lang="en-US" sz="2400" dirty="0">
                <a:solidFill>
                  <a:srgbClr val="EBEBE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BEBEB"/>
                </a:solidFill>
                <a:latin typeface="+mn-lt"/>
              </a:rPr>
              <a:t>Global</a:t>
            </a:r>
            <a:r>
              <a:rPr lang="en-US" sz="2400" dirty="0">
                <a:solidFill>
                  <a:srgbClr val="EBEBEB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EBEBEB"/>
                </a:solidFill>
                <a:latin typeface="+mn-lt"/>
              </a:rPr>
              <a:t>Health</a:t>
            </a:r>
            <a:endParaRPr lang="en-US" sz="2400" dirty="0">
              <a:latin typeface="+mn-lt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spc="-5" dirty="0">
              <a:latin typeface="+mn-lt"/>
              <a:cs typeface="Times New Roman"/>
            </a:endParaRPr>
          </a:p>
          <a:p>
            <a:pPr marL="3556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25" dirty="0"/>
              <a:t>Discipl</a:t>
            </a:r>
            <a:r>
              <a:rPr sz="4000" spc="-5" dirty="0"/>
              <a:t>i</a:t>
            </a:r>
            <a:r>
              <a:rPr sz="4000" spc="-25" dirty="0"/>
              <a:t>nes</a:t>
            </a:r>
            <a:r>
              <a:rPr sz="4000" spc="90" dirty="0">
                <a:latin typeface="Times New Roman"/>
                <a:cs typeface="Times New Roman"/>
              </a:rPr>
              <a:t> </a:t>
            </a:r>
            <a:r>
              <a:rPr sz="4000" spc="-30" dirty="0"/>
              <a:t>invo</a:t>
            </a:r>
            <a:r>
              <a:rPr sz="4000" dirty="0"/>
              <a:t>l</a:t>
            </a:r>
            <a:r>
              <a:rPr sz="4000" spc="-30" dirty="0"/>
              <a:t>ved</a:t>
            </a:r>
            <a:r>
              <a:rPr sz="4000" spc="105" dirty="0">
                <a:latin typeface="Times New Roman"/>
                <a:cs typeface="Times New Roman"/>
              </a:rPr>
              <a:t> </a:t>
            </a:r>
            <a:r>
              <a:rPr sz="4000" spc="-5" dirty="0"/>
              <a:t>i</a:t>
            </a:r>
            <a:r>
              <a:rPr sz="4000" spc="-25" dirty="0"/>
              <a:t>n</a:t>
            </a:r>
            <a:r>
              <a:rPr sz="4000" spc="105" dirty="0">
                <a:latin typeface="Times New Roman"/>
                <a:cs typeface="Times New Roman"/>
              </a:rPr>
              <a:t> </a:t>
            </a:r>
            <a:r>
              <a:rPr sz="4000" spc="-30" dirty="0"/>
              <a:t>Glob</a:t>
            </a:r>
            <a:r>
              <a:rPr sz="4000" spc="-45" dirty="0"/>
              <a:t>a</a:t>
            </a:r>
            <a:r>
              <a:rPr sz="4000" spc="-10" dirty="0"/>
              <a:t>l</a:t>
            </a:r>
            <a:r>
              <a:rPr sz="4000" spc="135" dirty="0">
                <a:latin typeface="Times New Roman"/>
                <a:cs typeface="Times New Roman"/>
              </a:rPr>
              <a:t> </a:t>
            </a:r>
            <a:r>
              <a:rPr sz="4000" spc="-35" dirty="0"/>
              <a:t>He</a:t>
            </a:r>
            <a:r>
              <a:rPr sz="4000" spc="-50" dirty="0"/>
              <a:t>a</a:t>
            </a:r>
            <a:r>
              <a:rPr sz="4000" spc="-25" dirty="0"/>
              <a:t>lth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688" y="2095500"/>
            <a:ext cx="3251200" cy="3089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ci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scienc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55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ural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scienc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65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Law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55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Economics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55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His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65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neering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55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scienc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  <a:p>
            <a:pPr marL="12700" eaLnBrk="1" fontAlgn="auto" hangingPunct="1">
              <a:spcBef>
                <a:spcPts val="76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600" spc="-15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600" spc="-15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000" spc="2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ro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nmental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sciences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2"/>
          <p:cNvSpPr txBox="1">
            <a:spLocks noChangeArrowheads="1"/>
          </p:cNvSpPr>
          <p:nvPr/>
        </p:nvSpPr>
        <p:spPr bwMode="auto">
          <a:xfrm>
            <a:off x="436563" y="533400"/>
            <a:ext cx="82645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EBEBEB"/>
                </a:solidFill>
              </a:rPr>
              <a:t>Communicable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Diseases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and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Risk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Factors</a:t>
            </a:r>
            <a:endParaRPr lang="en-US" altLang="en-US" sz="4000"/>
          </a:p>
        </p:txBody>
      </p:sp>
      <p:sp>
        <p:nvSpPr>
          <p:cNvPr id="46083" name="object 3"/>
          <p:cNvSpPr txBox="1">
            <a:spLocks noChangeArrowheads="1"/>
          </p:cNvSpPr>
          <p:nvPr/>
        </p:nvSpPr>
        <p:spPr bwMode="auto">
          <a:xfrm>
            <a:off x="457200" y="2057400"/>
            <a:ext cx="11887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FFFF"/>
                </a:solidFill>
              </a:rPr>
              <a:t>I</a:t>
            </a:r>
            <a:r>
              <a:rPr lang="en-US" altLang="en-US" sz="2400">
                <a:solidFill>
                  <a:srgbClr val="FFFFFF"/>
                </a:solidFill>
              </a:rPr>
              <a:t>nfectious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diseases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are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communicable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But… so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are elements of western                       life style: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lnSpc>
                <a:spcPts val="27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Dietary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changes</a:t>
            </a:r>
            <a:endParaRPr lang="en-US" altLang="en-US" sz="2400"/>
          </a:p>
          <a:p>
            <a:pPr eaLnBrk="1" hangingPunct="1">
              <a:lnSpc>
                <a:spcPts val="27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Lack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physical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activity</a:t>
            </a:r>
            <a:endParaRPr lang="en-US" altLang="en-US" sz="2400"/>
          </a:p>
          <a:p>
            <a:pPr eaLnBrk="1" hangingPunct="1">
              <a:lnSpc>
                <a:spcPts val="27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Reliance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automobile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transport</a:t>
            </a:r>
            <a:endParaRPr lang="en-US" altLang="en-US" sz="2400"/>
          </a:p>
          <a:p>
            <a:pPr eaLnBrk="1" hangingPunct="1">
              <a:lnSpc>
                <a:spcPts val="27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Smoking</a:t>
            </a:r>
            <a:endParaRPr lang="en-US" altLang="en-US" sz="2400"/>
          </a:p>
          <a:p>
            <a:pPr eaLnBrk="1" hangingPunct="1">
              <a:lnSpc>
                <a:spcPts val="2725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Stress</a:t>
            </a:r>
            <a:endParaRPr lang="en-US" altLang="en-US" sz="2400"/>
          </a:p>
          <a:p>
            <a:pPr eaLnBrk="1" hangingPunct="1"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Urbanization</a:t>
            </a:r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2"/>
          <p:cNvSpPr txBox="1">
            <a:spLocks noChangeArrowheads="1"/>
          </p:cNvSpPr>
          <p:nvPr/>
        </p:nvSpPr>
        <p:spPr bwMode="auto">
          <a:xfrm>
            <a:off x="725488" y="566738"/>
            <a:ext cx="865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EBEBEB"/>
                </a:solidFill>
              </a:rPr>
              <a:t>Key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Concepts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in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Relation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to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Global</a:t>
            </a:r>
            <a:r>
              <a:rPr lang="en-US" altLang="en-US" sz="400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EBEBEB"/>
                </a:solidFill>
              </a:rPr>
              <a:t>Health</a:t>
            </a:r>
            <a:endParaRPr lang="en-US" altLang="en-US" sz="4000"/>
          </a:p>
        </p:txBody>
      </p:sp>
      <p:sp>
        <p:nvSpPr>
          <p:cNvPr id="3" name="object 3"/>
          <p:cNvSpPr txBox="1"/>
          <p:nvPr/>
        </p:nvSpPr>
        <p:spPr>
          <a:xfrm>
            <a:off x="750888" y="2133600"/>
            <a:ext cx="7637462" cy="279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6223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89D0D6"/>
              </a:buClr>
              <a:buSzPct val="79166"/>
              <a:buFont typeface="Century Gothic"/>
              <a:buAutoNum type="arabicPeriod"/>
              <a:tabLst>
                <a:tab pos="622935" algn="l"/>
              </a:tabLst>
              <a:defRPr/>
            </a:pP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determ</a:t>
            </a:r>
            <a:r>
              <a:rPr sz="24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nant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endParaRPr sz="2400" dirty="0">
              <a:latin typeface="Century Gothic"/>
              <a:cs typeface="Century Gothic"/>
            </a:endParaRPr>
          </a:p>
          <a:p>
            <a:pPr marL="622300" indent="-609600" eaLnBrk="1" fontAlgn="auto" hangingPunct="1">
              <a:spcBef>
                <a:spcPts val="994"/>
              </a:spcBef>
              <a:spcAft>
                <a:spcPts val="0"/>
              </a:spcAft>
              <a:buClr>
                <a:srgbClr val="89D0D6"/>
              </a:buClr>
              <a:buSzPct val="79166"/>
              <a:buFont typeface="Century Gothic"/>
              <a:buAutoNum type="arabicPeriod"/>
              <a:tabLst>
                <a:tab pos="622935" algn="l"/>
              </a:tabLst>
              <a:defRPr/>
            </a:pP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rement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2400" dirty="0">
              <a:latin typeface="Century Gothic"/>
              <a:cs typeface="Century Gothic"/>
            </a:endParaRPr>
          </a:p>
          <a:p>
            <a:pPr marL="622300" indent="-609600" eaLnBrk="1" fontAlgn="auto" hangingPunct="1">
              <a:spcBef>
                <a:spcPts val="994"/>
              </a:spcBef>
              <a:spcAft>
                <a:spcPts val="0"/>
              </a:spcAft>
              <a:buClr>
                <a:srgbClr val="89D0D6"/>
              </a:buClr>
              <a:buSzPct val="79166"/>
              <a:buFont typeface="Century Gothic"/>
              <a:buAutoNum type="arabicPeriod"/>
              <a:tabLst>
                <a:tab pos="622935" algn="l"/>
              </a:tabLst>
              <a:defRPr/>
            </a:pP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mportance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ulture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endParaRPr sz="2400" dirty="0">
              <a:latin typeface="Century Gothic"/>
              <a:cs typeface="Century Gothic"/>
            </a:endParaRPr>
          </a:p>
          <a:p>
            <a:pPr marL="622300" indent="-609600" eaLnBrk="1" fontAlgn="auto" hangingPunct="1">
              <a:spcBef>
                <a:spcPts val="1010"/>
              </a:spcBef>
              <a:spcAft>
                <a:spcPts val="0"/>
              </a:spcAft>
              <a:buClr>
                <a:srgbClr val="89D0D6"/>
              </a:buClr>
              <a:buSzPct val="79166"/>
              <a:buFont typeface="Century Gothic"/>
              <a:buAutoNum type="arabicPeriod"/>
              <a:tabLst>
                <a:tab pos="622935" algn="l"/>
              </a:tabLst>
              <a:defRPr/>
            </a:pP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global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burde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endParaRPr sz="2400" dirty="0">
              <a:latin typeface="Century Gothic"/>
              <a:cs typeface="Century Gothic"/>
            </a:endParaRPr>
          </a:p>
          <a:p>
            <a:pPr marL="622300" indent="-609600" eaLnBrk="1" fontAlgn="auto" hangingPunct="1">
              <a:spcBef>
                <a:spcPts val="994"/>
              </a:spcBef>
              <a:spcAft>
                <a:spcPts val="0"/>
              </a:spcAft>
              <a:buClr>
                <a:srgbClr val="89D0D6"/>
              </a:buClr>
              <a:buSzPct val="79166"/>
              <a:buFont typeface="Century Gothic"/>
              <a:buAutoNum type="arabicPeriod"/>
              <a:tabLst>
                <a:tab pos="622935" algn="l"/>
              </a:tabLst>
              <a:defRPr/>
            </a:pP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key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factors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ar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ous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pr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blems</a:t>
            </a:r>
            <a:endParaRPr sz="2400" dirty="0">
              <a:latin typeface="Century Gothic"/>
              <a:cs typeface="Century Gothic"/>
            </a:endParaRPr>
          </a:p>
          <a:p>
            <a:pPr marL="622300" indent="-609600" eaLnBrk="1" fontAlgn="auto" hangingPunct="1">
              <a:spcBef>
                <a:spcPts val="994"/>
              </a:spcBef>
              <a:spcAft>
                <a:spcPts val="0"/>
              </a:spcAft>
              <a:buClr>
                <a:srgbClr val="89D0D6"/>
              </a:buClr>
              <a:buSzPct val="79166"/>
              <a:buFont typeface="Century Gothic"/>
              <a:buAutoNum type="arabicPeriod"/>
              <a:tabLst>
                <a:tab pos="622935" algn="l"/>
              </a:tabLst>
              <a:defRPr/>
            </a:pP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orga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fu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nct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sy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tems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395288"/>
            <a:ext cx="6553200" cy="558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dirty="0">
                <a:solidFill>
                  <a:srgbClr val="FFFF00"/>
                </a:solidFill>
                <a:latin typeface="Century Gothic"/>
                <a:cs typeface="Century Gothic"/>
              </a:rPr>
              <a:t>1</a:t>
            </a:r>
            <a:r>
              <a:rPr sz="4200" spc="-15" dirty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r>
              <a:rPr sz="42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spc="-30" dirty="0">
                <a:solidFill>
                  <a:srgbClr val="FFFF00"/>
                </a:solidFill>
                <a:latin typeface="Century Gothic"/>
                <a:cs typeface="Century Gothic"/>
              </a:rPr>
              <a:t>Deter</a:t>
            </a:r>
            <a:r>
              <a:rPr sz="4200" dirty="0">
                <a:solidFill>
                  <a:srgbClr val="FFFF00"/>
                </a:solidFill>
                <a:latin typeface="Century Gothic"/>
                <a:cs typeface="Century Gothic"/>
              </a:rPr>
              <a:t>mina</a:t>
            </a:r>
            <a:r>
              <a:rPr sz="4200" spc="-1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4200" dirty="0">
                <a:solidFill>
                  <a:srgbClr val="FFFF00"/>
                </a:solidFill>
                <a:latin typeface="Century Gothic"/>
                <a:cs typeface="Century Gothic"/>
              </a:rPr>
              <a:t>ts</a:t>
            </a:r>
            <a:r>
              <a:rPr sz="42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spc="-25" dirty="0">
                <a:solidFill>
                  <a:srgbClr val="FFFF00"/>
                </a:solidFill>
                <a:latin typeface="Century Gothic"/>
                <a:cs typeface="Century Gothic"/>
              </a:rPr>
              <a:t>of</a:t>
            </a:r>
            <a:r>
              <a:rPr sz="42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spc="-5" dirty="0">
                <a:solidFill>
                  <a:srgbClr val="FFFF00"/>
                </a:solidFill>
                <a:latin typeface="Century Gothic"/>
                <a:cs typeface="Century Gothic"/>
              </a:rPr>
              <a:t>Health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50179" name="object 3"/>
          <p:cNvSpPr txBox="1">
            <a:spLocks noChangeArrowheads="1"/>
          </p:cNvSpPr>
          <p:nvPr/>
        </p:nvSpPr>
        <p:spPr bwMode="auto">
          <a:xfrm>
            <a:off x="838200" y="1484313"/>
            <a:ext cx="34702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4013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Genetic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make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up</a:t>
            </a:r>
            <a:endParaRPr lang="en-US" altLang="en-US" sz="2200"/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Age</a:t>
            </a:r>
            <a:endParaRPr lang="en-US" altLang="en-US" sz="2200"/>
          </a:p>
          <a:p>
            <a:pPr eaLnBrk="1" hangingPunct="1">
              <a:spcBef>
                <a:spcPts val="463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Gender</a:t>
            </a:r>
            <a:endParaRPr lang="en-US" altLang="en-US" sz="2200"/>
          </a:p>
          <a:p>
            <a:pPr eaLnBrk="1" hangingPunct="1">
              <a:spcBef>
                <a:spcPts val="463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Lifestyle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choices</a:t>
            </a:r>
            <a:endParaRPr lang="en-US" altLang="en-US" sz="2200"/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Community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influences</a:t>
            </a:r>
            <a:endParaRPr lang="en-US" altLang="en-US" sz="2200"/>
          </a:p>
          <a:p>
            <a:pPr eaLnBrk="1" hangingPunct="1">
              <a:spcBef>
                <a:spcPts val="463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Income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status</a:t>
            </a:r>
            <a:endParaRPr lang="en-US" altLang="en-US" sz="2200"/>
          </a:p>
          <a:p>
            <a:pPr eaLnBrk="1" hangingPunct="1">
              <a:spcBef>
                <a:spcPts val="463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Geographical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location</a:t>
            </a:r>
            <a:endParaRPr lang="en-US" altLang="en-US" sz="2200"/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Culture</a:t>
            </a:r>
            <a:endParaRPr lang="en-US" altLang="en-US" sz="2200"/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Environmental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factors</a:t>
            </a:r>
            <a:endParaRPr lang="en-US" altLang="en-US" sz="2200"/>
          </a:p>
          <a:p>
            <a:pPr eaLnBrk="1" hangingPunct="1">
              <a:spcBef>
                <a:spcPts val="463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Work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conditions</a:t>
            </a:r>
            <a:endParaRPr lang="en-US" altLang="en-US" sz="2200"/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>
                <a:solidFill>
                  <a:srgbClr val="FFFFFF"/>
                </a:solidFill>
              </a:rPr>
              <a:t>Education</a:t>
            </a:r>
            <a:endParaRPr lang="en-US" altLang="en-US" sz="2200"/>
          </a:p>
          <a:p>
            <a:pPr eaLnBrk="1" hangingPunct="1">
              <a:lnSpc>
                <a:spcPts val="3113"/>
              </a:lnSpc>
              <a:spcBef>
                <a:spcPts val="175"/>
              </a:spcBef>
              <a:buClrTx/>
              <a:buSzTx/>
              <a:buFontTx/>
              <a:buNone/>
            </a:pPr>
            <a:r>
              <a:rPr lang="en-US" altLang="en-US" sz="17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7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200">
                <a:solidFill>
                  <a:srgbClr val="FFFFFF"/>
                </a:solidFill>
              </a:rPr>
              <a:t>Access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to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health</a:t>
            </a:r>
            <a:r>
              <a:rPr lang="en-US" altLang="en-US" sz="2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FFFFFF"/>
                </a:solidFill>
              </a:rPr>
              <a:t>services</a:t>
            </a:r>
            <a:endParaRPr lang="en-US" altLang="en-US" sz="2200"/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5664200" y="1484313"/>
            <a:ext cx="5003800" cy="3584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7112000" y="5732463"/>
            <a:ext cx="288766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Source: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Dahlgren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G.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and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Whitehead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M.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t>1991</a:t>
            </a: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7" name="object 4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35" dirty="0"/>
              <a:t>S</a:t>
            </a:r>
            <a:r>
              <a:rPr spc="-25" dirty="0"/>
              <a:t>oc</a:t>
            </a:r>
            <a:r>
              <a:rPr spc="-5" dirty="0"/>
              <a:t>ia</a:t>
            </a:r>
            <a:r>
              <a:rPr dirty="0"/>
              <a:t>l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25" dirty="0"/>
              <a:t>eter</a:t>
            </a:r>
            <a:r>
              <a:rPr spc="-40" dirty="0"/>
              <a:t>m</a:t>
            </a:r>
            <a:r>
              <a:rPr spc="-5" dirty="0"/>
              <a:t>i</a:t>
            </a:r>
            <a:r>
              <a:rPr dirty="0"/>
              <a:t>n</a:t>
            </a:r>
            <a:r>
              <a:rPr spc="-30" dirty="0"/>
              <a:t>a</a:t>
            </a:r>
            <a:r>
              <a:rPr spc="-25" dirty="0"/>
              <a:t>n</a:t>
            </a:r>
            <a:r>
              <a:rPr spc="-5" dirty="0"/>
              <a:t>t</a:t>
            </a:r>
            <a:r>
              <a:rPr dirty="0"/>
              <a:t>s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35" dirty="0"/>
              <a:t>o</a:t>
            </a:r>
            <a:r>
              <a:rPr spc="-15" dirty="0"/>
              <a:t>f</a:t>
            </a:r>
            <a:r>
              <a:rPr spc="37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30" dirty="0"/>
              <a:t>ea</a:t>
            </a:r>
            <a:r>
              <a:rPr dirty="0"/>
              <a:t>l</a:t>
            </a:r>
            <a:r>
              <a:rPr spc="-25" dirty="0"/>
              <a:t>th</a:t>
            </a:r>
          </a:p>
        </p:txBody>
      </p:sp>
      <p:sp>
        <p:nvSpPr>
          <p:cNvPr id="52233" name="object 12"/>
          <p:cNvSpPr>
            <a:spLocks noGrp="1"/>
          </p:cNvSpPr>
          <p:nvPr>
            <p:ph idx="1"/>
          </p:nvPr>
        </p:nvSpPr>
        <p:spPr>
          <a:xfrm>
            <a:off x="1703388" y="1630363"/>
            <a:ext cx="8562975" cy="2424112"/>
          </a:xfrm>
        </p:spPr>
        <p:txBody>
          <a:bodyPr/>
          <a:lstStyle/>
          <a:p>
            <a:pPr marL="44450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powerful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</a:p>
          <a:p>
            <a:pPr marL="444500" indent="0" eaLnBrk="1" hangingPunct="1">
              <a:lnSpc>
                <a:spcPts val="3588"/>
              </a:lnSpc>
              <a:spcBef>
                <a:spcPts val="875"/>
              </a:spcBef>
              <a:buFontTx/>
              <a:buNone/>
            </a:pP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majority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inequalities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avoidable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hence,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inequitable</a:t>
            </a:r>
          </a:p>
        </p:txBody>
      </p:sp>
      <p:sp>
        <p:nvSpPr>
          <p:cNvPr id="52234" name="object 14"/>
          <p:cNvSpPr>
            <a:spLocks noChangeArrowheads="1"/>
          </p:cNvSpPr>
          <p:nvPr/>
        </p:nvSpPr>
        <p:spPr bwMode="auto">
          <a:xfrm>
            <a:off x="9829800" y="4233863"/>
            <a:ext cx="1943100" cy="1700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/>
              <a:t>Deter</a:t>
            </a:r>
            <a:r>
              <a:rPr dirty="0"/>
              <a:t>mina</a:t>
            </a:r>
            <a:r>
              <a:rPr spc="-20" dirty="0"/>
              <a:t>n</a:t>
            </a:r>
            <a:r>
              <a:rPr dirty="0"/>
              <a:t>ts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of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5" dirty="0"/>
              <a:t>Health</a:t>
            </a:r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762000" y="1600200"/>
            <a:ext cx="86868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</a:rPr>
              <a:t>PLUS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MORE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GENERAL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FACTORS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SUCH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AS:</a:t>
            </a:r>
            <a:endParaRPr lang="en-US" altLang="en-US" sz="2800"/>
          </a:p>
          <a:p>
            <a:pPr eaLnBrk="1" hangingPunct="1">
              <a:spcBef>
                <a:spcPts val="38"/>
              </a:spcBef>
              <a:buClrTx/>
              <a:buSzTx/>
              <a:buFontTx/>
              <a:buNone/>
            </a:pPr>
            <a:endParaRPr lang="en-US" alt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POLITICAL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STABILITY</a:t>
            </a:r>
            <a:endParaRPr lang="en-US" altLang="en-US" sz="2800"/>
          </a:p>
          <a:p>
            <a:pPr eaLnBrk="1" hangingPunct="1">
              <a:spcBef>
                <a:spcPts val="325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CIVIL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RIGHTS</a:t>
            </a:r>
            <a:endParaRPr lang="en-US" altLang="en-US" sz="2800"/>
          </a:p>
          <a:p>
            <a:pPr eaLnBrk="1" hangingPunct="1">
              <a:spcBef>
                <a:spcPts val="338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ENVIRONMENTAL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DEGRADATION</a:t>
            </a:r>
            <a:endParaRPr lang="en-US" altLang="en-US" sz="2800"/>
          </a:p>
          <a:p>
            <a:pPr eaLnBrk="1" hangingPunct="1">
              <a:spcBef>
                <a:spcPts val="325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POPULATION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GROWTH/PRESSURE</a:t>
            </a:r>
            <a:endParaRPr lang="en-US" altLang="en-US" sz="2800"/>
          </a:p>
          <a:p>
            <a:pPr eaLnBrk="1" hangingPunct="1">
              <a:spcBef>
                <a:spcPts val="325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URBANISATION</a:t>
            </a:r>
            <a:endParaRPr lang="en-US" altLang="en-US" sz="2800"/>
          </a:p>
          <a:p>
            <a:pPr eaLnBrk="1" hangingPunct="1">
              <a:lnSpc>
                <a:spcPts val="2688"/>
              </a:lnSpc>
              <a:spcBef>
                <a:spcPts val="988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DEVELOPMENT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OF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COUNTRY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OF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FF"/>
                </a:solidFill>
              </a:rPr>
              <a:t>RESIDENCE</a:t>
            </a:r>
            <a:endParaRPr lang="en-US" alt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813" y="128588"/>
            <a:ext cx="7569200" cy="1117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Multi-</a:t>
            </a:r>
            <a:r>
              <a:rPr sz="4000" spc="-30" dirty="0">
                <a:solidFill>
                  <a:srgbClr val="EBEBEB"/>
                </a:solidFill>
                <a:latin typeface="Century Gothic"/>
                <a:cs typeface="Century Gothic"/>
              </a:rPr>
              <a:t>se</a:t>
            </a:r>
            <a:r>
              <a:rPr sz="4000" spc="-45" dirty="0">
                <a:solidFill>
                  <a:srgbClr val="EBEBEB"/>
                </a:solidFill>
                <a:latin typeface="Century Gothic"/>
                <a:cs typeface="Century Gothic"/>
              </a:rPr>
              <a:t>c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tor</a:t>
            </a:r>
            <a:r>
              <a:rPr sz="4000" spc="-45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4000" dirty="0">
                <a:solidFill>
                  <a:srgbClr val="EBEBEB"/>
                </a:solidFill>
                <a:latin typeface="Century Gothic"/>
                <a:cs typeface="Century Gothic"/>
              </a:rPr>
              <a:t>l</a:t>
            </a:r>
            <a:r>
              <a:rPr sz="4000" spc="12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EBEBEB"/>
                </a:solidFill>
                <a:latin typeface="Century Gothic"/>
                <a:cs typeface="Century Gothic"/>
              </a:rPr>
              <a:t>Dimensio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n</a:t>
            </a:r>
            <a:r>
              <a:rPr sz="4000" spc="114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4000" spc="10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endParaRPr sz="4000" dirty="0">
              <a:latin typeface="Century Gothic"/>
              <a:cs typeface="Century Gothic"/>
            </a:endParaRPr>
          </a:p>
          <a:p>
            <a:pPr marL="12700" eaLnBrk="1" fontAlgn="auto" hangingPunct="1">
              <a:lnSpc>
                <a:spcPts val="4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solidFill>
                  <a:srgbClr val="EBEBEB"/>
                </a:solidFill>
                <a:latin typeface="Century Gothic"/>
                <a:cs typeface="Century Gothic"/>
              </a:rPr>
              <a:t>Determin</a:t>
            </a:r>
            <a:r>
              <a:rPr sz="4000" spc="-40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nts</a:t>
            </a:r>
            <a:r>
              <a:rPr sz="4000" spc="12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4000" spc="10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EBEBEB"/>
                </a:solidFill>
                <a:latin typeface="Century Gothic"/>
                <a:cs typeface="Century Gothic"/>
              </a:rPr>
              <a:t>He</a:t>
            </a:r>
            <a:r>
              <a:rPr sz="4000" spc="-50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lth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56323" name="object 3"/>
          <p:cNvSpPr txBox="1">
            <a:spLocks noChangeArrowheads="1"/>
          </p:cNvSpPr>
          <p:nvPr/>
        </p:nvSpPr>
        <p:spPr bwMode="auto">
          <a:xfrm>
            <a:off x="912813" y="1506538"/>
            <a:ext cx="102108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Malnutrition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more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susceptible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to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disease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and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less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likely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to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recover</a:t>
            </a:r>
            <a:endParaRPr lang="en-US" altLang="en-US" sz="2400"/>
          </a:p>
          <a:p>
            <a:pPr eaLnBrk="1" hangingPunct="1">
              <a:lnSpc>
                <a:spcPts val="33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Cooking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with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wood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coal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ts val="2875"/>
              </a:lnSpc>
              <a:spcBef>
                <a:spcPts val="138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lung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diseases</a:t>
            </a:r>
            <a:endParaRPr lang="en-US" altLang="en-US" sz="2400"/>
          </a:p>
          <a:p>
            <a:pPr eaLnBrk="1" hangingPunct="1">
              <a:lnSpc>
                <a:spcPts val="33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Poor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sanitation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ts val="2875"/>
              </a:lnSpc>
              <a:spcBef>
                <a:spcPts val="15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more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intestinal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infections</a:t>
            </a:r>
            <a:endParaRPr lang="en-US" altLang="en-US" sz="2400"/>
          </a:p>
          <a:p>
            <a:pPr eaLnBrk="1" hangingPunct="1">
              <a:lnSpc>
                <a:spcPts val="33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Poor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life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circumstances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ts val="2875"/>
              </a:lnSpc>
              <a:spcBef>
                <a:spcPts val="138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Prostitution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  <a:latin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STIs,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HIV/AIDS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Advertising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tobacco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alcohol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ts val="2875"/>
              </a:lnSpc>
              <a:spcBef>
                <a:spcPts val="138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addiction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and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related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diseases</a:t>
            </a:r>
            <a:endParaRPr lang="en-US" altLang="en-US" sz="2400"/>
          </a:p>
          <a:p>
            <a:pPr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Rapid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growth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vehicular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traffic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often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with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untrained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drivers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unsafe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roads-</a:t>
            </a:r>
            <a:endParaRPr lang="en-US" altLang="en-US" sz="2800"/>
          </a:p>
          <a:p>
            <a:pPr eaLnBrk="1" hangingPunct="1">
              <a:lnSpc>
                <a:spcPts val="2825"/>
              </a:lnSpc>
              <a:spcBef>
                <a:spcPts val="15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road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traffic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accidents</a:t>
            </a:r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3375" y="130175"/>
            <a:ext cx="9445625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2</a:t>
            </a:r>
            <a:r>
              <a:rPr sz="4000" spc="-15" dirty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The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40" dirty="0">
                <a:solidFill>
                  <a:srgbClr val="FFFF00"/>
                </a:solidFill>
                <a:latin typeface="Century Gothic"/>
                <a:cs typeface="Century Gothic"/>
              </a:rPr>
              <a:t>M</a:t>
            </a:r>
            <a:r>
              <a:rPr sz="4000" spc="-45" dirty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as</a:t>
            </a:r>
            <a:r>
              <a:rPr sz="4000" spc="-45" dirty="0">
                <a:solidFill>
                  <a:srgbClr val="FFFF00"/>
                </a:solidFill>
                <a:latin typeface="Century Gothic"/>
                <a:cs typeface="Century Gothic"/>
              </a:rPr>
              <a:t>u</a:t>
            </a: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reme</a:t>
            </a:r>
            <a:r>
              <a:rPr sz="4000" spc="-45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4000" spc="-15" dirty="0">
                <a:solidFill>
                  <a:srgbClr val="FFFF00"/>
                </a:solidFill>
                <a:latin typeface="Century Gothic"/>
                <a:cs typeface="Century Gothic"/>
              </a:rPr>
              <a:t>t</a:t>
            </a:r>
            <a:r>
              <a:rPr sz="4000" spc="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Century Gothic"/>
                <a:cs typeface="Century Gothic"/>
              </a:rPr>
              <a:t>of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Healt</a:t>
            </a: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h</a:t>
            </a:r>
            <a:r>
              <a:rPr sz="4000" spc="1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Stat</a:t>
            </a:r>
            <a:r>
              <a:rPr sz="4000" spc="-40" dirty="0">
                <a:solidFill>
                  <a:srgbClr val="FFFF00"/>
                </a:solidFill>
                <a:latin typeface="Century Gothic"/>
                <a:cs typeface="Century Gothic"/>
              </a:rPr>
              <a:t>u</a:t>
            </a:r>
            <a:r>
              <a:rPr sz="4000" dirty="0">
                <a:solidFill>
                  <a:srgbClr val="FFFF00"/>
                </a:solidFill>
                <a:latin typeface="Century Gothic"/>
                <a:cs typeface="Century Gothic"/>
              </a:rPr>
              <a:t>s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3375" y="741363"/>
            <a:ext cx="46038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10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58372" name="object 4"/>
          <p:cNvSpPr txBox="1">
            <a:spLocks noChangeArrowheads="1"/>
          </p:cNvSpPr>
          <p:nvPr/>
        </p:nvSpPr>
        <p:spPr bwMode="auto">
          <a:xfrm>
            <a:off x="2060575" y="1069975"/>
            <a:ext cx="7920038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Cause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of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death</a:t>
            </a:r>
            <a:endParaRPr lang="en-US" altLang="en-US" sz="2800"/>
          </a:p>
          <a:p>
            <a:pPr eaLnBrk="1" hangingPunct="1">
              <a:spcBef>
                <a:spcPts val="1013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Obtained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from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death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certification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but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limited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because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incomplete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coverage</a:t>
            </a:r>
            <a:endParaRPr lang="en-US" altLang="en-US" sz="2400"/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Life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expectancy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at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birth</a:t>
            </a:r>
            <a:endParaRPr lang="en-US" altLang="en-US" sz="2800"/>
          </a:p>
          <a:p>
            <a:pPr eaLnBrk="1" hangingPunct="1">
              <a:spcBef>
                <a:spcPts val="1013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average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number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new-borns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baby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could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expect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to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live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current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trends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mortality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were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to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continue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for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rest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new-born's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life</a:t>
            </a:r>
            <a:endParaRPr lang="en-US" altLang="en-US" sz="2400"/>
          </a:p>
          <a:p>
            <a:pPr eaLnBrk="1" hangingPunct="1">
              <a:spcBef>
                <a:spcPts val="988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Maternal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mortality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rate</a:t>
            </a:r>
            <a:endParaRPr lang="en-US" altLang="en-US" sz="2800"/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number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women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who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die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result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childbirth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and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pregnancy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related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complications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100,000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live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births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given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</a:t>
            </a:r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0" y="125413"/>
            <a:ext cx="8413750" cy="1117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The</a:t>
            </a:r>
            <a:r>
              <a:rPr sz="4000" spc="10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40" dirty="0">
                <a:solidFill>
                  <a:srgbClr val="EBEBEB"/>
                </a:solidFill>
                <a:latin typeface="Century Gothic"/>
                <a:cs typeface="Century Gothic"/>
              </a:rPr>
              <a:t>M</a:t>
            </a:r>
            <a:r>
              <a:rPr sz="4000" spc="-45" dirty="0">
                <a:solidFill>
                  <a:srgbClr val="EBEBEB"/>
                </a:solidFill>
                <a:latin typeface="Century Gothic"/>
                <a:cs typeface="Century Gothic"/>
              </a:rPr>
              <a:t>e</a:t>
            </a:r>
            <a:r>
              <a:rPr sz="4000" spc="-30" dirty="0">
                <a:solidFill>
                  <a:srgbClr val="EBEBEB"/>
                </a:solidFill>
                <a:latin typeface="Century Gothic"/>
                <a:cs typeface="Century Gothic"/>
              </a:rPr>
              <a:t>as</a:t>
            </a:r>
            <a:r>
              <a:rPr sz="4000" spc="-40" dirty="0">
                <a:solidFill>
                  <a:srgbClr val="EBEBEB"/>
                </a:solidFill>
                <a:latin typeface="Century Gothic"/>
                <a:cs typeface="Century Gothic"/>
              </a:rPr>
              <a:t>u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rement</a:t>
            </a:r>
            <a:r>
              <a:rPr sz="4000" spc="14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of</a:t>
            </a:r>
            <a:r>
              <a:rPr sz="4000" spc="10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EBEBEB"/>
                </a:solidFill>
                <a:latin typeface="Century Gothic"/>
                <a:cs typeface="Century Gothic"/>
              </a:rPr>
              <a:t>He</a:t>
            </a:r>
            <a:r>
              <a:rPr sz="4000" spc="-50" dirty="0">
                <a:solidFill>
                  <a:srgbClr val="EBEBEB"/>
                </a:solidFill>
                <a:latin typeface="Century Gothic"/>
                <a:cs typeface="Century Gothic"/>
              </a:rPr>
              <a:t>a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lt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h</a:t>
            </a:r>
            <a:r>
              <a:rPr sz="4000" spc="14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Status</a:t>
            </a:r>
            <a:endParaRPr sz="4000">
              <a:latin typeface="Century Gothic"/>
              <a:cs typeface="Century Gothic"/>
            </a:endParaRPr>
          </a:p>
          <a:p>
            <a:pPr marL="12700" eaLnBrk="1" fontAlgn="auto" hangingPunct="1">
              <a:lnSpc>
                <a:spcPts val="4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000" spc="-15" dirty="0">
                <a:solidFill>
                  <a:srgbClr val="EBEBEB"/>
                </a:solidFill>
                <a:latin typeface="Century Gothic"/>
                <a:cs typeface="Century Gothic"/>
              </a:rPr>
              <a:t>II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0419" name="object 3"/>
          <p:cNvSpPr txBox="1">
            <a:spLocks noChangeArrowheads="1"/>
          </p:cNvSpPr>
          <p:nvPr/>
        </p:nvSpPr>
        <p:spPr bwMode="auto">
          <a:xfrm>
            <a:off x="2071688" y="1258888"/>
            <a:ext cx="79152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Infant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mortality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rate</a:t>
            </a:r>
            <a:endParaRPr lang="en-US" altLang="en-US" sz="2800"/>
          </a:p>
          <a:p>
            <a:pPr eaLnBrk="1" hangingPunct="1">
              <a:lnSpc>
                <a:spcPts val="23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number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deaths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infants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under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1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1,000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live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births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for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given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</a:t>
            </a:r>
            <a:endParaRPr lang="en-US" altLang="en-US" sz="2400"/>
          </a:p>
          <a:p>
            <a:pPr eaLnBrk="1" hangingPunct="1">
              <a:spcBef>
                <a:spcPts val="25"/>
              </a:spcBef>
              <a:buClrTx/>
              <a:buSzTx/>
              <a:buFontTx/>
              <a:buNone/>
            </a:pPr>
            <a:endParaRPr lang="en-US" altLang="en-US"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Neonatal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mortality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rate</a:t>
            </a:r>
            <a:endParaRPr lang="en-US" altLang="en-US" sz="2800"/>
          </a:p>
          <a:p>
            <a:pPr algn="just" eaLnBrk="1" hangingPunct="1">
              <a:lnSpc>
                <a:spcPts val="23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number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deaths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among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infants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under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28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days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given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1,000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live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births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in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that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</a:t>
            </a:r>
            <a:endParaRPr lang="en-US" altLang="en-US" sz="2400"/>
          </a:p>
          <a:p>
            <a:pPr eaLnBrk="1" hangingPunct="1">
              <a:spcBef>
                <a:spcPts val="13"/>
              </a:spcBef>
              <a:buClrTx/>
              <a:buSzTx/>
              <a:buFontTx/>
              <a:buNone/>
            </a:pPr>
            <a:endParaRPr lang="en-US" altLang="en-US"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Child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mortality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rate</a:t>
            </a:r>
            <a:endParaRPr lang="en-US" altLang="en-US" sz="2800"/>
          </a:p>
          <a:p>
            <a:pPr algn="just" eaLnBrk="1" hangingPunct="1">
              <a:lnSpc>
                <a:spcPct val="80000"/>
              </a:lnSpc>
              <a:spcBef>
                <a:spcPts val="1013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probability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that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new-born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will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die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before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reaching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age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five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years,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expressed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number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per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1,000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live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births</a:t>
            </a:r>
            <a:endParaRPr lang="en-US" alt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3125" y="128588"/>
            <a:ext cx="5527675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200" spc="-5" dirty="0">
                <a:solidFill>
                  <a:srgbClr val="FFFF00"/>
                </a:solidFill>
                <a:latin typeface="Century Gothic"/>
                <a:cs typeface="Century Gothic"/>
              </a:rPr>
              <a:t>3</a:t>
            </a:r>
            <a:r>
              <a:rPr sz="4200" dirty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r>
              <a:rPr sz="42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spc="-25" dirty="0">
                <a:solidFill>
                  <a:srgbClr val="FFFF00"/>
                </a:solidFill>
                <a:latin typeface="Century Gothic"/>
                <a:cs typeface="Century Gothic"/>
              </a:rPr>
              <a:t>Cultu</a:t>
            </a:r>
            <a:r>
              <a:rPr sz="4200" spc="-20" dirty="0">
                <a:solidFill>
                  <a:srgbClr val="FFFF00"/>
                </a:solidFill>
                <a:latin typeface="Century Gothic"/>
                <a:cs typeface="Century Gothic"/>
              </a:rPr>
              <a:t>re</a:t>
            </a:r>
            <a:r>
              <a:rPr sz="42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spc="-5" dirty="0">
                <a:solidFill>
                  <a:srgbClr val="FFFF00"/>
                </a:solidFill>
                <a:latin typeface="Century Gothic"/>
                <a:cs typeface="Century Gothic"/>
              </a:rPr>
              <a:t>an</a:t>
            </a:r>
            <a:r>
              <a:rPr sz="4200" dirty="0">
                <a:solidFill>
                  <a:srgbClr val="FFFF00"/>
                </a:solidFill>
                <a:latin typeface="Century Gothic"/>
                <a:cs typeface="Century Gothic"/>
              </a:rPr>
              <a:t>d</a:t>
            </a:r>
            <a:r>
              <a:rPr sz="4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200" spc="-5" dirty="0">
                <a:solidFill>
                  <a:srgbClr val="FFFF00"/>
                </a:solidFill>
                <a:latin typeface="Century Gothic"/>
                <a:cs typeface="Century Gothic"/>
              </a:rPr>
              <a:t>Health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62467" name="object 3"/>
          <p:cNvSpPr txBox="1">
            <a:spLocks noChangeArrowheads="1"/>
          </p:cNvSpPr>
          <p:nvPr/>
        </p:nvSpPr>
        <p:spPr bwMode="auto">
          <a:xfrm>
            <a:off x="2060575" y="996950"/>
            <a:ext cx="8005763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Culture:</a:t>
            </a:r>
            <a:endParaRPr lang="en-US" altLang="en-US" sz="2800"/>
          </a:p>
          <a:p>
            <a:pPr eaLnBrk="1" hangingPunct="1">
              <a:lnSpc>
                <a:spcPts val="23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predominating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attitudes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and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behaviour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that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characterise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the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functioning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of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a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group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or</a:t>
            </a:r>
            <a:r>
              <a:rPr lang="en-US" altLang="en-US" sz="24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FFFFFF"/>
                </a:solidFill>
              </a:rPr>
              <a:t>organisation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Traditional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health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systems</a:t>
            </a:r>
            <a:endParaRPr lang="en-US" altLang="en-US" sz="2800"/>
          </a:p>
          <a:p>
            <a:pPr eaLnBrk="1" hangingPunct="1">
              <a:spcBef>
                <a:spcPts val="325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Beliefs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about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health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ts val="1013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e.g.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epilepsy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– a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disorder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neuronal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depolarisation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vs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form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possession/bad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omen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sent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the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ancestors</a:t>
            </a:r>
            <a:endParaRPr lang="en-US" altLang="en-US" sz="2400"/>
          </a:p>
          <a:p>
            <a:pPr eaLnBrk="1" hangingPunct="1">
              <a:lnSpc>
                <a:spcPts val="2300"/>
              </a:lnSpc>
              <a:spcBef>
                <a:spcPts val="975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Psychoses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– ancestral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problems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requiring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the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assistance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traditional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healer/spiritualist</a:t>
            </a:r>
            <a:endParaRPr lang="en-US" altLang="en-US" sz="2400"/>
          </a:p>
          <a:p>
            <a:pPr eaLnBrk="1" hangingPunct="1">
              <a:spcBef>
                <a:spcPts val="338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Influence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of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culture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of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health</a:t>
            </a:r>
            <a:endParaRPr lang="en-US" altLang="en-US" sz="2800"/>
          </a:p>
          <a:p>
            <a:pPr eaLnBrk="1" hangingPunct="1">
              <a:lnSpc>
                <a:spcPts val="23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Diversity,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marginalisation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vulnerability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due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race,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gender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ethnicity</a:t>
            </a: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8723313" y="0"/>
            <a:ext cx="1944687" cy="1450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619125"/>
            <a:ext cx="10741025" cy="646113"/>
          </a:xfrm>
        </p:spPr>
        <p:txBody>
          <a:bodyPr rtlCol="0">
            <a:normAutofit fontScale="90000"/>
          </a:bodyPr>
          <a:lstStyle/>
          <a:p>
            <a:pPr marL="86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Gl</a:t>
            </a:r>
            <a:r>
              <a:rPr spc="-5" dirty="0"/>
              <a:t>ob</a:t>
            </a:r>
            <a:r>
              <a:rPr spc="5" dirty="0"/>
              <a:t>a</a:t>
            </a:r>
            <a:r>
              <a:rPr dirty="0"/>
              <a:t>l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Co</a:t>
            </a:r>
            <a:r>
              <a:rPr spc="-25" dirty="0"/>
              <a:t>n</a:t>
            </a:r>
            <a:r>
              <a:rPr spc="-50" dirty="0"/>
              <a:t>t</a:t>
            </a:r>
            <a:r>
              <a:rPr spc="-70" dirty="0"/>
              <a:t>e</a:t>
            </a:r>
            <a:r>
              <a:rPr spc="-5" dirty="0"/>
              <a:t>x</a:t>
            </a:r>
            <a:r>
              <a:rPr dirty="0"/>
              <a:t>t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10" dirty="0"/>
              <a:t>u</a:t>
            </a:r>
            <a:r>
              <a:rPr spc="-5" dirty="0"/>
              <a:t>b</a:t>
            </a:r>
            <a:r>
              <a:rPr dirty="0"/>
              <a:t>lic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Hea</a:t>
            </a:r>
            <a:r>
              <a:rPr dirty="0"/>
              <a:t>lth</a:t>
            </a:r>
          </a:p>
        </p:txBody>
      </p:sp>
      <p:sp>
        <p:nvSpPr>
          <p:cNvPr id="7172" name="object 4"/>
          <p:cNvSpPr txBox="1">
            <a:spLocks noChangeArrowheads="1"/>
          </p:cNvSpPr>
          <p:nvPr/>
        </p:nvSpPr>
        <p:spPr bwMode="auto">
          <a:xfrm>
            <a:off x="1004888" y="1676400"/>
            <a:ext cx="10272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Population: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worldwide,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daily;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625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Society: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Civil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wars,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43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displaced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refugees</a:t>
            </a:r>
          </a:p>
          <a:p>
            <a:pPr eaLnBrk="1" hangingPunct="1">
              <a:spcBef>
                <a:spcPts val="625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Poverty: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US$1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day;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2.8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US$2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day;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chronically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hungry</a:t>
            </a:r>
          </a:p>
          <a:p>
            <a:pPr eaLnBrk="1" hangingPunct="1">
              <a:spcBef>
                <a:spcPts val="625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water shortages,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pollution,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533400"/>
            <a:ext cx="9296400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200" spc="-5" dirty="0">
                <a:solidFill>
                  <a:srgbClr val="FFFF00"/>
                </a:solidFill>
                <a:latin typeface="Century Gothic"/>
                <a:cs typeface="Century Gothic"/>
              </a:rPr>
              <a:t>4</a:t>
            </a:r>
            <a:r>
              <a:rPr sz="3200" dirty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r>
              <a:rPr sz="32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00"/>
                </a:solidFill>
                <a:latin typeface="Century Gothic"/>
                <a:cs typeface="Century Gothic"/>
              </a:rPr>
              <a:t>The</a:t>
            </a:r>
            <a:r>
              <a:rPr sz="3200" spc="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Century Gothic"/>
                <a:cs typeface="Century Gothic"/>
              </a:rPr>
              <a:t>global</a:t>
            </a:r>
            <a:r>
              <a:rPr sz="32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entury Gothic"/>
                <a:cs typeface="Century Gothic"/>
              </a:rPr>
              <a:t>b</a:t>
            </a:r>
            <a:r>
              <a:rPr sz="3200" spc="5" dirty="0">
                <a:solidFill>
                  <a:srgbClr val="FFFF00"/>
                </a:solidFill>
                <a:latin typeface="Century Gothic"/>
                <a:cs typeface="Century Gothic"/>
              </a:rPr>
              <a:t>u</a:t>
            </a:r>
            <a:r>
              <a:rPr sz="3200" spc="-25" dirty="0">
                <a:solidFill>
                  <a:srgbClr val="FFFF00"/>
                </a:solidFill>
                <a:latin typeface="Century Gothic"/>
                <a:cs typeface="Century Gothic"/>
              </a:rPr>
              <a:t>rden</a:t>
            </a:r>
            <a:r>
              <a:rPr sz="3200" spc="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3200" spc="-15" dirty="0">
                <a:solidFill>
                  <a:srgbClr val="FFFF00"/>
                </a:solidFill>
                <a:latin typeface="Century Gothic"/>
                <a:cs typeface="Century Gothic"/>
              </a:rPr>
              <a:t>f</a:t>
            </a:r>
            <a:r>
              <a:rPr lang="en-US" sz="3200" dirty="0"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entury Gothic"/>
                <a:cs typeface="Century Gothic"/>
              </a:rPr>
              <a:t>disease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64515" name="object 3"/>
          <p:cNvSpPr txBox="1">
            <a:spLocks noChangeArrowheads="1"/>
          </p:cNvSpPr>
          <p:nvPr/>
        </p:nvSpPr>
        <p:spPr bwMode="auto">
          <a:xfrm>
            <a:off x="2060575" y="1484313"/>
            <a:ext cx="78898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Predicted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changes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burden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of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disease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from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communicable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to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non-communicable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between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2004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2030</a:t>
            </a:r>
            <a:endParaRPr lang="en-US" altLang="en-US" sz="2800"/>
          </a:p>
          <a:p>
            <a:pPr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Reductions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malaria,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diarrhoeal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diseases,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TB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and</a:t>
            </a:r>
            <a:r>
              <a:rPr lang="en-US" altLang="en-US" sz="24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FFFFFF"/>
                </a:solidFill>
              </a:rPr>
              <a:t>HIV/AIDS</a:t>
            </a:r>
            <a:endParaRPr lang="en-US" altLang="en-US" sz="2400"/>
          </a:p>
          <a:p>
            <a:pPr eaLnBrk="1" hangingPunct="1">
              <a:lnSpc>
                <a:spcPts val="2450"/>
              </a:lnSpc>
              <a:spcBef>
                <a:spcPts val="15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Increase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cardiovascular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deaths,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COPD,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road</a:t>
            </a:r>
            <a:endParaRPr lang="en-US" altLang="en-US" sz="2400"/>
          </a:p>
          <a:p>
            <a:pPr eaLnBrk="1" hangingPunct="1">
              <a:lnSpc>
                <a:spcPts val="24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traffic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accidents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diabetes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mellitus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8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Ageing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populations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middle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low</a:t>
            </a:r>
            <a:endParaRPr lang="en-US" altLang="en-US" sz="2800"/>
          </a:p>
          <a:p>
            <a:pPr eaLnBrk="1" hangingPunct="1">
              <a:lnSpc>
                <a:spcPts val="28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income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countries</a:t>
            </a:r>
            <a:endParaRPr lang="en-US" altLang="en-US" sz="2800"/>
          </a:p>
          <a:p>
            <a:pPr eaLnBrk="1" hangingPunct="1"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Socioeconomic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growth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with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increased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car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ownership</a:t>
            </a:r>
            <a:endParaRPr lang="en-US" altLang="en-US" sz="2800"/>
          </a:p>
          <a:p>
            <a:pPr eaLnBrk="1" hangingPunct="1">
              <a:lnSpc>
                <a:spcPts val="33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Based on a ‘business as usual’ assumption</a:t>
            </a:r>
            <a:endParaRPr lang="en-US" alt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bject 2"/>
          <p:cNvSpPr>
            <a:spLocks noChangeArrowheads="1"/>
          </p:cNvSpPr>
          <p:nvPr/>
        </p:nvSpPr>
        <p:spPr bwMode="auto">
          <a:xfrm>
            <a:off x="4079875" y="765175"/>
            <a:ext cx="5513388" cy="60928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8363" y="112713"/>
            <a:ext cx="6494462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solidFill>
                  <a:srgbClr val="EBEBEB"/>
                </a:solidFill>
                <a:latin typeface="Century Gothic"/>
                <a:cs typeface="Century Gothic"/>
              </a:rPr>
              <a:t>Hig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h</a:t>
            </a:r>
            <a:r>
              <a:rPr sz="4000" spc="10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EBEBEB"/>
                </a:solidFill>
                <a:latin typeface="Century Gothic"/>
                <a:cs typeface="Century Gothic"/>
              </a:rPr>
              <a:t>Fertilit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y</a:t>
            </a:r>
            <a:r>
              <a:rPr sz="4000" spc="-25" dirty="0">
                <a:solidFill>
                  <a:srgbClr val="EBEBEB"/>
                </a:solidFill>
                <a:latin typeface="Century Gothic"/>
                <a:cs typeface="Century Gothic"/>
              </a:rPr>
              <a:t>/High</a:t>
            </a:r>
            <a:r>
              <a:rPr sz="4000" spc="10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EBEBEB"/>
                </a:solidFill>
                <a:latin typeface="Century Gothic"/>
                <a:cs typeface="Century Gothic"/>
              </a:rPr>
              <a:t>Mortality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6564" name="object 4"/>
          <p:cNvSpPr txBox="1">
            <a:spLocks noChangeArrowheads="1"/>
          </p:cNvSpPr>
          <p:nvPr/>
        </p:nvSpPr>
        <p:spPr bwMode="auto">
          <a:xfrm>
            <a:off x="1603375" y="3644900"/>
            <a:ext cx="1838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Source: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US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Census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Bureau,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Populatio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Report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bject 2"/>
          <p:cNvSpPr>
            <a:spLocks noChangeArrowheads="1"/>
          </p:cNvSpPr>
          <p:nvPr/>
        </p:nvSpPr>
        <p:spPr bwMode="auto">
          <a:xfrm>
            <a:off x="3575050" y="1154113"/>
            <a:ext cx="5834063" cy="5703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0700" y="436563"/>
            <a:ext cx="8083550" cy="558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D</a:t>
            </a:r>
            <a:r>
              <a:rPr sz="4200" spc="-15" dirty="0">
                <a:solidFill>
                  <a:srgbClr val="EBEBEB"/>
                </a:solidFill>
                <a:latin typeface="Century Gothic"/>
                <a:cs typeface="Century Gothic"/>
              </a:rPr>
              <a:t>e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cli</a:t>
            </a:r>
            <a:r>
              <a:rPr sz="4200" spc="-20" dirty="0">
                <a:solidFill>
                  <a:srgbClr val="EBEBEB"/>
                </a:solidFill>
                <a:latin typeface="Century Gothic"/>
                <a:cs typeface="Century Gothic"/>
              </a:rPr>
              <a:t>n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g</a:t>
            </a:r>
            <a:r>
              <a:rPr sz="4200" spc="9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Mortality/High</a:t>
            </a:r>
            <a:r>
              <a:rPr sz="4200" spc="9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spc="5" dirty="0">
                <a:solidFill>
                  <a:srgbClr val="EBEBEB"/>
                </a:solidFill>
                <a:latin typeface="Century Gothic"/>
                <a:cs typeface="Century Gothic"/>
              </a:rPr>
              <a:t>F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ertility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68612" name="object 4"/>
          <p:cNvSpPr txBox="1">
            <a:spLocks noChangeArrowheads="1"/>
          </p:cNvSpPr>
          <p:nvPr/>
        </p:nvSpPr>
        <p:spPr bwMode="auto">
          <a:xfrm>
            <a:off x="1603375" y="3644900"/>
            <a:ext cx="1838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Source: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US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Census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Bureau,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Populatio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Report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bject 2"/>
          <p:cNvSpPr>
            <a:spLocks noChangeArrowheads="1"/>
          </p:cNvSpPr>
          <p:nvPr/>
        </p:nvSpPr>
        <p:spPr bwMode="auto">
          <a:xfrm>
            <a:off x="4224338" y="1025525"/>
            <a:ext cx="5346700" cy="5832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4875" y="346075"/>
            <a:ext cx="8013700" cy="482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spc="-25" dirty="0">
                <a:solidFill>
                  <a:srgbClr val="EBEBEB"/>
                </a:solidFill>
                <a:latin typeface="Century Gothic"/>
                <a:cs typeface="Century Gothic"/>
              </a:rPr>
              <a:t>Reduced</a:t>
            </a:r>
            <a:r>
              <a:rPr sz="3600" spc="7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EBEBEB"/>
                </a:solidFill>
                <a:latin typeface="Century Gothic"/>
                <a:cs typeface="Century Gothic"/>
              </a:rPr>
              <a:t>Fertility/Reduced</a:t>
            </a:r>
            <a:r>
              <a:rPr sz="3600" spc="9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EBEBEB"/>
                </a:solidFill>
                <a:latin typeface="Century Gothic"/>
                <a:cs typeface="Century Gothic"/>
              </a:rPr>
              <a:t>Mortality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70660" name="object 4"/>
          <p:cNvSpPr txBox="1">
            <a:spLocks noChangeArrowheads="1"/>
          </p:cNvSpPr>
          <p:nvPr/>
        </p:nvSpPr>
        <p:spPr bwMode="auto">
          <a:xfrm>
            <a:off x="1603375" y="3644900"/>
            <a:ext cx="1838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Source: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US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Census</a:t>
            </a: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Bureau,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Populatio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Report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solidFill>
                  <a:srgbClr val="FFFF00"/>
                </a:solidFill>
              </a:rPr>
              <a:t>5</a:t>
            </a:r>
            <a:r>
              <a:rPr sz="4000" spc="-15" dirty="0">
                <a:solidFill>
                  <a:srgbClr val="FFFF00"/>
                </a:solidFill>
              </a:rPr>
              <a:t>.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</a:rPr>
              <a:t>Key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</a:rPr>
              <a:t>Risk</a:t>
            </a:r>
            <a:r>
              <a:rPr sz="40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</a:rPr>
              <a:t>Fa</a:t>
            </a:r>
            <a:r>
              <a:rPr sz="4000" spc="-50" dirty="0">
                <a:solidFill>
                  <a:srgbClr val="FFFF00"/>
                </a:solidFill>
              </a:rPr>
              <a:t>c</a:t>
            </a:r>
            <a:r>
              <a:rPr sz="4000" spc="-20" dirty="0">
                <a:solidFill>
                  <a:srgbClr val="FFFF00"/>
                </a:solidFill>
              </a:rPr>
              <a:t>tors</a:t>
            </a:r>
            <a:r>
              <a:rPr sz="40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</a:rPr>
              <a:t>for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</a:rPr>
              <a:t>Variou</a:t>
            </a:r>
            <a:r>
              <a:rPr sz="4000" spc="-20" dirty="0">
                <a:solidFill>
                  <a:srgbClr val="FFFF00"/>
                </a:solidFill>
              </a:rPr>
              <a:t>s</a:t>
            </a:r>
            <a:r>
              <a:rPr sz="4000" spc="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FFFF00"/>
                </a:solidFill>
              </a:rPr>
              <a:t>He</a:t>
            </a:r>
            <a:r>
              <a:rPr sz="4000" spc="-50" dirty="0">
                <a:solidFill>
                  <a:srgbClr val="FFFF00"/>
                </a:solidFill>
              </a:rPr>
              <a:t>a</a:t>
            </a:r>
            <a:r>
              <a:rPr sz="4000" spc="-25" dirty="0">
                <a:solidFill>
                  <a:srgbClr val="FFFF00"/>
                </a:solidFill>
              </a:rPr>
              <a:t>lth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2707" name="object 3"/>
          <p:cNvSpPr txBox="1">
            <a:spLocks noChangeArrowheads="1"/>
          </p:cNvSpPr>
          <p:nvPr/>
        </p:nvSpPr>
        <p:spPr bwMode="auto">
          <a:xfrm>
            <a:off x="725488" y="1176338"/>
            <a:ext cx="93789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Conditions</a:t>
            </a:r>
            <a:endParaRPr lang="en-US" altLang="en-US" sz="4000"/>
          </a:p>
          <a:p>
            <a:pPr eaLnBrk="1" hangingPunct="1">
              <a:lnSpc>
                <a:spcPts val="42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>
              <a:solidFill>
                <a:srgbClr val="89D0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75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Tobacco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use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ts val="2313"/>
              </a:lnSpc>
              <a:spcBef>
                <a:spcPts val="988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related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the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top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ten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causes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mortality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world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wide</a:t>
            </a:r>
            <a:endParaRPr lang="en-US" altLang="en-US" sz="2400"/>
          </a:p>
          <a:p>
            <a:pPr eaLnBrk="1" hangingPunct="1">
              <a:spcBef>
                <a:spcPts val="338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Poor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sanitation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and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access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to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clean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water-</a:t>
            </a:r>
            <a:endParaRPr lang="en-US" altLang="en-US" sz="2800"/>
          </a:p>
          <a:p>
            <a:pPr eaLnBrk="1" hangingPunct="1">
              <a:lnSpc>
                <a:spcPts val="2588"/>
              </a:lnSpc>
              <a:spcBef>
                <a:spcPts val="438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>
                <a:solidFill>
                  <a:srgbClr val="FFFFFF"/>
                </a:solidFill>
              </a:rPr>
              <a:t>related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high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levels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of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diarrhoeal/water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borne</a:t>
            </a:r>
            <a:endParaRPr lang="en-US" altLang="en-US" sz="2400"/>
          </a:p>
          <a:p>
            <a:pPr algn="ctr" eaLnBrk="1" hangingPunct="1">
              <a:lnSpc>
                <a:spcPts val="2588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diseases</a:t>
            </a:r>
            <a:endParaRPr lang="en-US" altLang="en-US" sz="2400"/>
          </a:p>
          <a:p>
            <a:pPr eaLnBrk="1" hangingPunct="1">
              <a:spcBef>
                <a:spcPts val="325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Extra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marital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affairs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spcBef>
                <a:spcPts val="425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HIV/AIDS,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sexually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transmitted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infections</a:t>
            </a:r>
            <a:endParaRPr lang="en-US" altLang="en-US" sz="2400"/>
          </a:p>
          <a:p>
            <a:pPr eaLnBrk="1" hangingPunct="1">
              <a:spcBef>
                <a:spcPts val="325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2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Malnutrition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–</a:t>
            </a:r>
            <a:endParaRPr lang="en-US" altLang="en-US" sz="2800"/>
          </a:p>
          <a:p>
            <a:pPr eaLnBrk="1" hangingPunct="1">
              <a:lnSpc>
                <a:spcPts val="2300"/>
              </a:lnSpc>
              <a:buClrTx/>
              <a:buSzTx/>
              <a:buFontTx/>
              <a:buNone/>
            </a:pPr>
            <a:r>
              <a:rPr lang="en-US" altLang="en-US" sz="19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19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Under-nutrition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(increased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susceptibility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to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infectious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diseases)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and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over-nutrition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responsible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for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cardiovascular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diseases,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cancers,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obesity</a:t>
            </a:r>
            <a:r>
              <a:rPr lang="en-US" alt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FF"/>
                </a:solidFill>
              </a:rPr>
              <a:t>etc.</a:t>
            </a:r>
            <a:endParaRPr lang="en-US" alt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1688" y="241300"/>
            <a:ext cx="6553200" cy="1117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6</a:t>
            </a:r>
            <a:r>
              <a:rPr sz="4000" spc="-15" dirty="0">
                <a:solidFill>
                  <a:srgbClr val="FFFF00"/>
                </a:solidFill>
                <a:latin typeface="Century Gothic"/>
                <a:cs typeface="Century Gothic"/>
              </a:rPr>
              <a:t>.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The</a:t>
            </a:r>
            <a:r>
              <a:rPr sz="4000" spc="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40" dirty="0">
                <a:solidFill>
                  <a:srgbClr val="FFFF00"/>
                </a:solidFill>
                <a:latin typeface="Century Gothic"/>
                <a:cs typeface="Century Gothic"/>
              </a:rPr>
              <a:t>O</a:t>
            </a: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rga</a:t>
            </a:r>
            <a:r>
              <a:rPr sz="4000" spc="-4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isation</a:t>
            </a:r>
            <a:r>
              <a:rPr sz="4000" spc="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FFFF00"/>
                </a:solidFill>
                <a:latin typeface="Century Gothic"/>
                <a:cs typeface="Century Gothic"/>
              </a:rPr>
              <a:t>and</a:t>
            </a:r>
            <a:endParaRPr sz="4000" dirty="0">
              <a:latin typeface="Century Gothic"/>
              <a:cs typeface="Century Gothic"/>
            </a:endParaRPr>
          </a:p>
          <a:p>
            <a:pPr marL="12700" eaLnBrk="1" fontAlgn="auto" hangingPunct="1">
              <a:lnSpc>
                <a:spcPts val="4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Fu</a:t>
            </a:r>
            <a:r>
              <a:rPr sz="4000" spc="-40" dirty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sz="4000" spc="-20" dirty="0">
                <a:solidFill>
                  <a:srgbClr val="FFFF00"/>
                </a:solidFill>
                <a:latin typeface="Century Gothic"/>
                <a:cs typeface="Century Gothic"/>
              </a:rPr>
              <a:t>ction</a:t>
            </a:r>
            <a:r>
              <a:rPr sz="4000" spc="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FFFF00"/>
                </a:solidFill>
                <a:latin typeface="Century Gothic"/>
                <a:cs typeface="Century Gothic"/>
              </a:rPr>
              <a:t>of</a:t>
            </a:r>
            <a:r>
              <a:rPr sz="4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5" dirty="0">
                <a:solidFill>
                  <a:srgbClr val="FFFF00"/>
                </a:solidFill>
                <a:latin typeface="Century Gothic"/>
                <a:cs typeface="Century Gothic"/>
              </a:rPr>
              <a:t>He</a:t>
            </a:r>
            <a:r>
              <a:rPr sz="4000" spc="-50" dirty="0">
                <a:solidFill>
                  <a:srgbClr val="FFFF00"/>
                </a:solidFill>
                <a:latin typeface="Century Gothic"/>
                <a:cs typeface="Century Gothic"/>
              </a:rPr>
              <a:t>a</a:t>
            </a:r>
            <a:r>
              <a:rPr sz="4000" spc="-20" dirty="0">
                <a:solidFill>
                  <a:srgbClr val="FFFF00"/>
                </a:solidFill>
                <a:latin typeface="Century Gothic"/>
                <a:cs typeface="Century Gothic"/>
              </a:rPr>
              <a:t>lt</a:t>
            </a:r>
            <a:r>
              <a:rPr sz="4000" spc="-25" dirty="0">
                <a:solidFill>
                  <a:srgbClr val="FFFF00"/>
                </a:solidFill>
                <a:latin typeface="Century Gothic"/>
                <a:cs typeface="Century Gothic"/>
              </a:rPr>
              <a:t>h</a:t>
            </a:r>
            <a:r>
              <a:rPr sz="4000" spc="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Century Gothic"/>
                <a:cs typeface="Century Gothic"/>
              </a:rPr>
              <a:t>Systems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74755" name="object 3"/>
          <p:cNvSpPr txBox="1">
            <a:spLocks noChangeArrowheads="1"/>
          </p:cNvSpPr>
          <p:nvPr/>
        </p:nvSpPr>
        <p:spPr bwMode="auto">
          <a:xfrm>
            <a:off x="1782763" y="1639888"/>
            <a:ext cx="830738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9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8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i="1">
                <a:solidFill>
                  <a:srgbClr val="FFFFFF"/>
                </a:solidFill>
              </a:rPr>
              <a:t>A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health</a:t>
            </a:r>
            <a:r>
              <a:rPr lang="en-US" altLang="en-US" sz="28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FF"/>
                </a:solidFill>
              </a:rPr>
              <a:t>system</a:t>
            </a: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ts val="1025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8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FFFFFF"/>
                </a:solidFill>
              </a:rPr>
              <a:t>comprises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all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organizations,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institutions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resources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devoted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to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producing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actions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whose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primary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intent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to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improve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health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(WHO)</a:t>
            </a: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838"/>
              </a:lnSpc>
              <a:spcBef>
                <a:spcPts val="1388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8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Most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national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health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systems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consist:</a:t>
            </a:r>
            <a:endParaRPr lang="en-US" altLang="en-US" sz="2800"/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8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public,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private,</a:t>
            </a:r>
            <a:endParaRPr lang="en-US" altLang="en-US" sz="2800"/>
          </a:p>
          <a:p>
            <a:pPr eaLnBrk="1" hangingPunct="1">
              <a:spcBef>
                <a:spcPts val="25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89D0D6"/>
                </a:solidFill>
                <a:latin typeface="Wingdings 3" panose="05040102010807070707" pitchFamily="18" charset="2"/>
              </a:rPr>
              <a:t></a:t>
            </a:r>
            <a:r>
              <a:rPr lang="en-US" altLang="en-US" sz="2800">
                <a:solidFill>
                  <a:srgbClr val="89D0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FFFFFF"/>
                </a:solidFill>
              </a:rPr>
              <a:t>traditional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and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informal</a:t>
            </a: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FFFFFF"/>
                </a:solidFill>
              </a:rPr>
              <a:t>sectors:</a:t>
            </a:r>
            <a:endParaRPr lang="en-US" alt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28588"/>
            <a:ext cx="9372600" cy="1287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200" spc="-30" dirty="0">
                <a:solidFill>
                  <a:srgbClr val="EBEBEB"/>
                </a:solidFill>
                <a:latin typeface="Century Gothic"/>
                <a:cs typeface="Century Gothic"/>
              </a:rPr>
              <a:t>Chan</a:t>
            </a:r>
            <a:r>
              <a:rPr sz="4200" spc="-45" dirty="0">
                <a:solidFill>
                  <a:srgbClr val="EBEBEB"/>
                </a:solidFill>
                <a:latin typeface="Century Gothic"/>
                <a:cs typeface="Century Gothic"/>
              </a:rPr>
              <a:t>g</a:t>
            </a:r>
            <a:r>
              <a:rPr sz="4200" spc="-25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r>
              <a:rPr sz="4200" spc="-30" dirty="0">
                <a:solidFill>
                  <a:srgbClr val="EBEBEB"/>
                </a:solidFill>
                <a:latin typeface="Century Gothic"/>
                <a:cs typeface="Century Gothic"/>
              </a:rPr>
              <a:t>g</a:t>
            </a:r>
            <a:r>
              <a:rPr sz="4200" spc="10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i</a:t>
            </a:r>
            <a:r>
              <a:rPr sz="4200" dirty="0">
                <a:solidFill>
                  <a:srgbClr val="EBEBEB"/>
                </a:solidFill>
                <a:latin typeface="Century Gothic"/>
                <a:cs typeface="Century Gothic"/>
              </a:rPr>
              <a:t>n</a:t>
            </a:r>
            <a:r>
              <a:rPr sz="4200" spc="110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Health</a:t>
            </a:r>
            <a:endParaRPr sz="4200" dirty="0">
              <a:latin typeface="Century Gothic"/>
              <a:cs typeface="Century Gothic"/>
            </a:endParaRPr>
          </a:p>
          <a:p>
            <a:pPr marL="12700" eaLnBrk="1" fontAlgn="auto" hangingPunct="1">
              <a:lnSpc>
                <a:spcPts val="4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In</a:t>
            </a:r>
            <a:r>
              <a:rPr sz="4200" spc="-20" dirty="0">
                <a:solidFill>
                  <a:srgbClr val="EBEBEB"/>
                </a:solidFill>
                <a:latin typeface="Century Gothic"/>
                <a:cs typeface="Century Gothic"/>
              </a:rPr>
              <a:t>e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quality</a:t>
            </a:r>
            <a:endParaRPr sz="4200" dirty="0">
              <a:latin typeface="Century Gothic"/>
              <a:cs typeface="Century Gothic"/>
            </a:endParaRPr>
          </a:p>
        </p:txBody>
      </p:sp>
      <p:sp>
        <p:nvSpPr>
          <p:cNvPr id="76803" name="object 3"/>
          <p:cNvSpPr>
            <a:spLocks/>
          </p:cNvSpPr>
          <p:nvPr/>
        </p:nvSpPr>
        <p:spPr bwMode="auto">
          <a:xfrm>
            <a:off x="3719513" y="2276475"/>
            <a:ext cx="609600" cy="700088"/>
          </a:xfrm>
          <a:custGeom>
            <a:avLst/>
            <a:gdLst>
              <a:gd name="T0" fmla="*/ 0 w 609600"/>
              <a:gd name="T1" fmla="*/ 695666 h 700405"/>
              <a:gd name="T2" fmla="*/ 609599 w 609600"/>
              <a:gd name="T3" fmla="*/ 695666 h 700405"/>
              <a:gd name="T4" fmla="*/ 609599 w 609600"/>
              <a:gd name="T5" fmla="*/ 0 h 700405"/>
              <a:gd name="T6" fmla="*/ 0 w 609600"/>
              <a:gd name="T7" fmla="*/ 0 h 700405"/>
              <a:gd name="T8" fmla="*/ 0 w 609600"/>
              <a:gd name="T9" fmla="*/ 695666 h 700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600"/>
              <a:gd name="T16" fmla="*/ 0 h 700405"/>
              <a:gd name="T17" fmla="*/ 609600 w 609600"/>
              <a:gd name="T18" fmla="*/ 700405 h 700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700405">
                <a:moveTo>
                  <a:pt x="0" y="700089"/>
                </a:moveTo>
                <a:lnTo>
                  <a:pt x="609599" y="700089"/>
                </a:lnTo>
                <a:lnTo>
                  <a:pt x="609599" y="0"/>
                </a:lnTo>
                <a:lnTo>
                  <a:pt x="0" y="0"/>
                </a:lnTo>
                <a:lnTo>
                  <a:pt x="0" y="7000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4" name="object 4"/>
          <p:cNvSpPr>
            <a:spLocks/>
          </p:cNvSpPr>
          <p:nvPr/>
        </p:nvSpPr>
        <p:spPr bwMode="auto">
          <a:xfrm>
            <a:off x="3719513" y="2976563"/>
            <a:ext cx="609600" cy="700087"/>
          </a:xfrm>
          <a:custGeom>
            <a:avLst/>
            <a:gdLst>
              <a:gd name="T0" fmla="*/ 0 w 609600"/>
              <a:gd name="T1" fmla="*/ 695666 h 700404"/>
              <a:gd name="T2" fmla="*/ 609599 w 609600"/>
              <a:gd name="T3" fmla="*/ 695666 h 700404"/>
              <a:gd name="T4" fmla="*/ 609599 w 609600"/>
              <a:gd name="T5" fmla="*/ 0 h 700404"/>
              <a:gd name="T6" fmla="*/ 0 w 609600"/>
              <a:gd name="T7" fmla="*/ 0 h 700404"/>
              <a:gd name="T8" fmla="*/ 0 w 609600"/>
              <a:gd name="T9" fmla="*/ 695666 h 700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600"/>
              <a:gd name="T16" fmla="*/ 0 h 700404"/>
              <a:gd name="T17" fmla="*/ 609600 w 609600"/>
              <a:gd name="T18" fmla="*/ 700404 h 700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700404">
                <a:moveTo>
                  <a:pt x="0" y="700089"/>
                </a:moveTo>
                <a:lnTo>
                  <a:pt x="609599" y="700089"/>
                </a:lnTo>
                <a:lnTo>
                  <a:pt x="609599" y="0"/>
                </a:lnTo>
                <a:lnTo>
                  <a:pt x="0" y="0"/>
                </a:lnTo>
                <a:lnTo>
                  <a:pt x="0" y="700089"/>
                </a:lnTo>
                <a:close/>
              </a:path>
            </a:pathLst>
          </a:custGeom>
          <a:solidFill>
            <a:srgbClr val="FF2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5" name="object 5"/>
          <p:cNvSpPr>
            <a:spLocks/>
          </p:cNvSpPr>
          <p:nvPr/>
        </p:nvSpPr>
        <p:spPr bwMode="auto">
          <a:xfrm>
            <a:off x="3719513" y="3676650"/>
            <a:ext cx="609600" cy="701675"/>
          </a:xfrm>
          <a:custGeom>
            <a:avLst/>
            <a:gdLst>
              <a:gd name="T0" fmla="*/ 0 w 609600"/>
              <a:gd name="T1" fmla="*/ 701670 h 701675"/>
              <a:gd name="T2" fmla="*/ 609599 w 609600"/>
              <a:gd name="T3" fmla="*/ 701670 h 701675"/>
              <a:gd name="T4" fmla="*/ 609599 w 609600"/>
              <a:gd name="T5" fmla="*/ 0 h 701675"/>
              <a:gd name="T6" fmla="*/ 0 w 609600"/>
              <a:gd name="T7" fmla="*/ 0 h 701675"/>
              <a:gd name="T8" fmla="*/ 0 w 609600"/>
              <a:gd name="T9" fmla="*/ 701670 h 7016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600"/>
              <a:gd name="T16" fmla="*/ 0 h 701675"/>
              <a:gd name="T17" fmla="*/ 609600 w 609600"/>
              <a:gd name="T18" fmla="*/ 701675 h 7016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701675">
                <a:moveTo>
                  <a:pt x="0" y="701670"/>
                </a:moveTo>
                <a:lnTo>
                  <a:pt x="609599" y="701670"/>
                </a:lnTo>
                <a:lnTo>
                  <a:pt x="609599" y="0"/>
                </a:lnTo>
                <a:lnTo>
                  <a:pt x="0" y="0"/>
                </a:lnTo>
                <a:lnTo>
                  <a:pt x="0" y="701670"/>
                </a:lnTo>
                <a:close/>
              </a:path>
            </a:pathLst>
          </a:custGeom>
          <a:solidFill>
            <a:srgbClr val="FF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6" name="object 6"/>
          <p:cNvSpPr>
            <a:spLocks/>
          </p:cNvSpPr>
          <p:nvPr/>
        </p:nvSpPr>
        <p:spPr bwMode="auto">
          <a:xfrm>
            <a:off x="3719513" y="4378325"/>
            <a:ext cx="609600" cy="700088"/>
          </a:xfrm>
          <a:custGeom>
            <a:avLst/>
            <a:gdLst>
              <a:gd name="T0" fmla="*/ 0 w 609600"/>
              <a:gd name="T1" fmla="*/ 695680 h 700404"/>
              <a:gd name="T2" fmla="*/ 609599 w 609600"/>
              <a:gd name="T3" fmla="*/ 695680 h 700404"/>
              <a:gd name="T4" fmla="*/ 609599 w 609600"/>
              <a:gd name="T5" fmla="*/ 0 h 700404"/>
              <a:gd name="T6" fmla="*/ 0 w 609600"/>
              <a:gd name="T7" fmla="*/ 0 h 700404"/>
              <a:gd name="T8" fmla="*/ 0 w 609600"/>
              <a:gd name="T9" fmla="*/ 695680 h 700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600"/>
              <a:gd name="T16" fmla="*/ 0 h 700404"/>
              <a:gd name="T17" fmla="*/ 609600 w 609600"/>
              <a:gd name="T18" fmla="*/ 700404 h 700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700404">
                <a:moveTo>
                  <a:pt x="0" y="700089"/>
                </a:moveTo>
                <a:lnTo>
                  <a:pt x="609599" y="700089"/>
                </a:lnTo>
                <a:lnTo>
                  <a:pt x="609599" y="0"/>
                </a:lnTo>
                <a:lnTo>
                  <a:pt x="0" y="0"/>
                </a:lnTo>
                <a:lnTo>
                  <a:pt x="0" y="700089"/>
                </a:lnTo>
                <a:close/>
              </a:path>
            </a:pathLst>
          </a:custGeom>
          <a:solidFill>
            <a:srgbClr val="FF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7" name="object 7"/>
          <p:cNvSpPr>
            <a:spLocks/>
          </p:cNvSpPr>
          <p:nvPr/>
        </p:nvSpPr>
        <p:spPr bwMode="auto">
          <a:xfrm>
            <a:off x="3719513" y="5078413"/>
            <a:ext cx="609600" cy="700087"/>
          </a:xfrm>
          <a:custGeom>
            <a:avLst/>
            <a:gdLst>
              <a:gd name="T0" fmla="*/ 0 w 609600"/>
              <a:gd name="T1" fmla="*/ 695666 h 700404"/>
              <a:gd name="T2" fmla="*/ 609599 w 609600"/>
              <a:gd name="T3" fmla="*/ 695666 h 700404"/>
              <a:gd name="T4" fmla="*/ 609599 w 609600"/>
              <a:gd name="T5" fmla="*/ 0 h 700404"/>
              <a:gd name="T6" fmla="*/ 0 w 609600"/>
              <a:gd name="T7" fmla="*/ 0 h 700404"/>
              <a:gd name="T8" fmla="*/ 0 w 609600"/>
              <a:gd name="T9" fmla="*/ 695666 h 700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600"/>
              <a:gd name="T16" fmla="*/ 0 h 700404"/>
              <a:gd name="T17" fmla="*/ 609600 w 609600"/>
              <a:gd name="T18" fmla="*/ 700404 h 700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700404">
                <a:moveTo>
                  <a:pt x="0" y="700089"/>
                </a:moveTo>
                <a:lnTo>
                  <a:pt x="609599" y="700089"/>
                </a:lnTo>
                <a:lnTo>
                  <a:pt x="609599" y="0"/>
                </a:lnTo>
                <a:lnTo>
                  <a:pt x="0" y="0"/>
                </a:lnTo>
                <a:lnTo>
                  <a:pt x="0" y="7000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8" name="object 8"/>
          <p:cNvSpPr>
            <a:spLocks/>
          </p:cNvSpPr>
          <p:nvPr/>
        </p:nvSpPr>
        <p:spPr bwMode="auto">
          <a:xfrm>
            <a:off x="3705225" y="2976563"/>
            <a:ext cx="638175" cy="0"/>
          </a:xfrm>
          <a:custGeom>
            <a:avLst/>
            <a:gdLst>
              <a:gd name="T0" fmla="*/ 0 w 638175"/>
              <a:gd name="T1" fmla="*/ 638159 w 638175"/>
              <a:gd name="T2" fmla="*/ 0 60000 65536"/>
              <a:gd name="T3" fmla="*/ 0 60000 65536"/>
              <a:gd name="T4" fmla="*/ 0 w 638175"/>
              <a:gd name="T5" fmla="*/ 638175 w 638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8175">
                <a:moveTo>
                  <a:pt x="0" y="0"/>
                </a:moveTo>
                <a:lnTo>
                  <a:pt x="638159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09" name="object 9"/>
          <p:cNvSpPr>
            <a:spLocks/>
          </p:cNvSpPr>
          <p:nvPr/>
        </p:nvSpPr>
        <p:spPr bwMode="auto">
          <a:xfrm>
            <a:off x="3705225" y="3676650"/>
            <a:ext cx="638175" cy="0"/>
          </a:xfrm>
          <a:custGeom>
            <a:avLst/>
            <a:gdLst>
              <a:gd name="T0" fmla="*/ 0 w 638175"/>
              <a:gd name="T1" fmla="*/ 638159 w 638175"/>
              <a:gd name="T2" fmla="*/ 0 60000 65536"/>
              <a:gd name="T3" fmla="*/ 0 60000 65536"/>
              <a:gd name="T4" fmla="*/ 0 w 638175"/>
              <a:gd name="T5" fmla="*/ 638175 w 638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8175">
                <a:moveTo>
                  <a:pt x="0" y="0"/>
                </a:moveTo>
                <a:lnTo>
                  <a:pt x="638159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0" name="object 10"/>
          <p:cNvSpPr>
            <a:spLocks/>
          </p:cNvSpPr>
          <p:nvPr/>
        </p:nvSpPr>
        <p:spPr bwMode="auto">
          <a:xfrm>
            <a:off x="3705225" y="4378325"/>
            <a:ext cx="638175" cy="0"/>
          </a:xfrm>
          <a:custGeom>
            <a:avLst/>
            <a:gdLst>
              <a:gd name="T0" fmla="*/ 0 w 638175"/>
              <a:gd name="T1" fmla="*/ 638159 w 638175"/>
              <a:gd name="T2" fmla="*/ 0 60000 65536"/>
              <a:gd name="T3" fmla="*/ 0 60000 65536"/>
              <a:gd name="T4" fmla="*/ 0 w 638175"/>
              <a:gd name="T5" fmla="*/ 638175 w 638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8175">
                <a:moveTo>
                  <a:pt x="0" y="0"/>
                </a:moveTo>
                <a:lnTo>
                  <a:pt x="638159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1" name="object 11"/>
          <p:cNvSpPr>
            <a:spLocks/>
          </p:cNvSpPr>
          <p:nvPr/>
        </p:nvSpPr>
        <p:spPr bwMode="auto">
          <a:xfrm>
            <a:off x="3705225" y="5078413"/>
            <a:ext cx="638175" cy="0"/>
          </a:xfrm>
          <a:custGeom>
            <a:avLst/>
            <a:gdLst>
              <a:gd name="T0" fmla="*/ 0 w 638175"/>
              <a:gd name="T1" fmla="*/ 638159 w 638175"/>
              <a:gd name="T2" fmla="*/ 0 60000 65536"/>
              <a:gd name="T3" fmla="*/ 0 60000 65536"/>
              <a:gd name="T4" fmla="*/ 0 w 638175"/>
              <a:gd name="T5" fmla="*/ 638175 w 638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8175">
                <a:moveTo>
                  <a:pt x="0" y="0"/>
                </a:moveTo>
                <a:lnTo>
                  <a:pt x="638159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2" name="object 12"/>
          <p:cNvSpPr>
            <a:spLocks/>
          </p:cNvSpPr>
          <p:nvPr/>
        </p:nvSpPr>
        <p:spPr bwMode="auto">
          <a:xfrm>
            <a:off x="3719513" y="2262188"/>
            <a:ext cx="0" cy="3530600"/>
          </a:xfrm>
          <a:custGeom>
            <a:avLst/>
            <a:gdLst>
              <a:gd name="T0" fmla="*/ 0 h 3530600"/>
              <a:gd name="T1" fmla="*/ 3530528 h 3530600"/>
              <a:gd name="T2" fmla="*/ 0 60000 65536"/>
              <a:gd name="T3" fmla="*/ 0 60000 65536"/>
              <a:gd name="T4" fmla="*/ 0 h 3530600"/>
              <a:gd name="T5" fmla="*/ 3530600 h 35306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30600">
                <a:moveTo>
                  <a:pt x="0" y="0"/>
                </a:moveTo>
                <a:lnTo>
                  <a:pt x="0" y="3530528"/>
                </a:lnTo>
              </a:path>
            </a:pathLst>
          </a:custGeom>
          <a:noFill/>
          <a:ln w="2857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3" name="object 13"/>
          <p:cNvSpPr>
            <a:spLocks/>
          </p:cNvSpPr>
          <p:nvPr/>
        </p:nvSpPr>
        <p:spPr bwMode="auto">
          <a:xfrm>
            <a:off x="4329113" y="2262188"/>
            <a:ext cx="0" cy="3530600"/>
          </a:xfrm>
          <a:custGeom>
            <a:avLst/>
            <a:gdLst>
              <a:gd name="T0" fmla="*/ 0 h 3530600"/>
              <a:gd name="T1" fmla="*/ 3530528 h 3530600"/>
              <a:gd name="T2" fmla="*/ 0 60000 65536"/>
              <a:gd name="T3" fmla="*/ 0 60000 65536"/>
              <a:gd name="T4" fmla="*/ 0 h 3530600"/>
              <a:gd name="T5" fmla="*/ 3530600 h 35306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530600">
                <a:moveTo>
                  <a:pt x="0" y="0"/>
                </a:moveTo>
                <a:lnTo>
                  <a:pt x="0" y="3530528"/>
                </a:lnTo>
              </a:path>
            </a:pathLst>
          </a:custGeom>
          <a:noFill/>
          <a:ln w="2857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4" name="object 14"/>
          <p:cNvSpPr>
            <a:spLocks/>
          </p:cNvSpPr>
          <p:nvPr/>
        </p:nvSpPr>
        <p:spPr bwMode="auto">
          <a:xfrm>
            <a:off x="3705225" y="2276475"/>
            <a:ext cx="638175" cy="0"/>
          </a:xfrm>
          <a:custGeom>
            <a:avLst/>
            <a:gdLst>
              <a:gd name="T0" fmla="*/ 0 w 638175"/>
              <a:gd name="T1" fmla="*/ 638159 w 638175"/>
              <a:gd name="T2" fmla="*/ 0 60000 65536"/>
              <a:gd name="T3" fmla="*/ 0 60000 65536"/>
              <a:gd name="T4" fmla="*/ 0 w 638175"/>
              <a:gd name="T5" fmla="*/ 638175 w 638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8175">
                <a:moveTo>
                  <a:pt x="0" y="0"/>
                </a:moveTo>
                <a:lnTo>
                  <a:pt x="638159" y="0"/>
                </a:lnTo>
              </a:path>
            </a:pathLst>
          </a:custGeom>
          <a:noFill/>
          <a:ln w="2857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object 15"/>
          <p:cNvSpPr>
            <a:spLocks/>
          </p:cNvSpPr>
          <p:nvPr/>
        </p:nvSpPr>
        <p:spPr bwMode="auto">
          <a:xfrm>
            <a:off x="3705225" y="5778500"/>
            <a:ext cx="638175" cy="0"/>
          </a:xfrm>
          <a:custGeom>
            <a:avLst/>
            <a:gdLst>
              <a:gd name="T0" fmla="*/ 0 w 638175"/>
              <a:gd name="T1" fmla="*/ 638159 w 638175"/>
              <a:gd name="T2" fmla="*/ 0 60000 65536"/>
              <a:gd name="T3" fmla="*/ 0 60000 65536"/>
              <a:gd name="T4" fmla="*/ 0 w 638175"/>
              <a:gd name="T5" fmla="*/ 638175 w 6381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38175">
                <a:moveTo>
                  <a:pt x="0" y="0"/>
                </a:moveTo>
                <a:lnTo>
                  <a:pt x="638159" y="0"/>
                </a:lnTo>
              </a:path>
            </a:pathLst>
          </a:custGeom>
          <a:noFill/>
          <a:ln w="2857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object 16"/>
          <p:cNvSpPr>
            <a:spLocks/>
          </p:cNvSpPr>
          <p:nvPr/>
        </p:nvSpPr>
        <p:spPr bwMode="auto">
          <a:xfrm>
            <a:off x="5943600" y="1828800"/>
            <a:ext cx="3505200" cy="1371600"/>
          </a:xfrm>
          <a:custGeom>
            <a:avLst/>
            <a:gdLst>
              <a:gd name="T0" fmla="*/ 1608852 w 3505200"/>
              <a:gd name="T1" fmla="*/ 2273 h 1371600"/>
              <a:gd name="T2" fmla="*/ 1331413 w 3505200"/>
              <a:gd name="T3" fmla="*/ 19933 h 1371600"/>
              <a:gd name="T4" fmla="*/ 1070388 w 3505200"/>
              <a:gd name="T5" fmla="*/ 53899 h 1371600"/>
              <a:gd name="T6" fmla="*/ 829383 w 3505200"/>
              <a:gd name="T7" fmla="*/ 102758 h 1371600"/>
              <a:gd name="T8" fmla="*/ 612006 w 3505200"/>
              <a:gd name="T9" fmla="*/ 165098 h 1371600"/>
              <a:gd name="T10" fmla="*/ 421865 w 3505200"/>
              <a:gd name="T11" fmla="*/ 239506 h 1371600"/>
              <a:gd name="T12" fmla="*/ 262567 w 3505200"/>
              <a:gd name="T13" fmla="*/ 324568 h 1371600"/>
              <a:gd name="T14" fmla="*/ 137721 w 3505200"/>
              <a:gd name="T15" fmla="*/ 418873 h 1371600"/>
              <a:gd name="T16" fmla="*/ 50932 w 3505200"/>
              <a:gd name="T17" fmla="*/ 521008 h 1371600"/>
              <a:gd name="T18" fmla="*/ 5809 w 3505200"/>
              <a:gd name="T19" fmla="*/ 629559 h 1371600"/>
              <a:gd name="T20" fmla="*/ 5809 w 3505200"/>
              <a:gd name="T21" fmla="*/ 742040 h 1371600"/>
              <a:gd name="T22" fmla="*/ 50932 w 3505200"/>
              <a:gd name="T23" fmla="*/ 850591 h 1371600"/>
              <a:gd name="T24" fmla="*/ 137721 w 3505200"/>
              <a:gd name="T25" fmla="*/ 952726 h 1371600"/>
              <a:gd name="T26" fmla="*/ 262567 w 3505200"/>
              <a:gd name="T27" fmla="*/ 1047031 h 1371600"/>
              <a:gd name="T28" fmla="*/ 421865 w 3505200"/>
              <a:gd name="T29" fmla="*/ 1132093 h 1371600"/>
              <a:gd name="T30" fmla="*/ 612006 w 3505200"/>
              <a:gd name="T31" fmla="*/ 1206501 h 1371600"/>
              <a:gd name="T32" fmla="*/ 829383 w 3505200"/>
              <a:gd name="T33" fmla="*/ 1268841 h 1371600"/>
              <a:gd name="T34" fmla="*/ 1070388 w 3505200"/>
              <a:gd name="T35" fmla="*/ 1317700 h 1371600"/>
              <a:gd name="T36" fmla="*/ 1331413 w 3505200"/>
              <a:gd name="T37" fmla="*/ 1351666 h 1371600"/>
              <a:gd name="T38" fmla="*/ 1608852 w 3505200"/>
              <a:gd name="T39" fmla="*/ 1369326 h 1371600"/>
              <a:gd name="T40" fmla="*/ 1896347 w 3505200"/>
              <a:gd name="T41" fmla="*/ 1369326 h 1371600"/>
              <a:gd name="T42" fmla="*/ 2173786 w 3505200"/>
              <a:gd name="T43" fmla="*/ 1351666 h 1371600"/>
              <a:gd name="T44" fmla="*/ 2434810 w 3505200"/>
              <a:gd name="T45" fmla="*/ 1317700 h 1371600"/>
              <a:gd name="T46" fmla="*/ 2675816 w 3505200"/>
              <a:gd name="T47" fmla="*/ 1268841 h 1371600"/>
              <a:gd name="T48" fmla="*/ 2893192 w 3505200"/>
              <a:gd name="T49" fmla="*/ 1206501 h 1371600"/>
              <a:gd name="T50" fmla="*/ 3083334 w 3505200"/>
              <a:gd name="T51" fmla="*/ 1132093 h 1371600"/>
              <a:gd name="T52" fmla="*/ 3242632 w 3505200"/>
              <a:gd name="T53" fmla="*/ 1047031 h 1371600"/>
              <a:gd name="T54" fmla="*/ 3367478 w 3505200"/>
              <a:gd name="T55" fmla="*/ 952726 h 1371600"/>
              <a:gd name="T56" fmla="*/ 3454266 w 3505200"/>
              <a:gd name="T57" fmla="*/ 850591 h 1371600"/>
              <a:gd name="T58" fmla="*/ 3499390 w 3505200"/>
              <a:gd name="T59" fmla="*/ 742040 h 1371600"/>
              <a:gd name="T60" fmla="*/ 3499390 w 3505200"/>
              <a:gd name="T61" fmla="*/ 629559 h 1371600"/>
              <a:gd name="T62" fmla="*/ 3454266 w 3505200"/>
              <a:gd name="T63" fmla="*/ 521008 h 1371600"/>
              <a:gd name="T64" fmla="*/ 3367478 w 3505200"/>
              <a:gd name="T65" fmla="*/ 418873 h 1371600"/>
              <a:gd name="T66" fmla="*/ 3242632 w 3505200"/>
              <a:gd name="T67" fmla="*/ 324568 h 1371600"/>
              <a:gd name="T68" fmla="*/ 3083334 w 3505200"/>
              <a:gd name="T69" fmla="*/ 239506 h 1371600"/>
              <a:gd name="T70" fmla="*/ 2893192 w 3505200"/>
              <a:gd name="T71" fmla="*/ 165098 h 1371600"/>
              <a:gd name="T72" fmla="*/ 2675816 w 3505200"/>
              <a:gd name="T73" fmla="*/ 102758 h 1371600"/>
              <a:gd name="T74" fmla="*/ 2434810 w 3505200"/>
              <a:gd name="T75" fmla="*/ 53899 h 1371600"/>
              <a:gd name="T76" fmla="*/ 2173786 w 3505200"/>
              <a:gd name="T77" fmla="*/ 19933 h 1371600"/>
              <a:gd name="T78" fmla="*/ 1896347 w 3505200"/>
              <a:gd name="T79" fmla="*/ 2273 h 137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05200"/>
              <a:gd name="T121" fmla="*/ 0 h 1371600"/>
              <a:gd name="T122" fmla="*/ 3505200 w 3505200"/>
              <a:gd name="T123" fmla="*/ 1371600 h 1371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05200" h="1371600">
                <a:moveTo>
                  <a:pt x="1752599" y="0"/>
                </a:moveTo>
                <a:lnTo>
                  <a:pt x="1608852" y="2273"/>
                </a:lnTo>
                <a:lnTo>
                  <a:pt x="1468307" y="8977"/>
                </a:lnTo>
                <a:lnTo>
                  <a:pt x="1331413" y="19933"/>
                </a:lnTo>
                <a:lnTo>
                  <a:pt x="1198623" y="34966"/>
                </a:lnTo>
                <a:lnTo>
                  <a:pt x="1070388" y="53899"/>
                </a:lnTo>
                <a:lnTo>
                  <a:pt x="947157" y="76555"/>
                </a:lnTo>
                <a:lnTo>
                  <a:pt x="829383" y="102758"/>
                </a:lnTo>
                <a:lnTo>
                  <a:pt x="717515" y="132331"/>
                </a:lnTo>
                <a:lnTo>
                  <a:pt x="612006" y="165098"/>
                </a:lnTo>
                <a:lnTo>
                  <a:pt x="513306" y="200882"/>
                </a:lnTo>
                <a:lnTo>
                  <a:pt x="421865" y="239506"/>
                </a:lnTo>
                <a:lnTo>
                  <a:pt x="338135" y="280793"/>
                </a:lnTo>
                <a:lnTo>
                  <a:pt x="262567" y="324568"/>
                </a:lnTo>
                <a:lnTo>
                  <a:pt x="195612" y="370654"/>
                </a:lnTo>
                <a:lnTo>
                  <a:pt x="137721" y="418873"/>
                </a:lnTo>
                <a:lnTo>
                  <a:pt x="89343" y="469050"/>
                </a:lnTo>
                <a:lnTo>
                  <a:pt x="50932" y="521008"/>
                </a:lnTo>
                <a:lnTo>
                  <a:pt x="22937" y="574570"/>
                </a:lnTo>
                <a:lnTo>
                  <a:pt x="5809" y="629559"/>
                </a:lnTo>
                <a:lnTo>
                  <a:pt x="0" y="685799"/>
                </a:lnTo>
                <a:lnTo>
                  <a:pt x="5809" y="742040"/>
                </a:lnTo>
                <a:lnTo>
                  <a:pt x="22937" y="797029"/>
                </a:lnTo>
                <a:lnTo>
                  <a:pt x="50932" y="850591"/>
                </a:lnTo>
                <a:lnTo>
                  <a:pt x="89343" y="902549"/>
                </a:lnTo>
                <a:lnTo>
                  <a:pt x="137721" y="952726"/>
                </a:lnTo>
                <a:lnTo>
                  <a:pt x="195612" y="1000945"/>
                </a:lnTo>
                <a:lnTo>
                  <a:pt x="262567" y="1047031"/>
                </a:lnTo>
                <a:lnTo>
                  <a:pt x="338135" y="1090806"/>
                </a:lnTo>
                <a:lnTo>
                  <a:pt x="421865" y="1132093"/>
                </a:lnTo>
                <a:lnTo>
                  <a:pt x="513306" y="1170717"/>
                </a:lnTo>
                <a:lnTo>
                  <a:pt x="612006" y="1206501"/>
                </a:lnTo>
                <a:lnTo>
                  <a:pt x="717515" y="1239268"/>
                </a:lnTo>
                <a:lnTo>
                  <a:pt x="829383" y="1268841"/>
                </a:lnTo>
                <a:lnTo>
                  <a:pt x="947157" y="1295044"/>
                </a:lnTo>
                <a:lnTo>
                  <a:pt x="1070388" y="1317700"/>
                </a:lnTo>
                <a:lnTo>
                  <a:pt x="1198623" y="1336633"/>
                </a:lnTo>
                <a:lnTo>
                  <a:pt x="1331413" y="1351666"/>
                </a:lnTo>
                <a:lnTo>
                  <a:pt x="1468307" y="1362622"/>
                </a:lnTo>
                <a:lnTo>
                  <a:pt x="1608852" y="1369326"/>
                </a:lnTo>
                <a:lnTo>
                  <a:pt x="1752599" y="1371599"/>
                </a:lnTo>
                <a:lnTo>
                  <a:pt x="1896347" y="1369326"/>
                </a:lnTo>
                <a:lnTo>
                  <a:pt x="2036892" y="1362622"/>
                </a:lnTo>
                <a:lnTo>
                  <a:pt x="2173786" y="1351666"/>
                </a:lnTo>
                <a:lnTo>
                  <a:pt x="2306576" y="1336633"/>
                </a:lnTo>
                <a:lnTo>
                  <a:pt x="2434811" y="1317700"/>
                </a:lnTo>
                <a:lnTo>
                  <a:pt x="2558042" y="1295044"/>
                </a:lnTo>
                <a:lnTo>
                  <a:pt x="2675816" y="1268841"/>
                </a:lnTo>
                <a:lnTo>
                  <a:pt x="2787684" y="1239268"/>
                </a:lnTo>
                <a:lnTo>
                  <a:pt x="2893193" y="1206501"/>
                </a:lnTo>
                <a:lnTo>
                  <a:pt x="2991893" y="1170717"/>
                </a:lnTo>
                <a:lnTo>
                  <a:pt x="3083334" y="1132093"/>
                </a:lnTo>
                <a:lnTo>
                  <a:pt x="3167064" y="1090806"/>
                </a:lnTo>
                <a:lnTo>
                  <a:pt x="3242632" y="1047031"/>
                </a:lnTo>
                <a:lnTo>
                  <a:pt x="3309587" y="1000945"/>
                </a:lnTo>
                <a:lnTo>
                  <a:pt x="3367478" y="952726"/>
                </a:lnTo>
                <a:lnTo>
                  <a:pt x="3415855" y="902549"/>
                </a:lnTo>
                <a:lnTo>
                  <a:pt x="3454267" y="850591"/>
                </a:lnTo>
                <a:lnTo>
                  <a:pt x="3482262" y="797029"/>
                </a:lnTo>
                <a:lnTo>
                  <a:pt x="3499390" y="742040"/>
                </a:lnTo>
                <a:lnTo>
                  <a:pt x="3505199" y="685799"/>
                </a:lnTo>
                <a:lnTo>
                  <a:pt x="3499390" y="629559"/>
                </a:lnTo>
                <a:lnTo>
                  <a:pt x="3482262" y="574570"/>
                </a:lnTo>
                <a:lnTo>
                  <a:pt x="3454267" y="521008"/>
                </a:lnTo>
                <a:lnTo>
                  <a:pt x="3415855" y="469050"/>
                </a:lnTo>
                <a:lnTo>
                  <a:pt x="3367478" y="418873"/>
                </a:lnTo>
                <a:lnTo>
                  <a:pt x="3309587" y="370654"/>
                </a:lnTo>
                <a:lnTo>
                  <a:pt x="3242632" y="324568"/>
                </a:lnTo>
                <a:lnTo>
                  <a:pt x="3167064" y="280793"/>
                </a:lnTo>
                <a:lnTo>
                  <a:pt x="3083334" y="239506"/>
                </a:lnTo>
                <a:lnTo>
                  <a:pt x="2991893" y="200882"/>
                </a:lnTo>
                <a:lnTo>
                  <a:pt x="2893193" y="165098"/>
                </a:lnTo>
                <a:lnTo>
                  <a:pt x="2787684" y="132331"/>
                </a:lnTo>
                <a:lnTo>
                  <a:pt x="2675816" y="102758"/>
                </a:lnTo>
                <a:lnTo>
                  <a:pt x="2558042" y="76555"/>
                </a:lnTo>
                <a:lnTo>
                  <a:pt x="2434811" y="53899"/>
                </a:lnTo>
                <a:lnTo>
                  <a:pt x="2306576" y="34966"/>
                </a:lnTo>
                <a:lnTo>
                  <a:pt x="2173786" y="19933"/>
                </a:lnTo>
                <a:lnTo>
                  <a:pt x="2036892" y="8977"/>
                </a:lnTo>
                <a:lnTo>
                  <a:pt x="1896347" y="2273"/>
                </a:lnTo>
                <a:lnTo>
                  <a:pt x="175259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object 17"/>
          <p:cNvSpPr>
            <a:spLocks/>
          </p:cNvSpPr>
          <p:nvPr/>
        </p:nvSpPr>
        <p:spPr bwMode="auto">
          <a:xfrm>
            <a:off x="5943600" y="1828800"/>
            <a:ext cx="3505200" cy="1371600"/>
          </a:xfrm>
          <a:custGeom>
            <a:avLst/>
            <a:gdLst>
              <a:gd name="T0" fmla="*/ 5809 w 3505200"/>
              <a:gd name="T1" fmla="*/ 629559 h 1371600"/>
              <a:gd name="T2" fmla="*/ 50932 w 3505200"/>
              <a:gd name="T3" fmla="*/ 521008 h 1371600"/>
              <a:gd name="T4" fmla="*/ 137721 w 3505200"/>
              <a:gd name="T5" fmla="*/ 418873 h 1371600"/>
              <a:gd name="T6" fmla="*/ 262567 w 3505200"/>
              <a:gd name="T7" fmla="*/ 324568 h 1371600"/>
              <a:gd name="T8" fmla="*/ 421865 w 3505200"/>
              <a:gd name="T9" fmla="*/ 239506 h 1371600"/>
              <a:gd name="T10" fmla="*/ 612006 w 3505200"/>
              <a:gd name="T11" fmla="*/ 165098 h 1371600"/>
              <a:gd name="T12" fmla="*/ 829383 w 3505200"/>
              <a:gd name="T13" fmla="*/ 102758 h 1371600"/>
              <a:gd name="T14" fmla="*/ 1070388 w 3505200"/>
              <a:gd name="T15" fmla="*/ 53899 h 1371600"/>
              <a:gd name="T16" fmla="*/ 1331413 w 3505200"/>
              <a:gd name="T17" fmla="*/ 19933 h 1371600"/>
              <a:gd name="T18" fmla="*/ 1608852 w 3505200"/>
              <a:gd name="T19" fmla="*/ 2273 h 1371600"/>
              <a:gd name="T20" fmla="*/ 1896347 w 3505200"/>
              <a:gd name="T21" fmla="*/ 2273 h 1371600"/>
              <a:gd name="T22" fmla="*/ 2173786 w 3505200"/>
              <a:gd name="T23" fmla="*/ 19933 h 1371600"/>
              <a:gd name="T24" fmla="*/ 2434810 w 3505200"/>
              <a:gd name="T25" fmla="*/ 53899 h 1371600"/>
              <a:gd name="T26" fmla="*/ 2675816 w 3505200"/>
              <a:gd name="T27" fmla="*/ 102758 h 1371600"/>
              <a:gd name="T28" fmla="*/ 2893192 w 3505200"/>
              <a:gd name="T29" fmla="*/ 165098 h 1371600"/>
              <a:gd name="T30" fmla="*/ 3083334 w 3505200"/>
              <a:gd name="T31" fmla="*/ 239506 h 1371600"/>
              <a:gd name="T32" fmla="*/ 3242632 w 3505200"/>
              <a:gd name="T33" fmla="*/ 324568 h 1371600"/>
              <a:gd name="T34" fmla="*/ 3367478 w 3505200"/>
              <a:gd name="T35" fmla="*/ 418873 h 1371600"/>
              <a:gd name="T36" fmla="*/ 3454266 w 3505200"/>
              <a:gd name="T37" fmla="*/ 521008 h 1371600"/>
              <a:gd name="T38" fmla="*/ 3499390 w 3505200"/>
              <a:gd name="T39" fmla="*/ 629559 h 1371600"/>
              <a:gd name="T40" fmla="*/ 3499390 w 3505200"/>
              <a:gd name="T41" fmla="*/ 742040 h 1371600"/>
              <a:gd name="T42" fmla="*/ 3454266 w 3505200"/>
              <a:gd name="T43" fmla="*/ 850591 h 1371600"/>
              <a:gd name="T44" fmla="*/ 3367478 w 3505200"/>
              <a:gd name="T45" fmla="*/ 952726 h 1371600"/>
              <a:gd name="T46" fmla="*/ 3242632 w 3505200"/>
              <a:gd name="T47" fmla="*/ 1047031 h 1371600"/>
              <a:gd name="T48" fmla="*/ 3083334 w 3505200"/>
              <a:gd name="T49" fmla="*/ 1132093 h 1371600"/>
              <a:gd name="T50" fmla="*/ 2893192 w 3505200"/>
              <a:gd name="T51" fmla="*/ 1206501 h 1371600"/>
              <a:gd name="T52" fmla="*/ 2675816 w 3505200"/>
              <a:gd name="T53" fmla="*/ 1268841 h 1371600"/>
              <a:gd name="T54" fmla="*/ 2434810 w 3505200"/>
              <a:gd name="T55" fmla="*/ 1317700 h 1371600"/>
              <a:gd name="T56" fmla="*/ 2173786 w 3505200"/>
              <a:gd name="T57" fmla="*/ 1351666 h 1371600"/>
              <a:gd name="T58" fmla="*/ 1896347 w 3505200"/>
              <a:gd name="T59" fmla="*/ 1369326 h 1371600"/>
              <a:gd name="T60" fmla="*/ 1608852 w 3505200"/>
              <a:gd name="T61" fmla="*/ 1369326 h 1371600"/>
              <a:gd name="T62" fmla="*/ 1331413 w 3505200"/>
              <a:gd name="T63" fmla="*/ 1351666 h 1371600"/>
              <a:gd name="T64" fmla="*/ 1070388 w 3505200"/>
              <a:gd name="T65" fmla="*/ 1317700 h 1371600"/>
              <a:gd name="T66" fmla="*/ 829383 w 3505200"/>
              <a:gd name="T67" fmla="*/ 1268841 h 1371600"/>
              <a:gd name="T68" fmla="*/ 612006 w 3505200"/>
              <a:gd name="T69" fmla="*/ 1206501 h 1371600"/>
              <a:gd name="T70" fmla="*/ 421865 w 3505200"/>
              <a:gd name="T71" fmla="*/ 1132093 h 1371600"/>
              <a:gd name="T72" fmla="*/ 262567 w 3505200"/>
              <a:gd name="T73" fmla="*/ 1047031 h 1371600"/>
              <a:gd name="T74" fmla="*/ 137721 w 3505200"/>
              <a:gd name="T75" fmla="*/ 952726 h 1371600"/>
              <a:gd name="T76" fmla="*/ 50932 w 3505200"/>
              <a:gd name="T77" fmla="*/ 850591 h 1371600"/>
              <a:gd name="T78" fmla="*/ 5809 w 3505200"/>
              <a:gd name="T79" fmla="*/ 742040 h 137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505200"/>
              <a:gd name="T121" fmla="*/ 0 h 1371600"/>
              <a:gd name="T122" fmla="*/ 3505200 w 3505200"/>
              <a:gd name="T123" fmla="*/ 1371600 h 1371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505200" h="1371600">
                <a:moveTo>
                  <a:pt x="0" y="685799"/>
                </a:moveTo>
                <a:lnTo>
                  <a:pt x="5809" y="629559"/>
                </a:lnTo>
                <a:lnTo>
                  <a:pt x="22937" y="574570"/>
                </a:lnTo>
                <a:lnTo>
                  <a:pt x="50932" y="521008"/>
                </a:lnTo>
                <a:lnTo>
                  <a:pt x="89343" y="469050"/>
                </a:lnTo>
                <a:lnTo>
                  <a:pt x="137721" y="418873"/>
                </a:lnTo>
                <a:lnTo>
                  <a:pt x="195612" y="370654"/>
                </a:lnTo>
                <a:lnTo>
                  <a:pt x="262567" y="324568"/>
                </a:lnTo>
                <a:lnTo>
                  <a:pt x="338135" y="280793"/>
                </a:lnTo>
                <a:lnTo>
                  <a:pt x="421865" y="239506"/>
                </a:lnTo>
                <a:lnTo>
                  <a:pt x="513306" y="200882"/>
                </a:lnTo>
                <a:lnTo>
                  <a:pt x="612006" y="165098"/>
                </a:lnTo>
                <a:lnTo>
                  <a:pt x="717515" y="132331"/>
                </a:lnTo>
                <a:lnTo>
                  <a:pt x="829383" y="102758"/>
                </a:lnTo>
                <a:lnTo>
                  <a:pt x="947157" y="76555"/>
                </a:lnTo>
                <a:lnTo>
                  <a:pt x="1070388" y="53899"/>
                </a:lnTo>
                <a:lnTo>
                  <a:pt x="1198623" y="34966"/>
                </a:lnTo>
                <a:lnTo>
                  <a:pt x="1331413" y="19933"/>
                </a:lnTo>
                <a:lnTo>
                  <a:pt x="1468307" y="8977"/>
                </a:lnTo>
                <a:lnTo>
                  <a:pt x="1608852" y="2273"/>
                </a:lnTo>
                <a:lnTo>
                  <a:pt x="1752599" y="0"/>
                </a:lnTo>
                <a:lnTo>
                  <a:pt x="1896347" y="2273"/>
                </a:lnTo>
                <a:lnTo>
                  <a:pt x="2036892" y="8977"/>
                </a:lnTo>
                <a:lnTo>
                  <a:pt x="2173786" y="19933"/>
                </a:lnTo>
                <a:lnTo>
                  <a:pt x="2306576" y="34966"/>
                </a:lnTo>
                <a:lnTo>
                  <a:pt x="2434811" y="53899"/>
                </a:lnTo>
                <a:lnTo>
                  <a:pt x="2558042" y="76555"/>
                </a:lnTo>
                <a:lnTo>
                  <a:pt x="2675816" y="102758"/>
                </a:lnTo>
                <a:lnTo>
                  <a:pt x="2787684" y="132331"/>
                </a:lnTo>
                <a:lnTo>
                  <a:pt x="2893193" y="165098"/>
                </a:lnTo>
                <a:lnTo>
                  <a:pt x="2991893" y="200882"/>
                </a:lnTo>
                <a:lnTo>
                  <a:pt x="3083334" y="239506"/>
                </a:lnTo>
                <a:lnTo>
                  <a:pt x="3167064" y="280793"/>
                </a:lnTo>
                <a:lnTo>
                  <a:pt x="3242632" y="324568"/>
                </a:lnTo>
                <a:lnTo>
                  <a:pt x="3309587" y="370654"/>
                </a:lnTo>
                <a:lnTo>
                  <a:pt x="3367478" y="418873"/>
                </a:lnTo>
                <a:lnTo>
                  <a:pt x="3415855" y="469050"/>
                </a:lnTo>
                <a:lnTo>
                  <a:pt x="3454267" y="521008"/>
                </a:lnTo>
                <a:lnTo>
                  <a:pt x="3482262" y="574570"/>
                </a:lnTo>
                <a:lnTo>
                  <a:pt x="3499390" y="629559"/>
                </a:lnTo>
                <a:lnTo>
                  <a:pt x="3505199" y="685799"/>
                </a:lnTo>
                <a:lnTo>
                  <a:pt x="3499390" y="742040"/>
                </a:lnTo>
                <a:lnTo>
                  <a:pt x="3482262" y="797029"/>
                </a:lnTo>
                <a:lnTo>
                  <a:pt x="3454267" y="850591"/>
                </a:lnTo>
                <a:lnTo>
                  <a:pt x="3415855" y="902549"/>
                </a:lnTo>
                <a:lnTo>
                  <a:pt x="3367478" y="952726"/>
                </a:lnTo>
                <a:lnTo>
                  <a:pt x="3309587" y="1000945"/>
                </a:lnTo>
                <a:lnTo>
                  <a:pt x="3242632" y="1047031"/>
                </a:lnTo>
                <a:lnTo>
                  <a:pt x="3167064" y="1090806"/>
                </a:lnTo>
                <a:lnTo>
                  <a:pt x="3083334" y="1132093"/>
                </a:lnTo>
                <a:lnTo>
                  <a:pt x="2991893" y="1170717"/>
                </a:lnTo>
                <a:lnTo>
                  <a:pt x="2893193" y="1206501"/>
                </a:lnTo>
                <a:lnTo>
                  <a:pt x="2787684" y="1239268"/>
                </a:lnTo>
                <a:lnTo>
                  <a:pt x="2675816" y="1268841"/>
                </a:lnTo>
                <a:lnTo>
                  <a:pt x="2558042" y="1295044"/>
                </a:lnTo>
                <a:lnTo>
                  <a:pt x="2434811" y="1317700"/>
                </a:lnTo>
                <a:lnTo>
                  <a:pt x="2306576" y="1336633"/>
                </a:lnTo>
                <a:lnTo>
                  <a:pt x="2173786" y="1351666"/>
                </a:lnTo>
                <a:lnTo>
                  <a:pt x="2036892" y="1362622"/>
                </a:lnTo>
                <a:lnTo>
                  <a:pt x="1896347" y="1369326"/>
                </a:lnTo>
                <a:lnTo>
                  <a:pt x="1752599" y="1371599"/>
                </a:lnTo>
                <a:lnTo>
                  <a:pt x="1608852" y="1369326"/>
                </a:lnTo>
                <a:lnTo>
                  <a:pt x="1468307" y="1362622"/>
                </a:lnTo>
                <a:lnTo>
                  <a:pt x="1331413" y="1351666"/>
                </a:lnTo>
                <a:lnTo>
                  <a:pt x="1198623" y="1336633"/>
                </a:lnTo>
                <a:lnTo>
                  <a:pt x="1070388" y="1317700"/>
                </a:lnTo>
                <a:lnTo>
                  <a:pt x="947157" y="1295044"/>
                </a:lnTo>
                <a:lnTo>
                  <a:pt x="829383" y="1268841"/>
                </a:lnTo>
                <a:lnTo>
                  <a:pt x="717515" y="1239268"/>
                </a:lnTo>
                <a:lnTo>
                  <a:pt x="612006" y="1206501"/>
                </a:lnTo>
                <a:lnTo>
                  <a:pt x="513306" y="1170717"/>
                </a:lnTo>
                <a:lnTo>
                  <a:pt x="421865" y="1132093"/>
                </a:lnTo>
                <a:lnTo>
                  <a:pt x="338135" y="1090806"/>
                </a:lnTo>
                <a:lnTo>
                  <a:pt x="262567" y="1047031"/>
                </a:lnTo>
                <a:lnTo>
                  <a:pt x="195612" y="1000945"/>
                </a:lnTo>
                <a:lnTo>
                  <a:pt x="137721" y="952726"/>
                </a:lnTo>
                <a:lnTo>
                  <a:pt x="89343" y="902549"/>
                </a:lnTo>
                <a:lnTo>
                  <a:pt x="50932" y="850591"/>
                </a:lnTo>
                <a:lnTo>
                  <a:pt x="22937" y="797029"/>
                </a:lnTo>
                <a:lnTo>
                  <a:pt x="5809" y="742040"/>
                </a:lnTo>
                <a:lnTo>
                  <a:pt x="0" y="6857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8" name="object 18"/>
          <p:cNvSpPr>
            <a:spLocks/>
          </p:cNvSpPr>
          <p:nvPr/>
        </p:nvSpPr>
        <p:spPr bwMode="auto">
          <a:xfrm>
            <a:off x="7010400" y="2971800"/>
            <a:ext cx="1447800" cy="914400"/>
          </a:xfrm>
          <a:custGeom>
            <a:avLst/>
            <a:gdLst>
              <a:gd name="T0" fmla="*/ 664527 w 1447800"/>
              <a:gd name="T1" fmla="*/ 1515 h 914400"/>
              <a:gd name="T2" fmla="*/ 549936 w 1447800"/>
              <a:gd name="T3" fmla="*/ 13289 h 914400"/>
              <a:gd name="T4" fmla="*/ 442122 w 1447800"/>
              <a:gd name="T5" fmla="*/ 35934 h 914400"/>
              <a:gd name="T6" fmla="*/ 342577 w 1447800"/>
              <a:gd name="T7" fmla="*/ 68508 h 914400"/>
              <a:gd name="T8" fmla="*/ 252790 w 1447800"/>
              <a:gd name="T9" fmla="*/ 110069 h 914400"/>
              <a:gd name="T10" fmla="*/ 174253 w 1447800"/>
              <a:gd name="T11" fmla="*/ 159674 h 914400"/>
              <a:gd name="T12" fmla="*/ 108455 w 1447800"/>
              <a:gd name="T13" fmla="*/ 216383 h 914400"/>
              <a:gd name="T14" fmla="*/ 56886 w 1447800"/>
              <a:gd name="T15" fmla="*/ 279253 h 914400"/>
              <a:gd name="T16" fmla="*/ 9474 w 1447800"/>
              <a:gd name="T17" fmla="*/ 383049 h 914400"/>
              <a:gd name="T18" fmla="*/ 2399 w 1447800"/>
              <a:gd name="T19" fmla="*/ 494692 h 914400"/>
              <a:gd name="T20" fmla="*/ 56886 w 1447800"/>
              <a:gd name="T21" fmla="*/ 635146 h 914400"/>
              <a:gd name="T22" fmla="*/ 108455 w 1447800"/>
              <a:gd name="T23" fmla="*/ 698016 h 914400"/>
              <a:gd name="T24" fmla="*/ 174253 w 1447800"/>
              <a:gd name="T25" fmla="*/ 754725 h 914400"/>
              <a:gd name="T26" fmla="*/ 252790 w 1447800"/>
              <a:gd name="T27" fmla="*/ 804330 h 914400"/>
              <a:gd name="T28" fmla="*/ 342577 w 1447800"/>
              <a:gd name="T29" fmla="*/ 845891 h 914400"/>
              <a:gd name="T30" fmla="*/ 442122 w 1447800"/>
              <a:gd name="T31" fmla="*/ 878465 h 914400"/>
              <a:gd name="T32" fmla="*/ 549936 w 1447800"/>
              <a:gd name="T33" fmla="*/ 901110 h 914400"/>
              <a:gd name="T34" fmla="*/ 664527 w 1447800"/>
              <a:gd name="T35" fmla="*/ 912884 h 914400"/>
              <a:gd name="T36" fmla="*/ 783272 w 1447800"/>
              <a:gd name="T37" fmla="*/ 912884 h 914400"/>
              <a:gd name="T38" fmla="*/ 897863 w 1447800"/>
              <a:gd name="T39" fmla="*/ 901110 h 914400"/>
              <a:gd name="T40" fmla="*/ 1005677 w 1447800"/>
              <a:gd name="T41" fmla="*/ 878465 h 914400"/>
              <a:gd name="T42" fmla="*/ 1105222 w 1447800"/>
              <a:gd name="T43" fmla="*/ 845891 h 914400"/>
              <a:gd name="T44" fmla="*/ 1195009 w 1447800"/>
              <a:gd name="T45" fmla="*/ 804330 h 914400"/>
              <a:gd name="T46" fmla="*/ 1273546 w 1447800"/>
              <a:gd name="T47" fmla="*/ 754725 h 914400"/>
              <a:gd name="T48" fmla="*/ 1339344 w 1447800"/>
              <a:gd name="T49" fmla="*/ 698016 h 914400"/>
              <a:gd name="T50" fmla="*/ 1390913 w 1447800"/>
              <a:gd name="T51" fmla="*/ 635146 h 914400"/>
              <a:gd name="T52" fmla="*/ 1438325 w 1447800"/>
              <a:gd name="T53" fmla="*/ 531350 h 914400"/>
              <a:gd name="T54" fmla="*/ 1445400 w 1447800"/>
              <a:gd name="T55" fmla="*/ 419707 h 914400"/>
              <a:gd name="T56" fmla="*/ 1390913 w 1447800"/>
              <a:gd name="T57" fmla="*/ 279253 h 914400"/>
              <a:gd name="T58" fmla="*/ 1339344 w 1447800"/>
              <a:gd name="T59" fmla="*/ 216383 h 914400"/>
              <a:gd name="T60" fmla="*/ 1273546 w 1447800"/>
              <a:gd name="T61" fmla="*/ 159674 h 914400"/>
              <a:gd name="T62" fmla="*/ 1195009 w 1447800"/>
              <a:gd name="T63" fmla="*/ 110069 h 914400"/>
              <a:gd name="T64" fmla="*/ 1105222 w 1447800"/>
              <a:gd name="T65" fmla="*/ 68508 h 914400"/>
              <a:gd name="T66" fmla="*/ 1005677 w 1447800"/>
              <a:gd name="T67" fmla="*/ 35934 h 914400"/>
              <a:gd name="T68" fmla="*/ 897863 w 1447800"/>
              <a:gd name="T69" fmla="*/ 13289 h 914400"/>
              <a:gd name="T70" fmla="*/ 783272 w 1447800"/>
              <a:gd name="T71" fmla="*/ 1515 h 9144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47800"/>
              <a:gd name="T109" fmla="*/ 0 h 914400"/>
              <a:gd name="T110" fmla="*/ 1447800 w 1447800"/>
              <a:gd name="T111" fmla="*/ 914400 h 9144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47800" h="914400">
                <a:moveTo>
                  <a:pt x="723899" y="0"/>
                </a:moveTo>
                <a:lnTo>
                  <a:pt x="664527" y="1515"/>
                </a:lnTo>
                <a:lnTo>
                  <a:pt x="606477" y="5985"/>
                </a:lnTo>
                <a:lnTo>
                  <a:pt x="549936" y="13289"/>
                </a:lnTo>
                <a:lnTo>
                  <a:pt x="495088" y="23312"/>
                </a:lnTo>
                <a:lnTo>
                  <a:pt x="442122" y="35934"/>
                </a:lnTo>
                <a:lnTo>
                  <a:pt x="391223" y="51039"/>
                </a:lnTo>
                <a:lnTo>
                  <a:pt x="342577" y="68508"/>
                </a:lnTo>
                <a:lnTo>
                  <a:pt x="296370" y="88224"/>
                </a:lnTo>
                <a:lnTo>
                  <a:pt x="252790" y="110069"/>
                </a:lnTo>
                <a:lnTo>
                  <a:pt x="212022" y="133925"/>
                </a:lnTo>
                <a:lnTo>
                  <a:pt x="174253" y="159674"/>
                </a:lnTo>
                <a:lnTo>
                  <a:pt x="139668" y="187200"/>
                </a:lnTo>
                <a:lnTo>
                  <a:pt x="108455" y="216383"/>
                </a:lnTo>
                <a:lnTo>
                  <a:pt x="80799" y="247107"/>
                </a:lnTo>
                <a:lnTo>
                  <a:pt x="56886" y="279253"/>
                </a:lnTo>
                <a:lnTo>
                  <a:pt x="36904" y="312704"/>
                </a:lnTo>
                <a:lnTo>
                  <a:pt x="9474" y="383049"/>
                </a:lnTo>
                <a:lnTo>
                  <a:pt x="0" y="457199"/>
                </a:lnTo>
                <a:lnTo>
                  <a:pt x="2399" y="494692"/>
                </a:lnTo>
                <a:lnTo>
                  <a:pt x="21038" y="567057"/>
                </a:lnTo>
                <a:lnTo>
                  <a:pt x="56886" y="635146"/>
                </a:lnTo>
                <a:lnTo>
                  <a:pt x="80799" y="667292"/>
                </a:lnTo>
                <a:lnTo>
                  <a:pt x="108455" y="698016"/>
                </a:lnTo>
                <a:lnTo>
                  <a:pt x="139668" y="727199"/>
                </a:lnTo>
                <a:lnTo>
                  <a:pt x="174253" y="754725"/>
                </a:lnTo>
                <a:lnTo>
                  <a:pt x="212022" y="780474"/>
                </a:lnTo>
                <a:lnTo>
                  <a:pt x="252790" y="804330"/>
                </a:lnTo>
                <a:lnTo>
                  <a:pt x="296370" y="826175"/>
                </a:lnTo>
                <a:lnTo>
                  <a:pt x="342577" y="845891"/>
                </a:lnTo>
                <a:lnTo>
                  <a:pt x="391223" y="863360"/>
                </a:lnTo>
                <a:lnTo>
                  <a:pt x="442122" y="878465"/>
                </a:lnTo>
                <a:lnTo>
                  <a:pt x="495088" y="891087"/>
                </a:lnTo>
                <a:lnTo>
                  <a:pt x="549936" y="901110"/>
                </a:lnTo>
                <a:lnTo>
                  <a:pt x="606477" y="908414"/>
                </a:lnTo>
                <a:lnTo>
                  <a:pt x="664527" y="912884"/>
                </a:lnTo>
                <a:lnTo>
                  <a:pt x="723899" y="914399"/>
                </a:lnTo>
                <a:lnTo>
                  <a:pt x="783272" y="912884"/>
                </a:lnTo>
                <a:lnTo>
                  <a:pt x="841322" y="908414"/>
                </a:lnTo>
                <a:lnTo>
                  <a:pt x="897863" y="901110"/>
                </a:lnTo>
                <a:lnTo>
                  <a:pt x="952711" y="891087"/>
                </a:lnTo>
                <a:lnTo>
                  <a:pt x="1005677" y="878465"/>
                </a:lnTo>
                <a:lnTo>
                  <a:pt x="1056576" y="863360"/>
                </a:lnTo>
                <a:lnTo>
                  <a:pt x="1105222" y="845891"/>
                </a:lnTo>
                <a:lnTo>
                  <a:pt x="1151429" y="826175"/>
                </a:lnTo>
                <a:lnTo>
                  <a:pt x="1195009" y="804330"/>
                </a:lnTo>
                <a:lnTo>
                  <a:pt x="1235777" y="780474"/>
                </a:lnTo>
                <a:lnTo>
                  <a:pt x="1273546" y="754725"/>
                </a:lnTo>
                <a:lnTo>
                  <a:pt x="1308131" y="727199"/>
                </a:lnTo>
                <a:lnTo>
                  <a:pt x="1339344" y="698016"/>
                </a:lnTo>
                <a:lnTo>
                  <a:pt x="1367000" y="667292"/>
                </a:lnTo>
                <a:lnTo>
                  <a:pt x="1390913" y="635146"/>
                </a:lnTo>
                <a:lnTo>
                  <a:pt x="1410895" y="601695"/>
                </a:lnTo>
                <a:lnTo>
                  <a:pt x="1438325" y="531350"/>
                </a:lnTo>
                <a:lnTo>
                  <a:pt x="1447799" y="457199"/>
                </a:lnTo>
                <a:lnTo>
                  <a:pt x="1445400" y="419707"/>
                </a:lnTo>
                <a:lnTo>
                  <a:pt x="1426761" y="347342"/>
                </a:lnTo>
                <a:lnTo>
                  <a:pt x="1390913" y="279253"/>
                </a:lnTo>
                <a:lnTo>
                  <a:pt x="1367000" y="247107"/>
                </a:lnTo>
                <a:lnTo>
                  <a:pt x="1339344" y="216383"/>
                </a:lnTo>
                <a:lnTo>
                  <a:pt x="1308131" y="187200"/>
                </a:lnTo>
                <a:lnTo>
                  <a:pt x="1273546" y="159674"/>
                </a:lnTo>
                <a:lnTo>
                  <a:pt x="1235777" y="133925"/>
                </a:lnTo>
                <a:lnTo>
                  <a:pt x="1195009" y="110069"/>
                </a:lnTo>
                <a:lnTo>
                  <a:pt x="1151429" y="88224"/>
                </a:lnTo>
                <a:lnTo>
                  <a:pt x="1105222" y="68508"/>
                </a:lnTo>
                <a:lnTo>
                  <a:pt x="1056576" y="51039"/>
                </a:lnTo>
                <a:lnTo>
                  <a:pt x="1005677" y="35934"/>
                </a:lnTo>
                <a:lnTo>
                  <a:pt x="952711" y="23312"/>
                </a:lnTo>
                <a:lnTo>
                  <a:pt x="897863" y="13289"/>
                </a:lnTo>
                <a:lnTo>
                  <a:pt x="841322" y="5985"/>
                </a:lnTo>
                <a:lnTo>
                  <a:pt x="783272" y="1515"/>
                </a:lnTo>
                <a:lnTo>
                  <a:pt x="723899" y="0"/>
                </a:lnTo>
                <a:close/>
              </a:path>
            </a:pathLst>
          </a:custGeom>
          <a:solidFill>
            <a:srgbClr val="FF2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9" name="object 19"/>
          <p:cNvSpPr>
            <a:spLocks/>
          </p:cNvSpPr>
          <p:nvPr/>
        </p:nvSpPr>
        <p:spPr bwMode="auto">
          <a:xfrm>
            <a:off x="7010400" y="2971800"/>
            <a:ext cx="1447800" cy="914400"/>
          </a:xfrm>
          <a:custGeom>
            <a:avLst/>
            <a:gdLst>
              <a:gd name="T0" fmla="*/ 9474 w 1447800"/>
              <a:gd name="T1" fmla="*/ 383049 h 914400"/>
              <a:gd name="T2" fmla="*/ 56886 w 1447800"/>
              <a:gd name="T3" fmla="*/ 279253 h 914400"/>
              <a:gd name="T4" fmla="*/ 108455 w 1447800"/>
              <a:gd name="T5" fmla="*/ 216383 h 914400"/>
              <a:gd name="T6" fmla="*/ 174253 w 1447800"/>
              <a:gd name="T7" fmla="*/ 159674 h 914400"/>
              <a:gd name="T8" fmla="*/ 252790 w 1447800"/>
              <a:gd name="T9" fmla="*/ 110069 h 914400"/>
              <a:gd name="T10" fmla="*/ 342577 w 1447800"/>
              <a:gd name="T11" fmla="*/ 68508 h 914400"/>
              <a:gd name="T12" fmla="*/ 442122 w 1447800"/>
              <a:gd name="T13" fmla="*/ 35934 h 914400"/>
              <a:gd name="T14" fmla="*/ 549936 w 1447800"/>
              <a:gd name="T15" fmla="*/ 13289 h 914400"/>
              <a:gd name="T16" fmla="*/ 664527 w 1447800"/>
              <a:gd name="T17" fmla="*/ 1515 h 914400"/>
              <a:gd name="T18" fmla="*/ 783272 w 1447800"/>
              <a:gd name="T19" fmla="*/ 1515 h 914400"/>
              <a:gd name="T20" fmla="*/ 897863 w 1447800"/>
              <a:gd name="T21" fmla="*/ 13289 h 914400"/>
              <a:gd name="T22" fmla="*/ 1005677 w 1447800"/>
              <a:gd name="T23" fmla="*/ 35934 h 914400"/>
              <a:gd name="T24" fmla="*/ 1105222 w 1447800"/>
              <a:gd name="T25" fmla="*/ 68508 h 914400"/>
              <a:gd name="T26" fmla="*/ 1195009 w 1447800"/>
              <a:gd name="T27" fmla="*/ 110069 h 914400"/>
              <a:gd name="T28" fmla="*/ 1273546 w 1447800"/>
              <a:gd name="T29" fmla="*/ 159674 h 914400"/>
              <a:gd name="T30" fmla="*/ 1339344 w 1447800"/>
              <a:gd name="T31" fmla="*/ 216383 h 914400"/>
              <a:gd name="T32" fmla="*/ 1390913 w 1447800"/>
              <a:gd name="T33" fmla="*/ 279253 h 914400"/>
              <a:gd name="T34" fmla="*/ 1438325 w 1447800"/>
              <a:gd name="T35" fmla="*/ 383049 h 914400"/>
              <a:gd name="T36" fmla="*/ 1445400 w 1447800"/>
              <a:gd name="T37" fmla="*/ 494692 h 914400"/>
              <a:gd name="T38" fmla="*/ 1410895 w 1447800"/>
              <a:gd name="T39" fmla="*/ 601695 h 914400"/>
              <a:gd name="T40" fmla="*/ 1367000 w 1447800"/>
              <a:gd name="T41" fmla="*/ 667292 h 914400"/>
              <a:gd name="T42" fmla="*/ 1308131 w 1447800"/>
              <a:gd name="T43" fmla="*/ 727199 h 914400"/>
              <a:gd name="T44" fmla="*/ 1235777 w 1447800"/>
              <a:gd name="T45" fmla="*/ 780474 h 914400"/>
              <a:gd name="T46" fmla="*/ 1151429 w 1447800"/>
              <a:gd name="T47" fmla="*/ 826175 h 914400"/>
              <a:gd name="T48" fmla="*/ 1056576 w 1447800"/>
              <a:gd name="T49" fmla="*/ 863360 h 914400"/>
              <a:gd name="T50" fmla="*/ 952711 w 1447800"/>
              <a:gd name="T51" fmla="*/ 891087 h 914400"/>
              <a:gd name="T52" fmla="*/ 841322 w 1447800"/>
              <a:gd name="T53" fmla="*/ 908414 h 914400"/>
              <a:gd name="T54" fmla="*/ 723899 w 1447800"/>
              <a:gd name="T55" fmla="*/ 914399 h 914400"/>
              <a:gd name="T56" fmla="*/ 606477 w 1447800"/>
              <a:gd name="T57" fmla="*/ 908414 h 914400"/>
              <a:gd name="T58" fmla="*/ 495088 w 1447800"/>
              <a:gd name="T59" fmla="*/ 891087 h 914400"/>
              <a:gd name="T60" fmla="*/ 391223 w 1447800"/>
              <a:gd name="T61" fmla="*/ 863360 h 914400"/>
              <a:gd name="T62" fmla="*/ 296370 w 1447800"/>
              <a:gd name="T63" fmla="*/ 826175 h 914400"/>
              <a:gd name="T64" fmla="*/ 212022 w 1447800"/>
              <a:gd name="T65" fmla="*/ 780474 h 914400"/>
              <a:gd name="T66" fmla="*/ 139668 w 1447800"/>
              <a:gd name="T67" fmla="*/ 727199 h 914400"/>
              <a:gd name="T68" fmla="*/ 80799 w 1447800"/>
              <a:gd name="T69" fmla="*/ 667292 h 914400"/>
              <a:gd name="T70" fmla="*/ 36904 w 1447800"/>
              <a:gd name="T71" fmla="*/ 601695 h 914400"/>
              <a:gd name="T72" fmla="*/ 0 w 1447800"/>
              <a:gd name="T73" fmla="*/ 457199 h 9144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47800"/>
              <a:gd name="T112" fmla="*/ 0 h 914400"/>
              <a:gd name="T113" fmla="*/ 1447800 w 1447800"/>
              <a:gd name="T114" fmla="*/ 914400 h 9144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47800" h="914400">
                <a:moveTo>
                  <a:pt x="0" y="457199"/>
                </a:moveTo>
                <a:lnTo>
                  <a:pt x="9474" y="383049"/>
                </a:lnTo>
                <a:lnTo>
                  <a:pt x="36904" y="312704"/>
                </a:lnTo>
                <a:lnTo>
                  <a:pt x="56886" y="279253"/>
                </a:lnTo>
                <a:lnTo>
                  <a:pt x="80799" y="247107"/>
                </a:lnTo>
                <a:lnTo>
                  <a:pt x="108455" y="216383"/>
                </a:lnTo>
                <a:lnTo>
                  <a:pt x="139668" y="187200"/>
                </a:lnTo>
                <a:lnTo>
                  <a:pt x="174253" y="159674"/>
                </a:lnTo>
                <a:lnTo>
                  <a:pt x="212022" y="133925"/>
                </a:lnTo>
                <a:lnTo>
                  <a:pt x="252790" y="110069"/>
                </a:lnTo>
                <a:lnTo>
                  <a:pt x="296370" y="88224"/>
                </a:lnTo>
                <a:lnTo>
                  <a:pt x="342577" y="68508"/>
                </a:lnTo>
                <a:lnTo>
                  <a:pt x="391223" y="51039"/>
                </a:lnTo>
                <a:lnTo>
                  <a:pt x="442122" y="35934"/>
                </a:lnTo>
                <a:lnTo>
                  <a:pt x="495088" y="23312"/>
                </a:lnTo>
                <a:lnTo>
                  <a:pt x="549936" y="13289"/>
                </a:lnTo>
                <a:lnTo>
                  <a:pt x="606477" y="5985"/>
                </a:lnTo>
                <a:lnTo>
                  <a:pt x="664527" y="1515"/>
                </a:lnTo>
                <a:lnTo>
                  <a:pt x="723899" y="0"/>
                </a:lnTo>
                <a:lnTo>
                  <a:pt x="783272" y="1515"/>
                </a:lnTo>
                <a:lnTo>
                  <a:pt x="841322" y="5985"/>
                </a:lnTo>
                <a:lnTo>
                  <a:pt x="897863" y="13289"/>
                </a:lnTo>
                <a:lnTo>
                  <a:pt x="952711" y="23312"/>
                </a:lnTo>
                <a:lnTo>
                  <a:pt x="1005677" y="35934"/>
                </a:lnTo>
                <a:lnTo>
                  <a:pt x="1056576" y="51039"/>
                </a:lnTo>
                <a:lnTo>
                  <a:pt x="1105222" y="68508"/>
                </a:lnTo>
                <a:lnTo>
                  <a:pt x="1151429" y="88224"/>
                </a:lnTo>
                <a:lnTo>
                  <a:pt x="1195009" y="110069"/>
                </a:lnTo>
                <a:lnTo>
                  <a:pt x="1235777" y="133925"/>
                </a:lnTo>
                <a:lnTo>
                  <a:pt x="1273546" y="159674"/>
                </a:lnTo>
                <a:lnTo>
                  <a:pt x="1308131" y="187200"/>
                </a:lnTo>
                <a:lnTo>
                  <a:pt x="1339344" y="216383"/>
                </a:lnTo>
                <a:lnTo>
                  <a:pt x="1367000" y="247107"/>
                </a:lnTo>
                <a:lnTo>
                  <a:pt x="1390913" y="279253"/>
                </a:lnTo>
                <a:lnTo>
                  <a:pt x="1410895" y="312704"/>
                </a:lnTo>
                <a:lnTo>
                  <a:pt x="1438325" y="383049"/>
                </a:lnTo>
                <a:lnTo>
                  <a:pt x="1447799" y="457199"/>
                </a:lnTo>
                <a:lnTo>
                  <a:pt x="1445400" y="494692"/>
                </a:lnTo>
                <a:lnTo>
                  <a:pt x="1438325" y="531350"/>
                </a:lnTo>
                <a:lnTo>
                  <a:pt x="1410895" y="601695"/>
                </a:lnTo>
                <a:lnTo>
                  <a:pt x="1390913" y="635146"/>
                </a:lnTo>
                <a:lnTo>
                  <a:pt x="1367000" y="667292"/>
                </a:lnTo>
                <a:lnTo>
                  <a:pt x="1339344" y="698016"/>
                </a:lnTo>
                <a:lnTo>
                  <a:pt x="1308131" y="727199"/>
                </a:lnTo>
                <a:lnTo>
                  <a:pt x="1273546" y="754725"/>
                </a:lnTo>
                <a:lnTo>
                  <a:pt x="1235777" y="780474"/>
                </a:lnTo>
                <a:lnTo>
                  <a:pt x="1195009" y="804330"/>
                </a:lnTo>
                <a:lnTo>
                  <a:pt x="1151429" y="826175"/>
                </a:lnTo>
                <a:lnTo>
                  <a:pt x="1105222" y="845891"/>
                </a:lnTo>
                <a:lnTo>
                  <a:pt x="1056576" y="863360"/>
                </a:lnTo>
                <a:lnTo>
                  <a:pt x="1005677" y="878465"/>
                </a:lnTo>
                <a:lnTo>
                  <a:pt x="952711" y="891087"/>
                </a:lnTo>
                <a:lnTo>
                  <a:pt x="897863" y="901110"/>
                </a:lnTo>
                <a:lnTo>
                  <a:pt x="841322" y="908414"/>
                </a:lnTo>
                <a:lnTo>
                  <a:pt x="783272" y="912884"/>
                </a:lnTo>
                <a:lnTo>
                  <a:pt x="723899" y="914399"/>
                </a:lnTo>
                <a:lnTo>
                  <a:pt x="664527" y="912884"/>
                </a:lnTo>
                <a:lnTo>
                  <a:pt x="606477" y="908414"/>
                </a:lnTo>
                <a:lnTo>
                  <a:pt x="549936" y="901110"/>
                </a:lnTo>
                <a:lnTo>
                  <a:pt x="495088" y="891087"/>
                </a:lnTo>
                <a:lnTo>
                  <a:pt x="442122" y="878465"/>
                </a:lnTo>
                <a:lnTo>
                  <a:pt x="391223" y="863360"/>
                </a:lnTo>
                <a:lnTo>
                  <a:pt x="342577" y="845891"/>
                </a:lnTo>
                <a:lnTo>
                  <a:pt x="296370" y="826175"/>
                </a:lnTo>
                <a:lnTo>
                  <a:pt x="252790" y="804330"/>
                </a:lnTo>
                <a:lnTo>
                  <a:pt x="212022" y="780474"/>
                </a:lnTo>
                <a:lnTo>
                  <a:pt x="174253" y="754725"/>
                </a:lnTo>
                <a:lnTo>
                  <a:pt x="139668" y="727199"/>
                </a:lnTo>
                <a:lnTo>
                  <a:pt x="108455" y="698016"/>
                </a:lnTo>
                <a:lnTo>
                  <a:pt x="80799" y="667292"/>
                </a:lnTo>
                <a:lnTo>
                  <a:pt x="56886" y="635146"/>
                </a:lnTo>
                <a:lnTo>
                  <a:pt x="36904" y="601695"/>
                </a:lnTo>
                <a:lnTo>
                  <a:pt x="9474" y="531350"/>
                </a:lnTo>
                <a:lnTo>
                  <a:pt x="0" y="4571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0" name="object 20"/>
          <p:cNvSpPr>
            <a:spLocks/>
          </p:cNvSpPr>
          <p:nvPr/>
        </p:nvSpPr>
        <p:spPr bwMode="auto">
          <a:xfrm>
            <a:off x="7315200" y="3886200"/>
            <a:ext cx="914400" cy="762000"/>
          </a:xfrm>
          <a:custGeom>
            <a:avLst/>
            <a:gdLst>
              <a:gd name="T0" fmla="*/ 457199 w 914400"/>
              <a:gd name="T1" fmla="*/ 0 h 762000"/>
              <a:gd name="T2" fmla="*/ 383049 w 914400"/>
              <a:gd name="T3" fmla="*/ 4986 h 762000"/>
              <a:gd name="T4" fmla="*/ 312704 w 914400"/>
              <a:gd name="T5" fmla="*/ 19421 h 762000"/>
              <a:gd name="T6" fmla="*/ 247107 w 914400"/>
              <a:gd name="T7" fmla="*/ 42522 h 762000"/>
              <a:gd name="T8" fmla="*/ 187200 w 914400"/>
              <a:gd name="T9" fmla="*/ 73504 h 762000"/>
              <a:gd name="T10" fmla="*/ 133925 w 914400"/>
              <a:gd name="T11" fmla="*/ 111583 h 762000"/>
              <a:gd name="T12" fmla="*/ 88224 w 914400"/>
              <a:gd name="T13" fmla="*/ 155976 h 762000"/>
              <a:gd name="T14" fmla="*/ 51039 w 914400"/>
              <a:gd name="T15" fmla="*/ 205898 h 762000"/>
              <a:gd name="T16" fmla="*/ 23312 w 914400"/>
              <a:gd name="T17" fmla="*/ 260565 h 762000"/>
              <a:gd name="T18" fmla="*/ 5985 w 914400"/>
              <a:gd name="T19" fmla="*/ 319194 h 762000"/>
              <a:gd name="T20" fmla="*/ 0 w 914400"/>
              <a:gd name="T21" fmla="*/ 380999 h 762000"/>
              <a:gd name="T22" fmla="*/ 1515 w 914400"/>
              <a:gd name="T23" fmla="*/ 412250 h 762000"/>
              <a:gd name="T24" fmla="*/ 13289 w 914400"/>
              <a:gd name="T25" fmla="*/ 472566 h 762000"/>
              <a:gd name="T26" fmla="*/ 35934 w 914400"/>
              <a:gd name="T27" fmla="*/ 529311 h 762000"/>
              <a:gd name="T28" fmla="*/ 68508 w 914400"/>
              <a:gd name="T29" fmla="*/ 581704 h 762000"/>
              <a:gd name="T30" fmla="*/ 110069 w 914400"/>
              <a:gd name="T31" fmla="*/ 628959 h 762000"/>
              <a:gd name="T32" fmla="*/ 159674 w 914400"/>
              <a:gd name="T33" fmla="*/ 670294 h 762000"/>
              <a:gd name="T34" fmla="*/ 216383 w 914400"/>
              <a:gd name="T35" fmla="*/ 704922 h 762000"/>
              <a:gd name="T36" fmla="*/ 279253 w 914400"/>
              <a:gd name="T37" fmla="*/ 732062 h 762000"/>
              <a:gd name="T38" fmla="*/ 347342 w 914400"/>
              <a:gd name="T39" fmla="*/ 750928 h 762000"/>
              <a:gd name="T40" fmla="*/ 419707 w 914400"/>
              <a:gd name="T41" fmla="*/ 760737 h 762000"/>
              <a:gd name="T42" fmla="*/ 457199 w 914400"/>
              <a:gd name="T43" fmla="*/ 761999 h 762000"/>
              <a:gd name="T44" fmla="*/ 494692 w 914400"/>
              <a:gd name="T45" fmla="*/ 760737 h 762000"/>
              <a:gd name="T46" fmla="*/ 567057 w 914400"/>
              <a:gd name="T47" fmla="*/ 750928 h 762000"/>
              <a:gd name="T48" fmla="*/ 635146 w 914400"/>
              <a:gd name="T49" fmla="*/ 732062 h 762000"/>
              <a:gd name="T50" fmla="*/ 698016 w 914400"/>
              <a:gd name="T51" fmla="*/ 704922 h 762000"/>
              <a:gd name="T52" fmla="*/ 754725 w 914400"/>
              <a:gd name="T53" fmla="*/ 670294 h 762000"/>
              <a:gd name="T54" fmla="*/ 804330 w 914400"/>
              <a:gd name="T55" fmla="*/ 628959 h 762000"/>
              <a:gd name="T56" fmla="*/ 845891 w 914400"/>
              <a:gd name="T57" fmla="*/ 581704 h 762000"/>
              <a:gd name="T58" fmla="*/ 878465 w 914400"/>
              <a:gd name="T59" fmla="*/ 529311 h 762000"/>
              <a:gd name="T60" fmla="*/ 901110 w 914400"/>
              <a:gd name="T61" fmla="*/ 472566 h 762000"/>
              <a:gd name="T62" fmla="*/ 912884 w 914400"/>
              <a:gd name="T63" fmla="*/ 412250 h 762000"/>
              <a:gd name="T64" fmla="*/ 914399 w 914400"/>
              <a:gd name="T65" fmla="*/ 380999 h 762000"/>
              <a:gd name="T66" fmla="*/ 912884 w 914400"/>
              <a:gd name="T67" fmla="*/ 349749 h 762000"/>
              <a:gd name="T68" fmla="*/ 901110 w 914400"/>
              <a:gd name="T69" fmla="*/ 289433 h 762000"/>
              <a:gd name="T70" fmla="*/ 878465 w 914400"/>
              <a:gd name="T71" fmla="*/ 232688 h 762000"/>
              <a:gd name="T72" fmla="*/ 845891 w 914400"/>
              <a:gd name="T73" fmla="*/ 180295 h 762000"/>
              <a:gd name="T74" fmla="*/ 804330 w 914400"/>
              <a:gd name="T75" fmla="*/ 133040 h 762000"/>
              <a:gd name="T76" fmla="*/ 754725 w 914400"/>
              <a:gd name="T77" fmla="*/ 91705 h 762000"/>
              <a:gd name="T78" fmla="*/ 698016 w 914400"/>
              <a:gd name="T79" fmla="*/ 57077 h 762000"/>
              <a:gd name="T80" fmla="*/ 635146 w 914400"/>
              <a:gd name="T81" fmla="*/ 29937 h 762000"/>
              <a:gd name="T82" fmla="*/ 567057 w 914400"/>
              <a:gd name="T83" fmla="*/ 11071 h 762000"/>
              <a:gd name="T84" fmla="*/ 494692 w 914400"/>
              <a:gd name="T85" fmla="*/ 1262 h 762000"/>
              <a:gd name="T86" fmla="*/ 457199 w 914400"/>
              <a:gd name="T87" fmla="*/ 0 h 762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14400"/>
              <a:gd name="T133" fmla="*/ 0 h 762000"/>
              <a:gd name="T134" fmla="*/ 914400 w 914400"/>
              <a:gd name="T135" fmla="*/ 762000 h 762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14400" h="762000">
                <a:moveTo>
                  <a:pt x="457199" y="0"/>
                </a:moveTo>
                <a:lnTo>
                  <a:pt x="383049" y="4986"/>
                </a:lnTo>
                <a:lnTo>
                  <a:pt x="312704" y="19421"/>
                </a:lnTo>
                <a:lnTo>
                  <a:pt x="247107" y="42522"/>
                </a:lnTo>
                <a:lnTo>
                  <a:pt x="187200" y="73504"/>
                </a:lnTo>
                <a:lnTo>
                  <a:pt x="133925" y="111583"/>
                </a:lnTo>
                <a:lnTo>
                  <a:pt x="88224" y="155976"/>
                </a:lnTo>
                <a:lnTo>
                  <a:pt x="51039" y="205898"/>
                </a:lnTo>
                <a:lnTo>
                  <a:pt x="23312" y="260565"/>
                </a:lnTo>
                <a:lnTo>
                  <a:pt x="5985" y="319194"/>
                </a:lnTo>
                <a:lnTo>
                  <a:pt x="0" y="380999"/>
                </a:lnTo>
                <a:lnTo>
                  <a:pt x="1515" y="412250"/>
                </a:lnTo>
                <a:lnTo>
                  <a:pt x="13289" y="472566"/>
                </a:lnTo>
                <a:lnTo>
                  <a:pt x="35934" y="529311"/>
                </a:lnTo>
                <a:lnTo>
                  <a:pt x="68508" y="581704"/>
                </a:lnTo>
                <a:lnTo>
                  <a:pt x="110069" y="628959"/>
                </a:lnTo>
                <a:lnTo>
                  <a:pt x="159674" y="670294"/>
                </a:lnTo>
                <a:lnTo>
                  <a:pt x="216383" y="704922"/>
                </a:lnTo>
                <a:lnTo>
                  <a:pt x="279253" y="732062"/>
                </a:lnTo>
                <a:lnTo>
                  <a:pt x="347342" y="750928"/>
                </a:lnTo>
                <a:lnTo>
                  <a:pt x="419707" y="760737"/>
                </a:lnTo>
                <a:lnTo>
                  <a:pt x="457199" y="761999"/>
                </a:lnTo>
                <a:lnTo>
                  <a:pt x="494692" y="760737"/>
                </a:lnTo>
                <a:lnTo>
                  <a:pt x="567057" y="750928"/>
                </a:lnTo>
                <a:lnTo>
                  <a:pt x="635146" y="732062"/>
                </a:lnTo>
                <a:lnTo>
                  <a:pt x="698016" y="704922"/>
                </a:lnTo>
                <a:lnTo>
                  <a:pt x="754725" y="670294"/>
                </a:lnTo>
                <a:lnTo>
                  <a:pt x="804330" y="628959"/>
                </a:lnTo>
                <a:lnTo>
                  <a:pt x="845891" y="581704"/>
                </a:lnTo>
                <a:lnTo>
                  <a:pt x="878465" y="529311"/>
                </a:lnTo>
                <a:lnTo>
                  <a:pt x="901110" y="472566"/>
                </a:lnTo>
                <a:lnTo>
                  <a:pt x="912884" y="412250"/>
                </a:lnTo>
                <a:lnTo>
                  <a:pt x="914399" y="380999"/>
                </a:lnTo>
                <a:lnTo>
                  <a:pt x="912884" y="349749"/>
                </a:lnTo>
                <a:lnTo>
                  <a:pt x="901110" y="289433"/>
                </a:lnTo>
                <a:lnTo>
                  <a:pt x="878465" y="232688"/>
                </a:lnTo>
                <a:lnTo>
                  <a:pt x="845891" y="180295"/>
                </a:lnTo>
                <a:lnTo>
                  <a:pt x="804330" y="133040"/>
                </a:lnTo>
                <a:lnTo>
                  <a:pt x="754725" y="91705"/>
                </a:lnTo>
                <a:lnTo>
                  <a:pt x="698016" y="57077"/>
                </a:lnTo>
                <a:lnTo>
                  <a:pt x="635146" y="29937"/>
                </a:lnTo>
                <a:lnTo>
                  <a:pt x="567057" y="11071"/>
                </a:lnTo>
                <a:lnTo>
                  <a:pt x="494692" y="1262"/>
                </a:lnTo>
                <a:lnTo>
                  <a:pt x="457199" y="0"/>
                </a:lnTo>
                <a:close/>
              </a:path>
            </a:pathLst>
          </a:custGeom>
          <a:solidFill>
            <a:srgbClr val="FF6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1" name="object 21"/>
          <p:cNvSpPr>
            <a:spLocks/>
          </p:cNvSpPr>
          <p:nvPr/>
        </p:nvSpPr>
        <p:spPr bwMode="auto">
          <a:xfrm>
            <a:off x="7315200" y="3886200"/>
            <a:ext cx="914400" cy="762000"/>
          </a:xfrm>
          <a:custGeom>
            <a:avLst/>
            <a:gdLst>
              <a:gd name="T0" fmla="*/ 0 w 914400"/>
              <a:gd name="T1" fmla="*/ 380999 h 762000"/>
              <a:gd name="T2" fmla="*/ 5985 w 914400"/>
              <a:gd name="T3" fmla="*/ 319194 h 762000"/>
              <a:gd name="T4" fmla="*/ 23312 w 914400"/>
              <a:gd name="T5" fmla="*/ 260565 h 762000"/>
              <a:gd name="T6" fmla="*/ 51039 w 914400"/>
              <a:gd name="T7" fmla="*/ 205898 h 762000"/>
              <a:gd name="T8" fmla="*/ 88224 w 914400"/>
              <a:gd name="T9" fmla="*/ 155976 h 762000"/>
              <a:gd name="T10" fmla="*/ 133925 w 914400"/>
              <a:gd name="T11" fmla="*/ 111583 h 762000"/>
              <a:gd name="T12" fmla="*/ 187200 w 914400"/>
              <a:gd name="T13" fmla="*/ 73504 h 762000"/>
              <a:gd name="T14" fmla="*/ 247107 w 914400"/>
              <a:gd name="T15" fmla="*/ 42522 h 762000"/>
              <a:gd name="T16" fmla="*/ 312704 w 914400"/>
              <a:gd name="T17" fmla="*/ 19421 h 762000"/>
              <a:gd name="T18" fmla="*/ 383049 w 914400"/>
              <a:gd name="T19" fmla="*/ 4986 h 762000"/>
              <a:gd name="T20" fmla="*/ 457199 w 914400"/>
              <a:gd name="T21" fmla="*/ 0 h 762000"/>
              <a:gd name="T22" fmla="*/ 494692 w 914400"/>
              <a:gd name="T23" fmla="*/ 1262 h 762000"/>
              <a:gd name="T24" fmla="*/ 531350 w 914400"/>
              <a:gd name="T25" fmla="*/ 4986 h 762000"/>
              <a:gd name="T26" fmla="*/ 601695 w 914400"/>
              <a:gd name="T27" fmla="*/ 19421 h 762000"/>
              <a:gd name="T28" fmla="*/ 667292 w 914400"/>
              <a:gd name="T29" fmla="*/ 42522 h 762000"/>
              <a:gd name="T30" fmla="*/ 727199 w 914400"/>
              <a:gd name="T31" fmla="*/ 73504 h 762000"/>
              <a:gd name="T32" fmla="*/ 780474 w 914400"/>
              <a:gd name="T33" fmla="*/ 111583 h 762000"/>
              <a:gd name="T34" fmla="*/ 826175 w 914400"/>
              <a:gd name="T35" fmla="*/ 155976 h 762000"/>
              <a:gd name="T36" fmla="*/ 863360 w 914400"/>
              <a:gd name="T37" fmla="*/ 205898 h 762000"/>
              <a:gd name="T38" fmla="*/ 891087 w 914400"/>
              <a:gd name="T39" fmla="*/ 260565 h 762000"/>
              <a:gd name="T40" fmla="*/ 908414 w 914400"/>
              <a:gd name="T41" fmla="*/ 319194 h 762000"/>
              <a:gd name="T42" fmla="*/ 914399 w 914400"/>
              <a:gd name="T43" fmla="*/ 380999 h 762000"/>
              <a:gd name="T44" fmla="*/ 912884 w 914400"/>
              <a:gd name="T45" fmla="*/ 412250 h 762000"/>
              <a:gd name="T46" fmla="*/ 908414 w 914400"/>
              <a:gd name="T47" fmla="*/ 442805 h 762000"/>
              <a:gd name="T48" fmla="*/ 891087 w 914400"/>
              <a:gd name="T49" fmla="*/ 501434 h 762000"/>
              <a:gd name="T50" fmla="*/ 863360 w 914400"/>
              <a:gd name="T51" fmla="*/ 556101 h 762000"/>
              <a:gd name="T52" fmla="*/ 826175 w 914400"/>
              <a:gd name="T53" fmla="*/ 606023 h 762000"/>
              <a:gd name="T54" fmla="*/ 780474 w 914400"/>
              <a:gd name="T55" fmla="*/ 650416 h 762000"/>
              <a:gd name="T56" fmla="*/ 727199 w 914400"/>
              <a:gd name="T57" fmla="*/ 688495 h 762000"/>
              <a:gd name="T58" fmla="*/ 667292 w 914400"/>
              <a:gd name="T59" fmla="*/ 719477 h 762000"/>
              <a:gd name="T60" fmla="*/ 601695 w 914400"/>
              <a:gd name="T61" fmla="*/ 742578 h 762000"/>
              <a:gd name="T62" fmla="*/ 531350 w 914400"/>
              <a:gd name="T63" fmla="*/ 757013 h 762000"/>
              <a:gd name="T64" fmla="*/ 457199 w 914400"/>
              <a:gd name="T65" fmla="*/ 761999 h 762000"/>
              <a:gd name="T66" fmla="*/ 419707 w 914400"/>
              <a:gd name="T67" fmla="*/ 760737 h 762000"/>
              <a:gd name="T68" fmla="*/ 383049 w 914400"/>
              <a:gd name="T69" fmla="*/ 757013 h 762000"/>
              <a:gd name="T70" fmla="*/ 312704 w 914400"/>
              <a:gd name="T71" fmla="*/ 742578 h 762000"/>
              <a:gd name="T72" fmla="*/ 247107 w 914400"/>
              <a:gd name="T73" fmla="*/ 719477 h 762000"/>
              <a:gd name="T74" fmla="*/ 187200 w 914400"/>
              <a:gd name="T75" fmla="*/ 688495 h 762000"/>
              <a:gd name="T76" fmla="*/ 133925 w 914400"/>
              <a:gd name="T77" fmla="*/ 650416 h 762000"/>
              <a:gd name="T78" fmla="*/ 88224 w 914400"/>
              <a:gd name="T79" fmla="*/ 606023 h 762000"/>
              <a:gd name="T80" fmla="*/ 51039 w 914400"/>
              <a:gd name="T81" fmla="*/ 556101 h 762000"/>
              <a:gd name="T82" fmla="*/ 23312 w 914400"/>
              <a:gd name="T83" fmla="*/ 501434 h 762000"/>
              <a:gd name="T84" fmla="*/ 5985 w 914400"/>
              <a:gd name="T85" fmla="*/ 442805 h 762000"/>
              <a:gd name="T86" fmla="*/ 0 w 914400"/>
              <a:gd name="T87" fmla="*/ 380999 h 7620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14400"/>
              <a:gd name="T133" fmla="*/ 0 h 762000"/>
              <a:gd name="T134" fmla="*/ 914400 w 914400"/>
              <a:gd name="T135" fmla="*/ 762000 h 7620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14400" h="762000">
                <a:moveTo>
                  <a:pt x="0" y="380999"/>
                </a:moveTo>
                <a:lnTo>
                  <a:pt x="5985" y="319194"/>
                </a:lnTo>
                <a:lnTo>
                  <a:pt x="23312" y="260565"/>
                </a:lnTo>
                <a:lnTo>
                  <a:pt x="51039" y="205898"/>
                </a:lnTo>
                <a:lnTo>
                  <a:pt x="88224" y="155976"/>
                </a:lnTo>
                <a:lnTo>
                  <a:pt x="133925" y="111583"/>
                </a:lnTo>
                <a:lnTo>
                  <a:pt x="187200" y="73504"/>
                </a:lnTo>
                <a:lnTo>
                  <a:pt x="247107" y="42522"/>
                </a:lnTo>
                <a:lnTo>
                  <a:pt x="312704" y="19421"/>
                </a:lnTo>
                <a:lnTo>
                  <a:pt x="383049" y="4986"/>
                </a:lnTo>
                <a:lnTo>
                  <a:pt x="457199" y="0"/>
                </a:lnTo>
                <a:lnTo>
                  <a:pt x="494692" y="1262"/>
                </a:lnTo>
                <a:lnTo>
                  <a:pt x="531350" y="4986"/>
                </a:lnTo>
                <a:lnTo>
                  <a:pt x="601695" y="19421"/>
                </a:lnTo>
                <a:lnTo>
                  <a:pt x="667292" y="42522"/>
                </a:lnTo>
                <a:lnTo>
                  <a:pt x="727199" y="73504"/>
                </a:lnTo>
                <a:lnTo>
                  <a:pt x="780474" y="111583"/>
                </a:lnTo>
                <a:lnTo>
                  <a:pt x="826175" y="155976"/>
                </a:lnTo>
                <a:lnTo>
                  <a:pt x="863360" y="205898"/>
                </a:lnTo>
                <a:lnTo>
                  <a:pt x="891087" y="260565"/>
                </a:lnTo>
                <a:lnTo>
                  <a:pt x="908414" y="319194"/>
                </a:lnTo>
                <a:lnTo>
                  <a:pt x="914399" y="380999"/>
                </a:lnTo>
                <a:lnTo>
                  <a:pt x="912884" y="412250"/>
                </a:lnTo>
                <a:lnTo>
                  <a:pt x="908414" y="442805"/>
                </a:lnTo>
                <a:lnTo>
                  <a:pt x="891087" y="501434"/>
                </a:lnTo>
                <a:lnTo>
                  <a:pt x="863360" y="556101"/>
                </a:lnTo>
                <a:lnTo>
                  <a:pt x="826175" y="606023"/>
                </a:lnTo>
                <a:lnTo>
                  <a:pt x="780474" y="650416"/>
                </a:lnTo>
                <a:lnTo>
                  <a:pt x="727199" y="688495"/>
                </a:lnTo>
                <a:lnTo>
                  <a:pt x="667292" y="719477"/>
                </a:lnTo>
                <a:lnTo>
                  <a:pt x="601695" y="742578"/>
                </a:lnTo>
                <a:lnTo>
                  <a:pt x="531350" y="757013"/>
                </a:lnTo>
                <a:lnTo>
                  <a:pt x="457199" y="761999"/>
                </a:lnTo>
                <a:lnTo>
                  <a:pt x="419707" y="760737"/>
                </a:lnTo>
                <a:lnTo>
                  <a:pt x="383049" y="757013"/>
                </a:lnTo>
                <a:lnTo>
                  <a:pt x="312704" y="742578"/>
                </a:lnTo>
                <a:lnTo>
                  <a:pt x="247107" y="719477"/>
                </a:lnTo>
                <a:lnTo>
                  <a:pt x="187200" y="688495"/>
                </a:lnTo>
                <a:lnTo>
                  <a:pt x="133925" y="650416"/>
                </a:lnTo>
                <a:lnTo>
                  <a:pt x="88224" y="606023"/>
                </a:lnTo>
                <a:lnTo>
                  <a:pt x="51039" y="556101"/>
                </a:lnTo>
                <a:lnTo>
                  <a:pt x="23312" y="501434"/>
                </a:lnTo>
                <a:lnTo>
                  <a:pt x="5985" y="442805"/>
                </a:lnTo>
                <a:lnTo>
                  <a:pt x="0" y="3809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2" name="object 22"/>
          <p:cNvSpPr>
            <a:spLocks/>
          </p:cNvSpPr>
          <p:nvPr/>
        </p:nvSpPr>
        <p:spPr bwMode="auto">
          <a:xfrm>
            <a:off x="7467600" y="4648200"/>
            <a:ext cx="609600" cy="609600"/>
          </a:xfrm>
          <a:custGeom>
            <a:avLst/>
            <a:gdLst>
              <a:gd name="T0" fmla="*/ 304799 w 609600"/>
              <a:gd name="T1" fmla="*/ 0 h 609600"/>
              <a:gd name="T2" fmla="*/ 255373 w 609600"/>
              <a:gd name="T3" fmla="*/ 3991 h 609600"/>
              <a:gd name="T4" fmla="*/ 208481 w 609600"/>
              <a:gd name="T5" fmla="*/ 15545 h 609600"/>
              <a:gd name="T6" fmla="*/ 164751 w 609600"/>
              <a:gd name="T7" fmla="*/ 34033 h 609600"/>
              <a:gd name="T8" fmla="*/ 124813 w 609600"/>
              <a:gd name="T9" fmla="*/ 58827 h 609600"/>
              <a:gd name="T10" fmla="*/ 89294 w 609600"/>
              <a:gd name="T11" fmla="*/ 89298 h 609600"/>
              <a:gd name="T12" fmla="*/ 58824 w 609600"/>
              <a:gd name="T13" fmla="*/ 124817 h 609600"/>
              <a:gd name="T14" fmla="*/ 34031 w 609600"/>
              <a:gd name="T15" fmla="*/ 164755 h 609600"/>
              <a:gd name="T16" fmla="*/ 15544 w 609600"/>
              <a:gd name="T17" fmla="*/ 208484 h 609600"/>
              <a:gd name="T18" fmla="*/ 3990 w 609600"/>
              <a:gd name="T19" fmla="*/ 255375 h 609600"/>
              <a:gd name="T20" fmla="*/ 0 w 609600"/>
              <a:gd name="T21" fmla="*/ 304799 h 609600"/>
              <a:gd name="T22" fmla="*/ 1010 w 609600"/>
              <a:gd name="T23" fmla="*/ 329789 h 609600"/>
              <a:gd name="T24" fmla="*/ 8861 w 609600"/>
              <a:gd name="T25" fmla="*/ 378025 h 609600"/>
              <a:gd name="T26" fmla="*/ 23960 w 609600"/>
              <a:gd name="T27" fmla="*/ 423414 h 609600"/>
              <a:gd name="T28" fmla="*/ 45679 w 609600"/>
              <a:gd name="T29" fmla="*/ 465326 h 609600"/>
              <a:gd name="T30" fmla="*/ 73389 w 609600"/>
              <a:gd name="T31" fmla="*/ 503133 h 609600"/>
              <a:gd name="T32" fmla="*/ 106462 w 609600"/>
              <a:gd name="T33" fmla="*/ 536207 h 609600"/>
              <a:gd name="T34" fmla="*/ 144269 w 609600"/>
              <a:gd name="T35" fmla="*/ 563918 h 609600"/>
              <a:gd name="T36" fmla="*/ 186181 w 609600"/>
              <a:gd name="T37" fmla="*/ 585638 h 609600"/>
              <a:gd name="T38" fmla="*/ 231571 w 609600"/>
              <a:gd name="T39" fmla="*/ 600737 h 609600"/>
              <a:gd name="T40" fmla="*/ 279809 w 609600"/>
              <a:gd name="T41" fmla="*/ 608589 h 609600"/>
              <a:gd name="T42" fmla="*/ 304799 w 609600"/>
              <a:gd name="T43" fmla="*/ 609599 h 609600"/>
              <a:gd name="T44" fmla="*/ 329790 w 609600"/>
              <a:gd name="T45" fmla="*/ 608589 h 609600"/>
              <a:gd name="T46" fmla="*/ 378028 w 609600"/>
              <a:gd name="T47" fmla="*/ 600737 h 609600"/>
              <a:gd name="T48" fmla="*/ 423418 w 609600"/>
              <a:gd name="T49" fmla="*/ 585638 h 609600"/>
              <a:gd name="T50" fmla="*/ 465330 w 609600"/>
              <a:gd name="T51" fmla="*/ 563918 h 609600"/>
              <a:gd name="T52" fmla="*/ 503137 w 609600"/>
              <a:gd name="T53" fmla="*/ 536207 h 609600"/>
              <a:gd name="T54" fmla="*/ 536210 w 609600"/>
              <a:gd name="T55" fmla="*/ 503133 h 609600"/>
              <a:gd name="T56" fmla="*/ 563920 w 609600"/>
              <a:gd name="T57" fmla="*/ 465326 h 609600"/>
              <a:gd name="T58" fmla="*/ 585639 w 609600"/>
              <a:gd name="T59" fmla="*/ 423414 h 609600"/>
              <a:gd name="T60" fmla="*/ 600738 w 609600"/>
              <a:gd name="T61" fmla="*/ 378025 h 609600"/>
              <a:gd name="T62" fmla="*/ 608589 w 609600"/>
              <a:gd name="T63" fmla="*/ 329789 h 609600"/>
              <a:gd name="T64" fmla="*/ 609599 w 609600"/>
              <a:gd name="T65" fmla="*/ 304799 h 609600"/>
              <a:gd name="T66" fmla="*/ 608589 w 609600"/>
              <a:gd name="T67" fmla="*/ 279810 h 609600"/>
              <a:gd name="T68" fmla="*/ 600738 w 609600"/>
              <a:gd name="T69" fmla="*/ 231574 h 609600"/>
              <a:gd name="T70" fmla="*/ 585639 w 609600"/>
              <a:gd name="T71" fmla="*/ 186185 h 609600"/>
              <a:gd name="T72" fmla="*/ 563920 w 609600"/>
              <a:gd name="T73" fmla="*/ 144273 h 609600"/>
              <a:gd name="T74" fmla="*/ 536210 w 609600"/>
              <a:gd name="T75" fmla="*/ 106466 h 609600"/>
              <a:gd name="T76" fmla="*/ 503137 w 609600"/>
              <a:gd name="T77" fmla="*/ 73392 h 609600"/>
              <a:gd name="T78" fmla="*/ 465330 w 609600"/>
              <a:gd name="T79" fmla="*/ 45681 h 609600"/>
              <a:gd name="T80" fmla="*/ 423418 w 609600"/>
              <a:gd name="T81" fmla="*/ 23961 h 609600"/>
              <a:gd name="T82" fmla="*/ 378028 w 609600"/>
              <a:gd name="T83" fmla="*/ 8862 h 609600"/>
              <a:gd name="T84" fmla="*/ 329790 w 609600"/>
              <a:gd name="T85" fmla="*/ 1010 h 609600"/>
              <a:gd name="T86" fmla="*/ 304799 w 609600"/>
              <a:gd name="T87" fmla="*/ 0 h 609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09600"/>
              <a:gd name="T133" fmla="*/ 0 h 609600"/>
              <a:gd name="T134" fmla="*/ 609600 w 609600"/>
              <a:gd name="T135" fmla="*/ 609600 h 6096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09600" h="609600">
                <a:moveTo>
                  <a:pt x="304799" y="0"/>
                </a:moveTo>
                <a:lnTo>
                  <a:pt x="255373" y="3991"/>
                </a:lnTo>
                <a:lnTo>
                  <a:pt x="208481" y="15545"/>
                </a:lnTo>
                <a:lnTo>
                  <a:pt x="164751" y="34033"/>
                </a:lnTo>
                <a:lnTo>
                  <a:pt x="124813" y="58827"/>
                </a:lnTo>
                <a:lnTo>
                  <a:pt x="89294" y="89298"/>
                </a:lnTo>
                <a:lnTo>
                  <a:pt x="58824" y="124817"/>
                </a:lnTo>
                <a:lnTo>
                  <a:pt x="34031" y="164755"/>
                </a:lnTo>
                <a:lnTo>
                  <a:pt x="15544" y="208484"/>
                </a:lnTo>
                <a:lnTo>
                  <a:pt x="3990" y="255375"/>
                </a:lnTo>
                <a:lnTo>
                  <a:pt x="0" y="304799"/>
                </a:lnTo>
                <a:lnTo>
                  <a:pt x="1010" y="329789"/>
                </a:lnTo>
                <a:lnTo>
                  <a:pt x="8861" y="378025"/>
                </a:lnTo>
                <a:lnTo>
                  <a:pt x="23960" y="423414"/>
                </a:lnTo>
                <a:lnTo>
                  <a:pt x="45679" y="465326"/>
                </a:lnTo>
                <a:lnTo>
                  <a:pt x="73389" y="503133"/>
                </a:lnTo>
                <a:lnTo>
                  <a:pt x="106462" y="536207"/>
                </a:lnTo>
                <a:lnTo>
                  <a:pt x="144269" y="563918"/>
                </a:lnTo>
                <a:lnTo>
                  <a:pt x="186181" y="585638"/>
                </a:lnTo>
                <a:lnTo>
                  <a:pt x="231571" y="600737"/>
                </a:lnTo>
                <a:lnTo>
                  <a:pt x="279809" y="608589"/>
                </a:lnTo>
                <a:lnTo>
                  <a:pt x="304799" y="609599"/>
                </a:lnTo>
                <a:lnTo>
                  <a:pt x="329790" y="608589"/>
                </a:lnTo>
                <a:lnTo>
                  <a:pt x="378028" y="600737"/>
                </a:lnTo>
                <a:lnTo>
                  <a:pt x="423418" y="585638"/>
                </a:lnTo>
                <a:lnTo>
                  <a:pt x="465330" y="563918"/>
                </a:lnTo>
                <a:lnTo>
                  <a:pt x="503137" y="536207"/>
                </a:lnTo>
                <a:lnTo>
                  <a:pt x="536210" y="503133"/>
                </a:lnTo>
                <a:lnTo>
                  <a:pt x="563920" y="465326"/>
                </a:lnTo>
                <a:lnTo>
                  <a:pt x="585639" y="423414"/>
                </a:lnTo>
                <a:lnTo>
                  <a:pt x="600738" y="378025"/>
                </a:lnTo>
                <a:lnTo>
                  <a:pt x="608589" y="329789"/>
                </a:lnTo>
                <a:lnTo>
                  <a:pt x="609599" y="304799"/>
                </a:lnTo>
                <a:lnTo>
                  <a:pt x="608589" y="279810"/>
                </a:lnTo>
                <a:lnTo>
                  <a:pt x="600738" y="231574"/>
                </a:lnTo>
                <a:lnTo>
                  <a:pt x="585639" y="186185"/>
                </a:lnTo>
                <a:lnTo>
                  <a:pt x="563920" y="144273"/>
                </a:lnTo>
                <a:lnTo>
                  <a:pt x="536210" y="106466"/>
                </a:lnTo>
                <a:lnTo>
                  <a:pt x="503137" y="73392"/>
                </a:lnTo>
                <a:lnTo>
                  <a:pt x="465330" y="45681"/>
                </a:lnTo>
                <a:lnTo>
                  <a:pt x="423418" y="23961"/>
                </a:lnTo>
                <a:lnTo>
                  <a:pt x="378028" y="8862"/>
                </a:lnTo>
                <a:lnTo>
                  <a:pt x="329790" y="1010"/>
                </a:lnTo>
                <a:lnTo>
                  <a:pt x="304799" y="0"/>
                </a:lnTo>
                <a:close/>
              </a:path>
            </a:pathLst>
          </a:custGeom>
          <a:solidFill>
            <a:srgbClr val="FF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3" name="object 23"/>
          <p:cNvSpPr>
            <a:spLocks/>
          </p:cNvSpPr>
          <p:nvPr/>
        </p:nvSpPr>
        <p:spPr bwMode="auto">
          <a:xfrm>
            <a:off x="7467600" y="4648200"/>
            <a:ext cx="609600" cy="609600"/>
          </a:xfrm>
          <a:custGeom>
            <a:avLst/>
            <a:gdLst>
              <a:gd name="T0" fmla="*/ 0 w 609600"/>
              <a:gd name="T1" fmla="*/ 304799 h 609600"/>
              <a:gd name="T2" fmla="*/ 3990 w 609600"/>
              <a:gd name="T3" fmla="*/ 255375 h 609600"/>
              <a:gd name="T4" fmla="*/ 15544 w 609600"/>
              <a:gd name="T5" fmla="*/ 208484 h 609600"/>
              <a:gd name="T6" fmla="*/ 34031 w 609600"/>
              <a:gd name="T7" fmla="*/ 164755 h 609600"/>
              <a:gd name="T8" fmla="*/ 58824 w 609600"/>
              <a:gd name="T9" fmla="*/ 124817 h 609600"/>
              <a:gd name="T10" fmla="*/ 89294 w 609600"/>
              <a:gd name="T11" fmla="*/ 89298 h 609600"/>
              <a:gd name="T12" fmla="*/ 124813 w 609600"/>
              <a:gd name="T13" fmla="*/ 58827 h 609600"/>
              <a:gd name="T14" fmla="*/ 164751 w 609600"/>
              <a:gd name="T15" fmla="*/ 34033 h 609600"/>
              <a:gd name="T16" fmla="*/ 208481 w 609600"/>
              <a:gd name="T17" fmla="*/ 15545 h 609600"/>
              <a:gd name="T18" fmla="*/ 255373 w 609600"/>
              <a:gd name="T19" fmla="*/ 3991 h 609600"/>
              <a:gd name="T20" fmla="*/ 304799 w 609600"/>
              <a:gd name="T21" fmla="*/ 0 h 609600"/>
              <a:gd name="T22" fmla="*/ 329790 w 609600"/>
              <a:gd name="T23" fmla="*/ 1010 h 609600"/>
              <a:gd name="T24" fmla="*/ 354226 w 609600"/>
              <a:gd name="T25" fmla="*/ 3991 h 609600"/>
              <a:gd name="T26" fmla="*/ 401118 w 609600"/>
              <a:gd name="T27" fmla="*/ 15545 h 609600"/>
              <a:gd name="T28" fmla="*/ 444848 w 609600"/>
              <a:gd name="T29" fmla="*/ 34033 h 609600"/>
              <a:gd name="T30" fmla="*/ 484786 w 609600"/>
              <a:gd name="T31" fmla="*/ 58827 h 609600"/>
              <a:gd name="T32" fmla="*/ 520305 w 609600"/>
              <a:gd name="T33" fmla="*/ 89298 h 609600"/>
              <a:gd name="T34" fmla="*/ 550775 w 609600"/>
              <a:gd name="T35" fmla="*/ 124817 h 609600"/>
              <a:gd name="T36" fmla="*/ 575568 w 609600"/>
              <a:gd name="T37" fmla="*/ 164755 h 609600"/>
              <a:gd name="T38" fmla="*/ 594055 w 609600"/>
              <a:gd name="T39" fmla="*/ 208484 h 609600"/>
              <a:gd name="T40" fmla="*/ 605609 w 609600"/>
              <a:gd name="T41" fmla="*/ 255375 h 609600"/>
              <a:gd name="T42" fmla="*/ 609599 w 609600"/>
              <a:gd name="T43" fmla="*/ 304799 h 609600"/>
              <a:gd name="T44" fmla="*/ 608589 w 609600"/>
              <a:gd name="T45" fmla="*/ 329789 h 609600"/>
              <a:gd name="T46" fmla="*/ 605609 w 609600"/>
              <a:gd name="T47" fmla="*/ 354224 h 609600"/>
              <a:gd name="T48" fmla="*/ 594055 w 609600"/>
              <a:gd name="T49" fmla="*/ 401115 h 609600"/>
              <a:gd name="T50" fmla="*/ 575568 w 609600"/>
              <a:gd name="T51" fmla="*/ 444844 h 609600"/>
              <a:gd name="T52" fmla="*/ 550775 w 609600"/>
              <a:gd name="T53" fmla="*/ 484782 h 609600"/>
              <a:gd name="T54" fmla="*/ 520305 w 609600"/>
              <a:gd name="T55" fmla="*/ 520301 h 609600"/>
              <a:gd name="T56" fmla="*/ 484786 w 609600"/>
              <a:gd name="T57" fmla="*/ 550772 h 609600"/>
              <a:gd name="T58" fmla="*/ 444848 w 609600"/>
              <a:gd name="T59" fmla="*/ 575566 h 609600"/>
              <a:gd name="T60" fmla="*/ 401118 w 609600"/>
              <a:gd name="T61" fmla="*/ 594054 h 609600"/>
              <a:gd name="T62" fmla="*/ 354226 w 609600"/>
              <a:gd name="T63" fmla="*/ 605608 h 609600"/>
              <a:gd name="T64" fmla="*/ 304799 w 609600"/>
              <a:gd name="T65" fmla="*/ 609599 h 609600"/>
              <a:gd name="T66" fmla="*/ 279809 w 609600"/>
              <a:gd name="T67" fmla="*/ 608589 h 609600"/>
              <a:gd name="T68" fmla="*/ 255373 w 609600"/>
              <a:gd name="T69" fmla="*/ 605608 h 609600"/>
              <a:gd name="T70" fmla="*/ 208481 w 609600"/>
              <a:gd name="T71" fmla="*/ 594054 h 609600"/>
              <a:gd name="T72" fmla="*/ 164751 w 609600"/>
              <a:gd name="T73" fmla="*/ 575566 h 609600"/>
              <a:gd name="T74" fmla="*/ 124813 w 609600"/>
              <a:gd name="T75" fmla="*/ 550772 h 609600"/>
              <a:gd name="T76" fmla="*/ 89294 w 609600"/>
              <a:gd name="T77" fmla="*/ 520301 h 609600"/>
              <a:gd name="T78" fmla="*/ 58824 w 609600"/>
              <a:gd name="T79" fmla="*/ 484782 h 609600"/>
              <a:gd name="T80" fmla="*/ 34031 w 609600"/>
              <a:gd name="T81" fmla="*/ 444844 h 609600"/>
              <a:gd name="T82" fmla="*/ 15544 w 609600"/>
              <a:gd name="T83" fmla="*/ 401115 h 609600"/>
              <a:gd name="T84" fmla="*/ 3990 w 609600"/>
              <a:gd name="T85" fmla="*/ 354224 h 609600"/>
              <a:gd name="T86" fmla="*/ 0 w 609600"/>
              <a:gd name="T87" fmla="*/ 304799 h 609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09600"/>
              <a:gd name="T133" fmla="*/ 0 h 609600"/>
              <a:gd name="T134" fmla="*/ 609600 w 609600"/>
              <a:gd name="T135" fmla="*/ 609600 h 6096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09600" h="609600">
                <a:moveTo>
                  <a:pt x="0" y="304799"/>
                </a:moveTo>
                <a:lnTo>
                  <a:pt x="3990" y="255375"/>
                </a:lnTo>
                <a:lnTo>
                  <a:pt x="15544" y="208484"/>
                </a:lnTo>
                <a:lnTo>
                  <a:pt x="34031" y="164755"/>
                </a:lnTo>
                <a:lnTo>
                  <a:pt x="58824" y="124817"/>
                </a:lnTo>
                <a:lnTo>
                  <a:pt x="89294" y="89298"/>
                </a:lnTo>
                <a:lnTo>
                  <a:pt x="124813" y="58827"/>
                </a:lnTo>
                <a:lnTo>
                  <a:pt x="164751" y="34033"/>
                </a:lnTo>
                <a:lnTo>
                  <a:pt x="208481" y="15545"/>
                </a:lnTo>
                <a:lnTo>
                  <a:pt x="255373" y="3991"/>
                </a:lnTo>
                <a:lnTo>
                  <a:pt x="304799" y="0"/>
                </a:lnTo>
                <a:lnTo>
                  <a:pt x="329790" y="1010"/>
                </a:lnTo>
                <a:lnTo>
                  <a:pt x="354226" y="3991"/>
                </a:lnTo>
                <a:lnTo>
                  <a:pt x="401118" y="15545"/>
                </a:lnTo>
                <a:lnTo>
                  <a:pt x="444848" y="34033"/>
                </a:lnTo>
                <a:lnTo>
                  <a:pt x="484786" y="58827"/>
                </a:lnTo>
                <a:lnTo>
                  <a:pt x="520305" y="89298"/>
                </a:lnTo>
                <a:lnTo>
                  <a:pt x="550775" y="124817"/>
                </a:lnTo>
                <a:lnTo>
                  <a:pt x="575568" y="164755"/>
                </a:lnTo>
                <a:lnTo>
                  <a:pt x="594055" y="208484"/>
                </a:lnTo>
                <a:lnTo>
                  <a:pt x="605609" y="255375"/>
                </a:lnTo>
                <a:lnTo>
                  <a:pt x="609599" y="304799"/>
                </a:lnTo>
                <a:lnTo>
                  <a:pt x="608589" y="329789"/>
                </a:lnTo>
                <a:lnTo>
                  <a:pt x="605609" y="354224"/>
                </a:lnTo>
                <a:lnTo>
                  <a:pt x="594055" y="401115"/>
                </a:lnTo>
                <a:lnTo>
                  <a:pt x="575568" y="444844"/>
                </a:lnTo>
                <a:lnTo>
                  <a:pt x="550775" y="484782"/>
                </a:lnTo>
                <a:lnTo>
                  <a:pt x="520305" y="520301"/>
                </a:lnTo>
                <a:lnTo>
                  <a:pt x="484786" y="550772"/>
                </a:lnTo>
                <a:lnTo>
                  <a:pt x="444848" y="575566"/>
                </a:lnTo>
                <a:lnTo>
                  <a:pt x="401118" y="594054"/>
                </a:lnTo>
                <a:lnTo>
                  <a:pt x="354226" y="605608"/>
                </a:lnTo>
                <a:lnTo>
                  <a:pt x="304799" y="609599"/>
                </a:lnTo>
                <a:lnTo>
                  <a:pt x="279809" y="608589"/>
                </a:lnTo>
                <a:lnTo>
                  <a:pt x="255373" y="605608"/>
                </a:lnTo>
                <a:lnTo>
                  <a:pt x="208481" y="594054"/>
                </a:lnTo>
                <a:lnTo>
                  <a:pt x="164751" y="575566"/>
                </a:lnTo>
                <a:lnTo>
                  <a:pt x="124813" y="550772"/>
                </a:lnTo>
                <a:lnTo>
                  <a:pt x="89294" y="520301"/>
                </a:lnTo>
                <a:lnTo>
                  <a:pt x="58824" y="484782"/>
                </a:lnTo>
                <a:lnTo>
                  <a:pt x="34031" y="444844"/>
                </a:lnTo>
                <a:lnTo>
                  <a:pt x="15544" y="401115"/>
                </a:lnTo>
                <a:lnTo>
                  <a:pt x="3990" y="354224"/>
                </a:lnTo>
                <a:lnTo>
                  <a:pt x="0" y="3047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4" name="object 24"/>
          <p:cNvSpPr>
            <a:spLocks/>
          </p:cNvSpPr>
          <p:nvPr/>
        </p:nvSpPr>
        <p:spPr bwMode="auto">
          <a:xfrm>
            <a:off x="7543800" y="5257800"/>
            <a:ext cx="457200" cy="457200"/>
          </a:xfrm>
          <a:custGeom>
            <a:avLst/>
            <a:gdLst>
              <a:gd name="T0" fmla="*/ 228599 w 457200"/>
              <a:gd name="T1" fmla="*/ 0 h 457200"/>
              <a:gd name="T2" fmla="*/ 173666 w 457200"/>
              <a:gd name="T3" fmla="*/ 6644 h 457200"/>
              <a:gd name="T4" fmla="*/ 123546 w 457200"/>
              <a:gd name="T5" fmla="*/ 25517 h 457200"/>
              <a:gd name="T6" fmla="*/ 79831 w 457200"/>
              <a:gd name="T7" fmla="*/ 55031 h 457200"/>
              <a:gd name="T8" fmla="*/ 44107 w 457200"/>
              <a:gd name="T9" fmla="*/ 93596 h 457200"/>
              <a:gd name="T10" fmla="*/ 17965 w 457200"/>
              <a:gd name="T11" fmla="*/ 139622 h 457200"/>
              <a:gd name="T12" fmla="*/ 2992 w 457200"/>
              <a:gd name="T13" fmla="*/ 191522 h 457200"/>
              <a:gd name="T14" fmla="*/ 0 w 457200"/>
              <a:gd name="T15" fmla="*/ 228599 h 457200"/>
              <a:gd name="T16" fmla="*/ 757 w 457200"/>
              <a:gd name="T17" fmla="*/ 247349 h 457200"/>
              <a:gd name="T18" fmla="*/ 11654 w 457200"/>
              <a:gd name="T19" fmla="*/ 300856 h 457200"/>
              <a:gd name="T20" fmla="*/ 34250 w 457200"/>
              <a:gd name="T21" fmla="*/ 349017 h 457200"/>
              <a:gd name="T22" fmla="*/ 66956 w 457200"/>
              <a:gd name="T23" fmla="*/ 390245 h 457200"/>
              <a:gd name="T24" fmla="*/ 108185 w 457200"/>
              <a:gd name="T25" fmla="*/ 422950 h 457200"/>
              <a:gd name="T26" fmla="*/ 156346 w 457200"/>
              <a:gd name="T27" fmla="*/ 445545 h 457200"/>
              <a:gd name="T28" fmla="*/ 209851 w 457200"/>
              <a:gd name="T29" fmla="*/ 456442 h 457200"/>
              <a:gd name="T30" fmla="*/ 228599 w 457200"/>
              <a:gd name="T31" fmla="*/ 457199 h 457200"/>
              <a:gd name="T32" fmla="*/ 247348 w 457200"/>
              <a:gd name="T33" fmla="*/ 456442 h 457200"/>
              <a:gd name="T34" fmla="*/ 300853 w 457200"/>
              <a:gd name="T35" fmla="*/ 445545 h 457200"/>
              <a:gd name="T36" fmla="*/ 349014 w 457200"/>
              <a:gd name="T37" fmla="*/ 422950 h 457200"/>
              <a:gd name="T38" fmla="*/ 390243 w 457200"/>
              <a:gd name="T39" fmla="*/ 390245 h 457200"/>
              <a:gd name="T40" fmla="*/ 422949 w 457200"/>
              <a:gd name="T41" fmla="*/ 349017 h 457200"/>
              <a:gd name="T42" fmla="*/ 445545 w 457200"/>
              <a:gd name="T43" fmla="*/ 300856 h 457200"/>
              <a:gd name="T44" fmla="*/ 456442 w 457200"/>
              <a:gd name="T45" fmla="*/ 247349 h 457200"/>
              <a:gd name="T46" fmla="*/ 457199 w 457200"/>
              <a:gd name="T47" fmla="*/ 228599 h 457200"/>
              <a:gd name="T48" fmla="*/ 456442 w 457200"/>
              <a:gd name="T49" fmla="*/ 209852 h 457200"/>
              <a:gd name="T50" fmla="*/ 445545 w 457200"/>
              <a:gd name="T51" fmla="*/ 156348 h 457200"/>
              <a:gd name="T52" fmla="*/ 422949 w 457200"/>
              <a:gd name="T53" fmla="*/ 108187 h 457200"/>
              <a:gd name="T54" fmla="*/ 390243 w 457200"/>
              <a:gd name="T55" fmla="*/ 66959 h 457200"/>
              <a:gd name="T56" fmla="*/ 349014 w 457200"/>
              <a:gd name="T57" fmla="*/ 34251 h 457200"/>
              <a:gd name="T58" fmla="*/ 300853 w 457200"/>
              <a:gd name="T59" fmla="*/ 11655 h 457200"/>
              <a:gd name="T60" fmla="*/ 247348 w 457200"/>
              <a:gd name="T61" fmla="*/ 757 h 457200"/>
              <a:gd name="T62" fmla="*/ 228599 w 457200"/>
              <a:gd name="T63" fmla="*/ 0 h 457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7200"/>
              <a:gd name="T97" fmla="*/ 0 h 457200"/>
              <a:gd name="T98" fmla="*/ 457200 w 457200"/>
              <a:gd name="T99" fmla="*/ 457200 h 457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7200" h="457200">
                <a:moveTo>
                  <a:pt x="228599" y="0"/>
                </a:moveTo>
                <a:lnTo>
                  <a:pt x="173666" y="6644"/>
                </a:lnTo>
                <a:lnTo>
                  <a:pt x="123546" y="25517"/>
                </a:lnTo>
                <a:lnTo>
                  <a:pt x="79831" y="55031"/>
                </a:lnTo>
                <a:lnTo>
                  <a:pt x="44107" y="93596"/>
                </a:lnTo>
                <a:lnTo>
                  <a:pt x="17965" y="139622"/>
                </a:lnTo>
                <a:lnTo>
                  <a:pt x="2992" y="191522"/>
                </a:lnTo>
                <a:lnTo>
                  <a:pt x="0" y="228599"/>
                </a:lnTo>
                <a:lnTo>
                  <a:pt x="757" y="247349"/>
                </a:lnTo>
                <a:lnTo>
                  <a:pt x="11654" y="300856"/>
                </a:lnTo>
                <a:lnTo>
                  <a:pt x="34250" y="349017"/>
                </a:lnTo>
                <a:lnTo>
                  <a:pt x="66956" y="390245"/>
                </a:lnTo>
                <a:lnTo>
                  <a:pt x="108185" y="422950"/>
                </a:lnTo>
                <a:lnTo>
                  <a:pt x="156346" y="445545"/>
                </a:lnTo>
                <a:lnTo>
                  <a:pt x="209851" y="456442"/>
                </a:lnTo>
                <a:lnTo>
                  <a:pt x="228599" y="457199"/>
                </a:lnTo>
                <a:lnTo>
                  <a:pt x="247348" y="456442"/>
                </a:lnTo>
                <a:lnTo>
                  <a:pt x="300853" y="445545"/>
                </a:lnTo>
                <a:lnTo>
                  <a:pt x="349014" y="422950"/>
                </a:lnTo>
                <a:lnTo>
                  <a:pt x="390243" y="390245"/>
                </a:lnTo>
                <a:lnTo>
                  <a:pt x="422949" y="349017"/>
                </a:lnTo>
                <a:lnTo>
                  <a:pt x="445545" y="300856"/>
                </a:lnTo>
                <a:lnTo>
                  <a:pt x="456442" y="247349"/>
                </a:lnTo>
                <a:lnTo>
                  <a:pt x="457199" y="228599"/>
                </a:lnTo>
                <a:lnTo>
                  <a:pt x="456442" y="209852"/>
                </a:lnTo>
                <a:lnTo>
                  <a:pt x="445545" y="156348"/>
                </a:lnTo>
                <a:lnTo>
                  <a:pt x="422949" y="108187"/>
                </a:lnTo>
                <a:lnTo>
                  <a:pt x="390243" y="66959"/>
                </a:lnTo>
                <a:lnTo>
                  <a:pt x="349014" y="34251"/>
                </a:lnTo>
                <a:lnTo>
                  <a:pt x="300853" y="11655"/>
                </a:lnTo>
                <a:lnTo>
                  <a:pt x="247348" y="757"/>
                </a:lnTo>
                <a:lnTo>
                  <a:pt x="2285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5" name="object 25"/>
          <p:cNvSpPr>
            <a:spLocks/>
          </p:cNvSpPr>
          <p:nvPr/>
        </p:nvSpPr>
        <p:spPr bwMode="auto">
          <a:xfrm>
            <a:off x="7543800" y="5257800"/>
            <a:ext cx="457200" cy="457200"/>
          </a:xfrm>
          <a:custGeom>
            <a:avLst/>
            <a:gdLst>
              <a:gd name="T0" fmla="*/ 0 w 457200"/>
              <a:gd name="T1" fmla="*/ 228599 h 457200"/>
              <a:gd name="T2" fmla="*/ 6643 w 457200"/>
              <a:gd name="T3" fmla="*/ 173668 h 457200"/>
              <a:gd name="T4" fmla="*/ 25516 w 457200"/>
              <a:gd name="T5" fmla="*/ 123549 h 457200"/>
              <a:gd name="T6" fmla="*/ 55029 w 457200"/>
              <a:gd name="T7" fmla="*/ 79833 h 457200"/>
              <a:gd name="T8" fmla="*/ 93593 w 457200"/>
              <a:gd name="T9" fmla="*/ 44109 h 457200"/>
              <a:gd name="T10" fmla="*/ 139620 w 457200"/>
              <a:gd name="T11" fmla="*/ 17965 h 457200"/>
              <a:gd name="T12" fmla="*/ 191520 w 457200"/>
              <a:gd name="T13" fmla="*/ 2992 h 457200"/>
              <a:gd name="T14" fmla="*/ 228599 w 457200"/>
              <a:gd name="T15" fmla="*/ 0 h 457200"/>
              <a:gd name="T16" fmla="*/ 247348 w 457200"/>
              <a:gd name="T17" fmla="*/ 757 h 457200"/>
              <a:gd name="T18" fmla="*/ 265679 w 457200"/>
              <a:gd name="T19" fmla="*/ 2992 h 457200"/>
              <a:gd name="T20" fmla="*/ 317579 w 457200"/>
              <a:gd name="T21" fmla="*/ 17965 h 457200"/>
              <a:gd name="T22" fmla="*/ 363606 w 457200"/>
              <a:gd name="T23" fmla="*/ 44109 h 457200"/>
              <a:gd name="T24" fmla="*/ 402170 w 457200"/>
              <a:gd name="T25" fmla="*/ 79833 h 457200"/>
              <a:gd name="T26" fmla="*/ 431683 w 457200"/>
              <a:gd name="T27" fmla="*/ 123549 h 457200"/>
              <a:gd name="T28" fmla="*/ 450556 w 457200"/>
              <a:gd name="T29" fmla="*/ 173668 h 457200"/>
              <a:gd name="T30" fmla="*/ 457199 w 457200"/>
              <a:gd name="T31" fmla="*/ 228599 h 457200"/>
              <a:gd name="T32" fmla="*/ 456442 w 457200"/>
              <a:gd name="T33" fmla="*/ 247349 h 457200"/>
              <a:gd name="T34" fmla="*/ 454207 w 457200"/>
              <a:gd name="T35" fmla="*/ 265680 h 457200"/>
              <a:gd name="T36" fmla="*/ 439234 w 457200"/>
              <a:gd name="T37" fmla="*/ 317582 h 457200"/>
              <a:gd name="T38" fmla="*/ 413092 w 457200"/>
              <a:gd name="T39" fmla="*/ 363609 h 457200"/>
              <a:gd name="T40" fmla="*/ 377368 w 457200"/>
              <a:gd name="T41" fmla="*/ 402172 h 457200"/>
              <a:gd name="T42" fmla="*/ 333653 w 457200"/>
              <a:gd name="T43" fmla="*/ 431684 h 457200"/>
              <a:gd name="T44" fmla="*/ 283533 w 457200"/>
              <a:gd name="T45" fmla="*/ 450556 h 457200"/>
              <a:gd name="T46" fmla="*/ 228599 w 457200"/>
              <a:gd name="T47" fmla="*/ 457199 h 457200"/>
              <a:gd name="T48" fmla="*/ 209851 w 457200"/>
              <a:gd name="T49" fmla="*/ 456442 h 457200"/>
              <a:gd name="T50" fmla="*/ 191520 w 457200"/>
              <a:gd name="T51" fmla="*/ 454208 h 457200"/>
              <a:gd name="T52" fmla="*/ 139620 w 457200"/>
              <a:gd name="T53" fmla="*/ 439235 h 457200"/>
              <a:gd name="T54" fmla="*/ 93593 w 457200"/>
              <a:gd name="T55" fmla="*/ 413094 h 457200"/>
              <a:gd name="T56" fmla="*/ 55029 w 457200"/>
              <a:gd name="T57" fmla="*/ 377371 h 457200"/>
              <a:gd name="T58" fmla="*/ 25516 w 457200"/>
              <a:gd name="T59" fmla="*/ 333655 h 457200"/>
              <a:gd name="T60" fmla="*/ 6643 w 457200"/>
              <a:gd name="T61" fmla="*/ 283535 h 457200"/>
              <a:gd name="T62" fmla="*/ 0 w 457200"/>
              <a:gd name="T63" fmla="*/ 228599 h 457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7200"/>
              <a:gd name="T97" fmla="*/ 0 h 457200"/>
              <a:gd name="T98" fmla="*/ 457200 w 457200"/>
              <a:gd name="T99" fmla="*/ 457200 h 457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7200" h="457200">
                <a:moveTo>
                  <a:pt x="0" y="228599"/>
                </a:moveTo>
                <a:lnTo>
                  <a:pt x="6643" y="173668"/>
                </a:lnTo>
                <a:lnTo>
                  <a:pt x="25516" y="123549"/>
                </a:lnTo>
                <a:lnTo>
                  <a:pt x="55029" y="79833"/>
                </a:lnTo>
                <a:lnTo>
                  <a:pt x="93593" y="44109"/>
                </a:lnTo>
                <a:lnTo>
                  <a:pt x="139620" y="17965"/>
                </a:lnTo>
                <a:lnTo>
                  <a:pt x="191520" y="2992"/>
                </a:lnTo>
                <a:lnTo>
                  <a:pt x="228599" y="0"/>
                </a:lnTo>
                <a:lnTo>
                  <a:pt x="247348" y="757"/>
                </a:lnTo>
                <a:lnTo>
                  <a:pt x="265679" y="2992"/>
                </a:lnTo>
                <a:lnTo>
                  <a:pt x="317579" y="17965"/>
                </a:lnTo>
                <a:lnTo>
                  <a:pt x="363606" y="44109"/>
                </a:lnTo>
                <a:lnTo>
                  <a:pt x="402170" y="79833"/>
                </a:lnTo>
                <a:lnTo>
                  <a:pt x="431683" y="123549"/>
                </a:lnTo>
                <a:lnTo>
                  <a:pt x="450556" y="173668"/>
                </a:lnTo>
                <a:lnTo>
                  <a:pt x="457199" y="228599"/>
                </a:lnTo>
                <a:lnTo>
                  <a:pt x="456442" y="247349"/>
                </a:lnTo>
                <a:lnTo>
                  <a:pt x="454207" y="265680"/>
                </a:lnTo>
                <a:lnTo>
                  <a:pt x="439234" y="317582"/>
                </a:lnTo>
                <a:lnTo>
                  <a:pt x="413092" y="363609"/>
                </a:lnTo>
                <a:lnTo>
                  <a:pt x="377368" y="402172"/>
                </a:lnTo>
                <a:lnTo>
                  <a:pt x="333653" y="431684"/>
                </a:lnTo>
                <a:lnTo>
                  <a:pt x="283533" y="450556"/>
                </a:lnTo>
                <a:lnTo>
                  <a:pt x="228599" y="457199"/>
                </a:lnTo>
                <a:lnTo>
                  <a:pt x="209851" y="456442"/>
                </a:lnTo>
                <a:lnTo>
                  <a:pt x="191520" y="454208"/>
                </a:lnTo>
                <a:lnTo>
                  <a:pt x="139620" y="439235"/>
                </a:lnTo>
                <a:lnTo>
                  <a:pt x="93593" y="413094"/>
                </a:lnTo>
                <a:lnTo>
                  <a:pt x="55029" y="377371"/>
                </a:lnTo>
                <a:lnTo>
                  <a:pt x="25516" y="333655"/>
                </a:lnTo>
                <a:lnTo>
                  <a:pt x="6643" y="283535"/>
                </a:lnTo>
                <a:lnTo>
                  <a:pt x="0" y="2285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6" name="object 26"/>
          <p:cNvSpPr>
            <a:spLocks/>
          </p:cNvSpPr>
          <p:nvPr/>
        </p:nvSpPr>
        <p:spPr bwMode="auto">
          <a:xfrm>
            <a:off x="4343400" y="2471738"/>
            <a:ext cx="1752600" cy="85725"/>
          </a:xfrm>
          <a:custGeom>
            <a:avLst/>
            <a:gdLst>
              <a:gd name="T0" fmla="*/ 1666890 w 1752600"/>
              <a:gd name="T1" fmla="*/ 0 h 85725"/>
              <a:gd name="T2" fmla="*/ 1666890 w 1752600"/>
              <a:gd name="T3" fmla="*/ 85709 h 85725"/>
              <a:gd name="T4" fmla="*/ 1724121 w 1752600"/>
              <a:gd name="T5" fmla="*/ 57134 h 85725"/>
              <a:gd name="T6" fmla="*/ 1681103 w 1752600"/>
              <a:gd name="T7" fmla="*/ 57134 h 85725"/>
              <a:gd name="T8" fmla="*/ 1681103 w 1752600"/>
              <a:gd name="T9" fmla="*/ 28559 h 85725"/>
              <a:gd name="T10" fmla="*/ 1723928 w 1752600"/>
              <a:gd name="T11" fmla="*/ 28559 h 85725"/>
              <a:gd name="T12" fmla="*/ 1666890 w 1752600"/>
              <a:gd name="T13" fmla="*/ 0 h 85725"/>
              <a:gd name="T14" fmla="*/ 1666890 w 1752600"/>
              <a:gd name="T15" fmla="*/ 28559 h 85725"/>
              <a:gd name="T16" fmla="*/ 0 w 1752600"/>
              <a:gd name="T17" fmla="*/ 28559 h 85725"/>
              <a:gd name="T18" fmla="*/ 0 w 1752600"/>
              <a:gd name="T19" fmla="*/ 57134 h 85725"/>
              <a:gd name="T20" fmla="*/ 1666890 w 1752600"/>
              <a:gd name="T21" fmla="*/ 57134 h 85725"/>
              <a:gd name="T22" fmla="*/ 1666890 w 1752600"/>
              <a:gd name="T23" fmla="*/ 28559 h 85725"/>
              <a:gd name="T24" fmla="*/ 1723928 w 1752600"/>
              <a:gd name="T25" fmla="*/ 28559 h 85725"/>
              <a:gd name="T26" fmla="*/ 1681103 w 1752600"/>
              <a:gd name="T27" fmla="*/ 28559 h 85725"/>
              <a:gd name="T28" fmla="*/ 1681103 w 1752600"/>
              <a:gd name="T29" fmla="*/ 57134 h 85725"/>
              <a:gd name="T30" fmla="*/ 1724121 w 1752600"/>
              <a:gd name="T31" fmla="*/ 57134 h 85725"/>
              <a:gd name="T32" fmla="*/ 1752599 w 1752600"/>
              <a:gd name="T33" fmla="*/ 42915 h 85725"/>
              <a:gd name="T34" fmla="*/ 1723928 w 1752600"/>
              <a:gd name="T35" fmla="*/ 28559 h 85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52600"/>
              <a:gd name="T55" fmla="*/ 0 h 85725"/>
              <a:gd name="T56" fmla="*/ 1752600 w 1752600"/>
              <a:gd name="T57" fmla="*/ 85725 h 857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52600" h="85725">
                <a:moveTo>
                  <a:pt x="1666890" y="0"/>
                </a:moveTo>
                <a:lnTo>
                  <a:pt x="1666890" y="85709"/>
                </a:lnTo>
                <a:lnTo>
                  <a:pt x="1724121" y="57134"/>
                </a:lnTo>
                <a:lnTo>
                  <a:pt x="1681103" y="57134"/>
                </a:lnTo>
                <a:lnTo>
                  <a:pt x="1681103" y="28559"/>
                </a:lnTo>
                <a:lnTo>
                  <a:pt x="1723928" y="28559"/>
                </a:lnTo>
                <a:lnTo>
                  <a:pt x="1666890" y="0"/>
                </a:lnTo>
                <a:close/>
              </a:path>
              <a:path w="1752600" h="85725">
                <a:moveTo>
                  <a:pt x="1666890" y="28559"/>
                </a:moveTo>
                <a:lnTo>
                  <a:pt x="0" y="28559"/>
                </a:lnTo>
                <a:lnTo>
                  <a:pt x="0" y="57134"/>
                </a:lnTo>
                <a:lnTo>
                  <a:pt x="1666890" y="57134"/>
                </a:lnTo>
                <a:lnTo>
                  <a:pt x="1666890" y="28559"/>
                </a:lnTo>
                <a:close/>
              </a:path>
              <a:path w="1752600" h="85725">
                <a:moveTo>
                  <a:pt x="1723928" y="28559"/>
                </a:moveTo>
                <a:lnTo>
                  <a:pt x="1681103" y="28559"/>
                </a:lnTo>
                <a:lnTo>
                  <a:pt x="1681103" y="57134"/>
                </a:lnTo>
                <a:lnTo>
                  <a:pt x="1724121" y="57134"/>
                </a:lnTo>
                <a:lnTo>
                  <a:pt x="1752599" y="42915"/>
                </a:lnTo>
                <a:lnTo>
                  <a:pt x="1723928" y="28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7" name="object 27"/>
          <p:cNvSpPr>
            <a:spLocks/>
          </p:cNvSpPr>
          <p:nvPr/>
        </p:nvSpPr>
        <p:spPr bwMode="auto">
          <a:xfrm>
            <a:off x="4343400" y="3462338"/>
            <a:ext cx="2743200" cy="85725"/>
          </a:xfrm>
          <a:custGeom>
            <a:avLst/>
            <a:gdLst>
              <a:gd name="T0" fmla="*/ 2657490 w 2743200"/>
              <a:gd name="T1" fmla="*/ 0 h 85725"/>
              <a:gd name="T2" fmla="*/ 2657490 w 2743200"/>
              <a:gd name="T3" fmla="*/ 85709 h 85725"/>
              <a:gd name="T4" fmla="*/ 2714720 w 2743200"/>
              <a:gd name="T5" fmla="*/ 57134 h 85725"/>
              <a:gd name="T6" fmla="*/ 2671820 w 2743200"/>
              <a:gd name="T7" fmla="*/ 57134 h 85725"/>
              <a:gd name="T8" fmla="*/ 2671820 w 2743200"/>
              <a:gd name="T9" fmla="*/ 28559 h 85725"/>
              <a:gd name="T10" fmla="*/ 2714528 w 2743200"/>
              <a:gd name="T11" fmla="*/ 28559 h 85725"/>
              <a:gd name="T12" fmla="*/ 2657490 w 2743200"/>
              <a:gd name="T13" fmla="*/ 0 h 85725"/>
              <a:gd name="T14" fmla="*/ 2657490 w 2743200"/>
              <a:gd name="T15" fmla="*/ 28559 h 85725"/>
              <a:gd name="T16" fmla="*/ 0 w 2743200"/>
              <a:gd name="T17" fmla="*/ 28559 h 85725"/>
              <a:gd name="T18" fmla="*/ 0 w 2743200"/>
              <a:gd name="T19" fmla="*/ 57134 h 85725"/>
              <a:gd name="T20" fmla="*/ 2657490 w 2743200"/>
              <a:gd name="T21" fmla="*/ 57134 h 85725"/>
              <a:gd name="T22" fmla="*/ 2657490 w 2743200"/>
              <a:gd name="T23" fmla="*/ 28559 h 85725"/>
              <a:gd name="T24" fmla="*/ 2714528 w 2743200"/>
              <a:gd name="T25" fmla="*/ 28559 h 85725"/>
              <a:gd name="T26" fmla="*/ 2671820 w 2743200"/>
              <a:gd name="T27" fmla="*/ 28559 h 85725"/>
              <a:gd name="T28" fmla="*/ 2671820 w 2743200"/>
              <a:gd name="T29" fmla="*/ 57134 h 85725"/>
              <a:gd name="T30" fmla="*/ 2714720 w 2743200"/>
              <a:gd name="T31" fmla="*/ 57134 h 85725"/>
              <a:gd name="T32" fmla="*/ 2743198 w 2743200"/>
              <a:gd name="T33" fmla="*/ 42915 h 85725"/>
              <a:gd name="T34" fmla="*/ 2714528 w 2743200"/>
              <a:gd name="T35" fmla="*/ 28559 h 85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43200"/>
              <a:gd name="T55" fmla="*/ 0 h 85725"/>
              <a:gd name="T56" fmla="*/ 2743200 w 2743200"/>
              <a:gd name="T57" fmla="*/ 85725 h 857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43200" h="85725">
                <a:moveTo>
                  <a:pt x="2657490" y="0"/>
                </a:moveTo>
                <a:lnTo>
                  <a:pt x="2657490" y="85709"/>
                </a:lnTo>
                <a:lnTo>
                  <a:pt x="2714721" y="57134"/>
                </a:lnTo>
                <a:lnTo>
                  <a:pt x="2671821" y="57134"/>
                </a:lnTo>
                <a:lnTo>
                  <a:pt x="2671821" y="28559"/>
                </a:lnTo>
                <a:lnTo>
                  <a:pt x="2714528" y="28559"/>
                </a:lnTo>
                <a:lnTo>
                  <a:pt x="2657490" y="0"/>
                </a:lnTo>
                <a:close/>
              </a:path>
              <a:path w="2743200" h="85725">
                <a:moveTo>
                  <a:pt x="2657490" y="28559"/>
                </a:moveTo>
                <a:lnTo>
                  <a:pt x="0" y="28559"/>
                </a:lnTo>
                <a:lnTo>
                  <a:pt x="0" y="57134"/>
                </a:lnTo>
                <a:lnTo>
                  <a:pt x="2657490" y="57134"/>
                </a:lnTo>
                <a:lnTo>
                  <a:pt x="2657490" y="28559"/>
                </a:lnTo>
                <a:close/>
              </a:path>
              <a:path w="2743200" h="85725">
                <a:moveTo>
                  <a:pt x="2714528" y="28559"/>
                </a:moveTo>
                <a:lnTo>
                  <a:pt x="2671821" y="28559"/>
                </a:lnTo>
                <a:lnTo>
                  <a:pt x="2671821" y="57134"/>
                </a:lnTo>
                <a:lnTo>
                  <a:pt x="2714721" y="57134"/>
                </a:lnTo>
                <a:lnTo>
                  <a:pt x="2743199" y="42915"/>
                </a:lnTo>
                <a:lnTo>
                  <a:pt x="2714528" y="285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8" name="object 28"/>
          <p:cNvSpPr>
            <a:spLocks/>
          </p:cNvSpPr>
          <p:nvPr/>
        </p:nvSpPr>
        <p:spPr bwMode="auto">
          <a:xfrm>
            <a:off x="4343400" y="4224338"/>
            <a:ext cx="3048000" cy="85725"/>
          </a:xfrm>
          <a:custGeom>
            <a:avLst/>
            <a:gdLst>
              <a:gd name="T0" fmla="*/ 2962290 w 3048000"/>
              <a:gd name="T1" fmla="*/ 0 h 85725"/>
              <a:gd name="T2" fmla="*/ 2962290 w 3048000"/>
              <a:gd name="T3" fmla="*/ 85724 h 85725"/>
              <a:gd name="T4" fmla="*/ 3019508 w 3048000"/>
              <a:gd name="T5" fmla="*/ 57149 h 85725"/>
              <a:gd name="T6" fmla="*/ 2976620 w 3048000"/>
              <a:gd name="T7" fmla="*/ 57149 h 85725"/>
              <a:gd name="T8" fmla="*/ 2976620 w 3048000"/>
              <a:gd name="T9" fmla="*/ 28574 h 85725"/>
              <a:gd name="T10" fmla="*/ 3019350 w 3048000"/>
              <a:gd name="T11" fmla="*/ 28574 h 85725"/>
              <a:gd name="T12" fmla="*/ 2962290 w 3048000"/>
              <a:gd name="T13" fmla="*/ 0 h 85725"/>
              <a:gd name="T14" fmla="*/ 2962290 w 3048000"/>
              <a:gd name="T15" fmla="*/ 28574 h 85725"/>
              <a:gd name="T16" fmla="*/ 0 w 3048000"/>
              <a:gd name="T17" fmla="*/ 28574 h 85725"/>
              <a:gd name="T18" fmla="*/ 0 w 3048000"/>
              <a:gd name="T19" fmla="*/ 57149 h 85725"/>
              <a:gd name="T20" fmla="*/ 2962290 w 3048000"/>
              <a:gd name="T21" fmla="*/ 57149 h 85725"/>
              <a:gd name="T22" fmla="*/ 2962290 w 3048000"/>
              <a:gd name="T23" fmla="*/ 28574 h 85725"/>
              <a:gd name="T24" fmla="*/ 3019350 w 3048000"/>
              <a:gd name="T25" fmla="*/ 28574 h 85725"/>
              <a:gd name="T26" fmla="*/ 2976620 w 3048000"/>
              <a:gd name="T27" fmla="*/ 28574 h 85725"/>
              <a:gd name="T28" fmla="*/ 2976620 w 3048000"/>
              <a:gd name="T29" fmla="*/ 57149 h 85725"/>
              <a:gd name="T30" fmla="*/ 3019508 w 3048000"/>
              <a:gd name="T31" fmla="*/ 57149 h 85725"/>
              <a:gd name="T32" fmla="*/ 3047998 w 3048000"/>
              <a:gd name="T33" fmla="*/ 42921 h 85725"/>
              <a:gd name="T34" fmla="*/ 3019350 w 3048000"/>
              <a:gd name="T35" fmla="*/ 28574 h 85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48000"/>
              <a:gd name="T55" fmla="*/ 0 h 85725"/>
              <a:gd name="T56" fmla="*/ 3048000 w 3048000"/>
              <a:gd name="T57" fmla="*/ 85725 h 857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48000" h="85725">
                <a:moveTo>
                  <a:pt x="2962290" y="0"/>
                </a:moveTo>
                <a:lnTo>
                  <a:pt x="2962290" y="85724"/>
                </a:lnTo>
                <a:lnTo>
                  <a:pt x="3019509" y="57149"/>
                </a:lnTo>
                <a:lnTo>
                  <a:pt x="2976621" y="57149"/>
                </a:lnTo>
                <a:lnTo>
                  <a:pt x="2976621" y="28574"/>
                </a:lnTo>
                <a:lnTo>
                  <a:pt x="3019350" y="28574"/>
                </a:lnTo>
                <a:lnTo>
                  <a:pt x="2962290" y="0"/>
                </a:lnTo>
                <a:close/>
              </a:path>
              <a:path w="3048000" h="85725">
                <a:moveTo>
                  <a:pt x="2962290" y="28574"/>
                </a:moveTo>
                <a:lnTo>
                  <a:pt x="0" y="28574"/>
                </a:lnTo>
                <a:lnTo>
                  <a:pt x="0" y="57149"/>
                </a:lnTo>
                <a:lnTo>
                  <a:pt x="2962290" y="57149"/>
                </a:lnTo>
                <a:lnTo>
                  <a:pt x="2962290" y="28574"/>
                </a:lnTo>
                <a:close/>
              </a:path>
              <a:path w="3048000" h="85725">
                <a:moveTo>
                  <a:pt x="3019350" y="28574"/>
                </a:moveTo>
                <a:lnTo>
                  <a:pt x="2976621" y="28574"/>
                </a:lnTo>
                <a:lnTo>
                  <a:pt x="2976621" y="57149"/>
                </a:lnTo>
                <a:lnTo>
                  <a:pt x="3019509" y="57149"/>
                </a:lnTo>
                <a:lnTo>
                  <a:pt x="3047999" y="42921"/>
                </a:lnTo>
                <a:lnTo>
                  <a:pt x="3019350" y="28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9" name="object 29"/>
          <p:cNvSpPr>
            <a:spLocks/>
          </p:cNvSpPr>
          <p:nvPr/>
        </p:nvSpPr>
        <p:spPr bwMode="auto">
          <a:xfrm>
            <a:off x="4343400" y="4910138"/>
            <a:ext cx="3124200" cy="85725"/>
          </a:xfrm>
          <a:custGeom>
            <a:avLst/>
            <a:gdLst>
              <a:gd name="T0" fmla="*/ 3038490 w 3124200"/>
              <a:gd name="T1" fmla="*/ 0 h 85725"/>
              <a:gd name="T2" fmla="*/ 3038490 w 3124200"/>
              <a:gd name="T3" fmla="*/ 85724 h 85725"/>
              <a:gd name="T4" fmla="*/ 3095708 w 3124200"/>
              <a:gd name="T5" fmla="*/ 57149 h 85725"/>
              <a:gd name="T6" fmla="*/ 3052814 w 3124200"/>
              <a:gd name="T7" fmla="*/ 57149 h 85725"/>
              <a:gd name="T8" fmla="*/ 3052814 w 3124200"/>
              <a:gd name="T9" fmla="*/ 28574 h 85725"/>
              <a:gd name="T10" fmla="*/ 3095550 w 3124200"/>
              <a:gd name="T11" fmla="*/ 28574 h 85725"/>
              <a:gd name="T12" fmla="*/ 3038490 w 3124200"/>
              <a:gd name="T13" fmla="*/ 0 h 85725"/>
              <a:gd name="T14" fmla="*/ 3038490 w 3124200"/>
              <a:gd name="T15" fmla="*/ 28574 h 85725"/>
              <a:gd name="T16" fmla="*/ 0 w 3124200"/>
              <a:gd name="T17" fmla="*/ 28574 h 85725"/>
              <a:gd name="T18" fmla="*/ 0 w 3124200"/>
              <a:gd name="T19" fmla="*/ 57149 h 85725"/>
              <a:gd name="T20" fmla="*/ 3038490 w 3124200"/>
              <a:gd name="T21" fmla="*/ 57149 h 85725"/>
              <a:gd name="T22" fmla="*/ 3038490 w 3124200"/>
              <a:gd name="T23" fmla="*/ 28574 h 85725"/>
              <a:gd name="T24" fmla="*/ 3095550 w 3124200"/>
              <a:gd name="T25" fmla="*/ 28574 h 85725"/>
              <a:gd name="T26" fmla="*/ 3052814 w 3124200"/>
              <a:gd name="T27" fmla="*/ 28574 h 85725"/>
              <a:gd name="T28" fmla="*/ 3052814 w 3124200"/>
              <a:gd name="T29" fmla="*/ 57149 h 85725"/>
              <a:gd name="T30" fmla="*/ 3095708 w 3124200"/>
              <a:gd name="T31" fmla="*/ 57149 h 85725"/>
              <a:gd name="T32" fmla="*/ 3124198 w 3124200"/>
              <a:gd name="T33" fmla="*/ 42921 h 85725"/>
              <a:gd name="T34" fmla="*/ 3095550 w 3124200"/>
              <a:gd name="T35" fmla="*/ 28574 h 85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24200"/>
              <a:gd name="T55" fmla="*/ 0 h 85725"/>
              <a:gd name="T56" fmla="*/ 3124200 w 3124200"/>
              <a:gd name="T57" fmla="*/ 85725 h 857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24200" h="85725">
                <a:moveTo>
                  <a:pt x="3038490" y="0"/>
                </a:moveTo>
                <a:lnTo>
                  <a:pt x="3038490" y="85724"/>
                </a:lnTo>
                <a:lnTo>
                  <a:pt x="3095709" y="57149"/>
                </a:lnTo>
                <a:lnTo>
                  <a:pt x="3052815" y="57149"/>
                </a:lnTo>
                <a:lnTo>
                  <a:pt x="3052815" y="28574"/>
                </a:lnTo>
                <a:lnTo>
                  <a:pt x="3095550" y="28574"/>
                </a:lnTo>
                <a:lnTo>
                  <a:pt x="3038490" y="0"/>
                </a:lnTo>
                <a:close/>
              </a:path>
              <a:path w="3124200" h="85725">
                <a:moveTo>
                  <a:pt x="3038490" y="28574"/>
                </a:moveTo>
                <a:lnTo>
                  <a:pt x="0" y="28574"/>
                </a:lnTo>
                <a:lnTo>
                  <a:pt x="0" y="57149"/>
                </a:lnTo>
                <a:lnTo>
                  <a:pt x="3038490" y="57149"/>
                </a:lnTo>
                <a:lnTo>
                  <a:pt x="3038490" y="28574"/>
                </a:lnTo>
                <a:close/>
              </a:path>
              <a:path w="3124200" h="85725">
                <a:moveTo>
                  <a:pt x="3095550" y="28574"/>
                </a:moveTo>
                <a:lnTo>
                  <a:pt x="3052815" y="28574"/>
                </a:lnTo>
                <a:lnTo>
                  <a:pt x="3052815" y="57149"/>
                </a:lnTo>
                <a:lnTo>
                  <a:pt x="3095709" y="57149"/>
                </a:lnTo>
                <a:lnTo>
                  <a:pt x="3124199" y="42921"/>
                </a:lnTo>
                <a:lnTo>
                  <a:pt x="3095550" y="28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0" name="object 30"/>
          <p:cNvSpPr>
            <a:spLocks/>
          </p:cNvSpPr>
          <p:nvPr/>
        </p:nvSpPr>
        <p:spPr bwMode="auto">
          <a:xfrm>
            <a:off x="4343400" y="5443538"/>
            <a:ext cx="3276600" cy="85725"/>
          </a:xfrm>
          <a:custGeom>
            <a:avLst/>
            <a:gdLst>
              <a:gd name="T0" fmla="*/ 3190890 w 3276600"/>
              <a:gd name="T1" fmla="*/ 0 h 85725"/>
              <a:gd name="T2" fmla="*/ 3190890 w 3276600"/>
              <a:gd name="T3" fmla="*/ 85724 h 85725"/>
              <a:gd name="T4" fmla="*/ 3248108 w 3276600"/>
              <a:gd name="T5" fmla="*/ 57149 h 85725"/>
              <a:gd name="T6" fmla="*/ 3205214 w 3276600"/>
              <a:gd name="T7" fmla="*/ 57149 h 85725"/>
              <a:gd name="T8" fmla="*/ 3205214 w 3276600"/>
              <a:gd name="T9" fmla="*/ 28574 h 85725"/>
              <a:gd name="T10" fmla="*/ 3247950 w 3276600"/>
              <a:gd name="T11" fmla="*/ 28574 h 85725"/>
              <a:gd name="T12" fmla="*/ 3190890 w 3276600"/>
              <a:gd name="T13" fmla="*/ 0 h 85725"/>
              <a:gd name="T14" fmla="*/ 3190890 w 3276600"/>
              <a:gd name="T15" fmla="*/ 28574 h 85725"/>
              <a:gd name="T16" fmla="*/ 0 w 3276600"/>
              <a:gd name="T17" fmla="*/ 28574 h 85725"/>
              <a:gd name="T18" fmla="*/ 0 w 3276600"/>
              <a:gd name="T19" fmla="*/ 57149 h 85725"/>
              <a:gd name="T20" fmla="*/ 3190890 w 3276600"/>
              <a:gd name="T21" fmla="*/ 57149 h 85725"/>
              <a:gd name="T22" fmla="*/ 3190890 w 3276600"/>
              <a:gd name="T23" fmla="*/ 28574 h 85725"/>
              <a:gd name="T24" fmla="*/ 3247950 w 3276600"/>
              <a:gd name="T25" fmla="*/ 28574 h 85725"/>
              <a:gd name="T26" fmla="*/ 3205214 w 3276600"/>
              <a:gd name="T27" fmla="*/ 28574 h 85725"/>
              <a:gd name="T28" fmla="*/ 3205214 w 3276600"/>
              <a:gd name="T29" fmla="*/ 57149 h 85725"/>
              <a:gd name="T30" fmla="*/ 3248108 w 3276600"/>
              <a:gd name="T31" fmla="*/ 57149 h 85725"/>
              <a:gd name="T32" fmla="*/ 3276598 w 3276600"/>
              <a:gd name="T33" fmla="*/ 42921 h 85725"/>
              <a:gd name="T34" fmla="*/ 3247950 w 3276600"/>
              <a:gd name="T35" fmla="*/ 28574 h 85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76600"/>
              <a:gd name="T55" fmla="*/ 0 h 85725"/>
              <a:gd name="T56" fmla="*/ 3276600 w 3276600"/>
              <a:gd name="T57" fmla="*/ 85725 h 857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76600" h="85725">
                <a:moveTo>
                  <a:pt x="3190890" y="0"/>
                </a:moveTo>
                <a:lnTo>
                  <a:pt x="3190890" y="85724"/>
                </a:lnTo>
                <a:lnTo>
                  <a:pt x="3248109" y="57149"/>
                </a:lnTo>
                <a:lnTo>
                  <a:pt x="3205215" y="57149"/>
                </a:lnTo>
                <a:lnTo>
                  <a:pt x="3205215" y="28574"/>
                </a:lnTo>
                <a:lnTo>
                  <a:pt x="3247950" y="28574"/>
                </a:lnTo>
                <a:lnTo>
                  <a:pt x="3190890" y="0"/>
                </a:lnTo>
                <a:close/>
              </a:path>
              <a:path w="3276600" h="85725">
                <a:moveTo>
                  <a:pt x="3190890" y="28574"/>
                </a:moveTo>
                <a:lnTo>
                  <a:pt x="0" y="28574"/>
                </a:lnTo>
                <a:lnTo>
                  <a:pt x="0" y="57149"/>
                </a:lnTo>
                <a:lnTo>
                  <a:pt x="3190890" y="57149"/>
                </a:lnTo>
                <a:lnTo>
                  <a:pt x="3190890" y="28574"/>
                </a:lnTo>
                <a:close/>
              </a:path>
              <a:path w="3276600" h="85725">
                <a:moveTo>
                  <a:pt x="3247950" y="28574"/>
                </a:moveTo>
                <a:lnTo>
                  <a:pt x="3205215" y="28574"/>
                </a:lnTo>
                <a:lnTo>
                  <a:pt x="3205215" y="57149"/>
                </a:lnTo>
                <a:lnTo>
                  <a:pt x="3248109" y="57149"/>
                </a:lnTo>
                <a:lnTo>
                  <a:pt x="3276599" y="42921"/>
                </a:lnTo>
                <a:lnTo>
                  <a:pt x="3247950" y="28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1" name="object 31"/>
          <p:cNvSpPr>
            <a:spLocks noGrp="1"/>
          </p:cNvSpPr>
          <p:nvPr>
            <p:ph idx="1"/>
          </p:nvPr>
        </p:nvSpPr>
        <p:spPr>
          <a:xfrm>
            <a:off x="1622425" y="1398588"/>
            <a:ext cx="8947150" cy="4621212"/>
          </a:xfrm>
        </p:spPr>
        <p:txBody>
          <a:bodyPr/>
          <a:lstStyle/>
          <a:p>
            <a:pPr marL="50800" indent="0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World Population arrange by income	Distribution of Income</a:t>
            </a:r>
          </a:p>
          <a:p>
            <a:pPr marL="50800" indent="0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eaLnBrk="1" hangingPunct="1">
              <a:spcBef>
                <a:spcPts val="50"/>
              </a:spcBef>
              <a:buFontTx/>
              <a:buNone/>
              <a:tabLst>
                <a:tab pos="4803775" algn="l"/>
              </a:tabLst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algn="r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82.7%</a:t>
            </a:r>
          </a:p>
          <a:p>
            <a:pPr marL="50800" indent="0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algn="r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11.7%</a:t>
            </a:r>
          </a:p>
          <a:p>
            <a:pPr marL="50800" indent="0" eaLnBrk="1" hangingPunct="1">
              <a:spcBef>
                <a:spcPts val="13"/>
              </a:spcBef>
              <a:buFontTx/>
              <a:buNone/>
              <a:tabLst>
                <a:tab pos="4803775" algn="l"/>
              </a:tabLst>
            </a:pPr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 algn="r" eaLnBrk="1" hangingPunct="1">
              <a:spcBef>
                <a:spcPct val="0"/>
              </a:spcBef>
              <a:buFontTx/>
              <a:buNone/>
              <a:tabLst>
                <a:tab pos="4803775" algn="l"/>
              </a:tabLst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2.3%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80375" y="4894263"/>
            <a:ext cx="941388" cy="787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1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latin typeface="Times New Roman"/>
                <a:cs typeface="Times New Roman"/>
              </a:rPr>
              <a:t>1.9%</a:t>
            </a:r>
            <a:endParaRPr sz="240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720"/>
              </a:spcBef>
              <a:spcAft>
                <a:spcPts val="0"/>
              </a:spcAft>
              <a:defRPr/>
            </a:pPr>
            <a:r>
              <a:rPr sz="2400" b="1" dirty="0">
                <a:latin typeface="Times New Roman"/>
                <a:cs typeface="Times New Roman"/>
              </a:rPr>
              <a:t>1</a:t>
            </a:r>
            <a:r>
              <a:rPr sz="2400" b="1" spc="-5" dirty="0">
                <a:latin typeface="Times New Roman"/>
                <a:cs typeface="Times New Roman"/>
              </a:rPr>
              <a:t>.4</a:t>
            </a:r>
            <a:r>
              <a:rPr sz="2400" b="1" dirty="0">
                <a:latin typeface="Times New Roman"/>
                <a:cs typeface="Times New Roman"/>
              </a:rPr>
              <a:t>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31975" y="5199063"/>
            <a:ext cx="17621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1138555" algn="l"/>
              </a:tabLst>
              <a:defRPr/>
            </a:pPr>
            <a:r>
              <a:rPr sz="2400" b="1" dirty="0">
                <a:latin typeface="Times New Roman"/>
                <a:cs typeface="Times New Roman"/>
              </a:rPr>
              <a:t>Poo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est	20%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59025" y="6151563"/>
            <a:ext cx="3449638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latin typeface="Arial"/>
                <a:cs typeface="Arial"/>
              </a:rPr>
              <a:t>Source: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6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ll</a:t>
            </a:r>
            <a:r>
              <a:rPr sz="1200" b="1" dirty="0">
                <a:latin typeface="Arial"/>
                <a:cs typeface="Arial"/>
              </a:rPr>
              <a:t>ey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J</a:t>
            </a:r>
            <a:r>
              <a:rPr sz="1200" b="1" spc="-5" dirty="0">
                <a:latin typeface="Arial"/>
                <a:cs typeface="Arial"/>
              </a:rPr>
              <a:t>,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35" dirty="0">
                <a:latin typeface="Arial"/>
                <a:cs typeface="Arial"/>
              </a:rPr>
              <a:t>W</a:t>
            </a:r>
            <a:r>
              <a:rPr sz="1200" b="1" spc="-15" dirty="0">
                <a:latin typeface="Arial"/>
                <a:cs typeface="Arial"/>
              </a:rPr>
              <a:t>righ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J</a:t>
            </a:r>
            <a:r>
              <a:rPr sz="1200" b="1" spc="-5" dirty="0">
                <a:latin typeface="Arial"/>
                <a:cs typeface="Arial"/>
              </a:rPr>
              <a:t>,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nd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Hu</a:t>
            </a:r>
            <a:r>
              <a:rPr sz="1200" b="1" spc="-10" dirty="0">
                <a:latin typeface="Arial"/>
                <a:cs typeface="Arial"/>
              </a:rPr>
              <a:t>ble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J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(2001)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905000" y="2390775"/>
          <a:ext cx="1819275" cy="248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2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Richest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1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Second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97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ird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8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Fourth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20%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bject 2"/>
          <p:cNvSpPr>
            <a:spLocks noChangeArrowheads="1"/>
          </p:cNvSpPr>
          <p:nvPr/>
        </p:nvSpPr>
        <p:spPr bwMode="auto">
          <a:xfrm>
            <a:off x="450850" y="0"/>
            <a:ext cx="9986963" cy="6618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bject 2"/>
          <p:cNvSpPr>
            <a:spLocks noChangeArrowheads="1"/>
          </p:cNvSpPr>
          <p:nvPr/>
        </p:nvSpPr>
        <p:spPr bwMode="auto">
          <a:xfrm>
            <a:off x="436563" y="1588"/>
            <a:ext cx="10231437" cy="6856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Sustainabl</a:t>
            </a:r>
            <a:r>
              <a:rPr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Infrastructure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6113" y="1524000"/>
            <a:ext cx="6146800" cy="40878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35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35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Ro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eloped</a:t>
            </a:r>
            <a:r>
              <a:rPr sz="1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wo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ld</a:t>
            </a:r>
            <a:endParaRPr sz="17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20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sh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ind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pend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40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Po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icy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ion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25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Reasonab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xit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600"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ts val="38"/>
              </a:spcBef>
              <a:spcAft>
                <a:spcPts val="0"/>
              </a:spcAft>
              <a:defRPr/>
            </a:pPr>
            <a:endParaRPr sz="200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35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35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1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op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wor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17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29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Pro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ding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fficient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raining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25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Pro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ide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inc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40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Shift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focus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opm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endParaRPr sz="1600" dirty="0">
              <a:latin typeface="Century Gothic"/>
              <a:cs typeface="Century Gothic"/>
            </a:endParaRPr>
          </a:p>
          <a:p>
            <a:pPr eaLnBrk="1" fontAlgn="auto" hangingPunct="1">
              <a:spcBef>
                <a:spcPts val="36"/>
              </a:spcBef>
              <a:spcAft>
                <a:spcPts val="0"/>
              </a:spcAft>
              <a:defRPr/>
            </a:pPr>
            <a:endParaRPr sz="2000" dirty="0">
              <a:latin typeface="Times New Roman"/>
              <a:cs typeface="Times New Roman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sz="135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35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Suf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ic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ent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reso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rces</a:t>
            </a:r>
            <a:r>
              <a:rPr sz="1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7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mai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7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imp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eg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17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35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raining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uca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ion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25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Hea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hcare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infra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ruc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ini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25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Eco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nomic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ponsi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600" dirty="0">
              <a:latin typeface="Century Gothic"/>
              <a:cs typeface="Century Gothic"/>
            </a:endParaRPr>
          </a:p>
          <a:p>
            <a:pPr marL="469900" eaLnBrk="1" fontAlgn="auto" hangingPunct="1">
              <a:spcBef>
                <a:spcPts val="240"/>
              </a:spcBef>
              <a:spcAft>
                <a:spcPts val="0"/>
              </a:spcAft>
              <a:tabLst>
                <a:tab pos="756285" algn="l"/>
              </a:tabLst>
              <a:defRPr/>
            </a:pPr>
            <a:r>
              <a:rPr sz="1250" spc="20" dirty="0">
                <a:solidFill>
                  <a:srgbClr val="89D0D6"/>
                </a:solidFill>
                <a:latin typeface="Wingdings 3"/>
                <a:cs typeface="Wingdings 3"/>
              </a:rPr>
              <a:t></a:t>
            </a:r>
            <a:r>
              <a:rPr sz="1250" spc="20" dirty="0">
                <a:solidFill>
                  <a:srgbClr val="89D0D6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unding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scheme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ChangeArrowheads="1"/>
          </p:cNvSpPr>
          <p:nvPr/>
        </p:nvSpPr>
        <p:spPr bwMode="auto">
          <a:xfrm>
            <a:off x="8723313" y="0"/>
            <a:ext cx="1944687" cy="1450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6100" y="6307138"/>
            <a:ext cx="1152525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J</a:t>
            </a:r>
            <a:r>
              <a:rPr sz="1400" spc="-5" dirty="0">
                <a:latin typeface="Arial"/>
                <a:cs typeface="Arial"/>
              </a:rPr>
              <a:t>uliu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8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21" name="object 4"/>
          <p:cNvSpPr txBox="1">
            <a:spLocks noChangeArrowheads="1"/>
          </p:cNvSpPr>
          <p:nvPr/>
        </p:nvSpPr>
        <p:spPr bwMode="auto">
          <a:xfrm>
            <a:off x="381000" y="914400"/>
            <a:ext cx="10439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889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ts val="4888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2488"/>
              </a:lnSpc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Non-communicable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43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burden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disease.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79%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NCDs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occurring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countries.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73%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disease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burden.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attributable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diseases.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CVD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deaths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together.</a:t>
            </a: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609600" y="592138"/>
            <a:ext cx="10741025" cy="644525"/>
          </a:xfrm>
        </p:spPr>
        <p:txBody>
          <a:bodyPr rtlCol="0">
            <a:normAutofit fontScale="90000"/>
          </a:bodyPr>
          <a:lstStyle/>
          <a:p>
            <a:pPr marL="869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Gl</a:t>
            </a:r>
            <a:r>
              <a:rPr spc="-5" dirty="0"/>
              <a:t>ob</a:t>
            </a:r>
            <a:r>
              <a:rPr spc="5" dirty="0"/>
              <a:t>a</a:t>
            </a:r>
            <a:r>
              <a:rPr dirty="0"/>
              <a:t>l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Co</a:t>
            </a:r>
            <a:r>
              <a:rPr spc="-25" dirty="0"/>
              <a:t>n</a:t>
            </a:r>
            <a:r>
              <a:rPr spc="-50" dirty="0"/>
              <a:t>t</a:t>
            </a:r>
            <a:r>
              <a:rPr spc="-70" dirty="0"/>
              <a:t>e</a:t>
            </a:r>
            <a:r>
              <a:rPr spc="-5" dirty="0"/>
              <a:t>x</a:t>
            </a:r>
            <a:r>
              <a:rPr dirty="0"/>
              <a:t>t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10" dirty="0"/>
              <a:t>u</a:t>
            </a:r>
            <a:r>
              <a:rPr spc="-5" dirty="0"/>
              <a:t>b</a:t>
            </a:r>
            <a:r>
              <a:rPr dirty="0"/>
              <a:t>lic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Hea</a:t>
            </a:r>
            <a:r>
              <a:rPr dirty="0"/>
              <a:t>lth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2688" y="2157413"/>
            <a:ext cx="8777287" cy="1016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Thank</a:t>
            </a:r>
            <a:r>
              <a:rPr sz="66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yo</a:t>
            </a:r>
            <a:r>
              <a:rPr sz="6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endParaRPr sz="44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8723313" y="0"/>
            <a:ext cx="1944687" cy="1450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646112"/>
          </a:xfrm>
        </p:spPr>
        <p:txBody>
          <a:bodyPr rtlCol="0">
            <a:normAutofit fontScale="90000"/>
          </a:bodyPr>
          <a:lstStyle/>
          <a:p>
            <a:pPr marL="20275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Th</a:t>
            </a:r>
            <a:r>
              <a:rPr dirty="0"/>
              <a:t>e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Cha</a:t>
            </a:r>
            <a:r>
              <a:rPr dirty="0"/>
              <a:t>llen</a:t>
            </a:r>
            <a:r>
              <a:rPr spc="-30" dirty="0"/>
              <a:t>g</a:t>
            </a:r>
            <a:r>
              <a:rPr dirty="0"/>
              <a:t>e</a:t>
            </a:r>
          </a:p>
        </p:txBody>
      </p:sp>
      <p:sp>
        <p:nvSpPr>
          <p:cNvPr id="13316" name="object 4"/>
          <p:cNvSpPr txBox="1">
            <a:spLocks noChangeArrowheads="1"/>
          </p:cNvSpPr>
          <p:nvPr/>
        </p:nvSpPr>
        <p:spPr bwMode="auto">
          <a:xfrm>
            <a:off x="2030413" y="1787525"/>
            <a:ext cx="78613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alive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enjoy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  <a:p>
            <a:pPr eaLnBrk="1" hangingPunct="1">
              <a:spcBef>
                <a:spcPts val="50"/>
              </a:spcBef>
              <a:buClrTx/>
              <a:buSzTx/>
              <a:buFontTx/>
              <a:buNone/>
            </a:pPr>
            <a:endParaRPr lang="en-US" altLang="en-US" sz="3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ahead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ways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six billion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healthier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8723313" y="0"/>
            <a:ext cx="1944687" cy="1450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9488" y="569913"/>
            <a:ext cx="10741025" cy="646112"/>
          </a:xfrm>
        </p:spPr>
        <p:txBody>
          <a:bodyPr rtlCol="0">
            <a:normAutofit fontScale="90000"/>
          </a:bodyPr>
          <a:lstStyle/>
          <a:p>
            <a:pPr marL="946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Gl</a:t>
            </a:r>
            <a:r>
              <a:rPr spc="-5" dirty="0"/>
              <a:t>oba</a:t>
            </a:r>
            <a:r>
              <a:rPr dirty="0"/>
              <a:t>l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bu</a:t>
            </a:r>
            <a:r>
              <a:rPr spc="-65" dirty="0"/>
              <a:t>r</a:t>
            </a:r>
            <a:r>
              <a:rPr spc="-5" dirty="0"/>
              <a:t>de</a:t>
            </a:r>
            <a:r>
              <a:rPr dirty="0"/>
              <a:t>n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me</a:t>
            </a:r>
            <a:r>
              <a:rPr spc="-35" dirty="0"/>
              <a:t>n</a:t>
            </a:r>
            <a:r>
              <a:rPr spc="-50" dirty="0"/>
              <a:t>t</a:t>
            </a:r>
            <a:r>
              <a:rPr dirty="0"/>
              <a:t>al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/>
              <a:t>il</a:t>
            </a:r>
            <a:r>
              <a:rPr spc="-20" dirty="0"/>
              <a:t>l</a:t>
            </a:r>
            <a:r>
              <a:rPr spc="-5" dirty="0"/>
              <a:t>ness</a:t>
            </a:r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3071813" y="1700213"/>
            <a:ext cx="5999162" cy="39147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1188" y="5803900"/>
            <a:ext cx="4522787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DA</a:t>
            </a:r>
            <a:r>
              <a:rPr spc="-145" dirty="0">
                <a:latin typeface="Arial"/>
                <a:cs typeface="Arial"/>
              </a:rPr>
              <a:t>L</a:t>
            </a:r>
            <a:r>
              <a:rPr spc="-20" dirty="0">
                <a:latin typeface="Arial"/>
                <a:cs typeface="Arial"/>
              </a:rPr>
              <a:t>Y</a:t>
            </a:r>
            <a:r>
              <a:rPr spc="-40" dirty="0">
                <a:latin typeface="Arial"/>
                <a:cs typeface="Arial"/>
              </a:rPr>
              <a:t>’</a:t>
            </a:r>
            <a:r>
              <a:rPr dirty="0">
                <a:latin typeface="Arial"/>
                <a:cs typeface="Arial"/>
              </a:rPr>
              <a:t>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-10" dirty="0">
                <a:latin typeface="Arial"/>
                <a:cs typeface="Arial"/>
              </a:rPr>
              <a:t>3</a:t>
            </a:r>
            <a:r>
              <a:rPr dirty="0">
                <a:latin typeface="Arial"/>
                <a:cs typeface="Arial"/>
              </a:rPr>
              <a:t>.1</a:t>
            </a:r>
            <a:r>
              <a:rPr spc="-10" dirty="0">
                <a:latin typeface="Arial"/>
                <a:cs typeface="Arial"/>
              </a:rPr>
              <a:t>%</a:t>
            </a:r>
            <a:r>
              <a:rPr spc="-5" dirty="0">
                <a:latin typeface="Arial"/>
                <a:cs typeface="Arial"/>
              </a:rPr>
              <a:t>;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at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2.</a:t>
            </a:r>
            <a:r>
              <a:rPr spc="-10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%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(me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tal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Ill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ess)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9600" y="6378575"/>
            <a:ext cx="1217613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>
                <a:latin typeface="Arial"/>
                <a:cs typeface="Arial"/>
              </a:rPr>
              <a:t>WHO,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2</a:t>
            </a:r>
            <a:r>
              <a:rPr spc="-10" dirty="0">
                <a:latin typeface="Arial"/>
                <a:cs typeface="Arial"/>
              </a:rPr>
              <a:t>0</a:t>
            </a:r>
            <a:r>
              <a:rPr spc="-5" dirty="0">
                <a:latin typeface="Arial"/>
                <a:cs typeface="Arial"/>
              </a:rPr>
              <a:t>01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ChangeArrowheads="1"/>
          </p:cNvSpPr>
          <p:nvPr/>
        </p:nvSpPr>
        <p:spPr bwMode="auto">
          <a:xfrm>
            <a:off x="8723313" y="0"/>
            <a:ext cx="1944687" cy="1450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5175" y="757238"/>
            <a:ext cx="7994650" cy="677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400" spc="-5" dirty="0">
                <a:latin typeface="Calibri"/>
                <a:cs typeface="Calibri"/>
              </a:rPr>
              <a:t>Th</a:t>
            </a:r>
            <a:r>
              <a:rPr sz="4400" dirty="0">
                <a:latin typeface="Calibri"/>
                <a:cs typeface="Calibri"/>
              </a:rPr>
              <a:t>e</a:t>
            </a:r>
            <a:r>
              <a:rPr sz="4400" spc="-114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Calibri"/>
                <a:cs typeface="Calibri"/>
              </a:rPr>
              <a:t>unn</a:t>
            </a:r>
            <a:r>
              <a:rPr sz="4400" spc="10" dirty="0">
                <a:latin typeface="Calibri"/>
                <a:cs typeface="Calibri"/>
              </a:rPr>
              <a:t>e</a:t>
            </a:r>
            <a:r>
              <a:rPr sz="4400" dirty="0">
                <a:latin typeface="Calibri"/>
                <a:cs typeface="Calibri"/>
              </a:rPr>
              <a:t>cess</a:t>
            </a:r>
            <a:r>
              <a:rPr sz="4400" spc="5" dirty="0">
                <a:latin typeface="Calibri"/>
                <a:cs typeface="Calibri"/>
              </a:rPr>
              <a:t>a</a:t>
            </a:r>
            <a:r>
              <a:rPr sz="4400" spc="-5" dirty="0">
                <a:latin typeface="Calibri"/>
                <a:cs typeface="Calibri"/>
              </a:rPr>
              <a:t>r</a:t>
            </a:r>
            <a:r>
              <a:rPr sz="4400" dirty="0">
                <a:latin typeface="Calibri"/>
                <a:cs typeface="Calibri"/>
              </a:rPr>
              <a:t>y</a:t>
            </a:r>
            <a:r>
              <a:rPr sz="4400" spc="-13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ep</a:t>
            </a:r>
            <a:r>
              <a:rPr sz="4400" spc="-5" dirty="0">
                <a:latin typeface="Calibri"/>
                <a:cs typeface="Calibri"/>
              </a:rPr>
              <a:t>idem</a:t>
            </a:r>
            <a:r>
              <a:rPr sz="4400" spc="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c: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"/>
                <a:cs typeface="Calibri"/>
              </a:rPr>
              <a:t>Injur</a:t>
            </a:r>
            <a:r>
              <a:rPr sz="4400" spc="-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7412" name="object 4"/>
          <p:cNvSpPr txBox="1">
            <a:spLocks noChangeArrowheads="1"/>
          </p:cNvSpPr>
          <p:nvPr/>
        </p:nvSpPr>
        <p:spPr bwMode="auto">
          <a:xfrm>
            <a:off x="7470775" y="2349500"/>
            <a:ext cx="5102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556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rapidly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rising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burden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Char char="•"/>
            </a:pP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3000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killed/d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>
                <a:latin typeface="Arial" panose="020B0604020202020204" pitchFamily="34" charset="0"/>
              </a:rPr>
              <a:t>•	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130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latin typeface="Calibri" panose="020F0502020204030204" pitchFamily="34" charset="0"/>
                <a:cs typeface="Calibri" panose="020F0502020204030204" pitchFamily="34" charset="0"/>
              </a:rPr>
              <a:t>000 injured/d</a:t>
            </a:r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1774825" y="1844675"/>
            <a:ext cx="5616575" cy="3784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4388" y="5867400"/>
            <a:ext cx="3956050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spc="15" dirty="0">
                <a:latin typeface="Arial"/>
                <a:cs typeface="Arial"/>
              </a:rPr>
              <a:t>W</a:t>
            </a:r>
            <a:r>
              <a:rPr sz="1400" spc="-10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O,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Global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epor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oa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Saf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3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2009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3"/>
          <p:cNvSpPr>
            <a:spLocks/>
          </p:cNvSpPr>
          <p:nvPr/>
        </p:nvSpPr>
        <p:spPr bwMode="auto">
          <a:xfrm>
            <a:off x="2133600" y="1341438"/>
            <a:ext cx="4656138" cy="109537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0 h 110490"/>
              <a:gd name="T6" fmla="*/ 0 w 4655820"/>
              <a:gd name="T7" fmla="*/ 98720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object 4"/>
          <p:cNvSpPr>
            <a:spLocks/>
          </p:cNvSpPr>
          <p:nvPr/>
        </p:nvSpPr>
        <p:spPr bwMode="auto">
          <a:xfrm>
            <a:off x="1300163" y="1341438"/>
            <a:ext cx="7958137" cy="0"/>
          </a:xfrm>
          <a:custGeom>
            <a:avLst/>
            <a:gdLst>
              <a:gd name="T0" fmla="*/ 0 w 7957820"/>
              <a:gd name="T1" fmla="*/ 7961940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0" name="object 5"/>
          <p:cNvSpPr>
            <a:spLocks/>
          </p:cNvSpPr>
          <p:nvPr/>
        </p:nvSpPr>
        <p:spPr bwMode="auto">
          <a:xfrm>
            <a:off x="2133600" y="1341438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1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2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3" name="object 8"/>
          <p:cNvSpPr>
            <a:spLocks/>
          </p:cNvSpPr>
          <p:nvPr/>
        </p:nvSpPr>
        <p:spPr bwMode="auto">
          <a:xfrm>
            <a:off x="2133600" y="6172200"/>
            <a:ext cx="7924800" cy="0"/>
          </a:xfrm>
          <a:custGeom>
            <a:avLst/>
            <a:gdLst>
              <a:gd name="T0" fmla="*/ 0 w 7924800"/>
              <a:gd name="T1" fmla="*/ 7924796 w 7924800"/>
              <a:gd name="T2" fmla="*/ 0 60000 65536"/>
              <a:gd name="T3" fmla="*/ 0 60000 65536"/>
              <a:gd name="T4" fmla="*/ 0 w 7924800"/>
              <a:gd name="T5" fmla="*/ 7924800 w 7924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noFill/>
          <a:ln w="323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19225" y="574675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45" dirty="0"/>
              <a:t>W</a:t>
            </a:r>
            <a:r>
              <a:rPr spc="-25" dirty="0"/>
              <a:t>hat’</a:t>
            </a:r>
            <a:r>
              <a:rPr spc="-20" dirty="0"/>
              <a:t>s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spc="5" dirty="0"/>
              <a:t>g</a:t>
            </a:r>
            <a:r>
              <a:rPr spc="-5" dirty="0"/>
              <a:t>l</a:t>
            </a:r>
            <a:r>
              <a:rPr spc="-10" dirty="0"/>
              <a:t>o</a:t>
            </a:r>
            <a:r>
              <a:rPr spc="5" dirty="0"/>
              <a:t>b</a:t>
            </a:r>
            <a:r>
              <a:rPr spc="-30" dirty="0"/>
              <a:t>a</a:t>
            </a:r>
            <a:r>
              <a:rPr dirty="0"/>
              <a:t>l</a:t>
            </a:r>
            <a:r>
              <a:rPr spc="385" dirty="0">
                <a:latin typeface="Times New Roman"/>
                <a:cs typeface="Times New Roman"/>
              </a:rPr>
              <a:t> </a:t>
            </a:r>
            <a:r>
              <a:rPr spc="-30" dirty="0"/>
              <a:t>abo</a:t>
            </a:r>
            <a:r>
              <a:rPr spc="-25" dirty="0"/>
              <a:t>u</a:t>
            </a:r>
            <a:r>
              <a:rPr dirty="0"/>
              <a:t>t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spc="-5" dirty="0"/>
              <a:t>it?</a:t>
            </a:r>
          </a:p>
        </p:txBody>
      </p:sp>
      <p:sp>
        <p:nvSpPr>
          <p:cNvPr id="19465" name="object 12"/>
          <p:cNvSpPr>
            <a:spLocks noGrp="1"/>
          </p:cNvSpPr>
          <p:nvPr>
            <p:ph idx="1"/>
          </p:nvPr>
        </p:nvSpPr>
        <p:spPr>
          <a:xfrm>
            <a:off x="990600" y="1716088"/>
            <a:ext cx="10591800" cy="3292475"/>
          </a:xfrm>
        </p:spPr>
        <p:txBody>
          <a:bodyPr/>
          <a:lstStyle/>
          <a:p>
            <a:pPr marL="444500" indent="0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determinants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circumvent,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undermine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oblivious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boundaries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thus,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beyond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capacity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domestic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institutions’</a:t>
            </a:r>
          </a:p>
          <a:p>
            <a:pPr marL="44450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Collins,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2005)</a:t>
            </a:r>
          </a:p>
        </p:txBody>
      </p:sp>
      <p:sp>
        <p:nvSpPr>
          <p:cNvPr id="19466" name="object 13"/>
          <p:cNvSpPr>
            <a:spLocks noChangeArrowheads="1"/>
          </p:cNvSpPr>
          <p:nvPr/>
        </p:nvSpPr>
        <p:spPr bwMode="auto">
          <a:xfrm>
            <a:off x="8839200" y="4075113"/>
            <a:ext cx="3048000" cy="203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3"/>
          <p:cNvSpPr>
            <a:spLocks/>
          </p:cNvSpPr>
          <p:nvPr/>
        </p:nvSpPr>
        <p:spPr bwMode="auto">
          <a:xfrm>
            <a:off x="1066800" y="917575"/>
            <a:ext cx="4656138" cy="109538"/>
          </a:xfrm>
          <a:custGeom>
            <a:avLst/>
            <a:gdLst>
              <a:gd name="T0" fmla="*/ 0 w 4655820"/>
              <a:gd name="T1" fmla="*/ 0 h 110490"/>
              <a:gd name="T2" fmla="*/ 4659950 w 4655820"/>
              <a:gd name="T3" fmla="*/ 0 h 110490"/>
              <a:gd name="T4" fmla="*/ 4659950 w 4655820"/>
              <a:gd name="T5" fmla="*/ 98722 h 110490"/>
              <a:gd name="T6" fmla="*/ 0 w 4655820"/>
              <a:gd name="T7" fmla="*/ 98722 h 110490"/>
              <a:gd name="T8" fmla="*/ 0 w 4655820"/>
              <a:gd name="T9" fmla="*/ 0 h 1104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5820"/>
              <a:gd name="T16" fmla="*/ 0 h 110490"/>
              <a:gd name="T17" fmla="*/ 4655820 w 4655820"/>
              <a:gd name="T18" fmla="*/ 110490 h 1104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5820" h="110490">
                <a:moveTo>
                  <a:pt x="0" y="0"/>
                </a:moveTo>
                <a:lnTo>
                  <a:pt x="4655819" y="0"/>
                </a:lnTo>
                <a:lnTo>
                  <a:pt x="4655819" y="110489"/>
                </a:lnTo>
                <a:lnTo>
                  <a:pt x="0" y="110489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object 4"/>
          <p:cNvSpPr>
            <a:spLocks/>
          </p:cNvSpPr>
          <p:nvPr/>
        </p:nvSpPr>
        <p:spPr bwMode="auto">
          <a:xfrm>
            <a:off x="1066800" y="1044575"/>
            <a:ext cx="7958138" cy="0"/>
          </a:xfrm>
          <a:custGeom>
            <a:avLst/>
            <a:gdLst>
              <a:gd name="T0" fmla="*/ 0 w 7957820"/>
              <a:gd name="T1" fmla="*/ 7961942 w 7957820"/>
              <a:gd name="T2" fmla="*/ 0 60000 65536"/>
              <a:gd name="T3" fmla="*/ 0 60000 65536"/>
              <a:gd name="T4" fmla="*/ 0 w 7957820"/>
              <a:gd name="T5" fmla="*/ 7957820 w 795782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957820">
                <a:moveTo>
                  <a:pt x="0" y="0"/>
                </a:moveTo>
                <a:lnTo>
                  <a:pt x="7957809" y="0"/>
                </a:lnTo>
              </a:path>
            </a:pathLst>
          </a:custGeom>
          <a:noFill/>
          <a:ln w="31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8" name="object 6"/>
          <p:cNvSpPr>
            <a:spLocks/>
          </p:cNvSpPr>
          <p:nvPr/>
        </p:nvSpPr>
        <p:spPr bwMode="auto">
          <a:xfrm>
            <a:off x="2133600" y="1341438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9" name="object 7"/>
          <p:cNvSpPr>
            <a:spLocks/>
          </p:cNvSpPr>
          <p:nvPr/>
        </p:nvSpPr>
        <p:spPr bwMode="auto">
          <a:xfrm>
            <a:off x="10091738" y="14509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44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10741025" cy="590550"/>
          </a:xfrm>
        </p:spPr>
        <p:txBody>
          <a:bodyPr rtlCol="0">
            <a:normAutofit fontScale="90000"/>
          </a:bodyPr>
          <a:lstStyle/>
          <a:p>
            <a:pPr marL="12700" eaLnBrk="1" fontAlgn="auto" hangingPunct="1">
              <a:lnSpc>
                <a:spcPts val="45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pc="-45" dirty="0"/>
              <a:t>W</a:t>
            </a:r>
            <a:r>
              <a:rPr spc="-25" dirty="0"/>
              <a:t>h</a:t>
            </a:r>
            <a:r>
              <a:rPr spc="-30" dirty="0"/>
              <a:t>a</a:t>
            </a:r>
            <a:r>
              <a:rPr dirty="0"/>
              <a:t>t</a:t>
            </a:r>
            <a:r>
              <a:rPr spc="390" dirty="0">
                <a:latin typeface="Times New Roman"/>
                <a:cs typeface="Times New Roman"/>
              </a:rPr>
              <a:t> </a:t>
            </a:r>
            <a:r>
              <a:rPr i="1" spc="-5" dirty="0"/>
              <a:t>i</a:t>
            </a:r>
            <a:r>
              <a:rPr i="1" dirty="0"/>
              <a:t>s</a:t>
            </a:r>
            <a:r>
              <a:rPr i="1" spc="385" dirty="0">
                <a:latin typeface="Times New Roman"/>
                <a:cs typeface="Times New Roman"/>
              </a:rPr>
              <a:t> </a:t>
            </a:r>
            <a:r>
              <a:rPr spc="-5" dirty="0"/>
              <a:t>glo</a:t>
            </a:r>
            <a:r>
              <a:rPr spc="-30" dirty="0"/>
              <a:t>b</a:t>
            </a:r>
            <a:r>
              <a:rPr spc="-20" dirty="0"/>
              <a:t>a</a:t>
            </a:r>
            <a:r>
              <a:rPr dirty="0"/>
              <a:t>l</a:t>
            </a:r>
            <a:r>
              <a:rPr spc="375" dirty="0">
                <a:latin typeface="Times New Roman"/>
                <a:cs typeface="Times New Roman"/>
              </a:rPr>
              <a:t> </a:t>
            </a:r>
            <a:r>
              <a:rPr spc="-25" dirty="0"/>
              <a:t>he</a:t>
            </a:r>
            <a:r>
              <a:rPr spc="-30" dirty="0"/>
              <a:t>a</a:t>
            </a:r>
            <a:r>
              <a:rPr dirty="0"/>
              <a:t>l</a:t>
            </a:r>
            <a:r>
              <a:rPr spc="-20" dirty="0"/>
              <a:t>t</a:t>
            </a:r>
            <a:r>
              <a:rPr spc="-25" dirty="0"/>
              <a:t>h</a:t>
            </a:r>
            <a:r>
              <a:rPr dirty="0"/>
              <a:t>?</a:t>
            </a:r>
          </a:p>
        </p:txBody>
      </p:sp>
      <p:sp>
        <p:nvSpPr>
          <p:cNvPr id="21511" name="object 12"/>
          <p:cNvSpPr txBox="1">
            <a:spLocks noChangeArrowheads="1"/>
          </p:cNvSpPr>
          <p:nvPr/>
        </p:nvSpPr>
        <p:spPr bwMode="auto">
          <a:xfrm>
            <a:off x="381000" y="1223963"/>
            <a:ext cx="115062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69900" indent="-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800" b="1"/>
              <a:t>Global health</a:t>
            </a:r>
            <a:r>
              <a:rPr lang="en-US" altLang="en-US" sz="2800"/>
              <a:t> is the health of populations in the </a:t>
            </a:r>
            <a:r>
              <a:rPr lang="en-US" altLang="en-US" sz="2800">
                <a:solidFill>
                  <a:srgbClr val="FFFF00"/>
                </a:solidFill>
              </a:rPr>
              <a:t>global context</a:t>
            </a:r>
            <a:r>
              <a:rPr lang="en-US" altLang="en-US" sz="2800"/>
              <a:t>; it has been defined as "</a:t>
            </a:r>
            <a:r>
              <a:rPr lang="en-US" altLang="en-US" sz="2800">
                <a:solidFill>
                  <a:srgbClr val="FFFF00"/>
                </a:solidFill>
              </a:rPr>
              <a:t>the area of study, research and practice that places a priority on improving health </a:t>
            </a:r>
            <a:r>
              <a:rPr lang="en-US" altLang="en-US" sz="2800"/>
              <a:t>and achieving equity in health for all people worldwide".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en-US" sz="280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800"/>
              <a:t>Thus, global health is about </a:t>
            </a:r>
            <a:r>
              <a:rPr lang="en-US" altLang="en-US" sz="2800" u="sng"/>
              <a:t>worldwide health improvement </a:t>
            </a:r>
            <a:r>
              <a:rPr lang="en-US" altLang="en-US" sz="2800"/>
              <a:t>(including mental health), </a:t>
            </a:r>
            <a:r>
              <a:rPr lang="en-US" altLang="en-US" sz="2800" u="sng"/>
              <a:t>reduction of disparities, and protection against global threats</a:t>
            </a:r>
            <a:r>
              <a:rPr lang="en-US" altLang="en-US" sz="2800"/>
              <a:t> that disregard national borders.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800"/>
              <a:t>Global health is not to be confused with </a:t>
            </a:r>
            <a:r>
              <a:rPr lang="en-US" altLang="en-US" sz="2800" b="1"/>
              <a:t>international health</a:t>
            </a:r>
            <a:r>
              <a:rPr lang="en-US" altLang="en-US" sz="2800"/>
              <a:t>, which is defined as the branch of public health focusing on developing nations and foreign aid efforts by industrialized countries.</a:t>
            </a:r>
            <a:endParaRPr lang="en-US" altLang="en-US" sz="2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444</TotalTime>
  <Words>1903</Words>
  <Application>Microsoft Office PowerPoint</Application>
  <PresentationFormat>Widescreen</PresentationFormat>
  <Paragraphs>305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Century Gothic</vt:lpstr>
      <vt:lpstr>OpenSymbol</vt:lpstr>
      <vt:lpstr>Times New Roman</vt:lpstr>
      <vt:lpstr>Verdana</vt:lpstr>
      <vt:lpstr>Wingdings</vt:lpstr>
      <vt:lpstr>Wingdings 3</vt:lpstr>
      <vt:lpstr>Ion</vt:lpstr>
      <vt:lpstr>PowerPoint Presentation</vt:lpstr>
      <vt:lpstr>PowerPoint Presentation</vt:lpstr>
      <vt:lpstr>Global Context of Public Health</vt:lpstr>
      <vt:lpstr>Global Context of Public Health</vt:lpstr>
      <vt:lpstr>The Challenge</vt:lpstr>
      <vt:lpstr>Global burden of mental illness</vt:lpstr>
      <vt:lpstr>PowerPoint Presentation</vt:lpstr>
      <vt:lpstr>What’s global about it?</vt:lpstr>
      <vt:lpstr>What is global health?</vt:lpstr>
      <vt:lpstr>PowerPoint Presentation</vt:lpstr>
      <vt:lpstr>What is global health?</vt:lpstr>
      <vt:lpstr>Three principal concerns:</vt:lpstr>
      <vt:lpstr>A short tour of global health</vt:lpstr>
      <vt:lpstr>The United Nations</vt:lpstr>
      <vt:lpstr>The World Health Organisation</vt:lpstr>
      <vt:lpstr>World Health Organisation</vt:lpstr>
      <vt:lpstr>Global Health Issues</vt:lpstr>
      <vt:lpstr>Global Health</vt:lpstr>
      <vt:lpstr>PowerPoint Presentation</vt:lpstr>
      <vt:lpstr>Disciplines involved in Global Health</vt:lpstr>
      <vt:lpstr>PowerPoint Presentation</vt:lpstr>
      <vt:lpstr>PowerPoint Presentation</vt:lpstr>
      <vt:lpstr>PowerPoint Presentation</vt:lpstr>
      <vt:lpstr>Social determinants of health</vt:lpstr>
      <vt:lpstr>Determinants of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Key Risk Factors for Various Health</vt:lpstr>
      <vt:lpstr>PowerPoint Presentation</vt:lpstr>
      <vt:lpstr>PowerPoint Presentation</vt:lpstr>
      <vt:lpstr>PowerPoint Presentation</vt:lpstr>
      <vt:lpstr>PowerPoint Presentation</vt:lpstr>
      <vt:lpstr>Sustainable Infrastructure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sanjana zaman</cp:lastModifiedBy>
  <cp:revision>71</cp:revision>
  <dcterms:created xsi:type="dcterms:W3CDTF">2018-01-18T19:19:43Z</dcterms:created>
  <dcterms:modified xsi:type="dcterms:W3CDTF">2021-01-14T09:46:56Z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2018-01-18T00:00:00Z</vt:filetime>
  </property>
  <property fmtid="{D5CDD505-2E9C-101B-9397-08002B2CF9AE}" pid="3" name="LastSaved">
    <vt:filetime>2018-01-18T00:00:00Z</vt:filetime>
  </property>
</Properties>
</file>