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67" r:id="rId3"/>
    <p:sldId id="256" r:id="rId4"/>
    <p:sldId id="268" r:id="rId5"/>
    <p:sldId id="269" r:id="rId6"/>
    <p:sldId id="270" r:id="rId7"/>
    <p:sldId id="271" r:id="rId8"/>
    <p:sldId id="272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73" r:id="rId17"/>
    <p:sldId id="274" r:id="rId18"/>
    <p:sldId id="264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B3413-5A0A-4504-AE71-5EBD613673A8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7D3A8-84ED-43D7-891B-8BD95C440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8A50B8A5-5A05-438F-A24E-9C44DF0031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D6C1FDB-9324-4F1D-A030-E9B746D0E1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94E219D2-620B-4A58-B864-2BB8F8A01F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BD70DC-7158-46E4-A5AE-ACCD46E8099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FBAD1-B6C9-4225-9260-B8DA08C78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93F0E-2CB4-4A35-BAD0-DEEAF0E17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36AAD-BA94-45EA-807B-217BC4393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2631B-2C4E-4B24-BAF1-9CE5338A3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B9AF4-7CBA-4DC1-A668-F4D71A1F1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F348D-AF62-4E0B-B12C-4B16F384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96115-651A-443E-A1D4-AC4684F3F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FA6-9682-455D-96BD-F2CA837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C66AF-C557-4314-B5FF-97797460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B507-AB39-43B6-AC39-8CD8967B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2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0E6C97-2707-421C-AB1E-48D87A515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B728D-2CB6-4A8E-926C-158EB79E6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B3FDA-8029-4945-9410-91D79102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9A550-169A-40D7-832F-E0276855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333AA-219A-4089-A865-62A749B9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1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9F4C-88F4-4ACE-BCA7-C45ED61D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C869-D66C-444F-8097-F175E0243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250B7-1835-4083-B421-B172E88C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C4141-13A3-429F-BDCA-3C2685B6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1FCE0-D079-44BC-8C66-36DF63FA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3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3E4CA-368F-489B-8442-7A276708C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5FE6C-6979-47E5-BC7D-560C869F5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B9B1-3352-48BE-B4B5-A9E549041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2CEA5-5C3C-4032-A283-959E20A1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33BA9-9C58-4F5B-BBE6-7F275929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8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111E8-34EB-482A-AA01-6BE7784A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C54CD-664B-4358-A6A0-FFD99C901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9419B-190A-40D3-AC42-D34845D25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079A0-6E10-4914-9545-C1E315C3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C819C-391B-4350-BFB1-BC237994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E9736-788F-469D-B616-95E0BD58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4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9F247-16B5-4F2D-A6C8-67252544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265F1-6D4E-43C0-A7D8-BD3474B4C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7ED67-027A-4F33-9274-FD808A16C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AD7ED7-AE51-455A-AA48-3232B2BFA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ED7A7-34AC-4DD4-A662-F38046167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D2443-0626-4A96-A2EB-72D6B92C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55481-67D1-4E1E-A0A2-4F2D1210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EAE03-9459-45FA-A110-4F323BE1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F472-4497-4EA6-BA12-351F1CE3C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C989D-ACAA-4D73-B353-F3DEFA0B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C1148F-B199-473C-9D67-EEDDEB89A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4AC54-E4A0-4D90-A0B6-373640F3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432336-634C-4FE2-924B-29DF0547E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91F7F-8804-4DDF-9B41-706267C3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F9295-D53A-40A9-8761-F5002EB4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5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F9973-333D-4B24-B1A6-843A6779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0F88-F7FD-4C74-AC73-485714330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0237A-8987-46F9-8C26-8EE04DDB0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D0AD0-ED48-4228-9767-36DD368B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F6BAB-5BD7-4698-88B0-A764DC59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59C27-9BB9-4F2A-8BA1-1A8D448E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7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D9071-0CFB-4CA9-B51B-83EAA69C6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716BB3-A4BB-4B7B-AB98-B0EB0F0B5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19C8E-72DA-4BC9-B2EA-0BEA16EBA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E01F-7303-45CC-AB07-EFFE5B2D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47610-5B93-4338-A36C-77823EBF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B6DBB-DDEA-4DD5-8F18-1C279081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2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6569B-9C9D-477C-A7A9-883C7F5E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39353-E6C9-44E7-9F46-D174F43CF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C9849-0D20-4C24-AE4E-6C5E47263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D6EC-65F9-4358-998D-9EB68DA61BF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09E6F-A831-4346-913C-B87693C20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F118-27E1-4126-A524-707758F8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47A6-CAA0-458C-8A9A-3B113AECA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3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>
            <a:extLst>
              <a:ext uri="{FF2B5EF4-FFF2-40B4-BE49-F238E27FC236}">
                <a16:creationId xmlns:a16="http://schemas.microsoft.com/office/drawing/2014/main" id="{F8BCA530-3401-453F-859F-35308330C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0" y="3200400"/>
            <a:ext cx="64008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Fatama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Rafiq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(FBR)</a:t>
            </a:r>
            <a:endParaRPr lang="en-US" sz="3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Lecturer, Department of Software Engineering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endParaRPr lang="en-US" i="1" dirty="0"/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id="{E0B1873A-42CF-4474-92BF-C2FF8E4ED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1219201"/>
            <a:ext cx="8229600" cy="1465263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altLang="en-US" dirty="0"/>
            </a:br>
            <a:r>
              <a:rPr altLang="en-US" sz="4400" b="1" dirty="0"/>
              <a:t>SE </a:t>
            </a:r>
            <a:r>
              <a:rPr lang="en-US" altLang="en-US" sz="4400" b="1" dirty="0"/>
              <a:t>234</a:t>
            </a:r>
            <a:r>
              <a:rPr altLang="en-US" sz="4400" b="1" dirty="0"/>
              <a:t>: Theory of Computation</a:t>
            </a:r>
          </a:p>
        </p:txBody>
      </p:sp>
      <p:pic>
        <p:nvPicPr>
          <p:cNvPr id="8196" name="Picture 5" descr="C:\Users\Sony\Desktop\DIU\diulogo.png">
            <a:extLst>
              <a:ext uri="{FF2B5EF4-FFF2-40B4-BE49-F238E27FC236}">
                <a16:creationId xmlns:a16="http://schemas.microsoft.com/office/drawing/2014/main" id="{D54AFFC7-AE5A-4CA9-BA42-F87F8E58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257801"/>
            <a:ext cx="3124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6">
            <a:extLst>
              <a:ext uri="{FF2B5EF4-FFF2-40B4-BE49-F238E27FC236}">
                <a16:creationId xmlns:a16="http://schemas.microsoft.com/office/drawing/2014/main" id="{A6154307-66EB-4051-9532-7C440A4D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668" y="381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 234: Lecture 4</a:t>
            </a:r>
          </a:p>
        </p:txBody>
      </p:sp>
    </p:spTree>
    <p:extLst>
      <p:ext uri="{BB962C8B-B14F-4D97-AF65-F5344CB8AC3E}">
        <p14:creationId xmlns:p14="http://schemas.microsoft.com/office/powerpoint/2010/main" val="130595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F956D-7892-45FB-86D3-EC70F2606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Leftmost Derivation-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5E3E3-9786-4361-8065-B1982D744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 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 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   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(Using B → b)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(Using B → b)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(Using B → b)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(Using S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(Using A → 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3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45B88AA-ED77-4912-AEAC-EF09E4DBF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890588"/>
            <a:ext cx="7701945" cy="540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28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4EF7-5B4B-4C37-B096-24DB9CEF0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2. Rightmost Derivation-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43984-82E8-42B3-B47F-07D0BC54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5"/>
            <a:ext cx="10515600" cy="5051548"/>
          </a:xfrm>
        </p:spPr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 process of deriving a string by expanding the rightmost non-terminal at each step is called as 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rightmost derivation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 geometrical representation of rightmost derivation is called as a 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rightmost derivation tree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  <a:p>
            <a:pPr marL="0" indent="0" fontAlgn="base">
              <a:buNone/>
            </a:pP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Example-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Consider the following grammar-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a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b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(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Unambiguous Grammar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Let us consider a string w =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aaabbabbba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Now, let us derive the string w using rightmost derivation.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07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9834-8F9C-433C-AD5B-88E08BCCB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40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Rightmost Derivation-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66301-330C-487D-982E-C8CEDE81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077"/>
            <a:ext cx="10515600" cy="5121886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 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 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    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aaBaB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  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aaBaBb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 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aaBaBbb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(Using S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   (Using A → a)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           (Using B → b)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(Using 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</a:t>
            </a:r>
            <a:r>
              <a:rPr lang="en-US" b="1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babbba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       (Using B → b)</a:t>
            </a:r>
          </a:p>
          <a:p>
            <a:pPr marL="457200" lvl="1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aaabbabbba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          (Using B → 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830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BF7BB755-0451-4683-80F6-7662D6532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544" y="396180"/>
            <a:ext cx="8637563" cy="606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975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3BEC0B-8AE4-472D-AC3E-940C8D452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26854" y="-2973084"/>
            <a:ext cx="17736339" cy="66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501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33EAFE-9B27-4293-BF6A-F724D8369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42843"/>
              </p:ext>
            </p:extLst>
          </p:nvPr>
        </p:nvGraphicFramePr>
        <p:xfrm>
          <a:off x="1204686" y="597694"/>
          <a:ext cx="927462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4627">
                  <a:extLst>
                    <a:ext uri="{9D8B030D-6E8A-4147-A177-3AD203B41FA5}">
                      <a16:colId xmlns:a16="http://schemas.microsoft.com/office/drawing/2014/main" val="3563903476"/>
                    </a:ext>
                  </a:extLst>
                </a:gridCol>
              </a:tblGrid>
              <a:tr h="476363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strike="noStrike" dirty="0">
                          <a:effectLst/>
                        </a:rPr>
                        <a:t>NOTES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>
                          <a:effectLst/>
                        </a:rPr>
                        <a:t>For unambiguous grammars, Leftmost derivation and Rightmost derivation represents the same parse tree.</a:t>
                      </a:r>
                    </a:p>
                    <a:p>
                      <a:pPr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>
                          <a:effectLst/>
                        </a:rPr>
                        <a:t>For ambiguous grammars, Leftmost derivation and Rightmost derivation represents different parse trees.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0" marR="95250" marT="76200" marB="76200" anchor="ctr"/>
                </a:tc>
                <a:extLst>
                  <a:ext uri="{0D108BD9-81ED-4DB2-BD59-A6C34878D82A}">
                    <a16:rowId xmlns:a16="http://schemas.microsoft.com/office/drawing/2014/main" val="37119340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841001A-7D31-45F3-A10F-CC48CA8996BC}"/>
              </a:ext>
            </a:extLst>
          </p:cNvPr>
          <p:cNvSpPr txBox="1"/>
          <p:nvPr/>
        </p:nvSpPr>
        <p:spPr>
          <a:xfrm>
            <a:off x="1204686" y="3079820"/>
            <a:ext cx="88682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Here,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 given grammar was unambiguous.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That is why, leftmost derivation and rightmost derivation represents the same parse tree.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0E241C-3943-4C44-B189-A55F1F823FE6}"/>
              </a:ext>
            </a:extLst>
          </p:cNvPr>
          <p:cNvSpPr txBox="1"/>
          <p:nvPr/>
        </p:nvSpPr>
        <p:spPr>
          <a:xfrm>
            <a:off x="2068286" y="4660172"/>
            <a:ext cx="5493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dirty="0">
                <a:solidFill>
                  <a:srgbClr val="303030"/>
                </a:solidFill>
                <a:effectLst/>
                <a:latin typeface="Arimo"/>
              </a:rPr>
              <a:t>Leftmost Derivation Tree = Rightmost Derivation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51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F1AD-9595-4FDF-862B-E192B343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561"/>
          </a:xfrm>
        </p:spPr>
        <p:txBody>
          <a:bodyPr/>
          <a:lstStyle/>
          <a:p>
            <a:r>
              <a:rPr lang="en-US" dirty="0"/>
              <a:t>Leftmost and Right most derivation: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388E2-01DE-4F6A-A4D0-7AF785AA0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686"/>
            <a:ext cx="10515600" cy="5205046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b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String: </a:t>
            </a:r>
            <a:r>
              <a:rPr lang="en-US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aabb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Leftmost Derivation: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[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aB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aab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Rightmost derivation: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sz="8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aB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b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75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apter 5 Context-Free Grammars - ppt download">
            <a:extLst>
              <a:ext uri="{FF2B5EF4-FFF2-40B4-BE49-F238E27FC236}">
                <a16:creationId xmlns:a16="http://schemas.microsoft.com/office/drawing/2014/main" id="{7DFF3835-7554-402B-9E47-E771BDC89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3344"/>
            <a:ext cx="8632874" cy="647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387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5340D-9DAA-4052-8A9A-9541B77A8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103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Properties Of Parse Tree-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34203-DA9C-40AE-80FD-A526A506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221"/>
            <a:ext cx="10515600" cy="4052741"/>
          </a:xfrm>
        </p:spPr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Root node of a parse tree is the start symbol of the grammar.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Each leaf node of a parse tree represents a terminal symbol.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Each interior node of a parse tree represents a non-terminal symbol.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Parse tree is independent of the order in which the productions are used during derivations.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1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E5C0-142C-4AA7-A6D6-F64E5FE5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Yield Of Parse Tree-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D4456-9CB0-4841-AD4E-63F10589A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Concatenating the leaves of a parse tree from the left produces a string of terminals.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This string of terminals is called as 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yield of a parse tree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970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E0A4-C25F-439A-9725-0CDE391F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/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Grammar in Automata-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5B64D-8C60-4B24-8E5F-12985DB05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/>
          <a:lstStyle/>
          <a:p>
            <a:pPr marL="0" indent="0">
              <a:buNone/>
            </a:pP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Formal Definition-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 Grammar is a 4-tuple such that-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V = Finite non-empty set of non-terminal symbols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 = Finite set of terminal symbols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 = Finite non-empty set of production rules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 = Start symbol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0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40"/>
    </mc:Choice>
    <mc:Fallback xmlns="">
      <p:transition spd="slow" advTm="364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DE55-E63D-438C-B540-35DB20AA2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Parse Tree-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25FB-D1C2-4F00-BB9A-4BBBA0738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8806"/>
            <a:ext cx="10515600" cy="517815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 process of deriving a string is called as derivation.</a:t>
            </a:r>
          </a:p>
          <a:p>
            <a:r>
              <a:rPr lang="en-US" dirty="0"/>
              <a:t>The geometrical representation of a derivation is called as a parse tree or derivation tree.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57C8AE3-2B80-45F0-B3B0-51FD69BA9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12" y="3146037"/>
            <a:ext cx="5184111" cy="14170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6501" rIns="0" bIns="7141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500" b="0" i="0" u="none" strike="noStrike" cap="none" normalizeH="0" baseline="0" dirty="0">
                <a:ln>
                  <a:noFill/>
                </a:ln>
                <a:solidFill>
                  <a:srgbClr val="303030"/>
                </a:solidFill>
                <a:effectLst/>
                <a:latin typeface="Arimo"/>
              </a:rPr>
              <a:t>          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E1678B3-D505-4F55-9D6F-CA9D856C1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0" y="3325989"/>
            <a:ext cx="8910346" cy="247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68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71DA-9F00-4187-AD4E-B4F56A920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Grammar Constituents-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0068C-E329-4FC3-B38A-990950BD1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078"/>
            <a:ext cx="10515600" cy="49249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 Grammar is mainly composed of two </a:t>
            </a:r>
            <a:r>
              <a:rPr lang="en-US" b="0" i="0">
                <a:solidFill>
                  <a:srgbClr val="303030"/>
                </a:solidFill>
                <a:effectLst/>
                <a:latin typeface="Arimo"/>
              </a:rPr>
              <a:t>basic elements-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F46E623E-C03D-4B51-A0C8-95B24346F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332" y="2047875"/>
            <a:ext cx="5370180" cy="180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D06592-6CAE-44AE-BDBD-0AA32CBCA4DD}"/>
              </a:ext>
            </a:extLst>
          </p:cNvPr>
          <p:cNvSpPr txBox="1"/>
          <p:nvPr/>
        </p:nvSpPr>
        <p:spPr>
          <a:xfrm>
            <a:off x="1248507" y="4847345"/>
            <a:ext cx="71499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1. Terminal symbols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2. Non-terminal symbols</a:t>
            </a:r>
          </a:p>
        </p:txBody>
      </p:sp>
    </p:spTree>
    <p:extLst>
      <p:ext uri="{BB962C8B-B14F-4D97-AF65-F5344CB8AC3E}">
        <p14:creationId xmlns:p14="http://schemas.microsoft.com/office/powerpoint/2010/main" val="411779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160C1C-C63C-40E3-9162-3881AF835A14}"/>
              </a:ext>
            </a:extLst>
          </p:cNvPr>
          <p:cNvSpPr txBox="1"/>
          <p:nvPr/>
        </p:nvSpPr>
        <p:spPr>
          <a:xfrm>
            <a:off x="759655" y="773722"/>
            <a:ext cx="10424160" cy="4385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1. Terminal Symbols-</a:t>
            </a:r>
            <a:endParaRPr lang="en-US" sz="2500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Terminal symbols are those which are the constituents of the sentence generated using a grammar.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Terminal symbols are denoted by using small case letters such as a, b, c etc.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2. Non-Terminal Symbols-</a:t>
            </a:r>
            <a:endParaRPr lang="en-US" sz="2500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Non-Terminal symbols are those which take part in the generation of the sentence but are not part of it.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Non-Terminal symbols are also called as </a:t>
            </a:r>
            <a:r>
              <a:rPr lang="en-US" sz="2500" b="1" i="0" dirty="0">
                <a:solidFill>
                  <a:srgbClr val="303030"/>
                </a:solidFill>
                <a:effectLst/>
                <a:latin typeface="Arimo"/>
              </a:rPr>
              <a:t>auxiliary symbols</a:t>
            </a: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 or </a:t>
            </a:r>
            <a:r>
              <a:rPr lang="en-US" sz="2500" b="1" i="0" dirty="0">
                <a:solidFill>
                  <a:srgbClr val="303030"/>
                </a:solidFill>
                <a:effectLst/>
                <a:latin typeface="Arimo"/>
              </a:rPr>
              <a:t>variables</a:t>
            </a: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Non-Terminal symbols are denoted by using capital letters such as A, B, C etc.</a:t>
            </a:r>
          </a:p>
        </p:txBody>
      </p:sp>
    </p:spTree>
    <p:extLst>
      <p:ext uri="{BB962C8B-B14F-4D97-AF65-F5344CB8AC3E}">
        <p14:creationId xmlns:p14="http://schemas.microsoft.com/office/powerpoint/2010/main" val="429226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F7CD-D704-45FB-8E15-847BA891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Examples of Grammar-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4C266-6814-436F-B465-D45577BB5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68" y="1195754"/>
            <a:ext cx="10515600" cy="4981209"/>
          </a:xfrm>
        </p:spPr>
        <p:txBody>
          <a:bodyPr>
            <a:normAutofit fontScale="85000" lnSpcReduction="20000"/>
          </a:bodyPr>
          <a:lstStyle/>
          <a:p>
            <a:pPr marL="0" indent="0" algn="l" fontAlgn="base">
              <a:buNone/>
            </a:pP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Example-01:</a:t>
            </a: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</a:t>
            </a: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</a:t>
            </a: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 ∈</a:t>
            </a: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</a:t>
            </a:r>
          </a:p>
          <a:p>
            <a:pPr marL="0" indent="0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 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  <a:sym typeface="Wingdings" panose="05000000000000000000" pitchFamily="2" charset="2"/>
              </a:rPr>
              <a:t>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  <a:sym typeface="Wingdings" panose="05000000000000000000" pitchFamily="2" charset="2"/>
              </a:rPr>
              <a:t>aSbS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  <a:sym typeface="Wingdings" panose="05000000000000000000" pitchFamily="2" charset="2"/>
              </a:rPr>
              <a:t> |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  <a:sym typeface="Wingdings" panose="05000000000000000000" pitchFamily="2" charset="2"/>
              </a:rPr>
              <a:t>bSaS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  <a:sym typeface="Wingdings" panose="05000000000000000000" pitchFamily="2" charset="2"/>
              </a:rPr>
              <a:t> | 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∈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Consider a grammar G = (V , T , P , S) where-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V = { S }                                                  // Set of Non-Terminal symbols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 = { a , b }                                              // Set of Terminal symbols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 = { 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, 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, S → ∈ }   // Set of production rules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 = { S }                                                   // Start symbol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algn="ctr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This grammar generates the strings having equal number of a’s and b’s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C19908-E966-4A66-9999-A8062756CC42}"/>
              </a:ext>
            </a:extLst>
          </p:cNvPr>
          <p:cNvSpPr txBox="1"/>
          <p:nvPr/>
        </p:nvSpPr>
        <p:spPr>
          <a:xfrm>
            <a:off x="1111348" y="773723"/>
            <a:ext cx="950976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u="sng" dirty="0"/>
              <a:t>Example-02:</a:t>
            </a:r>
          </a:p>
          <a:p>
            <a:r>
              <a:rPr lang="en-US" dirty="0"/>
              <a:t> </a:t>
            </a:r>
            <a:r>
              <a:rPr lang="en-US" sz="1800" dirty="0"/>
              <a:t>S → </a:t>
            </a:r>
            <a:r>
              <a:rPr lang="en-US" sz="1800" dirty="0" err="1"/>
              <a:t>ABa</a:t>
            </a:r>
            <a:r>
              <a:rPr lang="en-US" sz="1800" dirty="0"/>
              <a:t> </a:t>
            </a:r>
          </a:p>
          <a:p>
            <a:r>
              <a:rPr lang="en-US" sz="1800" dirty="0"/>
              <a:t>A → BB </a:t>
            </a:r>
          </a:p>
          <a:p>
            <a:r>
              <a:rPr lang="en-US" sz="1800" dirty="0"/>
              <a:t>B → ab </a:t>
            </a:r>
          </a:p>
          <a:p>
            <a:r>
              <a:rPr lang="en-US" sz="1800" dirty="0"/>
              <a:t>AA → b</a:t>
            </a:r>
            <a:endParaRPr lang="en-US" dirty="0"/>
          </a:p>
          <a:p>
            <a:endParaRPr lang="en-US" dirty="0"/>
          </a:p>
          <a:p>
            <a:r>
              <a:rPr lang="en-US" sz="2800" dirty="0"/>
              <a:t>Consider a grammar G = (V , T , P , S) where-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 = { S , A , B }                                // Set of Non-Terminal symbols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 = { a , b }                                        // Set of Terminal symbols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 = { S → </a:t>
            </a:r>
            <a:r>
              <a:rPr lang="en-US" sz="2800" dirty="0" err="1"/>
              <a:t>ABa</a:t>
            </a:r>
            <a:r>
              <a:rPr lang="en-US" sz="2800" dirty="0"/>
              <a:t> , A → BB , B → ab , AA → b }  // Set of production rules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 = { S }                                                       // Start symbol</a:t>
            </a:r>
          </a:p>
        </p:txBody>
      </p:sp>
    </p:spTree>
    <p:extLst>
      <p:ext uri="{BB962C8B-B14F-4D97-AF65-F5344CB8AC3E}">
        <p14:creationId xmlns:p14="http://schemas.microsoft.com/office/powerpoint/2010/main" val="2369322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CFDD-1C25-42E0-B2C2-9EE639CD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39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Equivalent Grammars-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38AF293-0DF4-4E76-BED6-C05E48CE39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0913" y="1181637"/>
            <a:ext cx="10515600" cy="516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052A67-CA33-4AE7-892E-8D0C17D54B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271106"/>
              </p:ext>
            </p:extLst>
          </p:nvPr>
        </p:nvGraphicFramePr>
        <p:xfrm>
          <a:off x="2082018" y="1069146"/>
          <a:ext cx="7399607" cy="52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99607">
                  <a:extLst>
                    <a:ext uri="{9D8B030D-6E8A-4147-A177-3AD203B41FA5}">
                      <a16:colId xmlns:a16="http://schemas.microsoft.com/office/drawing/2014/main" val="2022963500"/>
                    </a:ext>
                  </a:extLst>
                </a:gridCol>
              </a:tblGrid>
              <a:tr h="52114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Two grammars are said to be equivalent if they generate the same languages.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0" marR="95250" marT="76200" marB="76200" anchor="ctr"/>
                </a:tc>
                <a:extLst>
                  <a:ext uri="{0D108BD9-81ED-4DB2-BD59-A6C34878D82A}">
                    <a16:rowId xmlns:a16="http://schemas.microsoft.com/office/drawing/2014/main" val="11787046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DF07AE8-513F-4732-80E0-6269292B8DC9}"/>
              </a:ext>
            </a:extLst>
          </p:cNvPr>
          <p:cNvSpPr txBox="1"/>
          <p:nvPr/>
        </p:nvSpPr>
        <p:spPr>
          <a:xfrm>
            <a:off x="1105487" y="1590286"/>
            <a:ext cx="952968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Example-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Consider the following two grammars-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Grammar G1-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algn="ctr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 ∈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Grammar G2-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algn="ctr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 ∈</a:t>
            </a:r>
          </a:p>
          <a:p>
            <a:pPr algn="ctr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 ∈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Both these grammars generate the same language given as-</a:t>
            </a:r>
          </a:p>
          <a:p>
            <a:pPr algn="ctr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L = {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</a:t>
            </a:r>
            <a:r>
              <a:rPr lang="en-US" b="0" i="0" baseline="30000" dirty="0" err="1">
                <a:solidFill>
                  <a:srgbClr val="303030"/>
                </a:solidFill>
                <a:effectLst/>
                <a:latin typeface="Arimo"/>
              </a:rPr>
              <a:t>n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</a:t>
            </a:r>
            <a:r>
              <a:rPr lang="en-US" b="0" i="0" baseline="30000" dirty="0" err="1">
                <a:solidFill>
                  <a:srgbClr val="303030"/>
                </a:solidFill>
                <a:effectLst/>
                <a:latin typeface="Arimo"/>
              </a:rPr>
              <a:t>n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, n&gt;=0 }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Thus, L(G1) = L(G2)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232BCC-FA86-4FD3-B086-8CA47BB2A972}"/>
              </a:ext>
            </a:extLst>
          </p:cNvPr>
          <p:cNvSpPr txBox="1"/>
          <p:nvPr/>
        </p:nvSpPr>
        <p:spPr>
          <a:xfrm>
            <a:off x="1559754" y="6031209"/>
            <a:ext cx="8372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both the grammars generate the same language, therefore they are equivalent.</a:t>
            </a:r>
          </a:p>
        </p:txBody>
      </p:sp>
    </p:spTree>
    <p:extLst>
      <p:ext uri="{BB962C8B-B14F-4D97-AF65-F5344CB8AC3E}">
        <p14:creationId xmlns:p14="http://schemas.microsoft.com/office/powerpoint/2010/main" val="327060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3C344-4CA4-4A14-81D6-10C7B073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4760"/>
          </a:xfrm>
        </p:spPr>
        <p:txBody>
          <a:bodyPr>
            <a:normAutofit fontScale="90000"/>
          </a:bodyPr>
          <a:lstStyle/>
          <a:p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1. Leftmost Derivation-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0B6EB-E17A-4A28-8A65-5DC1AFFE4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229"/>
            <a:ext cx="10515600" cy="4928734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 process of deriving a string by expanding the leftmost non-terminal at each step is called as 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leftmost derivation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 geometrical representation of leftmost derivation is called as a </a:t>
            </a:r>
            <a:r>
              <a:rPr lang="en-US" b="1" i="0" dirty="0">
                <a:solidFill>
                  <a:srgbClr val="303030"/>
                </a:solidFill>
                <a:effectLst/>
                <a:latin typeface="Arimo"/>
              </a:rPr>
              <a:t>leftmost derivation tree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.</a:t>
            </a:r>
          </a:p>
          <a:p>
            <a:pPr marL="0" indent="0" fontAlgn="base">
              <a:buNone/>
            </a:pP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Example-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bAA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a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b</a:t>
            </a:r>
          </a:p>
          <a:p>
            <a:pPr marL="0" indent="0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Let us consider a string w =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aaabbabbba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Now, let us derive the string w using leftmost derivation.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44029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1048</Words>
  <Application>Microsoft Office PowerPoint</Application>
  <PresentationFormat>Widescreen</PresentationFormat>
  <Paragraphs>151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Arimo</vt:lpstr>
      <vt:lpstr>Calibri</vt:lpstr>
      <vt:lpstr>Calibri Light</vt:lpstr>
      <vt:lpstr>Roboto Condensed</vt:lpstr>
      <vt:lpstr>Office Theme</vt:lpstr>
      <vt:lpstr> SE 234: Theory of Computation</vt:lpstr>
      <vt:lpstr>Grammar in Automata-</vt:lpstr>
      <vt:lpstr>Parse Tree-</vt:lpstr>
      <vt:lpstr>Grammar Constituents-</vt:lpstr>
      <vt:lpstr>PowerPoint Presentation</vt:lpstr>
      <vt:lpstr>Examples of Grammar-</vt:lpstr>
      <vt:lpstr>PowerPoint Presentation</vt:lpstr>
      <vt:lpstr>Equivalent Grammars-</vt:lpstr>
      <vt:lpstr>1. Leftmost Derivation-</vt:lpstr>
      <vt:lpstr>Leftmost Derivation-</vt:lpstr>
      <vt:lpstr>PowerPoint Presentation</vt:lpstr>
      <vt:lpstr>2. Rightmost Derivation-</vt:lpstr>
      <vt:lpstr>Rightmost Derivation-</vt:lpstr>
      <vt:lpstr>PowerPoint Presentation</vt:lpstr>
      <vt:lpstr>PowerPoint Presentation</vt:lpstr>
      <vt:lpstr>Leftmost and Right most derivation:</vt:lpstr>
      <vt:lpstr>PowerPoint Presentation</vt:lpstr>
      <vt:lpstr>Properties Of Parse Tree-</vt:lpstr>
      <vt:lpstr>Yield Of Parse Tree-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Parse Tree-</dc:title>
  <dc:creator>Fatama Turfa</dc:creator>
  <cp:lastModifiedBy>Fatama Turfa</cp:lastModifiedBy>
  <cp:revision>22</cp:revision>
  <dcterms:created xsi:type="dcterms:W3CDTF">2020-10-20T17:13:47Z</dcterms:created>
  <dcterms:modified xsi:type="dcterms:W3CDTF">2020-12-17T19:12:05Z</dcterms:modified>
</cp:coreProperties>
</file>