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97" autoAdjust="0"/>
  </p:normalViewPr>
  <p:slideViewPr>
    <p:cSldViewPr>
      <p:cViewPr varScale="1">
        <p:scale>
          <a:sx n="63" d="100"/>
          <a:sy n="63" d="100"/>
        </p:scale>
        <p:origin x="-664"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82A11A4-14F4-4923-9879-1814FD128909}" type="datetimeFigureOut">
              <a:rPr lang="en-US" smtClean="0"/>
              <a:t>11/19/2023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9326C5E-9D5F-4370-B173-C0B0E5F8DC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2A11A4-14F4-4923-9879-1814FD128909}" type="datetimeFigureOut">
              <a:rPr lang="en-US" smtClean="0"/>
              <a:t>11/19/2023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326C5E-9D5F-4370-B173-C0B0E5F8DC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2A11A4-14F4-4923-9879-1814FD128909}" type="datetimeFigureOut">
              <a:rPr lang="en-US" smtClean="0"/>
              <a:t>11/19/2023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326C5E-9D5F-4370-B173-C0B0E5F8DC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2A11A4-14F4-4923-9879-1814FD128909}" type="datetimeFigureOut">
              <a:rPr lang="en-US" smtClean="0"/>
              <a:t>11/19/2023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326C5E-9D5F-4370-B173-C0B0E5F8DC96}"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82A11A4-14F4-4923-9879-1814FD128909}" type="datetimeFigureOut">
              <a:rPr lang="en-US" smtClean="0"/>
              <a:t>11/19/2023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326C5E-9D5F-4370-B173-C0B0E5F8DC9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2A11A4-14F4-4923-9879-1814FD128909}" type="datetimeFigureOut">
              <a:rPr lang="en-US" smtClean="0"/>
              <a:t>11/19/2023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326C5E-9D5F-4370-B173-C0B0E5F8DC96}"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2A11A4-14F4-4923-9879-1814FD128909}" type="datetimeFigureOut">
              <a:rPr lang="en-US" smtClean="0"/>
              <a:t>11/19/2023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9326C5E-9D5F-4370-B173-C0B0E5F8DC9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82A11A4-14F4-4923-9879-1814FD128909}" type="datetimeFigureOut">
              <a:rPr lang="en-US" smtClean="0"/>
              <a:t>11/19/2023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9326C5E-9D5F-4370-B173-C0B0E5F8DC96}"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2A11A4-14F4-4923-9879-1814FD128909}" type="datetimeFigureOut">
              <a:rPr lang="en-US" smtClean="0"/>
              <a:t>11/19/2023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9326C5E-9D5F-4370-B173-C0B0E5F8DC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82A11A4-14F4-4923-9879-1814FD128909}" type="datetimeFigureOut">
              <a:rPr lang="en-US" smtClean="0"/>
              <a:t>11/19/2023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326C5E-9D5F-4370-B173-C0B0E5F8DC9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82A11A4-14F4-4923-9879-1814FD128909}" type="datetimeFigureOut">
              <a:rPr lang="en-US" smtClean="0"/>
              <a:t>11/19/2023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9326C5E-9D5F-4370-B173-C0B0E5F8DC9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82A11A4-14F4-4923-9879-1814FD128909}" type="datetimeFigureOut">
              <a:rPr lang="en-US" smtClean="0"/>
              <a:t>11/19/2023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9326C5E-9D5F-4370-B173-C0B0E5F8DC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smtClean="0">
                <a:solidFill>
                  <a:schemeClr val="tx1"/>
                </a:solidFill>
                <a:effectLst/>
                <a:latin typeface="Times New Roman" pitchFamily="18" charset="0"/>
                <a:cs typeface="Times New Roman" pitchFamily="18" charset="0"/>
              </a:rPr>
              <a:t>Reproductive System</a:t>
            </a:r>
            <a:endParaRPr lang="en-US" sz="4400" dirty="0">
              <a:solidFill>
                <a:schemeClr val="tx1"/>
              </a:solidFill>
              <a:effectLst/>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7228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6019800"/>
          </a:xfrm>
        </p:spPr>
        <p:txBody>
          <a:bodyPr/>
          <a:lstStyle/>
          <a:p>
            <a:pPr marL="0" indent="0" algn="just">
              <a:buNone/>
            </a:pPr>
            <a:r>
              <a:rPr lang="en-US" sz="2400" b="1" dirty="0">
                <a:latin typeface="Times New Roman" pitchFamily="18" charset="0"/>
                <a:cs typeface="Times New Roman" pitchFamily="18" charset="0"/>
              </a:rPr>
              <a:t>Sperm</a:t>
            </a:r>
            <a:r>
              <a:rPr lang="en-US" sz="2400" dirty="0">
                <a:latin typeface="Times New Roman" pitchFamily="18" charset="0"/>
                <a:cs typeface="Times New Roman" pitchFamily="18" charset="0"/>
              </a:rPr>
              <a:t> are the male reproductive cells, or gametes. Mature sperm cells, also called </a:t>
            </a:r>
            <a:r>
              <a:rPr lang="en-US" sz="2400" b="1" dirty="0">
                <a:latin typeface="Times New Roman" pitchFamily="18" charset="0"/>
                <a:cs typeface="Times New Roman" pitchFamily="18" charset="0"/>
              </a:rPr>
              <a:t>spermatozoa</a:t>
            </a:r>
            <a:r>
              <a:rPr lang="en-US" sz="2400" dirty="0">
                <a:latin typeface="Times New Roman" pitchFamily="18" charset="0"/>
                <a:cs typeface="Times New Roman" pitchFamily="18" charset="0"/>
              </a:rPr>
              <a:t>, are haploid cells, which means they have half the number of chromosomes that a normal body cell has. Sperm cells are produced through a process called </a:t>
            </a:r>
            <a:r>
              <a:rPr lang="en-US" sz="2400" b="1" dirty="0" smtClean="0">
                <a:latin typeface="Times New Roman" pitchFamily="18" charset="0"/>
                <a:cs typeface="Times New Roman" pitchFamily="18" charset="0"/>
              </a:rPr>
              <a:t>spermatogenesis</a:t>
            </a:r>
            <a:r>
              <a:rPr lang="en-US" sz="2400" dirty="0" smtClean="0">
                <a:latin typeface="Times New Roman" pitchFamily="18" charset="0"/>
                <a:cs typeface="Times New Roman" pitchFamily="18" charset="0"/>
              </a:rPr>
              <a:t>. Sperm </a:t>
            </a:r>
            <a:r>
              <a:rPr lang="en-US" sz="2400" dirty="0">
                <a:latin typeface="Times New Roman" pitchFamily="18" charset="0"/>
                <a:cs typeface="Times New Roman" pitchFamily="18" charset="0"/>
              </a:rPr>
              <a:t>is a microscopic, single-celled </a:t>
            </a:r>
            <a:r>
              <a:rPr lang="en-US" sz="2400" dirty="0" smtClean="0">
                <a:latin typeface="Times New Roman" pitchFamily="18" charset="0"/>
                <a:cs typeface="Times New Roman" pitchFamily="18" charset="0"/>
              </a:rPr>
              <a:t>structure. It </a:t>
            </a:r>
            <a:r>
              <a:rPr lang="en-US" sz="2400" dirty="0">
                <a:latin typeface="Times New Roman" pitchFamily="18" charset="0"/>
                <a:cs typeface="Times New Roman" pitchFamily="18" charset="0"/>
              </a:rPr>
              <a:t>consists of a head, </a:t>
            </a:r>
            <a:r>
              <a:rPr lang="en-US" sz="2400" dirty="0" err="1">
                <a:latin typeface="Times New Roman" pitchFamily="18" charset="0"/>
                <a:cs typeface="Times New Roman" pitchFamily="18" charset="0"/>
              </a:rPr>
              <a:t>midpiece</a:t>
            </a:r>
            <a:r>
              <a:rPr lang="en-US" sz="2400" dirty="0">
                <a:latin typeface="Times New Roman" pitchFamily="18" charset="0"/>
                <a:cs typeface="Times New Roman" pitchFamily="18" charset="0"/>
              </a:rPr>
              <a:t>, and </a:t>
            </a:r>
            <a:r>
              <a:rPr lang="en-US" sz="2400" dirty="0" smtClean="0">
                <a:latin typeface="Times New Roman" pitchFamily="18" charset="0"/>
                <a:cs typeface="Times New Roman" pitchFamily="18" charset="0"/>
              </a:rPr>
              <a:t>tail. The </a:t>
            </a:r>
            <a:r>
              <a:rPr lang="en-US" sz="2400" dirty="0">
                <a:latin typeface="Times New Roman" pitchFamily="18" charset="0"/>
                <a:cs typeface="Times New Roman" pitchFamily="18" charset="0"/>
              </a:rPr>
              <a:t>head contains the nucleus with genetic material (DNA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Sperm are highly specialized for motility, using their tail to </a:t>
            </a:r>
            <a:r>
              <a:rPr lang="en-US" sz="2400" dirty="0" smtClean="0">
                <a:latin typeface="Times New Roman" pitchFamily="18" charset="0"/>
                <a:cs typeface="Times New Roman" pitchFamily="18" charset="0"/>
              </a:rPr>
              <a:t>swim. This </a:t>
            </a:r>
            <a:r>
              <a:rPr lang="en-US" sz="2400" dirty="0">
                <a:latin typeface="Times New Roman" pitchFamily="18" charset="0"/>
                <a:cs typeface="Times New Roman" pitchFamily="18" charset="0"/>
              </a:rPr>
              <a:t>motility is crucial for reaching and fertilizing the egg in the female reproductive system.</a:t>
            </a:r>
          </a:p>
          <a:p>
            <a:pPr marL="0" indent="0" algn="just">
              <a:buNone/>
            </a:pPr>
            <a:endParaRPr lang="en-US" sz="2400" dirty="0">
              <a:latin typeface="Times New Roman" pitchFamily="18" charset="0"/>
              <a:cs typeface="Times New Roman" pitchFamily="18" charset="0"/>
            </a:endParaRPr>
          </a:p>
          <a:p>
            <a:pPr marL="109728" indent="0">
              <a:buNone/>
            </a:pPr>
            <a:endParaRPr lang="en-US" dirty="0"/>
          </a:p>
        </p:txBody>
      </p:sp>
      <p:sp>
        <p:nvSpPr>
          <p:cNvPr id="3" name="Title 2"/>
          <p:cNvSpPr>
            <a:spLocks noGrp="1"/>
          </p:cNvSpPr>
          <p:nvPr>
            <p:ph type="title"/>
          </p:nvPr>
        </p:nvSpPr>
        <p:spPr>
          <a:xfrm>
            <a:off x="457200" y="76200"/>
            <a:ext cx="8229600" cy="762000"/>
          </a:xfrm>
        </p:spPr>
        <p:txBody>
          <a:bodyPr>
            <a:normAutofit/>
          </a:bodyPr>
          <a:lstStyle/>
          <a:p>
            <a:r>
              <a:rPr lang="en-US" sz="2400" dirty="0" smtClean="0">
                <a:solidFill>
                  <a:srgbClr val="00B0F0"/>
                </a:solidFill>
                <a:effectLst/>
                <a:latin typeface="Times New Roman" pitchFamily="18" charset="0"/>
                <a:cs typeface="Times New Roman" pitchFamily="18" charset="0"/>
              </a:rPr>
              <a:t>Sperm</a:t>
            </a:r>
            <a:endParaRPr lang="en-US" sz="2400" dirty="0">
              <a:solidFill>
                <a:srgbClr val="00B0F0"/>
              </a:solidFill>
              <a:effectLst/>
              <a:latin typeface="Times New Roman" pitchFamily="18" charset="0"/>
              <a:cs typeface="Times New Roman" pitchFamily="18" charset="0"/>
            </a:endParaRPr>
          </a:p>
        </p:txBody>
      </p:sp>
      <p:pic>
        <p:nvPicPr>
          <p:cNvPr id="4098" name="Picture 2" descr="C:\Users\hp\Documents\eva\spe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4325815"/>
            <a:ext cx="51054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672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Autofit/>
          </a:bodyPr>
          <a:lstStyle/>
          <a:p>
            <a:pPr algn="just"/>
            <a:endParaRPr lang="en-US" sz="4400" dirty="0">
              <a:solidFill>
                <a:schemeClr val="tx1"/>
              </a:solidFill>
              <a:effectLst/>
              <a:latin typeface="Times New Roman" pitchFamily="18" charset="0"/>
              <a:cs typeface="Times New Roman" pitchFamily="18" charset="0"/>
            </a:endParaRPr>
          </a:p>
        </p:txBody>
      </p:sp>
      <p:pic>
        <p:nvPicPr>
          <p:cNvPr id="3074" name="Picture 2" descr="C:\Users\hp\Downloads\Femalereproductivesyste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52400"/>
            <a:ext cx="66294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67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marL="109728" indent="0" algn="just">
              <a:buNone/>
            </a:pPr>
            <a:r>
              <a:rPr lang="en-US" sz="2400" dirty="0">
                <a:latin typeface="Times New Roman" pitchFamily="18" charset="0"/>
                <a:cs typeface="Times New Roman" pitchFamily="18" charset="0"/>
              </a:rPr>
              <a:t>The female reproductive system is the body parts that help women </a:t>
            </a:r>
            <a:r>
              <a:rPr lang="en-US" sz="2400" dirty="0" smtClean="0">
                <a:latin typeface="Times New Roman" pitchFamily="18" charset="0"/>
                <a:cs typeface="Times New Roman" pitchFamily="18" charset="0"/>
              </a:rPr>
              <a:t>have </a:t>
            </a:r>
            <a:r>
              <a:rPr lang="en-US" sz="2400" dirty="0">
                <a:latin typeface="Times New Roman" pitchFamily="18" charset="0"/>
                <a:cs typeface="Times New Roman" pitchFamily="18" charset="0"/>
              </a:rPr>
              <a:t>sexual </a:t>
            </a:r>
            <a:r>
              <a:rPr lang="en-US" sz="2400" dirty="0" smtClean="0">
                <a:latin typeface="Times New Roman" pitchFamily="18" charset="0"/>
                <a:cs typeface="Times New Roman" pitchFamily="18" charset="0"/>
              </a:rPr>
              <a:t>intercourse, reproduce, menstruate.</a:t>
            </a:r>
          </a:p>
          <a:p>
            <a:pPr marL="109728" indent="0" algn="just">
              <a:buNone/>
            </a:pPr>
            <a:endParaRPr lang="en-US" sz="2400" dirty="0" smtClean="0">
              <a:latin typeface="Times New Roman" pitchFamily="18" charset="0"/>
              <a:cs typeface="Times New Roman" pitchFamily="18" charset="0"/>
            </a:endParaRPr>
          </a:p>
          <a:p>
            <a:pPr marL="109728" indent="0" algn="just">
              <a:buNone/>
            </a:pP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flipV="1">
            <a:off x="457200" y="80387"/>
            <a:ext cx="8229600" cy="194251"/>
          </a:xfrm>
        </p:spPr>
        <p:txBody>
          <a:bodyPr>
            <a:normAutofit fontScale="9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143000"/>
            <a:ext cx="5105400" cy="5029200"/>
          </a:xfrm>
          <a:prstGeom prst="rect">
            <a:avLst/>
          </a:prstGeom>
        </p:spPr>
      </p:pic>
    </p:spTree>
    <p:extLst>
      <p:ext uri="{BB962C8B-B14F-4D97-AF65-F5344CB8AC3E}">
        <p14:creationId xmlns:p14="http://schemas.microsoft.com/office/powerpoint/2010/main" val="4016302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11500"/>
            <a:ext cx="8229600" cy="5695792"/>
          </a:xfrm>
        </p:spPr>
        <p:txBody>
          <a:bodyPr/>
          <a:lstStyle/>
          <a:p>
            <a:pPr marL="0" indent="0" algn="just">
              <a:buNone/>
            </a:pPr>
            <a:r>
              <a:rPr lang="en-US" sz="2400" b="1" dirty="0">
                <a:latin typeface="Times New Roman" pitchFamily="18" charset="0"/>
                <a:cs typeface="Times New Roman" pitchFamily="18" charset="0"/>
              </a:rPr>
              <a:t>Organs of </a:t>
            </a:r>
            <a:r>
              <a:rPr lang="en-US" sz="2400" b="1" dirty="0" smtClean="0">
                <a:latin typeface="Times New Roman" pitchFamily="18" charset="0"/>
                <a:cs typeface="Times New Roman" pitchFamily="18" charset="0"/>
              </a:rPr>
              <a:t>female </a:t>
            </a:r>
            <a:r>
              <a:rPr lang="en-US" sz="2400" b="1" dirty="0">
                <a:latin typeface="Times New Roman" pitchFamily="18" charset="0"/>
                <a:cs typeface="Times New Roman" pitchFamily="18" charset="0"/>
              </a:rPr>
              <a:t>reproductive system</a:t>
            </a:r>
            <a:r>
              <a:rPr lang="en-US" sz="2400" b="1" dirty="0" smtClean="0">
                <a:latin typeface="Times New Roman" pitchFamily="18" charset="0"/>
                <a:cs typeface="Times New Roman" pitchFamily="18" charset="0"/>
              </a:rPr>
              <a:t>:</a:t>
            </a:r>
          </a:p>
          <a:p>
            <a:pPr marL="0" indent="0" algn="just">
              <a:buNone/>
            </a:pPr>
            <a:r>
              <a:rPr lang="en-US" sz="2400" b="1" dirty="0">
                <a:solidFill>
                  <a:srgbClr val="00B0F0"/>
                </a:solidFill>
                <a:latin typeface="Times New Roman" pitchFamily="18" charset="0"/>
                <a:cs typeface="Times New Roman" pitchFamily="18" charset="0"/>
              </a:rPr>
              <a:t>External </a:t>
            </a:r>
            <a:r>
              <a:rPr lang="en-US" sz="2400" b="1" dirty="0" smtClean="0">
                <a:solidFill>
                  <a:srgbClr val="00B0F0"/>
                </a:solidFill>
                <a:latin typeface="Times New Roman" pitchFamily="18" charset="0"/>
                <a:cs typeface="Times New Roman" pitchFamily="18" charset="0"/>
              </a:rPr>
              <a:t>parts </a:t>
            </a:r>
            <a:r>
              <a:rPr lang="en-US" sz="2400" b="1" dirty="0" smtClean="0">
                <a:latin typeface="Times New Roman" pitchFamily="18" charset="0"/>
                <a:cs typeface="Times New Roman" pitchFamily="18" charset="0"/>
              </a:rPr>
              <a:t>(</a:t>
            </a:r>
            <a:r>
              <a:rPr lang="en-US" sz="2400" dirty="0">
                <a:latin typeface="Times New Roman" pitchFamily="18" charset="0"/>
                <a:cs typeface="Times New Roman" pitchFamily="18" charset="0"/>
              </a:rPr>
              <a:t>vulva is the collective name for all your external </a:t>
            </a:r>
            <a:r>
              <a:rPr lang="en-US" sz="2400" dirty="0" smtClean="0">
                <a:latin typeface="Times New Roman" pitchFamily="18" charset="0"/>
                <a:cs typeface="Times New Roman" pitchFamily="18" charset="0"/>
              </a:rPr>
              <a:t>genitals)</a:t>
            </a:r>
            <a:endParaRPr lang="en-US" sz="2400" b="1" dirty="0" smtClean="0">
              <a:latin typeface="Times New Roman" pitchFamily="18" charset="0"/>
              <a:cs typeface="Times New Roman" pitchFamily="18" charset="0"/>
            </a:endParaRPr>
          </a:p>
          <a:p>
            <a:pPr marL="0" indent="0" algn="just"/>
            <a:r>
              <a:rPr lang="en-US" sz="2400" b="1" dirty="0">
                <a:latin typeface="Times New Roman" pitchFamily="18" charset="0"/>
                <a:cs typeface="Times New Roman" pitchFamily="18" charset="0"/>
              </a:rPr>
              <a:t>Labia </a:t>
            </a:r>
            <a:r>
              <a:rPr lang="en-US" sz="2400" b="1" dirty="0" err="1">
                <a:latin typeface="Times New Roman" pitchFamily="18" charset="0"/>
                <a:cs typeface="Times New Roman" pitchFamily="18" charset="0"/>
              </a:rPr>
              <a:t>majora</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Your labia </a:t>
            </a:r>
            <a:r>
              <a:rPr lang="en-US" sz="2400" dirty="0" err="1">
                <a:latin typeface="Times New Roman" pitchFamily="18" charset="0"/>
                <a:cs typeface="Times New Roman" pitchFamily="18" charset="0"/>
              </a:rPr>
              <a:t>majora</a:t>
            </a:r>
            <a:r>
              <a:rPr lang="en-US" sz="2400" dirty="0">
                <a:latin typeface="Times New Roman" pitchFamily="18" charset="0"/>
                <a:cs typeface="Times New Roman" pitchFamily="18" charset="0"/>
              </a:rPr>
              <a:t> (“large lips”) enclose and protect the other external reproductive organs. </a:t>
            </a:r>
          </a:p>
          <a:p>
            <a:pPr marL="0" indent="0" algn="just"/>
            <a:r>
              <a:rPr lang="en-US" sz="2400" b="1" dirty="0">
                <a:latin typeface="Times New Roman" pitchFamily="18" charset="0"/>
                <a:cs typeface="Times New Roman" pitchFamily="18" charset="0"/>
              </a:rPr>
              <a:t>Labia </a:t>
            </a:r>
            <a:r>
              <a:rPr lang="en-US" sz="2400" b="1" dirty="0" err="1">
                <a:latin typeface="Times New Roman" pitchFamily="18" charset="0"/>
                <a:cs typeface="Times New Roman" pitchFamily="18" charset="0"/>
              </a:rPr>
              <a:t>minora</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They lie just </a:t>
            </a:r>
            <a:r>
              <a:rPr lang="en-US" sz="2400" dirty="0" smtClean="0">
                <a:latin typeface="Times New Roman" pitchFamily="18" charset="0"/>
                <a:cs typeface="Times New Roman" pitchFamily="18" charset="0"/>
              </a:rPr>
              <a:t>inside </a:t>
            </a:r>
            <a:r>
              <a:rPr lang="en-US" sz="2400" dirty="0">
                <a:latin typeface="Times New Roman" pitchFamily="18" charset="0"/>
                <a:cs typeface="Times New Roman" pitchFamily="18" charset="0"/>
              </a:rPr>
              <a:t>labia </a:t>
            </a:r>
            <a:r>
              <a:rPr lang="en-US" sz="2400" dirty="0" err="1">
                <a:latin typeface="Times New Roman" pitchFamily="18" charset="0"/>
                <a:cs typeface="Times New Roman" pitchFamily="18" charset="0"/>
              </a:rPr>
              <a:t>majora</a:t>
            </a:r>
            <a:r>
              <a:rPr lang="en-US" sz="2400" dirty="0">
                <a:latin typeface="Times New Roman" pitchFamily="18" charset="0"/>
                <a:cs typeface="Times New Roman" pitchFamily="18" charset="0"/>
              </a:rPr>
              <a:t>, and surround the opening to </a:t>
            </a:r>
            <a:r>
              <a:rPr lang="en-US" sz="2400" dirty="0" smtClean="0">
                <a:latin typeface="Times New Roman" pitchFamily="18" charset="0"/>
                <a:cs typeface="Times New Roman" pitchFamily="18" charset="0"/>
              </a:rPr>
              <a:t>vagina and urethra.</a:t>
            </a:r>
          </a:p>
          <a:p>
            <a:pPr marL="0" indent="0" algn="just"/>
            <a:r>
              <a:rPr lang="en-US" sz="2400" b="1" dirty="0" smtClean="0">
                <a:latin typeface="Times New Roman" pitchFamily="18" charset="0"/>
                <a:cs typeface="Times New Roman" pitchFamily="18" charset="0"/>
              </a:rPr>
              <a:t>Clitoris</a:t>
            </a:r>
            <a:r>
              <a:rPr lang="en-US" sz="2400" dirty="0" smtClean="0">
                <a:latin typeface="Times New Roman" pitchFamily="18" charset="0"/>
                <a:cs typeface="Times New Roman" pitchFamily="18" charset="0"/>
              </a:rPr>
              <a:t>: Two </a:t>
            </a:r>
            <a:r>
              <a:rPr lang="en-US" sz="2400" dirty="0">
                <a:latin typeface="Times New Roman" pitchFamily="18" charset="0"/>
                <a:cs typeface="Times New Roman" pitchFamily="18" charset="0"/>
              </a:rPr>
              <a:t>labia </a:t>
            </a:r>
            <a:r>
              <a:rPr lang="en-US" sz="2400" dirty="0" err="1">
                <a:latin typeface="Times New Roman" pitchFamily="18" charset="0"/>
                <a:cs typeface="Times New Roman" pitchFamily="18" charset="0"/>
              </a:rPr>
              <a:t>minora</a:t>
            </a:r>
            <a:r>
              <a:rPr lang="en-US" sz="2400" dirty="0">
                <a:latin typeface="Times New Roman" pitchFamily="18" charset="0"/>
                <a:cs typeface="Times New Roman" pitchFamily="18" charset="0"/>
              </a:rPr>
              <a:t> meet </a:t>
            </a:r>
            <a:r>
              <a:rPr lang="en-US" sz="2400" dirty="0" smtClean="0">
                <a:latin typeface="Times New Roman" pitchFamily="18" charset="0"/>
                <a:cs typeface="Times New Roman" pitchFamily="18" charset="0"/>
              </a:rPr>
              <a:t>at clitoris</a:t>
            </a:r>
            <a:r>
              <a:rPr lang="en-US" sz="2400" dirty="0">
                <a:latin typeface="Times New Roman" pitchFamily="18" charset="0"/>
                <a:cs typeface="Times New Roman" pitchFamily="18" charset="0"/>
              </a:rPr>
              <a:t>, a small, sensitive </a:t>
            </a:r>
            <a:r>
              <a:rPr lang="en-US" sz="2400" dirty="0" smtClean="0">
                <a:latin typeface="Times New Roman" pitchFamily="18" charset="0"/>
                <a:cs typeface="Times New Roman" pitchFamily="18" charset="0"/>
              </a:rPr>
              <a:t>protrusion. </a:t>
            </a:r>
            <a:r>
              <a:rPr lang="en-US" sz="2400" dirty="0">
                <a:latin typeface="Times New Roman" pitchFamily="18" charset="0"/>
                <a:cs typeface="Times New Roman" pitchFamily="18" charset="0"/>
              </a:rPr>
              <a:t>C</a:t>
            </a:r>
            <a:r>
              <a:rPr lang="en-US" sz="2400" dirty="0" smtClean="0">
                <a:latin typeface="Times New Roman" pitchFamily="18" charset="0"/>
                <a:cs typeface="Times New Roman" pitchFamily="18" charset="0"/>
              </a:rPr>
              <a:t>litoris </a:t>
            </a:r>
            <a:r>
              <a:rPr lang="en-US" sz="2400" dirty="0">
                <a:latin typeface="Times New Roman" pitchFamily="18" charset="0"/>
                <a:cs typeface="Times New Roman" pitchFamily="18" charset="0"/>
              </a:rPr>
              <a:t>is covered by a fold of skin called the prepuce and is very sensitive to stimulation</a:t>
            </a:r>
            <a:r>
              <a:rPr lang="en-US" sz="2400" dirty="0" smtClean="0">
                <a:latin typeface="Times New Roman" pitchFamily="18" charset="0"/>
                <a:cs typeface="Times New Roman" pitchFamily="18" charset="0"/>
              </a:rPr>
              <a:t>.</a:t>
            </a:r>
          </a:p>
          <a:p>
            <a:pPr marL="0" indent="0" algn="just"/>
            <a:r>
              <a:rPr lang="en-US" sz="2400" b="1" dirty="0">
                <a:latin typeface="Times New Roman" pitchFamily="18" charset="0"/>
                <a:cs typeface="Times New Roman" pitchFamily="18" charset="0"/>
              </a:rPr>
              <a:t>Hymen</a:t>
            </a:r>
            <a:r>
              <a:rPr lang="en-US" sz="2400" dirty="0">
                <a:latin typeface="Times New Roman" pitchFamily="18" charset="0"/>
                <a:cs typeface="Times New Roman" pitchFamily="18" charset="0"/>
              </a:rPr>
              <a:t>: H</a:t>
            </a:r>
            <a:r>
              <a:rPr lang="en-US" sz="2400" dirty="0" smtClean="0">
                <a:latin typeface="Times New Roman" pitchFamily="18" charset="0"/>
                <a:cs typeface="Times New Roman" pitchFamily="18" charset="0"/>
              </a:rPr>
              <a:t>ymen </a:t>
            </a:r>
            <a:r>
              <a:rPr lang="en-US" sz="2400" dirty="0">
                <a:latin typeface="Times New Roman" pitchFamily="18" charset="0"/>
                <a:cs typeface="Times New Roman" pitchFamily="18" charset="0"/>
              </a:rPr>
              <a:t>is a piece of tissue covering or surrounding part </a:t>
            </a:r>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vaginal opening</a:t>
            </a:r>
            <a:r>
              <a:rPr lang="en-US" sz="2400" dirty="0" smtClean="0">
                <a:latin typeface="Times New Roman" pitchFamily="18" charset="0"/>
                <a:cs typeface="Times New Roman" pitchFamily="18" charset="0"/>
              </a:rPr>
              <a:t>.</a:t>
            </a:r>
          </a:p>
          <a:p>
            <a:pPr marL="0" indent="0" algn="just"/>
            <a:r>
              <a:rPr lang="en-US" sz="2400" b="1" dirty="0" smtClean="0">
                <a:latin typeface="Times New Roman" pitchFamily="18" charset="0"/>
                <a:cs typeface="Times New Roman" pitchFamily="18" charset="0"/>
              </a:rPr>
              <a:t>Vaginal opening</a:t>
            </a:r>
          </a:p>
          <a:p>
            <a:pPr marL="0" indent="0" algn="just"/>
            <a:r>
              <a:rPr lang="en-US" sz="2400" b="1" dirty="0" smtClean="0">
                <a:latin typeface="Times New Roman" pitchFamily="18" charset="0"/>
                <a:cs typeface="Times New Roman" pitchFamily="18" charset="0"/>
              </a:rPr>
              <a:t>Urethral  </a:t>
            </a:r>
            <a:r>
              <a:rPr lang="en-US" sz="2400" b="1" dirty="0">
                <a:latin typeface="Times New Roman" pitchFamily="18" charset="0"/>
                <a:cs typeface="Times New Roman" pitchFamily="18" charset="0"/>
              </a:rPr>
              <a:t>opening</a:t>
            </a:r>
          </a:p>
          <a:p>
            <a:pPr marL="0" indent="0" algn="just"/>
            <a:endParaRPr lang="en-US" sz="2400" dirty="0">
              <a:latin typeface="Times New Roman" pitchFamily="18" charset="0"/>
              <a:cs typeface="Times New Roman" pitchFamily="18" charset="0"/>
            </a:endParaRPr>
          </a:p>
          <a:p>
            <a:pPr marL="0" indent="0" algn="just"/>
            <a:endParaRPr lang="en-US" sz="2400" dirty="0">
              <a:latin typeface="Times New Roman" pitchFamily="18" charset="0"/>
              <a:cs typeface="Times New Roman" pitchFamily="18" charset="0"/>
            </a:endParaRPr>
          </a:p>
          <a:p>
            <a:pPr marL="109728" indent="0">
              <a:buNone/>
            </a:pPr>
            <a:endParaRPr lang="en-US" dirty="0"/>
          </a:p>
        </p:txBody>
      </p:sp>
      <p:sp>
        <p:nvSpPr>
          <p:cNvPr id="3" name="Title 2"/>
          <p:cNvSpPr>
            <a:spLocks noGrp="1"/>
          </p:cNvSpPr>
          <p:nvPr>
            <p:ph type="title"/>
          </p:nvPr>
        </p:nvSpPr>
        <p:spPr>
          <a:xfrm flipV="1">
            <a:off x="457200" y="76200"/>
            <a:ext cx="8229600" cy="198438"/>
          </a:xfrm>
        </p:spPr>
        <p:txBody>
          <a:bodyPr>
            <a:normAutofit fontScale="90000"/>
          </a:bodyPr>
          <a:lstStyle/>
          <a:p>
            <a:endParaRPr lang="en-US" dirty="0"/>
          </a:p>
        </p:txBody>
      </p:sp>
    </p:spTree>
    <p:extLst>
      <p:ext uri="{BB962C8B-B14F-4D97-AF65-F5344CB8AC3E}">
        <p14:creationId xmlns:p14="http://schemas.microsoft.com/office/powerpoint/2010/main" val="72376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marL="0" indent="0" algn="just">
              <a:buNone/>
            </a:pPr>
            <a:r>
              <a:rPr lang="en-US" sz="2400" b="1" dirty="0" smtClean="0">
                <a:solidFill>
                  <a:srgbClr val="00B0F0"/>
                </a:solidFill>
                <a:latin typeface="Times New Roman" pitchFamily="18" charset="0"/>
                <a:cs typeface="Times New Roman" pitchFamily="18" charset="0"/>
              </a:rPr>
              <a:t>Internal parts:</a:t>
            </a:r>
          </a:p>
          <a:p>
            <a:pPr marL="342900" indent="-342900" algn="just"/>
            <a:r>
              <a:rPr lang="en-US" sz="2400" b="1" dirty="0">
                <a:latin typeface="Times New Roman" pitchFamily="18" charset="0"/>
                <a:cs typeface="Times New Roman" pitchFamily="18" charset="0"/>
              </a:rPr>
              <a:t>Vagina: </a:t>
            </a:r>
            <a:r>
              <a:rPr lang="en-US" sz="2400" dirty="0">
                <a:latin typeface="Times New Roman" pitchFamily="18" charset="0"/>
                <a:cs typeface="Times New Roman" pitchFamily="18" charset="0"/>
              </a:rPr>
              <a:t>V</a:t>
            </a:r>
            <a:r>
              <a:rPr lang="en-US" sz="2400" dirty="0" smtClean="0">
                <a:latin typeface="Times New Roman" pitchFamily="18" charset="0"/>
                <a:cs typeface="Times New Roman" pitchFamily="18" charset="0"/>
              </a:rPr>
              <a:t>agina </a:t>
            </a:r>
            <a:r>
              <a:rPr lang="en-US" sz="2400" dirty="0">
                <a:latin typeface="Times New Roman" pitchFamily="18" charset="0"/>
                <a:cs typeface="Times New Roman" pitchFamily="18" charset="0"/>
              </a:rPr>
              <a:t>is a muscular canal that joins the cervix (the lower part of uterus) to the outside of the body. </a:t>
            </a:r>
            <a:r>
              <a:rPr lang="en-US" sz="2400" dirty="0" smtClean="0">
                <a:latin typeface="Times New Roman" pitchFamily="18" charset="0"/>
                <a:cs typeface="Times New Roman" pitchFamily="18" charset="0"/>
              </a:rPr>
              <a:t>It’s </a:t>
            </a:r>
            <a:r>
              <a:rPr lang="en-US" sz="2400" dirty="0">
                <a:latin typeface="Times New Roman" pitchFamily="18" charset="0"/>
                <a:cs typeface="Times New Roman" pitchFamily="18" charset="0"/>
              </a:rPr>
              <a:t>lined with mucous membranes that help keep it </a:t>
            </a:r>
            <a:r>
              <a:rPr lang="en-US" sz="2400" dirty="0" smtClean="0">
                <a:latin typeface="Times New Roman" pitchFamily="18" charset="0"/>
                <a:cs typeface="Times New Roman" pitchFamily="18" charset="0"/>
              </a:rPr>
              <a:t>moist.</a:t>
            </a:r>
          </a:p>
          <a:p>
            <a:pPr marL="342900" indent="-342900" algn="just"/>
            <a:r>
              <a:rPr lang="en-US" sz="2400" b="1" dirty="0" smtClean="0">
                <a:latin typeface="Times New Roman" pitchFamily="18" charset="0"/>
                <a:cs typeface="Times New Roman" pitchFamily="18" charset="0"/>
              </a:rPr>
              <a:t>Cervix</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C</a:t>
            </a:r>
            <a:r>
              <a:rPr lang="en-US" sz="2400" dirty="0" smtClean="0">
                <a:latin typeface="Times New Roman" pitchFamily="18" charset="0"/>
                <a:cs typeface="Times New Roman" pitchFamily="18" charset="0"/>
              </a:rPr>
              <a:t>ervix </a:t>
            </a:r>
            <a:r>
              <a:rPr lang="en-US" sz="2400" dirty="0">
                <a:latin typeface="Times New Roman" pitchFamily="18" charset="0"/>
                <a:cs typeface="Times New Roman" pitchFamily="18" charset="0"/>
              </a:rPr>
              <a:t>is the lowest part of </a:t>
            </a:r>
            <a:r>
              <a:rPr lang="en-US" sz="2400" dirty="0" smtClean="0">
                <a:latin typeface="Times New Roman" pitchFamily="18" charset="0"/>
                <a:cs typeface="Times New Roman" pitchFamily="18" charset="0"/>
              </a:rPr>
              <a:t>uterus</a:t>
            </a:r>
            <a:r>
              <a:rPr lang="en-US" sz="2400" dirty="0">
                <a:latin typeface="Times New Roman" pitchFamily="18" charset="0"/>
                <a:cs typeface="Times New Roman" pitchFamily="18" charset="0"/>
              </a:rPr>
              <a:t>. A hole in the middle allows sperm to enter and menstrual blood to </a:t>
            </a:r>
            <a:r>
              <a:rPr lang="en-US" sz="2400" dirty="0" smtClean="0">
                <a:latin typeface="Times New Roman" pitchFamily="18" charset="0"/>
                <a:cs typeface="Times New Roman" pitchFamily="18" charset="0"/>
              </a:rPr>
              <a:t>exit.</a:t>
            </a:r>
          </a:p>
          <a:p>
            <a:pPr marL="342900" indent="-342900" algn="just"/>
            <a:r>
              <a:rPr lang="en-US" sz="2400" b="1" dirty="0" smtClean="0">
                <a:latin typeface="Times New Roman" pitchFamily="18" charset="0"/>
                <a:cs typeface="Times New Roman" pitchFamily="18" charset="0"/>
              </a:rPr>
              <a:t>Uterus</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U</a:t>
            </a:r>
            <a:r>
              <a:rPr lang="en-US" sz="2400" dirty="0" smtClean="0">
                <a:latin typeface="Times New Roman" pitchFamily="18" charset="0"/>
                <a:cs typeface="Times New Roman" pitchFamily="18" charset="0"/>
              </a:rPr>
              <a:t>terus </a:t>
            </a:r>
            <a:r>
              <a:rPr lang="en-US" sz="2400" dirty="0">
                <a:latin typeface="Times New Roman" pitchFamily="18" charset="0"/>
                <a:cs typeface="Times New Roman" pitchFamily="18" charset="0"/>
              </a:rPr>
              <a:t>is a hollow, pear-shaped organ that holds a fetus during pregnancy. </a:t>
            </a:r>
            <a:r>
              <a:rPr lang="en-US" sz="2400" dirty="0" smtClean="0">
                <a:latin typeface="Times New Roman" pitchFamily="18" charset="0"/>
                <a:cs typeface="Times New Roman" pitchFamily="18" charset="0"/>
              </a:rPr>
              <a:t>Uterus </a:t>
            </a:r>
            <a:r>
              <a:rPr lang="en-US" sz="2400" dirty="0">
                <a:latin typeface="Times New Roman" pitchFamily="18" charset="0"/>
                <a:cs typeface="Times New Roman" pitchFamily="18" charset="0"/>
              </a:rPr>
              <a:t>is divided into two parts: the cervix and the </a:t>
            </a:r>
            <a:r>
              <a:rPr lang="en-US" sz="2400" dirty="0" smtClean="0">
                <a:latin typeface="Times New Roman" pitchFamily="18" charset="0"/>
                <a:cs typeface="Times New Roman" pitchFamily="18" charset="0"/>
              </a:rPr>
              <a:t>corpus. Corpus </a:t>
            </a:r>
            <a:r>
              <a:rPr lang="en-US" sz="2400" dirty="0">
                <a:latin typeface="Times New Roman" pitchFamily="18" charset="0"/>
                <a:cs typeface="Times New Roman" pitchFamily="18" charset="0"/>
              </a:rPr>
              <a:t>is the larger part of </a:t>
            </a:r>
            <a:r>
              <a:rPr lang="en-US" sz="2400" dirty="0" smtClean="0">
                <a:latin typeface="Times New Roman" pitchFamily="18" charset="0"/>
                <a:cs typeface="Times New Roman" pitchFamily="18" charset="0"/>
              </a:rPr>
              <a:t>uterus </a:t>
            </a:r>
            <a:r>
              <a:rPr lang="en-US" sz="2400" dirty="0">
                <a:latin typeface="Times New Roman" pitchFamily="18" charset="0"/>
                <a:cs typeface="Times New Roman" pitchFamily="18" charset="0"/>
              </a:rPr>
              <a:t>that expands during pregnancy</a:t>
            </a:r>
            <a:r>
              <a:rPr lang="en-US" sz="2400" dirty="0" smtClean="0">
                <a:latin typeface="Times New Roman" pitchFamily="18" charset="0"/>
                <a:cs typeface="Times New Roman" pitchFamily="18" charset="0"/>
              </a:rPr>
              <a:t>.</a:t>
            </a:r>
          </a:p>
          <a:p>
            <a:pPr marL="342900" indent="-342900" algn="just"/>
            <a:r>
              <a:rPr lang="en-US" sz="2400" b="1" dirty="0">
                <a:latin typeface="Times New Roman" pitchFamily="18" charset="0"/>
                <a:cs typeface="Times New Roman" pitchFamily="18" charset="0"/>
              </a:rPr>
              <a:t>Ovaries: </a:t>
            </a:r>
            <a:r>
              <a:rPr lang="en-US" sz="2400" dirty="0">
                <a:latin typeface="Times New Roman" pitchFamily="18" charset="0"/>
                <a:cs typeface="Times New Roman" pitchFamily="18" charset="0"/>
              </a:rPr>
              <a:t>Ovaries are small, oval-shaped glands that are located on either side of </a:t>
            </a:r>
            <a:r>
              <a:rPr lang="en-US" sz="2400" dirty="0" smtClean="0">
                <a:latin typeface="Times New Roman" pitchFamily="18" charset="0"/>
                <a:cs typeface="Times New Roman" pitchFamily="18" charset="0"/>
              </a:rPr>
              <a:t>uterus</a:t>
            </a:r>
            <a:r>
              <a:rPr lang="en-US" sz="2400" dirty="0">
                <a:latin typeface="Times New Roman" pitchFamily="18" charset="0"/>
                <a:cs typeface="Times New Roman" pitchFamily="18" charset="0"/>
              </a:rPr>
              <a:t>. O</a:t>
            </a:r>
            <a:r>
              <a:rPr lang="en-US" sz="2400" dirty="0" smtClean="0">
                <a:latin typeface="Times New Roman" pitchFamily="18" charset="0"/>
                <a:cs typeface="Times New Roman" pitchFamily="18" charset="0"/>
              </a:rPr>
              <a:t>varies </a:t>
            </a:r>
            <a:r>
              <a:rPr lang="en-US" sz="2400" dirty="0">
                <a:latin typeface="Times New Roman" pitchFamily="18" charset="0"/>
                <a:cs typeface="Times New Roman" pitchFamily="18" charset="0"/>
              </a:rPr>
              <a:t>produce eggs and hormones.</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381000" y="152400"/>
            <a:ext cx="8229600" cy="45719"/>
          </a:xfrm>
        </p:spPr>
        <p:txBody>
          <a:bodyPr>
            <a:normAutofit fontScale="90000"/>
          </a:bodyPr>
          <a:lstStyle/>
          <a:p>
            <a:endParaRPr lang="en-US" dirty="0"/>
          </a:p>
        </p:txBody>
      </p:sp>
    </p:spTree>
    <p:extLst>
      <p:ext uri="{BB962C8B-B14F-4D97-AF65-F5344CB8AC3E}">
        <p14:creationId xmlns:p14="http://schemas.microsoft.com/office/powerpoint/2010/main" val="3366325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lstStyle/>
          <a:p>
            <a:pPr marL="0" indent="0" algn="just"/>
            <a:r>
              <a:rPr lang="en-US" sz="2400" b="1" dirty="0">
                <a:latin typeface="Times New Roman" pitchFamily="18" charset="0"/>
                <a:cs typeface="Times New Roman" pitchFamily="18" charset="0"/>
              </a:rPr>
              <a:t>Fallopian tubes: </a:t>
            </a:r>
            <a:r>
              <a:rPr lang="en-US" sz="2400" dirty="0">
                <a:latin typeface="Times New Roman" pitchFamily="18" charset="0"/>
                <a:cs typeface="Times New Roman" pitchFamily="18" charset="0"/>
              </a:rPr>
              <a:t>These are narrow tubes that are attached to the upper part of </a:t>
            </a:r>
            <a:r>
              <a:rPr lang="en-US" sz="2400" dirty="0" smtClean="0">
                <a:latin typeface="Times New Roman" pitchFamily="18" charset="0"/>
                <a:cs typeface="Times New Roman" pitchFamily="18" charset="0"/>
              </a:rPr>
              <a:t>uterus </a:t>
            </a:r>
            <a:r>
              <a:rPr lang="en-US" sz="2400" dirty="0">
                <a:latin typeface="Times New Roman" pitchFamily="18" charset="0"/>
                <a:cs typeface="Times New Roman" pitchFamily="18" charset="0"/>
              </a:rPr>
              <a:t>and serve as pathways for </a:t>
            </a:r>
            <a:r>
              <a:rPr lang="en-US" sz="2400" dirty="0" smtClean="0">
                <a:latin typeface="Times New Roman" pitchFamily="18" charset="0"/>
                <a:cs typeface="Times New Roman" pitchFamily="18" charset="0"/>
              </a:rPr>
              <a:t>egg </a:t>
            </a:r>
            <a:r>
              <a:rPr lang="en-US" sz="2400" dirty="0">
                <a:latin typeface="Times New Roman" pitchFamily="18" charset="0"/>
                <a:cs typeface="Times New Roman" pitchFamily="18" charset="0"/>
              </a:rPr>
              <a:t>(ovum) to travel from </a:t>
            </a:r>
            <a:r>
              <a:rPr lang="en-US" sz="2400" dirty="0" smtClean="0">
                <a:latin typeface="Times New Roman" pitchFamily="18" charset="0"/>
                <a:cs typeface="Times New Roman" pitchFamily="18" charset="0"/>
              </a:rPr>
              <a:t>ovaries to uterus</a:t>
            </a:r>
            <a:r>
              <a:rPr lang="en-US" sz="2400" dirty="0">
                <a:latin typeface="Times New Roman" pitchFamily="18" charset="0"/>
                <a:cs typeface="Times New Roman" pitchFamily="18" charset="0"/>
              </a:rPr>
              <a:t>. Fertilization of an egg by sperm normally occurs in the fallopian tubes. The fertilized egg then moves to the uterus, where it implants </a:t>
            </a:r>
            <a:r>
              <a:rPr lang="en-US" sz="2400" dirty="0" smtClean="0">
                <a:latin typeface="Times New Roman" pitchFamily="18" charset="0"/>
                <a:cs typeface="Times New Roman" pitchFamily="18" charset="0"/>
              </a:rPr>
              <a:t>into </a:t>
            </a:r>
            <a:r>
              <a:rPr lang="en-US" sz="2400" dirty="0">
                <a:latin typeface="Times New Roman" pitchFamily="18" charset="0"/>
                <a:cs typeface="Times New Roman" pitchFamily="18" charset="0"/>
              </a:rPr>
              <a:t>uterine lining.</a:t>
            </a:r>
          </a:p>
          <a:p>
            <a:pPr marL="0" indent="0" algn="just">
              <a:buNone/>
            </a:pPr>
            <a:r>
              <a:rPr lang="en-US" sz="2400" b="1" dirty="0" smtClean="0">
                <a:solidFill>
                  <a:srgbClr val="00B0F0"/>
                </a:solidFill>
                <a:latin typeface="Times New Roman" pitchFamily="18" charset="0"/>
                <a:cs typeface="Times New Roman" pitchFamily="18" charset="0"/>
              </a:rPr>
              <a:t>Ovum:</a:t>
            </a:r>
          </a:p>
          <a:p>
            <a:pPr marL="0" indent="0" algn="just">
              <a:buNone/>
            </a:pPr>
            <a:r>
              <a:rPr lang="en-US" sz="2400" dirty="0" smtClean="0">
                <a:latin typeface="Times New Roman" pitchFamily="18" charset="0"/>
                <a:cs typeface="Times New Roman" pitchFamily="18" charset="0"/>
              </a:rPr>
              <a:t>An egg cell or ovum is a female reproductive cell that fuses with sperm in the process of fertilization. This ovum develops into its mature form via a process called oogenesis</a:t>
            </a:r>
            <a:r>
              <a:rPr lang="en-US"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 pair of ovaries produce ovum in females. The ovum is a single, large </a:t>
            </a:r>
            <a:r>
              <a:rPr lang="en-US" sz="2400" dirty="0" smtClean="0">
                <a:latin typeface="Times New Roman" pitchFamily="18" charset="0"/>
                <a:cs typeface="Times New Roman" pitchFamily="18" charset="0"/>
              </a:rPr>
              <a:t>cell. It </a:t>
            </a:r>
            <a:r>
              <a:rPr lang="en-US" sz="2400" dirty="0">
                <a:latin typeface="Times New Roman" pitchFamily="18" charset="0"/>
                <a:cs typeface="Times New Roman" pitchFamily="18" charset="0"/>
              </a:rPr>
              <a:t>has a spherical </a:t>
            </a:r>
            <a:r>
              <a:rPr lang="en-US" sz="2400" dirty="0" smtClean="0">
                <a:latin typeface="Times New Roman" pitchFamily="18" charset="0"/>
                <a:cs typeface="Times New Roman" pitchFamily="18" charset="0"/>
              </a:rPr>
              <a:t>shape</a:t>
            </a:r>
            <a:r>
              <a:rPr lang="en-US" sz="2400" dirty="0">
                <a:latin typeface="Times New Roman" pitchFamily="18" charset="0"/>
                <a:cs typeface="Times New Roman" pitchFamily="18" charset="0"/>
              </a:rPr>
              <a:t>. Unlike sperm, the ovum is not motile. It is moved through the female reproductive system by cilia and muscle contractions.</a:t>
            </a:r>
          </a:p>
          <a:p>
            <a:pPr marL="0" indent="0" algn="just">
              <a:buNone/>
            </a:pP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flipV="1">
            <a:off x="457200" y="152400"/>
            <a:ext cx="8229600" cy="122238"/>
          </a:xfrm>
        </p:spPr>
        <p:txBody>
          <a:bodyPr>
            <a:normAutofit fontScale="90000"/>
          </a:bodyPr>
          <a:lstStyle/>
          <a:p>
            <a:endParaRPr lang="en-US" dirty="0"/>
          </a:p>
        </p:txBody>
      </p:sp>
    </p:spTree>
    <p:extLst>
      <p:ext uri="{BB962C8B-B14F-4D97-AF65-F5344CB8AC3E}">
        <p14:creationId xmlns:p14="http://schemas.microsoft.com/office/powerpoint/2010/main" val="2500763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flipV="1">
            <a:off x="457200" y="76200"/>
            <a:ext cx="8229600" cy="198438"/>
          </a:xfrm>
        </p:spPr>
        <p:txBody>
          <a:bodyPr>
            <a:normAutofit fontScale="90000"/>
          </a:bodyPr>
          <a:lstStyle/>
          <a:p>
            <a:endParaRPr lang="en-US" dirty="0"/>
          </a:p>
        </p:txBody>
      </p:sp>
      <p:pic>
        <p:nvPicPr>
          <p:cNvPr id="1026" name="Picture 2" descr="C:\Users\hp\Documents\eva\ovu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762000"/>
            <a:ext cx="7239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622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09600"/>
            <a:ext cx="8229600" cy="5562600"/>
          </a:xfrm>
        </p:spPr>
        <p:txBody>
          <a:bodyPr>
            <a:normAutofit fontScale="92500" lnSpcReduction="20000"/>
          </a:bodyPr>
          <a:lstStyle/>
          <a:p>
            <a:pPr marL="0" indent="0" algn="just">
              <a:lnSpc>
                <a:spcPct val="110000"/>
              </a:lnSpc>
              <a:buNone/>
            </a:pPr>
            <a:r>
              <a:rPr lang="en-US" sz="2600" dirty="0">
                <a:latin typeface="Times New Roman" pitchFamily="18" charset="0"/>
                <a:cs typeface="Times New Roman" pitchFamily="18" charset="0"/>
              </a:rPr>
              <a:t>An </a:t>
            </a:r>
            <a:r>
              <a:rPr lang="en-US" sz="2600" b="1" dirty="0">
                <a:latin typeface="Times New Roman" pitchFamily="18" charset="0"/>
                <a:cs typeface="Times New Roman" pitchFamily="18" charset="0"/>
              </a:rPr>
              <a:t>egg</a:t>
            </a:r>
            <a:r>
              <a:rPr lang="en-US" sz="2600" dirty="0">
                <a:latin typeface="Times New Roman" pitchFamily="18" charset="0"/>
                <a:cs typeface="Times New Roman" pitchFamily="18" charset="0"/>
              </a:rPr>
              <a:t> (ovum) is released from an ovary into the fallopian tube during the woman's menstrual cycle. </a:t>
            </a:r>
            <a:r>
              <a:rPr lang="en-US" sz="2600" b="1" dirty="0">
                <a:latin typeface="Times New Roman" pitchFamily="18" charset="0"/>
                <a:cs typeface="Times New Roman" pitchFamily="18" charset="0"/>
              </a:rPr>
              <a:t>Sperm</a:t>
            </a:r>
            <a:r>
              <a:rPr lang="en-US" sz="2600" dirty="0">
                <a:latin typeface="Times New Roman" pitchFamily="18" charset="0"/>
                <a:cs typeface="Times New Roman" pitchFamily="18" charset="0"/>
              </a:rPr>
              <a:t>, deposited in the vagina through sexual intercourse, swim through the cervix and uterus to reach the fallopian tube. </a:t>
            </a:r>
            <a:r>
              <a:rPr lang="en-US" sz="2600" b="1" dirty="0">
                <a:latin typeface="Times New Roman" pitchFamily="18" charset="0"/>
                <a:cs typeface="Times New Roman" pitchFamily="18" charset="0"/>
              </a:rPr>
              <a:t>Fertilization</a:t>
            </a:r>
            <a:r>
              <a:rPr lang="en-US" sz="2600" dirty="0">
                <a:latin typeface="Times New Roman" pitchFamily="18" charset="0"/>
                <a:cs typeface="Times New Roman" pitchFamily="18" charset="0"/>
              </a:rPr>
              <a:t> occurs when a sperm penetrates the outer layers of the egg. The fusion of the genetic material from the sperm and egg forms a </a:t>
            </a:r>
            <a:r>
              <a:rPr lang="en-US" sz="2600" b="1" dirty="0">
                <a:latin typeface="Times New Roman" pitchFamily="18" charset="0"/>
                <a:cs typeface="Times New Roman" pitchFamily="18" charset="0"/>
              </a:rPr>
              <a:t>zygote</a:t>
            </a:r>
            <a:r>
              <a:rPr lang="en-US" sz="2600" dirty="0">
                <a:latin typeface="Times New Roman" pitchFamily="18" charset="0"/>
                <a:cs typeface="Times New Roman" pitchFamily="18" charset="0"/>
              </a:rPr>
              <a:t>, which now contains a complete set of chromosomes. The zygote undergoes rapid cell division, forming a ball of cells called a </a:t>
            </a:r>
            <a:r>
              <a:rPr lang="en-US" sz="2600" b="1" dirty="0">
                <a:latin typeface="Times New Roman" pitchFamily="18" charset="0"/>
                <a:cs typeface="Times New Roman" pitchFamily="18" charset="0"/>
              </a:rPr>
              <a:t>blastocyst</a:t>
            </a:r>
            <a:r>
              <a:rPr lang="en-US" sz="2600" dirty="0">
                <a:latin typeface="Times New Roman" pitchFamily="18" charset="0"/>
                <a:cs typeface="Times New Roman" pitchFamily="18" charset="0"/>
              </a:rPr>
              <a:t>. The blastocyst travels down the fallopian tube to the uterus and embeds itself into the uterine lining in a process called </a:t>
            </a:r>
            <a:r>
              <a:rPr lang="en-US" sz="2600" b="1" dirty="0">
                <a:latin typeface="Times New Roman" pitchFamily="18" charset="0"/>
                <a:cs typeface="Times New Roman" pitchFamily="18" charset="0"/>
              </a:rPr>
              <a:t>implantation</a:t>
            </a:r>
            <a:r>
              <a:rPr lang="en-US" sz="2600" dirty="0">
                <a:latin typeface="Times New Roman" pitchFamily="18" charset="0"/>
                <a:cs typeface="Times New Roman" pitchFamily="18" charset="0"/>
              </a:rPr>
              <a:t>. The implanted </a:t>
            </a:r>
            <a:r>
              <a:rPr lang="en-US" sz="2600" b="1" dirty="0">
                <a:latin typeface="Times New Roman" pitchFamily="18" charset="0"/>
                <a:cs typeface="Times New Roman" pitchFamily="18" charset="0"/>
              </a:rPr>
              <a:t>embryo</a:t>
            </a:r>
            <a:r>
              <a:rPr lang="en-US" sz="2600" dirty="0">
                <a:latin typeface="Times New Roman" pitchFamily="18" charset="0"/>
                <a:cs typeface="Times New Roman" pitchFamily="18" charset="0"/>
              </a:rPr>
              <a:t> continues to develop, and the cells differentiate into various tissues and organs. The placenta, an organ that provides nutrients and oxygen to the developing embryo, forms and connects to the uterine wall. The developing organism is now referred to as an embryo during the early stages and later as a </a:t>
            </a:r>
            <a:r>
              <a:rPr lang="en-US" sz="2600" b="1" dirty="0">
                <a:latin typeface="Times New Roman" pitchFamily="18" charset="0"/>
                <a:cs typeface="Times New Roman" pitchFamily="18" charset="0"/>
              </a:rPr>
              <a:t>fetus</a:t>
            </a:r>
            <a:r>
              <a:rPr lang="en-US" sz="2600" dirty="0">
                <a:latin typeface="Times New Roman" pitchFamily="18" charset="0"/>
                <a:cs typeface="Times New Roman" pitchFamily="18" charset="0"/>
              </a:rPr>
              <a:t>.</a:t>
            </a:r>
          </a:p>
          <a:p>
            <a:pPr marL="0" indent="0" algn="just">
              <a:buNone/>
            </a:pP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457200" y="0"/>
            <a:ext cx="8229600" cy="685800"/>
          </a:xfrm>
        </p:spPr>
        <p:txBody>
          <a:bodyPr>
            <a:normAutofit/>
          </a:bodyPr>
          <a:lstStyle/>
          <a:p>
            <a:r>
              <a:rPr lang="en-US" sz="2800" dirty="0">
                <a:solidFill>
                  <a:schemeClr val="tx1"/>
                </a:solidFill>
                <a:effectLst/>
                <a:latin typeface="Times New Roman" pitchFamily="18" charset="0"/>
                <a:cs typeface="Times New Roman" pitchFamily="18" charset="0"/>
              </a:rPr>
              <a:t>T</a:t>
            </a:r>
            <a:r>
              <a:rPr lang="en-US" sz="2800" dirty="0" smtClean="0">
                <a:solidFill>
                  <a:schemeClr val="tx1"/>
                </a:solidFill>
                <a:effectLst/>
                <a:latin typeface="Times New Roman" pitchFamily="18" charset="0"/>
                <a:cs typeface="Times New Roman" pitchFamily="18" charset="0"/>
              </a:rPr>
              <a:t>he fertilization process (human):</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65545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flipV="1">
            <a:off x="457200" y="76200"/>
            <a:ext cx="8229600" cy="198438"/>
          </a:xfrm>
        </p:spPr>
        <p:txBody>
          <a:bodyPr>
            <a:normAutofit fontScale="90000"/>
          </a:bodyPr>
          <a:lstStyle/>
          <a:p>
            <a:endParaRPr lang="en-US" dirty="0"/>
          </a:p>
        </p:txBody>
      </p:sp>
      <p:pic>
        <p:nvPicPr>
          <p:cNvPr id="2050" name="Picture 2" descr="C:\Users\hp\Downloads\humanreproductionproces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0104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859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a:p>
        </p:txBody>
      </p:sp>
      <p:sp>
        <p:nvSpPr>
          <p:cNvPr id="3" name="Title 2"/>
          <p:cNvSpPr>
            <a:spLocks noGrp="1"/>
          </p:cNvSpPr>
          <p:nvPr>
            <p:ph type="title"/>
          </p:nvPr>
        </p:nvSpPr>
        <p:spPr/>
        <p:txBody>
          <a:bodyPr/>
          <a:lstStyle/>
          <a:p>
            <a:endParaRPr lang="en-US" dirty="0"/>
          </a:p>
        </p:txBody>
      </p:sp>
      <p:pic>
        <p:nvPicPr>
          <p:cNvPr id="1026" name="Picture 2" descr="C:\Users\hp\Documents\eva\reproductive_heal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321" y="381000"/>
            <a:ext cx="6858000" cy="537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9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
            <a:ext cx="8229600" cy="5931091"/>
          </a:xfrm>
        </p:spPr>
        <p:txBody>
          <a:bodyPr>
            <a:normAutofit/>
          </a:bodyPr>
          <a:lstStyle/>
          <a:p>
            <a:pPr marL="0" lvl="0" indent="0" algn="just">
              <a:lnSpc>
                <a:spcPct val="110000"/>
              </a:lnSpc>
              <a:spcBef>
                <a:spcPct val="0"/>
              </a:spcBef>
              <a:buNone/>
            </a:pPr>
            <a:r>
              <a:rPr lang="en-US" altLang="en-US" sz="2400" dirty="0">
                <a:latin typeface="Times New Roman" panose="02020603050405020304" pitchFamily="18" charset="0"/>
                <a:cs typeface="Times New Roman" panose="02020603050405020304" pitchFamily="18" charset="0"/>
              </a:rPr>
              <a:t>The </a:t>
            </a:r>
            <a:r>
              <a:rPr lang="en-US" altLang="en-US" sz="2400" b="1" dirty="0">
                <a:latin typeface="Times New Roman" panose="02020603050405020304" pitchFamily="18" charset="0"/>
                <a:cs typeface="Times New Roman" panose="02020603050405020304" pitchFamily="18" charset="0"/>
              </a:rPr>
              <a:t>reproductive system </a:t>
            </a:r>
            <a:r>
              <a:rPr lang="en-US" altLang="en-US" sz="2400" dirty="0">
                <a:latin typeface="Times New Roman" panose="02020603050405020304" pitchFamily="18" charset="0"/>
                <a:cs typeface="Times New Roman" panose="02020603050405020304" pitchFamily="18" charset="0"/>
              </a:rPr>
              <a:t>or </a:t>
            </a:r>
            <a:r>
              <a:rPr lang="en-US" altLang="en-US" sz="2400" b="1" dirty="0">
                <a:latin typeface="Times New Roman" panose="02020603050405020304" pitchFamily="18" charset="0"/>
                <a:cs typeface="Times New Roman" panose="02020603050405020304" pitchFamily="18" charset="0"/>
              </a:rPr>
              <a:t>genital system </a:t>
            </a:r>
            <a:r>
              <a:rPr lang="en-US" altLang="en-US" sz="2400" dirty="0">
                <a:latin typeface="Times New Roman" panose="02020603050405020304" pitchFamily="18" charset="0"/>
                <a:cs typeface="Times New Roman" panose="02020603050405020304" pitchFamily="18" charset="0"/>
              </a:rPr>
              <a:t>is a system of sex organs within an organism which work together for the </a:t>
            </a:r>
            <a:r>
              <a:rPr lang="en-US" altLang="en-US" sz="2400" b="1" dirty="0">
                <a:latin typeface="Times New Roman" panose="02020603050405020304" pitchFamily="18" charset="0"/>
                <a:cs typeface="Times New Roman" panose="02020603050405020304" pitchFamily="18" charset="0"/>
              </a:rPr>
              <a:t>purpose of sexual reproduction</a:t>
            </a:r>
            <a:r>
              <a:rPr lang="en-US" altLang="en-US" sz="2400" dirty="0">
                <a:latin typeface="Times New Roman" panose="02020603050405020304" pitchFamily="18" charset="0"/>
                <a:cs typeface="Times New Roman" panose="02020603050405020304" pitchFamily="18" charset="0"/>
              </a:rPr>
              <a:t>.</a:t>
            </a:r>
          </a:p>
          <a:p>
            <a:pPr marL="0" lvl="0" indent="0" algn="just">
              <a:lnSpc>
                <a:spcPct val="110000"/>
              </a:lnSpc>
              <a:spcBef>
                <a:spcPct val="0"/>
              </a:spcBef>
              <a:buNone/>
            </a:pPr>
            <a:endParaRPr lang="en-US" altLang="en-US" sz="2400" b="1" dirty="0" smtClean="0">
              <a:solidFill>
                <a:srgbClr val="7030A0"/>
              </a:solidFill>
              <a:latin typeface="Times New Roman" panose="02020603050405020304" pitchFamily="18" charset="0"/>
              <a:cs typeface="Times New Roman" panose="02020603050405020304" pitchFamily="18" charset="0"/>
            </a:endParaRPr>
          </a:p>
          <a:p>
            <a:pPr marL="0" lvl="0" indent="0" algn="just">
              <a:lnSpc>
                <a:spcPct val="110000"/>
              </a:lnSpc>
              <a:spcBef>
                <a:spcPct val="0"/>
              </a:spcBef>
              <a:buNone/>
            </a:pPr>
            <a:r>
              <a:rPr lang="en-US" altLang="en-US" sz="2400" b="1" dirty="0" smtClean="0">
                <a:solidFill>
                  <a:srgbClr val="7030A0"/>
                </a:solidFill>
                <a:latin typeface="Times New Roman" panose="02020603050405020304" pitchFamily="18" charset="0"/>
                <a:cs typeface="Times New Roman" panose="02020603050405020304" pitchFamily="18" charset="0"/>
              </a:rPr>
              <a:t>Reproduction</a:t>
            </a:r>
            <a:r>
              <a:rPr lang="en-US" altLang="en-US" sz="2400" b="1" dirty="0">
                <a:solidFill>
                  <a:srgbClr val="7030A0"/>
                </a:solidFill>
                <a:latin typeface="Times New Roman" panose="02020603050405020304" pitchFamily="18" charset="0"/>
                <a:cs typeface="Times New Roman" panose="02020603050405020304" pitchFamily="18" charset="0"/>
              </a:rPr>
              <a:t>:</a:t>
            </a:r>
            <a:r>
              <a:rPr lang="en-US" altLang="en-US" sz="2400" dirty="0">
                <a:solidFill>
                  <a:srgbClr val="7030A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The organs and glands in the body that aid in the production of new </a:t>
            </a:r>
            <a:r>
              <a:rPr lang="en-US" altLang="en-US" sz="2400" dirty="0" smtClean="0">
                <a:latin typeface="Times New Roman" panose="02020603050405020304" pitchFamily="18" charset="0"/>
                <a:cs typeface="Times New Roman" panose="02020603050405020304" pitchFamily="18" charset="0"/>
              </a:rPr>
              <a:t>individuals.</a:t>
            </a:r>
            <a:endParaRPr lang="en-US" altLang="en-US" sz="2400" dirty="0" smtClean="0">
              <a:latin typeface="Times New Roman" panose="02020603050405020304" pitchFamily="18" charset="0"/>
            </a:endParaRPr>
          </a:p>
          <a:p>
            <a:pPr marL="0" lvl="0" indent="0" algn="just">
              <a:lnSpc>
                <a:spcPct val="110000"/>
              </a:lnSpc>
              <a:spcBef>
                <a:spcPct val="0"/>
              </a:spcBef>
              <a:buNone/>
            </a:pPr>
            <a:r>
              <a:rPr lang="en-US" sz="2400" dirty="0" smtClean="0">
                <a:latin typeface="Times New Roman" pitchFamily="18" charset="0"/>
                <a:cs typeface="Times New Roman" pitchFamily="18" charset="0"/>
              </a:rPr>
              <a:t>It is the process by which our genetic material is passed on from one generation to the next generation. This maintain the continuation of the species.</a:t>
            </a:r>
          </a:p>
          <a:p>
            <a:pPr marL="0" lvl="0" indent="0" algn="just">
              <a:lnSpc>
                <a:spcPct val="110000"/>
              </a:lnSpc>
              <a:spcBef>
                <a:spcPct val="0"/>
              </a:spcBef>
              <a:buNone/>
            </a:pPr>
            <a:endParaRPr lang="en-US" sz="2400" b="1" dirty="0" smtClean="0">
              <a:solidFill>
                <a:srgbClr val="7030A0"/>
              </a:solidFill>
              <a:latin typeface="Times New Roman" pitchFamily="18" charset="0"/>
              <a:cs typeface="Times New Roman" pitchFamily="18" charset="0"/>
            </a:endParaRPr>
          </a:p>
          <a:p>
            <a:pPr marL="0" lvl="0" indent="0" algn="just">
              <a:lnSpc>
                <a:spcPct val="110000"/>
              </a:lnSpc>
              <a:spcBef>
                <a:spcPct val="0"/>
              </a:spcBef>
              <a:buNone/>
            </a:pPr>
            <a:r>
              <a:rPr lang="en-US" sz="2400" b="1" dirty="0" smtClean="0">
                <a:solidFill>
                  <a:srgbClr val="7030A0"/>
                </a:solidFill>
                <a:latin typeface="Times New Roman" pitchFamily="18" charset="0"/>
                <a:cs typeface="Times New Roman" pitchFamily="18" charset="0"/>
              </a:rPr>
              <a:t>Fertilization</a:t>
            </a:r>
            <a:r>
              <a:rPr lang="en-US" sz="2400" b="1" dirty="0">
                <a:solidFill>
                  <a:srgbClr val="7030A0"/>
                </a:solidFill>
                <a:latin typeface="Times New Roman" pitchFamily="18" charset="0"/>
                <a:cs typeface="Times New Roman" pitchFamily="18" charset="0"/>
              </a:rPr>
              <a:t>: </a:t>
            </a:r>
            <a:r>
              <a:rPr lang="en-US" sz="2400" dirty="0">
                <a:latin typeface="Times New Roman" pitchFamily="18" charset="0"/>
                <a:cs typeface="Times New Roman" pitchFamily="18" charset="0"/>
              </a:rPr>
              <a:t>The process of combining the male gamete, or </a:t>
            </a:r>
            <a:r>
              <a:rPr lang="en-US" sz="2400" b="1" dirty="0">
                <a:latin typeface="Times New Roman" pitchFamily="18" charset="0"/>
                <a:cs typeface="Times New Roman" pitchFamily="18" charset="0"/>
              </a:rPr>
              <a:t>sperm</a:t>
            </a:r>
            <a:r>
              <a:rPr lang="en-US" sz="2400" dirty="0">
                <a:latin typeface="Times New Roman" pitchFamily="18" charset="0"/>
                <a:cs typeface="Times New Roman" pitchFamily="18" charset="0"/>
              </a:rPr>
              <a:t>, with the female gamete, or </a:t>
            </a:r>
            <a:r>
              <a:rPr lang="en-US" sz="2400" b="1" dirty="0">
                <a:latin typeface="Times New Roman" pitchFamily="18" charset="0"/>
                <a:cs typeface="Times New Roman" pitchFamily="18" charset="0"/>
              </a:rPr>
              <a:t>ovum</a:t>
            </a:r>
            <a:r>
              <a:rPr lang="en-US" sz="2400" dirty="0">
                <a:latin typeface="Times New Roman" pitchFamily="18" charset="0"/>
                <a:cs typeface="Times New Roman" pitchFamily="18" charset="0"/>
              </a:rPr>
              <a:t>. The product of fertilization is a cell called a </a:t>
            </a:r>
            <a:r>
              <a:rPr lang="en-US" sz="2400" b="1" dirty="0">
                <a:latin typeface="Times New Roman" pitchFamily="18" charset="0"/>
                <a:cs typeface="Times New Roman" pitchFamily="18" charset="0"/>
              </a:rPr>
              <a:t>zygote</a:t>
            </a:r>
            <a:r>
              <a:rPr lang="en-US" sz="2400" dirty="0">
                <a:latin typeface="Times New Roman" pitchFamily="18" charset="0"/>
                <a:cs typeface="Times New Roman" pitchFamily="18" charset="0"/>
              </a:rPr>
              <a:t>.</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63796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pPr marL="0" indent="0" algn="just">
              <a:buNone/>
            </a:pPr>
            <a:r>
              <a:rPr lang="en-US" sz="2400" dirty="0">
                <a:latin typeface="Times New Roman" pitchFamily="18" charset="0"/>
                <a:cs typeface="Times New Roman" pitchFamily="18" charset="0"/>
              </a:rPr>
              <a:t>The male reproductive system includes a group of organs that make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reproductive system and urinary system in </a:t>
            </a:r>
            <a:r>
              <a:rPr lang="en-US" sz="2400" dirty="0" smtClean="0">
                <a:latin typeface="Times New Roman" pitchFamily="18" charset="0"/>
                <a:cs typeface="Times New Roman" pitchFamily="18" charset="0"/>
              </a:rPr>
              <a:t>men.</a:t>
            </a:r>
          </a:p>
          <a:p>
            <a:pPr marL="0" indent="0" algn="just">
              <a:buNone/>
            </a:pPr>
            <a:r>
              <a:rPr lang="en-US" sz="2400" dirty="0">
                <a:latin typeface="Times New Roman" pitchFamily="18" charset="0"/>
                <a:cs typeface="Times New Roman" pitchFamily="18" charset="0"/>
              </a:rPr>
              <a:t>The male reproductive system contains internal and external parts</a:t>
            </a:r>
            <a:r>
              <a:rPr lang="en-US" sz="2400" dirty="0" smtClean="0">
                <a:latin typeface="Times New Roman" pitchFamily="18" charset="0"/>
                <a:cs typeface="Times New Roman" pitchFamily="18" charset="0"/>
              </a:rPr>
              <a:t>.</a:t>
            </a:r>
          </a:p>
          <a:p>
            <a:pPr marL="0" indent="0" algn="just">
              <a:buNone/>
            </a:pPr>
            <a:r>
              <a:rPr lang="en-US" sz="2400" b="1" dirty="0" smtClean="0">
                <a:latin typeface="Times New Roman" pitchFamily="18" charset="0"/>
                <a:cs typeface="Times New Roman" pitchFamily="18" charset="0"/>
              </a:rPr>
              <a:t>Organs of male reproductive system: </a:t>
            </a:r>
          </a:p>
          <a:p>
            <a:pPr marL="0" indent="0" algn="just">
              <a:buNone/>
            </a:pPr>
            <a:r>
              <a:rPr lang="en-US" sz="2400" b="1" dirty="0" smtClean="0">
                <a:solidFill>
                  <a:srgbClr val="00B0F0"/>
                </a:solidFill>
                <a:latin typeface="Times New Roman" pitchFamily="18" charset="0"/>
                <a:cs typeface="Times New Roman" pitchFamily="18" charset="0"/>
              </a:rPr>
              <a:t>External parts: </a:t>
            </a:r>
            <a:endParaRPr lang="en-US" sz="2400" b="1" dirty="0">
              <a:solidFill>
                <a:srgbClr val="00B0F0"/>
              </a:solidFill>
              <a:latin typeface="Times New Roman" pitchFamily="18" charset="0"/>
              <a:cs typeface="Times New Roman" pitchFamily="18" charset="0"/>
            </a:endParaRPr>
          </a:p>
          <a:p>
            <a:pPr marL="342900" indent="-342900" algn="just"/>
            <a:r>
              <a:rPr lang="en-US" sz="2400" dirty="0" smtClean="0">
                <a:latin typeface="Times New Roman" pitchFamily="18" charset="0"/>
                <a:cs typeface="Times New Roman" pitchFamily="18" charset="0"/>
              </a:rPr>
              <a:t>Penis</a:t>
            </a:r>
          </a:p>
          <a:p>
            <a:pPr marL="342900" indent="-342900" algn="just"/>
            <a:r>
              <a:rPr lang="en-US" sz="2400" dirty="0" smtClean="0">
                <a:latin typeface="Times New Roman" pitchFamily="18" charset="0"/>
                <a:cs typeface="Times New Roman" pitchFamily="18" charset="0"/>
              </a:rPr>
              <a:t>Scrotum</a:t>
            </a:r>
            <a:endParaRPr lang="en-US" sz="2400" dirty="0">
              <a:latin typeface="Times New Roman" pitchFamily="18" charset="0"/>
              <a:cs typeface="Times New Roman" pitchFamily="18" charset="0"/>
            </a:endParaRPr>
          </a:p>
          <a:p>
            <a:pPr marL="342900" indent="-342900" algn="just"/>
            <a:r>
              <a:rPr lang="en-US" sz="2400" dirty="0">
                <a:latin typeface="Times New Roman" pitchFamily="18" charset="0"/>
                <a:cs typeface="Times New Roman" pitchFamily="18" charset="0"/>
              </a:rPr>
              <a:t>Testicles (testes</a:t>
            </a:r>
            <a:r>
              <a:rPr lang="en-US" sz="2400" dirty="0" smtClean="0">
                <a:latin typeface="Times New Roman" pitchFamily="18" charset="0"/>
                <a:cs typeface="Times New Roman" pitchFamily="18" charset="0"/>
              </a:rPr>
              <a:t>)</a:t>
            </a:r>
          </a:p>
          <a:p>
            <a:pPr marL="0" indent="0" algn="just">
              <a:buNone/>
            </a:pPr>
            <a:r>
              <a:rPr lang="en-US" sz="2400" b="1" dirty="0" smtClean="0">
                <a:solidFill>
                  <a:srgbClr val="00B0F0"/>
                </a:solidFill>
                <a:latin typeface="Times New Roman" pitchFamily="18" charset="0"/>
                <a:cs typeface="Times New Roman" pitchFamily="18" charset="0"/>
              </a:rPr>
              <a:t>Internal parts</a:t>
            </a:r>
            <a:r>
              <a:rPr lang="en-US" sz="2400" b="1" dirty="0">
                <a:solidFill>
                  <a:srgbClr val="00B0F0"/>
                </a:solidFill>
                <a:latin typeface="Times New Roman" pitchFamily="18" charset="0"/>
                <a:cs typeface="Times New Roman" pitchFamily="18" charset="0"/>
              </a:rPr>
              <a:t>: </a:t>
            </a:r>
            <a:endParaRPr lang="en-US" sz="2400" b="1" dirty="0" smtClean="0">
              <a:solidFill>
                <a:srgbClr val="00B0F0"/>
              </a:solidFill>
              <a:latin typeface="Times New Roman" pitchFamily="18" charset="0"/>
              <a:cs typeface="Times New Roman" pitchFamily="18" charset="0"/>
            </a:endParaRPr>
          </a:p>
          <a:p>
            <a:pPr marL="342900" indent="-342900" algn="just"/>
            <a:r>
              <a:rPr lang="en-US" sz="2400" dirty="0" smtClean="0">
                <a:latin typeface="Times New Roman" pitchFamily="18" charset="0"/>
                <a:cs typeface="Times New Roman" pitchFamily="18" charset="0"/>
              </a:rPr>
              <a:t>Epididymis</a:t>
            </a:r>
          </a:p>
          <a:p>
            <a:pPr marL="342900" indent="-342900" algn="just"/>
            <a:r>
              <a:rPr lang="en-US" sz="2400" dirty="0">
                <a:latin typeface="Times New Roman" pitchFamily="18" charset="0"/>
                <a:cs typeface="Times New Roman" pitchFamily="18" charset="0"/>
              </a:rPr>
              <a:t>Vas </a:t>
            </a:r>
            <a:r>
              <a:rPr lang="en-US" sz="2400" dirty="0" smtClean="0">
                <a:latin typeface="Times New Roman" pitchFamily="18" charset="0"/>
                <a:cs typeface="Times New Roman" pitchFamily="18" charset="0"/>
              </a:rPr>
              <a:t>deferens</a:t>
            </a:r>
          </a:p>
          <a:p>
            <a:pPr marL="0" indent="0" algn="just">
              <a:buNone/>
            </a:pPr>
            <a:endParaRPr lang="en-US" sz="2400" b="1" dirty="0">
              <a:solidFill>
                <a:srgbClr val="00B0F0"/>
              </a:solidFill>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868362"/>
          </a:xfrm>
        </p:spPr>
        <p:txBody>
          <a:bodyPr>
            <a:normAutofit/>
          </a:bodyPr>
          <a:lstStyle/>
          <a:p>
            <a:pPr algn="just"/>
            <a:r>
              <a:rPr lang="en-US" sz="3200" dirty="0">
                <a:solidFill>
                  <a:schemeClr val="tx1"/>
                </a:solidFill>
                <a:effectLst/>
                <a:latin typeface="Times New Roman" pitchFamily="18" charset="0"/>
                <a:cs typeface="Times New Roman" pitchFamily="18" charset="0"/>
              </a:rPr>
              <a:t>What is the male reproductive system?</a:t>
            </a:r>
          </a:p>
        </p:txBody>
      </p:sp>
    </p:spTree>
    <p:extLst>
      <p:ext uri="{BB962C8B-B14F-4D97-AF65-F5344CB8AC3E}">
        <p14:creationId xmlns:p14="http://schemas.microsoft.com/office/powerpoint/2010/main" val="1994096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
            <a:ext cx="8229600" cy="5931091"/>
          </a:xfrm>
        </p:spPr>
        <p:txBody>
          <a:bodyPr>
            <a:normAutofit/>
          </a:bodyPr>
          <a:lstStyle/>
          <a:p>
            <a:pPr algn="just"/>
            <a:r>
              <a:rPr lang="en-US" sz="2400" dirty="0">
                <a:latin typeface="Times New Roman" pitchFamily="18" charset="0"/>
                <a:cs typeface="Times New Roman" pitchFamily="18" charset="0"/>
              </a:rPr>
              <a:t>Ejaculatory </a:t>
            </a:r>
            <a:r>
              <a:rPr lang="en-US" sz="2400" dirty="0" smtClean="0">
                <a:latin typeface="Times New Roman" pitchFamily="18" charset="0"/>
                <a:cs typeface="Times New Roman" pitchFamily="18" charset="0"/>
              </a:rPr>
              <a:t>ducts</a:t>
            </a:r>
          </a:p>
          <a:p>
            <a:pPr algn="just"/>
            <a:r>
              <a:rPr lang="en-US" sz="2400" dirty="0" smtClean="0">
                <a:latin typeface="Times New Roman" pitchFamily="18" charset="0"/>
                <a:cs typeface="Times New Roman" pitchFamily="18" charset="0"/>
              </a:rPr>
              <a:t>Urethra</a:t>
            </a:r>
          </a:p>
          <a:p>
            <a:pPr algn="just"/>
            <a:r>
              <a:rPr lang="en-US" sz="2400" dirty="0">
                <a:latin typeface="Times New Roman" pitchFamily="18" charset="0"/>
                <a:cs typeface="Times New Roman" pitchFamily="18" charset="0"/>
              </a:rPr>
              <a:t>Seminal </a:t>
            </a:r>
            <a:r>
              <a:rPr lang="en-US" sz="2400" dirty="0" smtClean="0">
                <a:latin typeface="Times New Roman" pitchFamily="18" charset="0"/>
                <a:cs typeface="Times New Roman" pitchFamily="18" charset="0"/>
              </a:rPr>
              <a:t>vesicles</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Prostate </a:t>
            </a:r>
            <a:r>
              <a:rPr lang="en-US" sz="2400" dirty="0" smtClean="0">
                <a:latin typeface="Times New Roman" pitchFamily="18" charset="0"/>
                <a:cs typeface="Times New Roman" pitchFamily="18" charset="0"/>
              </a:rPr>
              <a:t>gland</a:t>
            </a:r>
          </a:p>
          <a:p>
            <a:pPr algn="just"/>
            <a:r>
              <a:rPr lang="en-US" sz="2400" dirty="0">
                <a:latin typeface="Times New Roman" pitchFamily="18" charset="0"/>
                <a:cs typeface="Times New Roman" pitchFamily="18" charset="0"/>
              </a:rPr>
              <a:t>Bulbourethral </a:t>
            </a:r>
            <a:r>
              <a:rPr lang="en-US" sz="2400" dirty="0" smtClean="0">
                <a:latin typeface="Times New Roman" pitchFamily="18" charset="0"/>
                <a:cs typeface="Times New Roman" pitchFamily="18" charset="0"/>
              </a:rPr>
              <a:t>glands</a:t>
            </a:r>
          </a:p>
          <a:p>
            <a:pPr marL="109728" indent="0" algn="just">
              <a:buNone/>
            </a:pPr>
            <a:endParaRPr lang="en-US" sz="2400" dirty="0" smtClean="0">
              <a:latin typeface="Times New Roman" pitchFamily="18" charset="0"/>
              <a:cs typeface="Times New Roman" pitchFamily="18" charset="0"/>
            </a:endParaRPr>
          </a:p>
          <a:p>
            <a:pPr marL="109728" indent="0" algn="just">
              <a:buNone/>
            </a:pPr>
            <a:endParaRPr lang="en-US" sz="2400" dirty="0">
              <a:latin typeface="Times New Roman" pitchFamily="18" charset="0"/>
              <a:cs typeface="Times New Roman" pitchFamily="18" charset="0"/>
            </a:endParaRPr>
          </a:p>
          <a:p>
            <a:pPr marL="109728" indent="0">
              <a:buNone/>
            </a:pPr>
            <a:r>
              <a:rPr lang="en-US" sz="2400" dirty="0"/>
              <a:t/>
            </a:r>
            <a:br>
              <a:rPr lang="en-US" sz="2400" dirty="0"/>
            </a:br>
            <a:endParaRPr lang="en-US" sz="2400" dirty="0" smtClean="0">
              <a:latin typeface="Times New Roman" pitchFamily="18" charset="0"/>
              <a:cs typeface="Times New Roman" pitchFamily="18" charset="0"/>
            </a:endParaRPr>
          </a:p>
          <a:p>
            <a:pPr marL="109728" indent="0" algn="just">
              <a:buNone/>
            </a:pP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334962"/>
          </a:xfrm>
        </p:spPr>
        <p:txBody>
          <a:bodyPr>
            <a:normAutofit fontScale="90000"/>
          </a:bodyPr>
          <a:lstStyle/>
          <a:p>
            <a:endParaRPr lang="en-US" dirty="0"/>
          </a:p>
        </p:txBody>
      </p:sp>
      <p:pic>
        <p:nvPicPr>
          <p:cNvPr id="2052" name="Picture 4" descr="C:\Users\hp\Downloads\tes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33600"/>
            <a:ext cx="5943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230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Autofit/>
          </a:bodyPr>
          <a:lstStyle/>
          <a:p>
            <a:pPr marL="109728" indent="0" algn="just">
              <a:buNone/>
            </a:pPr>
            <a:r>
              <a:rPr lang="en-US" sz="2400" b="1" dirty="0" smtClean="0">
                <a:solidFill>
                  <a:srgbClr val="00B0F0"/>
                </a:solidFill>
                <a:latin typeface="Times New Roman" pitchFamily="18" charset="0"/>
                <a:cs typeface="Times New Roman" pitchFamily="18" charset="0"/>
              </a:rPr>
              <a:t>Penis:</a:t>
            </a:r>
          </a:p>
          <a:p>
            <a:pPr marL="109728" indent="0" algn="just">
              <a:buNone/>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penis is the male organ for sexual </a:t>
            </a:r>
            <a:r>
              <a:rPr lang="en-US" sz="2400" dirty="0" smtClean="0">
                <a:latin typeface="Times New Roman" pitchFamily="18" charset="0"/>
                <a:cs typeface="Times New Roman" pitchFamily="18" charset="0"/>
              </a:rPr>
              <a:t>intercourse and </a:t>
            </a:r>
            <a:r>
              <a:rPr lang="en-US" sz="2400" dirty="0">
                <a:latin typeface="Times New Roman" pitchFamily="18" charset="0"/>
                <a:cs typeface="Times New Roman" pitchFamily="18" charset="0"/>
              </a:rPr>
              <a:t>it is also responsible for expelling urine from the male body. It is a spongy tissue that grows in size upon sexual arousal due to an increase in blood flow. It is called erectile tissue, as it can change from flaccid to erect</a:t>
            </a:r>
            <a:r>
              <a:rPr lang="en-US" sz="2400" dirty="0" smtClean="0">
                <a:latin typeface="Times New Roman" pitchFamily="18" charset="0"/>
                <a:cs typeface="Times New Roman" pitchFamily="18" charset="0"/>
              </a:rPr>
              <a:t>.</a:t>
            </a:r>
          </a:p>
          <a:p>
            <a:pPr marL="109728" indent="0" algn="just">
              <a:buNone/>
            </a:pPr>
            <a:r>
              <a:rPr lang="en-US" sz="2400" b="1" dirty="0">
                <a:solidFill>
                  <a:srgbClr val="00B0F0"/>
                </a:solidFill>
                <a:latin typeface="Times New Roman" pitchFamily="18" charset="0"/>
                <a:cs typeface="Times New Roman" pitchFamily="18" charset="0"/>
              </a:rPr>
              <a:t>Scrotum</a:t>
            </a:r>
          </a:p>
          <a:p>
            <a:pPr marL="109728" indent="0" algn="just">
              <a:buNone/>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scrotum is a sac of skin that hangs from the body between the legs just below the penis. The scrotum is divided into two sections, each of which usually contains one </a:t>
            </a:r>
            <a:r>
              <a:rPr lang="en-US" sz="2400" dirty="0" smtClean="0">
                <a:latin typeface="Times New Roman" pitchFamily="18" charset="0"/>
                <a:cs typeface="Times New Roman" pitchFamily="18" charset="0"/>
              </a:rPr>
              <a:t>testis. It </a:t>
            </a:r>
            <a:r>
              <a:rPr lang="en-US" sz="2400" dirty="0">
                <a:latin typeface="Times New Roman" pitchFamily="18" charset="0"/>
                <a:cs typeface="Times New Roman" pitchFamily="18" charset="0"/>
              </a:rPr>
              <a:t>keeps the testes at a temperature 2–3∘C lower than the internal body temperature. This is beneficial, as sperm production is more efficient at lower temperatures</a:t>
            </a:r>
            <a:r>
              <a:rPr lang="en-US" sz="2400" dirty="0" smtClean="0">
                <a:latin typeface="Times New Roman" pitchFamily="18" charset="0"/>
                <a:cs typeface="Times New Roman" pitchFamily="18" charset="0"/>
              </a:rPr>
              <a:t>.</a:t>
            </a:r>
          </a:p>
        </p:txBody>
      </p:sp>
      <p:sp>
        <p:nvSpPr>
          <p:cNvPr id="3" name="Title 2"/>
          <p:cNvSpPr>
            <a:spLocks noGrp="1"/>
          </p:cNvSpPr>
          <p:nvPr>
            <p:ph type="title"/>
          </p:nvPr>
        </p:nvSpPr>
        <p:spPr>
          <a:xfrm>
            <a:off x="457200" y="274638"/>
            <a:ext cx="8229600" cy="45719"/>
          </a:xfrm>
        </p:spPr>
        <p:txBody>
          <a:bodyPr>
            <a:normAutofit fontScale="90000"/>
          </a:bodyPr>
          <a:lstStyle/>
          <a:p>
            <a:endParaRPr lang="en-US" dirty="0"/>
          </a:p>
        </p:txBody>
      </p:sp>
    </p:spTree>
    <p:extLst>
      <p:ext uri="{BB962C8B-B14F-4D97-AF65-F5344CB8AC3E}">
        <p14:creationId xmlns:p14="http://schemas.microsoft.com/office/powerpoint/2010/main" val="3704026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fontScale="92500"/>
          </a:bodyPr>
          <a:lstStyle/>
          <a:p>
            <a:pPr marL="0" indent="0" algn="just">
              <a:lnSpc>
                <a:spcPct val="120000"/>
              </a:lnSpc>
              <a:buNone/>
            </a:pPr>
            <a:r>
              <a:rPr lang="en-US" sz="2800" b="1" dirty="0">
                <a:solidFill>
                  <a:srgbClr val="00B0F0"/>
                </a:solidFill>
                <a:latin typeface="Times New Roman" pitchFamily="18" charset="0"/>
                <a:cs typeface="Times New Roman" pitchFamily="18" charset="0"/>
              </a:rPr>
              <a:t>Testes</a:t>
            </a:r>
          </a:p>
          <a:p>
            <a:pPr marL="0" indent="0" algn="just">
              <a:lnSpc>
                <a:spcPct val="120000"/>
              </a:lnSpc>
              <a:buNone/>
            </a:pPr>
            <a:r>
              <a:rPr lang="en-US" sz="2800" dirty="0">
                <a:latin typeface="Times New Roman" pitchFamily="18" charset="0"/>
                <a:cs typeface="Times New Roman" pitchFamily="18" charset="0"/>
              </a:rPr>
              <a:t>The testes are male gonads that produce sperm and male sex </a:t>
            </a:r>
            <a:r>
              <a:rPr lang="en-US" sz="2800" dirty="0" smtClean="0">
                <a:latin typeface="Times New Roman" pitchFamily="18" charset="0"/>
                <a:cs typeface="Times New Roman" pitchFamily="18" charset="0"/>
              </a:rPr>
              <a:t>hormones. The </a:t>
            </a:r>
            <a:r>
              <a:rPr lang="en-US" sz="2800" dirty="0">
                <a:latin typeface="Times New Roman" pitchFamily="18" charset="0"/>
                <a:cs typeface="Times New Roman" pitchFamily="18" charset="0"/>
              </a:rPr>
              <a:t>testes are responsible for producing sperm. </a:t>
            </a:r>
            <a:endParaRPr lang="en-US" sz="2800" dirty="0" smtClean="0">
              <a:latin typeface="Times New Roman" pitchFamily="18" charset="0"/>
              <a:cs typeface="Times New Roman" pitchFamily="18" charset="0"/>
            </a:endParaRPr>
          </a:p>
          <a:p>
            <a:pPr marL="0" indent="0" algn="just">
              <a:lnSpc>
                <a:spcPct val="120000"/>
              </a:lnSpc>
              <a:buNone/>
            </a:pPr>
            <a:r>
              <a:rPr lang="en-US" sz="2800" b="1" dirty="0" smtClean="0">
                <a:solidFill>
                  <a:srgbClr val="00B0F0"/>
                </a:solidFill>
                <a:latin typeface="Times New Roman" pitchFamily="18" charset="0"/>
                <a:cs typeface="Times New Roman" pitchFamily="18" charset="0"/>
              </a:rPr>
              <a:t>Epididymis</a:t>
            </a:r>
            <a:endParaRPr lang="en-US" sz="2800" b="1" dirty="0">
              <a:solidFill>
                <a:srgbClr val="00B0F0"/>
              </a:solidFill>
              <a:latin typeface="Times New Roman" pitchFamily="18" charset="0"/>
              <a:cs typeface="Times New Roman" pitchFamily="18" charset="0"/>
            </a:endParaRPr>
          </a:p>
          <a:p>
            <a:pPr marL="0" indent="0" algn="just" fontAlgn="base">
              <a:lnSpc>
                <a:spcPct val="120000"/>
              </a:lnSpc>
              <a:buNone/>
            </a:pPr>
            <a:r>
              <a:rPr lang="en-US" sz="2800" dirty="0" smtClean="0">
                <a:latin typeface="Times New Roman" pitchFamily="18" charset="0"/>
                <a:cs typeface="Times New Roman" pitchFamily="18" charset="0"/>
              </a:rPr>
              <a:t>The epididymis is a long, coiled tube that stores sperm and transports them from the testes into the vas deferens.</a:t>
            </a:r>
            <a:br>
              <a:rPr lang="en-US" sz="2800" dirty="0" smtClean="0">
                <a:latin typeface="Times New Roman" pitchFamily="18" charset="0"/>
                <a:cs typeface="Times New Roman" pitchFamily="18" charset="0"/>
              </a:rPr>
            </a:br>
            <a:r>
              <a:rPr lang="en-US" sz="2800" b="1" dirty="0">
                <a:solidFill>
                  <a:srgbClr val="00B0F0"/>
                </a:solidFill>
                <a:latin typeface="Times New Roman" pitchFamily="18" charset="0"/>
                <a:cs typeface="Times New Roman" pitchFamily="18" charset="0"/>
              </a:rPr>
              <a:t>Vas Deferens (</a:t>
            </a:r>
            <a:r>
              <a:rPr lang="en-US" sz="2800" b="1" dirty="0" err="1">
                <a:solidFill>
                  <a:srgbClr val="00B0F0"/>
                </a:solidFill>
                <a:latin typeface="Times New Roman" pitchFamily="18" charset="0"/>
                <a:cs typeface="Times New Roman" pitchFamily="18" charset="0"/>
              </a:rPr>
              <a:t>Ductus</a:t>
            </a:r>
            <a:r>
              <a:rPr lang="en-US" sz="2800" b="1" dirty="0">
                <a:solidFill>
                  <a:srgbClr val="00B0F0"/>
                </a:solidFill>
                <a:latin typeface="Times New Roman" pitchFamily="18" charset="0"/>
                <a:cs typeface="Times New Roman" pitchFamily="18" charset="0"/>
              </a:rPr>
              <a:t> Deferens)</a:t>
            </a:r>
          </a:p>
          <a:p>
            <a:pPr marL="0" indent="0" algn="just" fontAlgn="base">
              <a:lnSpc>
                <a:spcPct val="120000"/>
              </a:lnSpc>
              <a:buNone/>
            </a:pPr>
            <a:r>
              <a:rPr lang="en-US" sz="2800" dirty="0">
                <a:latin typeface="Times New Roman" pitchFamily="18" charset="0"/>
                <a:cs typeface="Times New Roman" pitchFamily="18" charset="0"/>
              </a:rPr>
              <a:t>The vas deferens is a duct in the male reproductive system that transports sperm cells from the epididymis to the urethra.</a:t>
            </a:r>
          </a:p>
          <a:p>
            <a:pPr marL="109728" indent="0" algn="just">
              <a:buNone/>
            </a:pPr>
            <a:endParaRPr lang="en-US" sz="2800" dirty="0">
              <a:latin typeface="Times New Roman" pitchFamily="18" charset="0"/>
              <a:cs typeface="Times New Roman" pitchFamily="18" charset="0"/>
            </a:endParaRPr>
          </a:p>
          <a:p>
            <a:pPr marL="109728" indent="0">
              <a:buNone/>
            </a:pPr>
            <a:endParaRPr lang="en-US" dirty="0"/>
          </a:p>
        </p:txBody>
      </p:sp>
      <p:sp>
        <p:nvSpPr>
          <p:cNvPr id="3" name="Title 2"/>
          <p:cNvSpPr>
            <a:spLocks noGrp="1"/>
          </p:cNvSpPr>
          <p:nvPr>
            <p:ph type="title"/>
          </p:nvPr>
        </p:nvSpPr>
        <p:spPr>
          <a:xfrm flipV="1">
            <a:off x="457200" y="228600"/>
            <a:ext cx="8229600" cy="46038"/>
          </a:xfrm>
        </p:spPr>
        <p:txBody>
          <a:bodyPr>
            <a:normAutofit fontScale="90000"/>
          </a:bodyPr>
          <a:lstStyle/>
          <a:p>
            <a:endParaRPr lang="en-US" dirty="0"/>
          </a:p>
        </p:txBody>
      </p:sp>
    </p:spTree>
    <p:extLst>
      <p:ext uri="{BB962C8B-B14F-4D97-AF65-F5344CB8AC3E}">
        <p14:creationId xmlns:p14="http://schemas.microsoft.com/office/powerpoint/2010/main" val="3613732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marL="0" indent="0" algn="just">
              <a:buNone/>
            </a:pPr>
            <a:r>
              <a:rPr lang="en-US" sz="2400" b="1" dirty="0">
                <a:solidFill>
                  <a:srgbClr val="00B0F0"/>
                </a:solidFill>
                <a:latin typeface="Times New Roman" pitchFamily="18" charset="0"/>
                <a:cs typeface="Times New Roman" pitchFamily="18" charset="0"/>
              </a:rPr>
              <a:t>Ejaculatory ducts</a:t>
            </a:r>
          </a:p>
          <a:p>
            <a:pPr marL="0" indent="0" algn="just">
              <a:buNone/>
            </a:pPr>
            <a:r>
              <a:rPr lang="en-US" sz="2400" dirty="0">
                <a:latin typeface="Times New Roman" pitchFamily="18" charset="0"/>
                <a:cs typeface="Times New Roman" pitchFamily="18" charset="0"/>
              </a:rPr>
              <a:t>Each of your two testicles has a vas deferens that joins with each of your seminal vesicle ducts to form your ejaculatory ducts.</a:t>
            </a:r>
            <a:endParaRPr lang="en-US" sz="2400" b="1" dirty="0">
              <a:latin typeface="Times New Roman" pitchFamily="18" charset="0"/>
              <a:cs typeface="Times New Roman" pitchFamily="18" charset="0"/>
            </a:endParaRPr>
          </a:p>
          <a:p>
            <a:pPr marL="109538" indent="-109538" algn="just">
              <a:buNone/>
            </a:pPr>
            <a:r>
              <a:rPr lang="en-US" sz="2400" b="1" dirty="0" smtClean="0">
                <a:solidFill>
                  <a:srgbClr val="00B0F0"/>
                </a:solidFill>
                <a:latin typeface="Times New Roman" pitchFamily="18" charset="0"/>
                <a:cs typeface="Times New Roman" pitchFamily="18" charset="0"/>
              </a:rPr>
              <a:t>Urethra</a:t>
            </a:r>
            <a:r>
              <a:rPr lang="en-US" sz="2400" b="1" dirty="0">
                <a:solidFill>
                  <a:srgbClr val="00B0F0"/>
                </a:solidFill>
                <a:latin typeface="Times New Roman" pitchFamily="18" charset="0"/>
                <a:cs typeface="Times New Roman" pitchFamily="18" charset="0"/>
              </a:rPr>
              <a:t>: </a:t>
            </a:r>
          </a:p>
          <a:p>
            <a:pPr marL="0" indent="0" algn="just">
              <a:buNone/>
            </a:pPr>
            <a:r>
              <a:rPr lang="en-US" sz="2400" dirty="0">
                <a:latin typeface="Times New Roman" pitchFamily="18" charset="0"/>
                <a:cs typeface="Times New Roman" pitchFamily="18" charset="0"/>
              </a:rPr>
              <a:t>The urethra is a duct for the expulsion of sperm during ejaculation and urine during urination.</a:t>
            </a:r>
          </a:p>
          <a:p>
            <a:pPr marL="0" indent="0">
              <a:buNone/>
            </a:pPr>
            <a:r>
              <a:rPr lang="en-US" sz="2400" b="1" dirty="0">
                <a:solidFill>
                  <a:srgbClr val="00B0F0"/>
                </a:solidFill>
                <a:latin typeface="Times New Roman" pitchFamily="18" charset="0"/>
                <a:cs typeface="Times New Roman" pitchFamily="18" charset="0"/>
              </a:rPr>
              <a:t>Seminal </a:t>
            </a:r>
            <a:r>
              <a:rPr lang="en-US" sz="2400" b="1" dirty="0" smtClean="0">
                <a:solidFill>
                  <a:srgbClr val="00B0F0"/>
                </a:solidFill>
                <a:latin typeface="Times New Roman" pitchFamily="18" charset="0"/>
                <a:cs typeface="Times New Roman" pitchFamily="18" charset="0"/>
              </a:rPr>
              <a:t>Vesicles</a:t>
            </a:r>
          </a:p>
          <a:p>
            <a:pPr marL="0" indent="0">
              <a:buNone/>
            </a:pPr>
            <a:r>
              <a:rPr lang="en-US" sz="2400" dirty="0">
                <a:latin typeface="Times New Roman" pitchFamily="18" charset="0"/>
                <a:cs typeface="Times New Roman" pitchFamily="18" charset="0"/>
              </a:rPr>
              <a:t>The seminal vesicles are two glands located behind the bladder that add an alkaline fluid rich in fructose sugar to semen when it is in the prostate, making </a:t>
            </a:r>
            <a:r>
              <a:rPr lang="en-US" sz="2400" dirty="0" smtClean="0">
                <a:latin typeface="Times New Roman" pitchFamily="18" charset="0"/>
                <a:cs typeface="Times New Roman" pitchFamily="18" charset="0"/>
              </a:rPr>
              <a:t>50–80% of </a:t>
            </a:r>
            <a:r>
              <a:rPr lang="en-US" sz="2400" dirty="0">
                <a:latin typeface="Times New Roman" pitchFamily="18" charset="0"/>
                <a:cs typeface="Times New Roman" pitchFamily="18" charset="0"/>
              </a:rPr>
              <a:t>the total semen volume</a:t>
            </a:r>
            <a:r>
              <a:rPr lang="en-US" sz="2400" dirty="0" smtClean="0">
                <a:latin typeface="Times New Roman" pitchFamily="18" charset="0"/>
                <a:cs typeface="Times New Roman" pitchFamily="18" charset="0"/>
              </a:rPr>
              <a:t>.</a:t>
            </a:r>
          </a:p>
          <a:p>
            <a:pPr marL="0" indent="0" algn="just">
              <a:buNone/>
            </a:pPr>
            <a:r>
              <a:rPr lang="en-US" sz="2400" b="1" dirty="0">
                <a:solidFill>
                  <a:srgbClr val="00B0F0"/>
                </a:solidFill>
                <a:latin typeface="Times New Roman" pitchFamily="18" charset="0"/>
                <a:cs typeface="Times New Roman" pitchFamily="18" charset="0"/>
              </a:rPr>
              <a:t>Prostate </a:t>
            </a:r>
            <a:r>
              <a:rPr lang="en-US" sz="2400" b="1" dirty="0" smtClean="0">
                <a:solidFill>
                  <a:srgbClr val="00B0F0"/>
                </a:solidFill>
                <a:latin typeface="Times New Roman" pitchFamily="18" charset="0"/>
                <a:cs typeface="Times New Roman" pitchFamily="18" charset="0"/>
              </a:rPr>
              <a:t>Gland</a:t>
            </a:r>
          </a:p>
          <a:p>
            <a:pPr marL="0" indent="0" algn="just">
              <a:buNone/>
            </a:pPr>
            <a:r>
              <a:rPr lang="en-US" sz="2400" dirty="0">
                <a:latin typeface="Times New Roman" pitchFamily="18" charset="0"/>
                <a:cs typeface="Times New Roman" pitchFamily="18" charset="0"/>
              </a:rPr>
              <a:t>The prostate gland is located below the bladder in males and secretes an alkaline prostate fluid, one of the components of semen added to sperm arriving from the vas deferens.</a:t>
            </a:r>
            <a:endParaRPr lang="en-US" sz="2400" b="1" dirty="0">
              <a:solidFill>
                <a:srgbClr val="00B0F0"/>
              </a:solidFill>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flipV="1">
            <a:off x="457200" y="76200"/>
            <a:ext cx="8229600" cy="198438"/>
          </a:xfrm>
        </p:spPr>
        <p:txBody>
          <a:bodyPr>
            <a:normAutofit fontScale="90000"/>
          </a:bodyPr>
          <a:lstStyle/>
          <a:p>
            <a:endParaRPr lang="en-US" dirty="0"/>
          </a:p>
        </p:txBody>
      </p:sp>
    </p:spTree>
    <p:extLst>
      <p:ext uri="{BB962C8B-B14F-4D97-AF65-F5344CB8AC3E}">
        <p14:creationId xmlns:p14="http://schemas.microsoft.com/office/powerpoint/2010/main" val="2218850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lstStyle/>
          <a:p>
            <a:pPr marL="0" indent="0" algn="just" fontAlgn="base">
              <a:buNone/>
            </a:pPr>
            <a:r>
              <a:rPr lang="en-US" sz="2400" b="1" dirty="0">
                <a:solidFill>
                  <a:srgbClr val="00B0F0"/>
                </a:solidFill>
                <a:latin typeface="Times New Roman" pitchFamily="18" charset="0"/>
                <a:cs typeface="Times New Roman" pitchFamily="18" charset="0"/>
              </a:rPr>
              <a:t>Cowper’s Glands (Bulbourethral Glands)</a:t>
            </a:r>
          </a:p>
          <a:p>
            <a:pPr marL="0" indent="0" algn="just" fontAlgn="base">
              <a:buNone/>
            </a:pPr>
            <a:r>
              <a:rPr lang="en-US" sz="2400" dirty="0">
                <a:latin typeface="Times New Roman" pitchFamily="18" charset="0"/>
                <a:cs typeface="Times New Roman" pitchFamily="18" charset="0"/>
              </a:rPr>
              <a:t>The Cowper’s glands are two small glands located on either side of the male urethra below the prostate gland that secrete alkaline mucus into semen to neutralize the acidic urethra and vagina</a:t>
            </a:r>
            <a:r>
              <a:rPr lang="en-US" sz="2400" dirty="0" smtClean="0">
                <a:latin typeface="Times New Roman" pitchFamily="18" charset="0"/>
                <a:cs typeface="Times New Roman" pitchFamily="18" charset="0"/>
              </a:rPr>
              <a:t>.</a:t>
            </a:r>
          </a:p>
          <a:p>
            <a:pPr marL="0" indent="0" algn="just" fontAlgn="base">
              <a:buNone/>
            </a:pPr>
            <a:endParaRPr lang="en-US" sz="2400" dirty="0" smtClean="0">
              <a:latin typeface="Times New Roman" pitchFamily="18" charset="0"/>
              <a:cs typeface="Times New Roman" pitchFamily="18" charset="0"/>
            </a:endParaRPr>
          </a:p>
          <a:p>
            <a:pPr marL="0" indent="0" algn="just" fontAlgn="base">
              <a:buNone/>
            </a:pP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primary hormones that help the male reproductive system function include</a:t>
            </a:r>
            <a:r>
              <a:rPr lang="en-US" sz="2400" b="1" dirty="0" smtClean="0">
                <a:latin typeface="Times New Roman" pitchFamily="18" charset="0"/>
                <a:cs typeface="Times New Roman" pitchFamily="18" charset="0"/>
              </a:rPr>
              <a:t>:</a:t>
            </a:r>
          </a:p>
          <a:p>
            <a:pPr marL="342900" indent="-342900" algn="just" fontAlgn="base"/>
            <a:r>
              <a:rPr lang="en-US" sz="2400" b="1" dirty="0">
                <a:latin typeface="Times New Roman" pitchFamily="18" charset="0"/>
                <a:cs typeface="Times New Roman" pitchFamily="18" charset="0"/>
              </a:rPr>
              <a:t>FSH</a:t>
            </a:r>
            <a:r>
              <a:rPr lang="en-US" sz="2400" dirty="0">
                <a:latin typeface="Times New Roman" pitchFamily="18" charset="0"/>
                <a:cs typeface="Times New Roman" pitchFamily="18" charset="0"/>
              </a:rPr>
              <a:t> is necessary to produce sperm (spermatogenesis</a:t>
            </a:r>
            <a:r>
              <a:rPr lang="en-US" sz="2400" dirty="0" smtClean="0">
                <a:latin typeface="Times New Roman" pitchFamily="18" charset="0"/>
                <a:cs typeface="Times New Roman" pitchFamily="18" charset="0"/>
              </a:rPr>
              <a:t>).</a:t>
            </a:r>
          </a:p>
          <a:p>
            <a:pPr marL="342900" indent="-342900" algn="just" fontAlgn="base"/>
            <a:r>
              <a:rPr lang="en-US" sz="2400" b="1" dirty="0">
                <a:latin typeface="Times New Roman" pitchFamily="18" charset="0"/>
                <a:cs typeface="Times New Roman" pitchFamily="18" charset="0"/>
              </a:rPr>
              <a:t>LH</a:t>
            </a:r>
            <a:r>
              <a:rPr lang="en-US" sz="2400" dirty="0">
                <a:latin typeface="Times New Roman" pitchFamily="18" charset="0"/>
                <a:cs typeface="Times New Roman" pitchFamily="18" charset="0"/>
              </a:rPr>
              <a:t> is necessary to continue the process of spermatogenesis</a:t>
            </a:r>
            <a:r>
              <a:rPr lang="en-US" sz="2400" dirty="0" smtClean="0">
                <a:latin typeface="Times New Roman" pitchFamily="18" charset="0"/>
                <a:cs typeface="Times New Roman" pitchFamily="18" charset="0"/>
              </a:rPr>
              <a:t>.</a:t>
            </a:r>
          </a:p>
          <a:p>
            <a:pPr marL="342900" indent="-342900" algn="just" fontAlgn="base"/>
            <a:r>
              <a:rPr lang="en-US" sz="2400" b="1" dirty="0">
                <a:latin typeface="Times New Roman" pitchFamily="18" charset="0"/>
                <a:cs typeface="Times New Roman" pitchFamily="18" charset="0"/>
              </a:rPr>
              <a:t>Testosterone</a:t>
            </a:r>
            <a:r>
              <a:rPr lang="en-US" sz="2400" dirty="0">
                <a:latin typeface="Times New Roman" pitchFamily="18" charset="0"/>
                <a:cs typeface="Times New Roman" pitchFamily="18" charset="0"/>
              </a:rPr>
              <a:t> is the main sex hormone in </a:t>
            </a:r>
            <a:r>
              <a:rPr lang="en-US" sz="2400" dirty="0" smtClean="0">
                <a:latin typeface="Times New Roman" pitchFamily="18" charset="0"/>
                <a:cs typeface="Times New Roman" pitchFamily="18" charset="0"/>
              </a:rPr>
              <a:t>people. It </a:t>
            </a:r>
            <a:r>
              <a:rPr lang="en-US" sz="2400" dirty="0">
                <a:latin typeface="Times New Roman" pitchFamily="18" charset="0"/>
                <a:cs typeface="Times New Roman" pitchFamily="18" charset="0"/>
              </a:rPr>
              <a:t>helps you develop certain characteristics, including muscle mass and strength, fat distribution, bone mass and sex drive (libido).</a:t>
            </a:r>
          </a:p>
          <a:p>
            <a:pPr marL="109728" indent="0">
              <a:buNone/>
            </a:pPr>
            <a:endParaRPr lang="en-US" dirty="0"/>
          </a:p>
        </p:txBody>
      </p:sp>
      <p:sp>
        <p:nvSpPr>
          <p:cNvPr id="3" name="Title 2"/>
          <p:cNvSpPr>
            <a:spLocks noGrp="1"/>
          </p:cNvSpPr>
          <p:nvPr>
            <p:ph type="title"/>
          </p:nvPr>
        </p:nvSpPr>
        <p:spPr>
          <a:xfrm flipV="1">
            <a:off x="457200" y="0"/>
            <a:ext cx="8229600" cy="274638"/>
          </a:xfrm>
        </p:spPr>
        <p:txBody>
          <a:bodyPr>
            <a:normAutofit fontScale="90000"/>
          </a:bodyPr>
          <a:lstStyle/>
          <a:p>
            <a:endParaRPr lang="en-US" dirty="0"/>
          </a:p>
        </p:txBody>
      </p:sp>
    </p:spTree>
    <p:extLst>
      <p:ext uri="{BB962C8B-B14F-4D97-AF65-F5344CB8AC3E}">
        <p14:creationId xmlns:p14="http://schemas.microsoft.com/office/powerpoint/2010/main" val="14628594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265</TotalTime>
  <Words>1128</Words>
  <Application>Microsoft Office PowerPoint</Application>
  <PresentationFormat>On-screen Show (4:3)</PresentationFormat>
  <Paragraphs>74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Reproductive System</vt:lpstr>
      <vt:lpstr>PowerPoint Presentation</vt:lpstr>
      <vt:lpstr>PowerPoint Presentation</vt:lpstr>
      <vt:lpstr>What is the male reproductive system?</vt:lpstr>
      <vt:lpstr>PowerPoint Presentation</vt:lpstr>
      <vt:lpstr>PowerPoint Presentation</vt:lpstr>
      <vt:lpstr>PowerPoint Presentation</vt:lpstr>
      <vt:lpstr>PowerPoint Presentation</vt:lpstr>
      <vt:lpstr>PowerPoint Presentation</vt:lpstr>
      <vt:lpstr>Sperm</vt:lpstr>
      <vt:lpstr>PowerPoint Presentation</vt:lpstr>
      <vt:lpstr>PowerPoint Presentation</vt:lpstr>
      <vt:lpstr>PowerPoint Presentation</vt:lpstr>
      <vt:lpstr>PowerPoint Presentation</vt:lpstr>
      <vt:lpstr>PowerPoint Presentation</vt:lpstr>
      <vt:lpstr>PowerPoint Presentation</vt:lpstr>
      <vt:lpstr>The fertilization process (human):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System</dc:title>
  <dc:creator>hp</dc:creator>
  <cp:lastModifiedBy>hp</cp:lastModifiedBy>
  <cp:revision>39</cp:revision>
  <dcterms:created xsi:type="dcterms:W3CDTF">2023-11-18T14:42:47Z</dcterms:created>
  <dcterms:modified xsi:type="dcterms:W3CDTF">2023-11-18T19:14:48Z</dcterms:modified>
</cp:coreProperties>
</file>