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604" r:id="rId3"/>
    <p:sldId id="605" r:id="rId4"/>
    <p:sldId id="608" r:id="rId5"/>
    <p:sldId id="627" r:id="rId6"/>
    <p:sldId id="628" r:id="rId7"/>
    <p:sldId id="629" r:id="rId8"/>
    <p:sldId id="630" r:id="rId9"/>
    <p:sldId id="632" r:id="rId10"/>
    <p:sldId id="633" r:id="rId11"/>
    <p:sldId id="634" r:id="rId12"/>
    <p:sldId id="635" r:id="rId13"/>
    <p:sldId id="631" r:id="rId14"/>
    <p:sldId id="609" r:id="rId15"/>
    <p:sldId id="610" r:id="rId16"/>
    <p:sldId id="611" r:id="rId17"/>
    <p:sldId id="636" r:id="rId18"/>
    <p:sldId id="637" r:id="rId19"/>
    <p:sldId id="614" r:id="rId20"/>
    <p:sldId id="615" r:id="rId21"/>
    <p:sldId id="316"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071" autoAdjust="0"/>
  </p:normalViewPr>
  <p:slideViewPr>
    <p:cSldViewPr>
      <p:cViewPr varScale="1">
        <p:scale>
          <a:sx n="72" d="100"/>
          <a:sy n="72" d="100"/>
        </p:scale>
        <p:origin x="132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C4A28E5-0A02-4233-9D9B-4ECA035D4A3C}" type="datetimeFigureOut">
              <a:rPr lang="en-US" smtClean="0"/>
              <a:t>8/15/2020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995BDD3-CBCF-4229-B679-4F3D92DE84DC}" type="slidenum">
              <a:rPr lang="en-US" smtClean="0"/>
              <a:t>‹#›</a:t>
            </a:fld>
            <a:endParaRPr lang="en-US"/>
          </a:p>
        </p:txBody>
      </p:sp>
    </p:spTree>
    <p:extLst>
      <p:ext uri="{BB962C8B-B14F-4D97-AF65-F5344CB8AC3E}">
        <p14:creationId xmlns:p14="http://schemas.microsoft.com/office/powerpoint/2010/main" val="377167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5BDD3-CBCF-4229-B679-4F3D92DE84DC}" type="slidenum">
              <a:rPr lang="en-US" smtClean="0"/>
              <a:t>1</a:t>
            </a:fld>
            <a:endParaRPr lang="en-US"/>
          </a:p>
        </p:txBody>
      </p:sp>
    </p:spTree>
    <p:extLst>
      <p:ext uri="{BB962C8B-B14F-4D97-AF65-F5344CB8AC3E}">
        <p14:creationId xmlns:p14="http://schemas.microsoft.com/office/powerpoint/2010/main" val="372691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10</a:t>
            </a:fld>
            <a:endParaRPr lang="en-US"/>
          </a:p>
        </p:txBody>
      </p:sp>
    </p:spTree>
    <p:extLst>
      <p:ext uri="{BB962C8B-B14F-4D97-AF65-F5344CB8AC3E}">
        <p14:creationId xmlns:p14="http://schemas.microsoft.com/office/powerpoint/2010/main" val="333572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11</a:t>
            </a:fld>
            <a:endParaRPr lang="en-US"/>
          </a:p>
        </p:txBody>
      </p:sp>
    </p:spTree>
    <p:extLst>
      <p:ext uri="{BB962C8B-B14F-4D97-AF65-F5344CB8AC3E}">
        <p14:creationId xmlns:p14="http://schemas.microsoft.com/office/powerpoint/2010/main" val="266552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12</a:t>
            </a:fld>
            <a:endParaRPr lang="en-US"/>
          </a:p>
        </p:txBody>
      </p:sp>
    </p:spTree>
    <p:extLst>
      <p:ext uri="{BB962C8B-B14F-4D97-AF65-F5344CB8AC3E}">
        <p14:creationId xmlns:p14="http://schemas.microsoft.com/office/powerpoint/2010/main" val="280149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13</a:t>
            </a:fld>
            <a:endParaRPr lang="en-US"/>
          </a:p>
        </p:txBody>
      </p:sp>
    </p:spTree>
    <p:extLst>
      <p:ext uri="{BB962C8B-B14F-4D97-AF65-F5344CB8AC3E}">
        <p14:creationId xmlns:p14="http://schemas.microsoft.com/office/powerpoint/2010/main" val="29115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14</a:t>
            </a:fld>
            <a:endParaRPr lang="en-US"/>
          </a:p>
        </p:txBody>
      </p:sp>
    </p:spTree>
    <p:extLst>
      <p:ext uri="{BB962C8B-B14F-4D97-AF65-F5344CB8AC3E}">
        <p14:creationId xmlns:p14="http://schemas.microsoft.com/office/powerpoint/2010/main" val="244401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15</a:t>
            </a:fld>
            <a:endParaRPr lang="en-US"/>
          </a:p>
        </p:txBody>
      </p:sp>
    </p:spTree>
    <p:extLst>
      <p:ext uri="{BB962C8B-B14F-4D97-AF65-F5344CB8AC3E}">
        <p14:creationId xmlns:p14="http://schemas.microsoft.com/office/powerpoint/2010/main" val="295941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16</a:t>
            </a:fld>
            <a:endParaRPr lang="en-US"/>
          </a:p>
        </p:txBody>
      </p:sp>
    </p:spTree>
    <p:extLst>
      <p:ext uri="{BB962C8B-B14F-4D97-AF65-F5344CB8AC3E}">
        <p14:creationId xmlns:p14="http://schemas.microsoft.com/office/powerpoint/2010/main" val="4196994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17</a:t>
            </a:fld>
            <a:endParaRPr lang="en-US"/>
          </a:p>
        </p:txBody>
      </p:sp>
    </p:spTree>
    <p:extLst>
      <p:ext uri="{BB962C8B-B14F-4D97-AF65-F5344CB8AC3E}">
        <p14:creationId xmlns:p14="http://schemas.microsoft.com/office/powerpoint/2010/main" val="341218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18</a:t>
            </a:fld>
            <a:endParaRPr lang="en-US"/>
          </a:p>
        </p:txBody>
      </p:sp>
    </p:spTree>
    <p:extLst>
      <p:ext uri="{BB962C8B-B14F-4D97-AF65-F5344CB8AC3E}">
        <p14:creationId xmlns:p14="http://schemas.microsoft.com/office/powerpoint/2010/main" val="579971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19</a:t>
            </a:fld>
            <a:endParaRPr lang="en-US"/>
          </a:p>
        </p:txBody>
      </p:sp>
    </p:spTree>
    <p:extLst>
      <p:ext uri="{BB962C8B-B14F-4D97-AF65-F5344CB8AC3E}">
        <p14:creationId xmlns:p14="http://schemas.microsoft.com/office/powerpoint/2010/main" val="239708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a:t>
            </a:fld>
            <a:endParaRPr lang="en-US"/>
          </a:p>
        </p:txBody>
      </p:sp>
    </p:spTree>
    <p:extLst>
      <p:ext uri="{BB962C8B-B14F-4D97-AF65-F5344CB8AC3E}">
        <p14:creationId xmlns:p14="http://schemas.microsoft.com/office/powerpoint/2010/main" val="3634752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20</a:t>
            </a:fld>
            <a:endParaRPr lang="en-US"/>
          </a:p>
        </p:txBody>
      </p:sp>
    </p:spTree>
    <p:extLst>
      <p:ext uri="{BB962C8B-B14F-4D97-AF65-F5344CB8AC3E}">
        <p14:creationId xmlns:p14="http://schemas.microsoft.com/office/powerpoint/2010/main" val="883043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5BDD3-CBCF-4229-B679-4F3D92DE84DC}" type="slidenum">
              <a:rPr lang="en-US" smtClean="0"/>
              <a:t>21</a:t>
            </a:fld>
            <a:endParaRPr lang="en-US"/>
          </a:p>
        </p:txBody>
      </p:sp>
    </p:spTree>
    <p:extLst>
      <p:ext uri="{BB962C8B-B14F-4D97-AF65-F5344CB8AC3E}">
        <p14:creationId xmlns:p14="http://schemas.microsoft.com/office/powerpoint/2010/main" val="86670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a:t>
            </a:fld>
            <a:endParaRPr lang="en-US"/>
          </a:p>
        </p:txBody>
      </p:sp>
    </p:spTree>
    <p:extLst>
      <p:ext uri="{BB962C8B-B14F-4D97-AF65-F5344CB8AC3E}">
        <p14:creationId xmlns:p14="http://schemas.microsoft.com/office/powerpoint/2010/main" val="352065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4</a:t>
            </a:fld>
            <a:endParaRPr lang="en-US"/>
          </a:p>
        </p:txBody>
      </p:sp>
    </p:spTree>
    <p:extLst>
      <p:ext uri="{BB962C8B-B14F-4D97-AF65-F5344CB8AC3E}">
        <p14:creationId xmlns:p14="http://schemas.microsoft.com/office/powerpoint/2010/main" val="356175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5</a:t>
            </a:fld>
            <a:endParaRPr lang="en-US"/>
          </a:p>
        </p:txBody>
      </p:sp>
    </p:spTree>
    <p:extLst>
      <p:ext uri="{BB962C8B-B14F-4D97-AF65-F5344CB8AC3E}">
        <p14:creationId xmlns:p14="http://schemas.microsoft.com/office/powerpoint/2010/main" val="314474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6</a:t>
            </a:fld>
            <a:endParaRPr lang="en-US"/>
          </a:p>
        </p:txBody>
      </p:sp>
    </p:spTree>
    <p:extLst>
      <p:ext uri="{BB962C8B-B14F-4D97-AF65-F5344CB8AC3E}">
        <p14:creationId xmlns:p14="http://schemas.microsoft.com/office/powerpoint/2010/main" val="67073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7</a:t>
            </a:fld>
            <a:endParaRPr lang="en-US"/>
          </a:p>
        </p:txBody>
      </p:sp>
    </p:spTree>
    <p:extLst>
      <p:ext uri="{BB962C8B-B14F-4D97-AF65-F5344CB8AC3E}">
        <p14:creationId xmlns:p14="http://schemas.microsoft.com/office/powerpoint/2010/main" val="3391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8</a:t>
            </a:fld>
            <a:endParaRPr lang="en-US"/>
          </a:p>
        </p:txBody>
      </p:sp>
    </p:spTree>
    <p:extLst>
      <p:ext uri="{BB962C8B-B14F-4D97-AF65-F5344CB8AC3E}">
        <p14:creationId xmlns:p14="http://schemas.microsoft.com/office/powerpoint/2010/main" val="401229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9</a:t>
            </a:fld>
            <a:endParaRPr lang="en-US"/>
          </a:p>
        </p:txBody>
      </p:sp>
    </p:spTree>
    <p:extLst>
      <p:ext uri="{BB962C8B-B14F-4D97-AF65-F5344CB8AC3E}">
        <p14:creationId xmlns:p14="http://schemas.microsoft.com/office/powerpoint/2010/main" val="647405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pic>
        <p:nvPicPr>
          <p:cNvPr id="4" name="Picture 3"/>
          <p:cNvPicPr>
            <a:picLocks noChangeAspect="1"/>
          </p:cNvPicPr>
          <p:nvPr userDrawn="1"/>
        </p:nvPicPr>
        <p:blipFill>
          <a:blip r:embed="rId2"/>
          <a:stretch>
            <a:fillRect/>
          </a:stretch>
        </p:blipFill>
        <p:spPr>
          <a:xfrm>
            <a:off x="1" y="1"/>
            <a:ext cx="2146300" cy="762000"/>
          </a:xfrm>
          <a:prstGeom prst="rect">
            <a:avLst/>
          </a:prstGeom>
        </p:spPr>
      </p:pic>
      <p:sp>
        <p:nvSpPr>
          <p:cNvPr id="7" name="Rectangle 6"/>
          <p:cNvSpPr/>
          <p:nvPr userDrawn="1"/>
        </p:nvSpPr>
        <p:spPr>
          <a:xfrm>
            <a:off x="5943600" y="18415"/>
            <a:ext cx="3200400" cy="51498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latin typeface="Times New Roman" panose="02020603050405020304" pitchFamily="18" charset="0"/>
                <a:cs typeface="Times New Roman" panose="02020603050405020304" pitchFamily="18" charset="0"/>
              </a:rPr>
              <a:t>EEE, Faculty of Engineering</a:t>
            </a:r>
          </a:p>
        </p:txBody>
      </p:sp>
    </p:spTree>
    <p:extLst>
      <p:ext uri="{BB962C8B-B14F-4D97-AF65-F5344CB8AC3E}">
        <p14:creationId xmlns:p14="http://schemas.microsoft.com/office/powerpoint/2010/main" val="225638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90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67793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90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397234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152400" y="6324600"/>
            <a:ext cx="8686800" cy="38099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Dawit Mekonnen, Hira Channa, &amp; Claudia Ringler                                               KP’s, FO’s and ag productivity</a:t>
            </a:r>
            <a:endParaRPr lang="en-US" dirty="0"/>
          </a:p>
        </p:txBody>
      </p:sp>
    </p:spTree>
    <p:extLst>
      <p:ext uri="{BB962C8B-B14F-4D97-AF65-F5344CB8AC3E}">
        <p14:creationId xmlns:p14="http://schemas.microsoft.com/office/powerpoint/2010/main" val="4771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Tree>
    <p:extLst>
      <p:ext uri="{BB962C8B-B14F-4D97-AF65-F5344CB8AC3E}">
        <p14:creationId xmlns:p14="http://schemas.microsoft.com/office/powerpoint/2010/main" val="317940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Tree>
    <p:extLst>
      <p:ext uri="{BB962C8B-B14F-4D97-AF65-F5344CB8AC3E}">
        <p14:creationId xmlns:p14="http://schemas.microsoft.com/office/powerpoint/2010/main" val="101230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990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Dawit Mekonnen, Hira Channa, &amp; Claudia Ringler                                               KP’s, FO’s and ag productivity</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73162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990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Dawit Mekonnen, Hira Channa, &amp; Claudia Ringler                                               KP’s, FO’s and ag productivity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329813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90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Dawit Mekonnen, Hira Channa, &amp; Claudia Ringler                                               KP’s, FO’s and ag productivity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22504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90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55420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90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415565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9" name="Picture 8" descr="PSSP_banner_v02.psd"/>
          <p:cNvPicPr>
            <a:picLocks noChangeAspect="1"/>
          </p:cNvPicPr>
          <p:nvPr userDrawn="1"/>
        </p:nvPicPr>
        <p:blipFill>
          <a:blip r:embed="rId13">
            <a:alphaModFix amt="91000"/>
            <a:extLst>
              <a:ext uri="{28A0092B-C50C-407E-A947-70E740481C1C}">
                <a14:useLocalDpi xmlns:a14="http://schemas.microsoft.com/office/drawing/2010/main"/>
              </a:ext>
            </a:extLst>
          </a:blip>
          <a:stretch>
            <a:fillRect/>
          </a:stretch>
        </p:blipFill>
        <p:spPr>
          <a:xfrm>
            <a:off x="0" y="1400033"/>
            <a:ext cx="9149208" cy="545796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324600"/>
            <a:ext cx="8686800" cy="38099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Dawit Mekonnen, Hira Channa, &amp; Claudia Ringler                                               KP’s, FO’s and ag productivity</a:t>
            </a:r>
            <a:endParaRPr lang="en-US" dirty="0"/>
          </a:p>
        </p:txBody>
      </p:sp>
    </p:spTree>
    <p:extLst>
      <p:ext uri="{BB962C8B-B14F-4D97-AF65-F5344CB8AC3E}">
        <p14:creationId xmlns:p14="http://schemas.microsoft.com/office/powerpoint/2010/main" val="2174685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Ppe_H1ZXjAhWMiHAKHXVwAPoQjRx6BAgBEAU&amp;url=/url?sa%3Di%26rct%3Dj%26q%3D%26esrc%3Ds%26source%3Dimages%26cd%3D%26ved%3D%26url%3Dhttp://www.vtaide.com/png/nuclearReactor.htm%26psig%3DAOvVaw2MWZKjXkfGB15LSD9nCW_5%26ust%3D1562137219523779&amp;psig=AOvVaw2MWZKjXkfGB15LSD9nCW_5&amp;ust=156213721952377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077200" cy="1676400"/>
          </a:xfrm>
        </p:spPr>
        <p:txBody>
          <a:bodyPr>
            <a:noAutofit/>
          </a:bodyPr>
          <a:lstStyle/>
          <a:p>
            <a:r>
              <a:rPr lang="en-US" sz="2800" b="1" dirty="0">
                <a:latin typeface="Times New Roman" panose="02020603050405020304" pitchFamily="18" charset="0"/>
                <a:cs typeface="Times New Roman" panose="02020603050405020304" pitchFamily="18" charset="0"/>
              </a:rPr>
              <a:t>Introduction of Nuclear Power Plant</a:t>
            </a:r>
            <a:endParaRPr lang="en-US" sz="2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4648200"/>
            <a:ext cx="6400800" cy="1447800"/>
          </a:xfrm>
        </p:spPr>
        <p:txBody>
          <a:bodyPr>
            <a:normAutofit/>
          </a:bodyPr>
          <a:lstStyle/>
          <a:p>
            <a:r>
              <a:rPr lang="it-IT" sz="2400" b="1" dirty="0">
                <a:solidFill>
                  <a:srgbClr val="00B050"/>
                </a:solidFill>
                <a:latin typeface="Times New Roman" panose="02020603050405020304" pitchFamily="18" charset="0"/>
                <a:cs typeface="Times New Roman" panose="02020603050405020304" pitchFamily="18" charset="0"/>
              </a:rPr>
              <a:t>Dr. Alam Hossain Mondal</a:t>
            </a:r>
          </a:p>
          <a:p>
            <a:r>
              <a:rPr lang="en-US" sz="2400" b="1" dirty="0">
                <a:solidFill>
                  <a:srgbClr val="00B050"/>
                </a:solidFill>
                <a:latin typeface="Times New Roman" panose="02020603050405020304" pitchFamily="18" charset="0"/>
                <a:cs typeface="Times New Roman" panose="02020603050405020304" pitchFamily="18" charset="0"/>
              </a:rPr>
              <a:t>Associate Professor, DIU</a:t>
            </a:r>
          </a:p>
          <a:p>
            <a:r>
              <a:rPr lang="en-US" sz="2400" b="1" dirty="0">
                <a:solidFill>
                  <a:srgbClr val="00B050"/>
                </a:solidFill>
                <a:latin typeface="Times New Roman" panose="02020603050405020304" pitchFamily="18" charset="0"/>
                <a:cs typeface="Times New Roman" panose="02020603050405020304" pitchFamily="18" charset="0"/>
              </a:rPr>
              <a:t>Contact: 01677080070</a:t>
            </a:r>
          </a:p>
        </p:txBody>
      </p:sp>
    </p:spTree>
    <p:extLst>
      <p:ext uri="{BB962C8B-B14F-4D97-AF65-F5344CB8AC3E}">
        <p14:creationId xmlns:p14="http://schemas.microsoft.com/office/powerpoint/2010/main" val="101345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114300" y="1676400"/>
            <a:ext cx="902970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Fuel element should process the following properties:</a:t>
            </a:r>
          </a:p>
        </p:txBody>
      </p:sp>
      <p:pic>
        <p:nvPicPr>
          <p:cNvPr id="2" name="Picture 1">
            <a:extLst>
              <a:ext uri="{FF2B5EF4-FFF2-40B4-BE49-F238E27FC236}">
                <a16:creationId xmlns:a16="http://schemas.microsoft.com/office/drawing/2014/main" id="{3D85A8FB-5B91-46E6-ABF9-556DF5BAD2F4}"/>
              </a:ext>
            </a:extLst>
          </p:cNvPr>
          <p:cNvPicPr>
            <a:picLocks noChangeAspect="1"/>
          </p:cNvPicPr>
          <p:nvPr/>
        </p:nvPicPr>
        <p:blipFill>
          <a:blip r:embed="rId3"/>
          <a:stretch>
            <a:fillRect/>
          </a:stretch>
        </p:blipFill>
        <p:spPr>
          <a:xfrm>
            <a:off x="319654" y="2398643"/>
            <a:ext cx="8504691" cy="2357736"/>
          </a:xfrm>
          <a:prstGeom prst="rect">
            <a:avLst/>
          </a:prstGeom>
        </p:spPr>
      </p:pic>
    </p:spTree>
    <p:extLst>
      <p:ext uri="{BB962C8B-B14F-4D97-AF65-F5344CB8AC3E}">
        <p14:creationId xmlns:p14="http://schemas.microsoft.com/office/powerpoint/2010/main" val="149132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117613" y="1752600"/>
            <a:ext cx="9029700" cy="3416320"/>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Moderator:</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chain reaction the neutrons produced are fast moving</a:t>
            </a:r>
          </a:p>
          <a:p>
            <a:r>
              <a:rPr lang="en-US" sz="2400" dirty="0">
                <a:latin typeface="Times New Roman" panose="02020603050405020304" pitchFamily="18" charset="0"/>
                <a:cs typeface="Times New Roman" panose="02020603050405020304" pitchFamily="18" charset="0"/>
              </a:rPr>
              <a:t>neutrons. These fast-moving neutrons are far less effective in</a:t>
            </a:r>
          </a:p>
          <a:p>
            <a:r>
              <a:rPr lang="en-US" sz="2400" dirty="0">
                <a:latin typeface="Times New Roman" panose="02020603050405020304" pitchFamily="18" charset="0"/>
                <a:cs typeface="Times New Roman" panose="02020603050405020304" pitchFamily="18" charset="0"/>
              </a:rPr>
              <a:t>causing the fission of U 235 and try to escape from the reactor.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 improve the utilization of these neutrons their speed is reduced. It</a:t>
            </a:r>
          </a:p>
          <a:p>
            <a:r>
              <a:rPr lang="en-US" sz="2400" dirty="0">
                <a:latin typeface="Times New Roman" panose="02020603050405020304" pitchFamily="18" charset="0"/>
                <a:cs typeface="Times New Roman" panose="02020603050405020304" pitchFamily="18" charset="0"/>
              </a:rPr>
              <a:t>is done by colliding them with the nuclei of other material which is</a:t>
            </a:r>
          </a:p>
          <a:p>
            <a:r>
              <a:rPr lang="en-US" sz="2400" dirty="0">
                <a:latin typeface="Times New Roman" panose="02020603050405020304" pitchFamily="18" charset="0"/>
                <a:cs typeface="Times New Roman" panose="02020603050405020304" pitchFamily="18" charset="0"/>
              </a:rPr>
              <a:t>lighter, does not capture the neutrons but scatters them. Each such</a:t>
            </a:r>
          </a:p>
          <a:p>
            <a:r>
              <a:rPr lang="en-US" sz="2400" dirty="0">
                <a:latin typeface="Times New Roman" panose="02020603050405020304" pitchFamily="18" charset="0"/>
                <a:cs typeface="Times New Roman" panose="02020603050405020304" pitchFamily="18" charset="0"/>
              </a:rPr>
              <a:t>collision causes loss of energy, and the speed of the fast moving</a:t>
            </a:r>
          </a:p>
          <a:p>
            <a:r>
              <a:rPr lang="en-US" sz="2400" dirty="0">
                <a:latin typeface="Times New Roman" panose="02020603050405020304" pitchFamily="18" charset="0"/>
                <a:cs typeface="Times New Roman" panose="02020603050405020304" pitchFamily="18" charset="0"/>
              </a:rPr>
              <a:t>neutrons is reduced. Such material is called </a:t>
            </a:r>
            <a:r>
              <a:rPr lang="en-US" sz="2400" b="1" dirty="0">
                <a:latin typeface="Times New Roman" panose="02020603050405020304" pitchFamily="18" charset="0"/>
                <a:cs typeface="Times New Roman" panose="02020603050405020304" pitchFamily="18" charset="0"/>
              </a:rPr>
              <a:t>Moderator</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43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117613" y="1752600"/>
            <a:ext cx="9029700"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 moderator should process the following properties</a:t>
            </a:r>
            <a:r>
              <a:rPr lang="en-US" sz="2400" dirty="0">
                <a:latin typeface="Times New Roman" panose="02020603050405020304" pitchFamily="18" charset="0"/>
                <a:cs typeface="Times New Roman" panose="02020603050405020304" pitchFamily="18" charset="0"/>
              </a:rPr>
              <a:t>:</a:t>
            </a:r>
          </a:p>
          <a:p>
            <a:pPr marL="457200" indent="-457200">
              <a:buAutoNum type="arabicParenR"/>
            </a:pPr>
            <a:r>
              <a:rPr lang="en-US" sz="2400" dirty="0">
                <a:latin typeface="Times New Roman" panose="02020603050405020304" pitchFamily="18" charset="0"/>
                <a:cs typeface="Times New Roman" panose="02020603050405020304" pitchFamily="18" charset="0"/>
              </a:rPr>
              <a:t>It should have high thermal conductivity.</a:t>
            </a:r>
          </a:p>
          <a:p>
            <a:pPr marL="457200" indent="-457200">
              <a:buAutoNum type="arabicParenR"/>
            </a:pPr>
            <a:r>
              <a:rPr lang="en-US" sz="2400" dirty="0">
                <a:latin typeface="Times New Roman" panose="02020603050405020304" pitchFamily="18" charset="0"/>
                <a:cs typeface="Times New Roman" panose="02020603050405020304" pitchFamily="18" charset="0"/>
              </a:rPr>
              <a:t>It should be available in large quantities in pure form.</a:t>
            </a:r>
          </a:p>
          <a:p>
            <a:pPr marL="457200" indent="-457200">
              <a:buAutoNum type="arabicParenR"/>
            </a:pPr>
            <a:r>
              <a:rPr lang="en-US" sz="2400" dirty="0">
                <a:latin typeface="Times New Roman" panose="02020603050405020304" pitchFamily="18" charset="0"/>
                <a:cs typeface="Times New Roman" panose="02020603050405020304" pitchFamily="18" charset="0"/>
              </a:rPr>
              <a:t>It should have high melting point in case of solid moderators and low melting point in case of liquid moderators. Solid moderators should also possess good strength and machinability.</a:t>
            </a:r>
          </a:p>
          <a:p>
            <a:pPr marL="457200" indent="-457200">
              <a:buAutoNum type="arabicParenR"/>
            </a:pPr>
            <a:r>
              <a:rPr lang="en-US" sz="2400" dirty="0">
                <a:latin typeface="Times New Roman" panose="02020603050405020304" pitchFamily="18" charset="0"/>
                <a:cs typeface="Times New Roman" panose="02020603050405020304" pitchFamily="18" charset="0"/>
              </a:rPr>
              <a:t>It should provide good resistance to corrosion.</a:t>
            </a:r>
          </a:p>
          <a:p>
            <a:pPr marL="457200" indent="-457200">
              <a:buAutoNum type="arabicParenR"/>
            </a:pPr>
            <a:r>
              <a:rPr lang="en-US" sz="2400" dirty="0">
                <a:latin typeface="Times New Roman" panose="02020603050405020304" pitchFamily="18" charset="0"/>
                <a:cs typeface="Times New Roman" panose="02020603050405020304" pitchFamily="18" charset="0"/>
              </a:rPr>
              <a:t>It should be stable under heat and radiation.</a:t>
            </a:r>
          </a:p>
          <a:p>
            <a:pPr marL="457200" indent="-457200">
              <a:buAutoNum type="arabicParenR"/>
            </a:pPr>
            <a:r>
              <a:rPr lang="en-US" sz="2400" dirty="0">
                <a:latin typeface="Times New Roman" panose="02020603050405020304" pitchFamily="18" charset="0"/>
                <a:cs typeface="Times New Roman" panose="02020603050405020304" pitchFamily="18" charset="0"/>
              </a:rPr>
              <a:t>It should be able to slow down neutrons.</a:t>
            </a:r>
          </a:p>
        </p:txBody>
      </p:sp>
    </p:spTree>
    <p:extLst>
      <p:ext uri="{BB962C8B-B14F-4D97-AF65-F5344CB8AC3E}">
        <p14:creationId xmlns:p14="http://schemas.microsoft.com/office/powerpoint/2010/main" val="349446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1219200" y="6096000"/>
            <a:ext cx="594360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Schematic Diagram of Nuclear Reactor</a:t>
            </a:r>
            <a:endParaRPr lang="en-US" sz="2400" dirty="0">
              <a:latin typeface="Times New Roman" panose="02020603050405020304" pitchFamily="18" charset="0"/>
              <a:cs typeface="Times New Roman" panose="02020603050405020304" pitchFamily="18" charset="0"/>
            </a:endParaRPr>
          </a:p>
        </p:txBody>
      </p:sp>
      <p:pic>
        <p:nvPicPr>
          <p:cNvPr id="1026" name="Picture 2" descr="Image result for parts of nuclear reactor image">
            <a:hlinkClick r:id="rId3"/>
            <a:extLst>
              <a:ext uri="{FF2B5EF4-FFF2-40B4-BE49-F238E27FC236}">
                <a16:creationId xmlns:a16="http://schemas.microsoft.com/office/drawing/2014/main" id="{A885DB24-367C-439A-941C-67380F6D2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0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Main Components of Nuclear Power Plant</a:t>
            </a:r>
          </a:p>
        </p:txBody>
      </p:sp>
      <p:sp>
        <p:nvSpPr>
          <p:cNvPr id="4" name="Rectangle 3">
            <a:extLst>
              <a:ext uri="{FF2B5EF4-FFF2-40B4-BE49-F238E27FC236}">
                <a16:creationId xmlns:a16="http://schemas.microsoft.com/office/drawing/2014/main" id="{30A5EDD3-C004-4222-BE78-BAA0FDEF96BD}"/>
              </a:ext>
            </a:extLst>
          </p:cNvPr>
          <p:cNvSpPr/>
          <p:nvPr/>
        </p:nvSpPr>
        <p:spPr>
          <a:xfrm>
            <a:off x="0" y="1676400"/>
            <a:ext cx="9144000" cy="4893647"/>
          </a:xfrm>
          <a:prstGeom prst="rect">
            <a:avLst/>
          </a:prstGeom>
        </p:spPr>
        <p:txBody>
          <a:bodyPr wrap="square">
            <a:spAutoFit/>
          </a:bodyPr>
          <a:lstStyle/>
          <a:p>
            <a:r>
              <a:rPr lang="en-US" sz="2400" dirty="0">
                <a:highlight>
                  <a:srgbClr val="FF00FF"/>
                </a:highlight>
                <a:latin typeface="Times New Roman" panose="02020603050405020304" pitchFamily="18" charset="0"/>
                <a:cs typeface="Times New Roman" panose="02020603050405020304" pitchFamily="18" charset="0"/>
              </a:rPr>
              <a:t>Nuclear reactor</a:t>
            </a:r>
            <a:r>
              <a:rPr lang="en-US" sz="2400" dirty="0">
                <a:latin typeface="Times New Roman" panose="02020603050405020304" pitchFamily="18" charset="0"/>
                <a:cs typeface="Times New Roman" panose="02020603050405020304" pitchFamily="18" charset="0"/>
              </a:rPr>
              <a:t>: It is an apparatus in which nuclear fuel (U235) is subjected to nuclear fission. It controls the chain reaction that starts once the fission is done. If the chain reaction is not controlled, the result will be an explosion due to the fast increase in the energy released.</a:t>
            </a:r>
          </a:p>
          <a:p>
            <a:r>
              <a:rPr lang="en-US" sz="2400" dirty="0">
                <a:highlight>
                  <a:srgbClr val="FF00FF"/>
                </a:highlight>
                <a:latin typeface="Times New Roman" panose="02020603050405020304" pitchFamily="18" charset="0"/>
                <a:cs typeface="Times New Roman" panose="02020603050405020304" pitchFamily="18" charset="0"/>
              </a:rPr>
              <a:t>Heat exchanger: </a:t>
            </a:r>
            <a:r>
              <a:rPr lang="en-US" sz="2400" dirty="0">
                <a:latin typeface="Times New Roman" panose="02020603050405020304" pitchFamily="18" charset="0"/>
                <a:cs typeface="Times New Roman" panose="02020603050405020304" pitchFamily="18" charset="0"/>
              </a:rPr>
              <a:t>The coolant gives up heat to the heat exchanger which is utilized in raising the steam. After giving up heat, the coolant is again fed to the reactor.</a:t>
            </a:r>
          </a:p>
          <a:p>
            <a:r>
              <a:rPr lang="en-US" sz="2400" dirty="0">
                <a:highlight>
                  <a:srgbClr val="FF00FF"/>
                </a:highlight>
                <a:latin typeface="Times New Roman" panose="02020603050405020304" pitchFamily="18" charset="0"/>
                <a:cs typeface="Times New Roman" panose="02020603050405020304" pitchFamily="18" charset="0"/>
              </a:rPr>
              <a:t>Steam turbine</a:t>
            </a:r>
            <a:r>
              <a:rPr lang="en-US" sz="2400" dirty="0">
                <a:latin typeface="Times New Roman" panose="02020603050405020304" pitchFamily="18" charset="0"/>
                <a:cs typeface="Times New Roman" panose="02020603050405020304" pitchFamily="18" charset="0"/>
              </a:rPr>
              <a:t>: The steam produced in the heat exchanger is led to the steam turbine through a valve. After doing a useful work in the turbine, the steam is exhausted to condenser. The condenser condenses the steam which is fed to the heat exchanger through feed water pump.</a:t>
            </a:r>
          </a:p>
          <a:p>
            <a:r>
              <a:rPr lang="en-US" sz="2400" dirty="0">
                <a:highlight>
                  <a:srgbClr val="FF00FF"/>
                </a:highlight>
                <a:latin typeface="Times New Roman" panose="02020603050405020304" pitchFamily="18" charset="0"/>
                <a:cs typeface="Times New Roman" panose="02020603050405020304" pitchFamily="18" charset="0"/>
              </a:rPr>
              <a:t>Alternator</a:t>
            </a:r>
            <a:r>
              <a:rPr lang="en-US" sz="2400" dirty="0">
                <a:latin typeface="Times New Roman" panose="02020603050405020304" pitchFamily="18" charset="0"/>
                <a:cs typeface="Times New Roman" panose="02020603050405020304" pitchFamily="18" charset="0"/>
              </a:rPr>
              <a:t>: The steam turbine drives the alternator which converts mechanical energy into electrical energy. </a:t>
            </a:r>
          </a:p>
        </p:txBody>
      </p:sp>
    </p:spTree>
    <p:extLst>
      <p:ext uri="{BB962C8B-B14F-4D97-AF65-F5344CB8AC3E}">
        <p14:creationId xmlns:p14="http://schemas.microsoft.com/office/powerpoint/2010/main" val="362563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533401"/>
          </a:xfrm>
        </p:spPr>
        <p:txBody>
          <a:bodyPr>
            <a:noAutofit/>
          </a:bodyPr>
          <a:lstStyle/>
          <a:p>
            <a:r>
              <a:rPr lang="en-US" sz="2400" b="1" dirty="0">
                <a:solidFill>
                  <a:srgbClr val="00B0F0"/>
                </a:solidFill>
                <a:latin typeface="Times New Roman" panose="02020603050405020304" pitchFamily="18" charset="0"/>
                <a:cs typeface="Times New Roman" panose="02020603050405020304" pitchFamily="18" charset="0"/>
              </a:rPr>
              <a:t>Nuclear Steam Supply Systems (Types of Reactor)</a:t>
            </a:r>
          </a:p>
        </p:txBody>
      </p:sp>
      <p:pic>
        <p:nvPicPr>
          <p:cNvPr id="4" name="Picture 3">
            <a:extLst>
              <a:ext uri="{FF2B5EF4-FFF2-40B4-BE49-F238E27FC236}">
                <a16:creationId xmlns:a16="http://schemas.microsoft.com/office/drawing/2014/main" id="{78071FD9-19E0-4D92-90BF-D71B6D92695E}"/>
              </a:ext>
            </a:extLst>
          </p:cNvPr>
          <p:cNvPicPr>
            <a:picLocks noChangeAspect="1"/>
          </p:cNvPicPr>
          <p:nvPr/>
        </p:nvPicPr>
        <p:blipFill>
          <a:blip r:embed="rId3"/>
          <a:stretch>
            <a:fillRect/>
          </a:stretch>
        </p:blipFill>
        <p:spPr>
          <a:xfrm>
            <a:off x="0" y="533400"/>
            <a:ext cx="9144000" cy="6324600"/>
          </a:xfrm>
          <a:prstGeom prst="rect">
            <a:avLst/>
          </a:prstGeom>
        </p:spPr>
      </p:pic>
    </p:spTree>
    <p:extLst>
      <p:ext uri="{BB962C8B-B14F-4D97-AF65-F5344CB8AC3E}">
        <p14:creationId xmlns:p14="http://schemas.microsoft.com/office/powerpoint/2010/main" val="1118552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9906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Schematic of PWR Power Plant</a:t>
            </a:r>
          </a:p>
        </p:txBody>
      </p:sp>
      <p:pic>
        <p:nvPicPr>
          <p:cNvPr id="2" name="Picture 1">
            <a:extLst>
              <a:ext uri="{FF2B5EF4-FFF2-40B4-BE49-F238E27FC236}">
                <a16:creationId xmlns:a16="http://schemas.microsoft.com/office/drawing/2014/main" id="{76A259F4-60BE-49BA-A30F-D8528B2EFBFD}"/>
              </a:ext>
            </a:extLst>
          </p:cNvPr>
          <p:cNvPicPr>
            <a:picLocks noChangeAspect="1"/>
          </p:cNvPicPr>
          <p:nvPr/>
        </p:nvPicPr>
        <p:blipFill>
          <a:blip r:embed="rId3"/>
          <a:stretch>
            <a:fillRect/>
          </a:stretch>
        </p:blipFill>
        <p:spPr>
          <a:xfrm>
            <a:off x="0" y="1147762"/>
            <a:ext cx="9144000" cy="5176838"/>
          </a:xfrm>
          <a:prstGeom prst="rect">
            <a:avLst/>
          </a:prstGeom>
        </p:spPr>
      </p:pic>
    </p:spTree>
    <p:extLst>
      <p:ext uri="{BB962C8B-B14F-4D97-AF65-F5344CB8AC3E}">
        <p14:creationId xmlns:p14="http://schemas.microsoft.com/office/powerpoint/2010/main" val="59936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9906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Selection of Site for Nuclear Power Station</a:t>
            </a:r>
          </a:p>
        </p:txBody>
      </p:sp>
      <p:sp>
        <p:nvSpPr>
          <p:cNvPr id="2" name="Rectangle 1">
            <a:extLst>
              <a:ext uri="{FF2B5EF4-FFF2-40B4-BE49-F238E27FC236}">
                <a16:creationId xmlns:a16="http://schemas.microsoft.com/office/drawing/2014/main" id="{4714E44C-C71A-4F0C-8758-3DBC9B910381}"/>
              </a:ext>
            </a:extLst>
          </p:cNvPr>
          <p:cNvSpPr/>
          <p:nvPr/>
        </p:nvSpPr>
        <p:spPr>
          <a:xfrm>
            <a:off x="95250" y="1905000"/>
            <a:ext cx="8953500" cy="4154984"/>
          </a:xfrm>
          <a:prstGeom prst="rect">
            <a:avLst/>
          </a:prstGeom>
        </p:spPr>
        <p:txBody>
          <a:bodyPr wrap="square">
            <a:spAutoFit/>
          </a:bodyPr>
          <a:lstStyle/>
          <a:p>
            <a:r>
              <a:rPr lang="en-US" sz="2400" dirty="0">
                <a:highlight>
                  <a:srgbClr val="FFFF00"/>
                </a:highlight>
                <a:latin typeface="Times New Roman" panose="02020603050405020304" pitchFamily="18" charset="0"/>
                <a:cs typeface="Times New Roman" panose="02020603050405020304" pitchFamily="18" charset="0"/>
              </a:rPr>
              <a:t>Availability of water</a:t>
            </a:r>
            <a:r>
              <a:rPr lang="en-US" sz="2400" dirty="0">
                <a:latin typeface="Times New Roman" panose="02020603050405020304" pitchFamily="18" charset="0"/>
                <a:cs typeface="Times New Roman" panose="02020603050405020304" pitchFamily="18" charset="0"/>
              </a:rPr>
              <a:t>: As sufficient water is required for cooling purposes; therefore, the plant site should be located where ample quantity of water is available, e.g., across a river or by sea-side.</a:t>
            </a:r>
          </a:p>
          <a:p>
            <a:endParaRPr lang="en-US" sz="2400" dirty="0">
              <a:latin typeface="Times New Roman" panose="02020603050405020304" pitchFamily="18" charset="0"/>
              <a:cs typeface="Times New Roman" panose="02020603050405020304" pitchFamily="18" charset="0"/>
            </a:endParaRPr>
          </a:p>
          <a:p>
            <a:r>
              <a:rPr lang="en-US" sz="2400" dirty="0">
                <a:highlight>
                  <a:srgbClr val="FFFF00"/>
                </a:highlight>
                <a:latin typeface="Times New Roman" panose="02020603050405020304" pitchFamily="18" charset="0"/>
                <a:cs typeface="Times New Roman" panose="02020603050405020304" pitchFamily="18" charset="0"/>
              </a:rPr>
              <a:t>Disposal of waste</a:t>
            </a:r>
            <a:r>
              <a:rPr lang="en-US" sz="2400" dirty="0">
                <a:latin typeface="Times New Roman" panose="02020603050405020304" pitchFamily="18" charset="0"/>
                <a:cs typeface="Times New Roman" panose="02020603050405020304" pitchFamily="18" charset="0"/>
              </a:rPr>
              <a:t>: The waste produced by fission in a nuclear power station is generally radioactive which must be disposed off properly to avoid health hazards. The waste should either be buried in a deep trench or disposed off in sea quite away from the seashore.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Therefore, the site selected for such a plant should have adequate arrangement for the disposal of radioactive waste.</a:t>
            </a:r>
          </a:p>
        </p:txBody>
      </p:sp>
    </p:spTree>
    <p:extLst>
      <p:ext uri="{BB962C8B-B14F-4D97-AF65-F5344CB8AC3E}">
        <p14:creationId xmlns:p14="http://schemas.microsoft.com/office/powerpoint/2010/main" val="142731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9906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Selection of Site for Nuclear Power Station</a:t>
            </a:r>
          </a:p>
        </p:txBody>
      </p:sp>
      <p:sp>
        <p:nvSpPr>
          <p:cNvPr id="2" name="Rectangle 1">
            <a:extLst>
              <a:ext uri="{FF2B5EF4-FFF2-40B4-BE49-F238E27FC236}">
                <a16:creationId xmlns:a16="http://schemas.microsoft.com/office/drawing/2014/main" id="{4714E44C-C71A-4F0C-8758-3DBC9B910381}"/>
              </a:ext>
            </a:extLst>
          </p:cNvPr>
          <p:cNvSpPr/>
          <p:nvPr/>
        </p:nvSpPr>
        <p:spPr>
          <a:xfrm>
            <a:off x="76200" y="1686340"/>
            <a:ext cx="9067800" cy="5262979"/>
          </a:xfrm>
          <a:prstGeom prst="rect">
            <a:avLst/>
          </a:prstGeom>
        </p:spPr>
        <p:txBody>
          <a:bodyPr wrap="square">
            <a:spAutoFit/>
          </a:bodyPr>
          <a:lstStyle/>
          <a:p>
            <a:r>
              <a:rPr lang="en-US" sz="2400" dirty="0">
                <a:highlight>
                  <a:srgbClr val="FFFF00"/>
                </a:highlight>
                <a:latin typeface="Times New Roman" panose="02020603050405020304" pitchFamily="18" charset="0"/>
                <a:cs typeface="Times New Roman" panose="02020603050405020304" pitchFamily="18" charset="0"/>
              </a:rPr>
              <a:t>Distance from populated areas</a:t>
            </a:r>
            <a:r>
              <a:rPr lang="en-US" sz="2400" dirty="0">
                <a:latin typeface="Times New Roman" panose="02020603050405020304" pitchFamily="18" charset="0"/>
                <a:cs typeface="Times New Roman" panose="02020603050405020304" pitchFamily="18" charset="0"/>
              </a:rPr>
              <a:t>: The site selected for a nuclear power station should be quite away from the populated areas as there is a danger of presence of radioactivity in the atmosphere near the plant. However, as a precautionary measure, a dome is used in the plant</a:t>
            </a:r>
          </a:p>
          <a:p>
            <a:r>
              <a:rPr lang="en-US" sz="2400" dirty="0">
                <a:latin typeface="Times New Roman" panose="02020603050405020304" pitchFamily="18" charset="0"/>
                <a:cs typeface="Times New Roman" panose="02020603050405020304" pitchFamily="18" charset="0"/>
              </a:rPr>
              <a:t>which does not allow the radioactivity to spread by wind or underground waterways.</a:t>
            </a:r>
          </a:p>
          <a:p>
            <a:endParaRPr lang="en-US" sz="2400" dirty="0">
              <a:highlight>
                <a:srgbClr val="FFFF00"/>
              </a:highlight>
              <a:latin typeface="Times New Roman" panose="02020603050405020304" pitchFamily="18" charset="0"/>
              <a:cs typeface="Times New Roman" panose="02020603050405020304" pitchFamily="18" charset="0"/>
            </a:endParaRPr>
          </a:p>
          <a:p>
            <a:r>
              <a:rPr lang="en-US" sz="2400" dirty="0">
                <a:highlight>
                  <a:srgbClr val="FFFF00"/>
                </a:highlight>
                <a:latin typeface="Times New Roman" panose="02020603050405020304" pitchFamily="18" charset="0"/>
                <a:cs typeface="Times New Roman" panose="02020603050405020304" pitchFamily="18" charset="0"/>
              </a:rPr>
              <a:t>Transportation facilities</a:t>
            </a:r>
            <a:r>
              <a:rPr lang="en-US" sz="2400" dirty="0">
                <a:latin typeface="Times New Roman" panose="02020603050405020304" pitchFamily="18" charset="0"/>
                <a:cs typeface="Times New Roman" panose="02020603050405020304" pitchFamily="18" charset="0"/>
              </a:rPr>
              <a:t>: The site selected for a nuclear power station should have adequate facilities in order to transport the heavy equipment during erection and to facilitate the movement of the workers employed in the plant.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becomes apparent that ideal choice for a nuclear power station would be near sea or river and away from thickly populated areas.</a:t>
            </a:r>
          </a:p>
        </p:txBody>
      </p:sp>
    </p:spTree>
    <p:extLst>
      <p:ext uri="{BB962C8B-B14F-4D97-AF65-F5344CB8AC3E}">
        <p14:creationId xmlns:p14="http://schemas.microsoft.com/office/powerpoint/2010/main" val="42692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9906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Examples: Nuclear Power Station</a:t>
            </a:r>
          </a:p>
        </p:txBody>
      </p:sp>
      <p:pic>
        <p:nvPicPr>
          <p:cNvPr id="2" name="Picture 1">
            <a:extLst>
              <a:ext uri="{FF2B5EF4-FFF2-40B4-BE49-F238E27FC236}">
                <a16:creationId xmlns:a16="http://schemas.microsoft.com/office/drawing/2014/main" id="{44880DF6-F029-42ED-AB5D-E7195F3DCD9D}"/>
              </a:ext>
            </a:extLst>
          </p:cNvPr>
          <p:cNvPicPr>
            <a:picLocks noChangeAspect="1"/>
          </p:cNvPicPr>
          <p:nvPr/>
        </p:nvPicPr>
        <p:blipFill>
          <a:blip r:embed="rId3"/>
          <a:stretch>
            <a:fillRect/>
          </a:stretch>
        </p:blipFill>
        <p:spPr>
          <a:xfrm>
            <a:off x="76200" y="990600"/>
            <a:ext cx="9067800" cy="1381125"/>
          </a:xfrm>
          <a:prstGeom prst="rect">
            <a:avLst/>
          </a:prstGeom>
        </p:spPr>
      </p:pic>
      <p:pic>
        <p:nvPicPr>
          <p:cNvPr id="3" name="Picture 2">
            <a:extLst>
              <a:ext uri="{FF2B5EF4-FFF2-40B4-BE49-F238E27FC236}">
                <a16:creationId xmlns:a16="http://schemas.microsoft.com/office/drawing/2014/main" id="{16ED0700-5724-43D7-A04B-64994ED849BF}"/>
              </a:ext>
            </a:extLst>
          </p:cNvPr>
          <p:cNvPicPr>
            <a:picLocks noChangeAspect="1"/>
          </p:cNvPicPr>
          <p:nvPr/>
        </p:nvPicPr>
        <p:blipFill>
          <a:blip r:embed="rId4"/>
          <a:stretch>
            <a:fillRect/>
          </a:stretch>
        </p:blipFill>
        <p:spPr>
          <a:xfrm>
            <a:off x="1871662" y="2481262"/>
            <a:ext cx="5431926" cy="780636"/>
          </a:xfrm>
          <a:prstGeom prst="rect">
            <a:avLst/>
          </a:prstGeom>
        </p:spPr>
      </p:pic>
      <p:pic>
        <p:nvPicPr>
          <p:cNvPr id="5" name="Picture 4">
            <a:extLst>
              <a:ext uri="{FF2B5EF4-FFF2-40B4-BE49-F238E27FC236}">
                <a16:creationId xmlns:a16="http://schemas.microsoft.com/office/drawing/2014/main" id="{C53EF186-5977-42DA-BE23-29814CCBEEB7}"/>
              </a:ext>
            </a:extLst>
          </p:cNvPr>
          <p:cNvPicPr>
            <a:picLocks noChangeAspect="1"/>
          </p:cNvPicPr>
          <p:nvPr/>
        </p:nvPicPr>
        <p:blipFill>
          <a:blip r:embed="rId5"/>
          <a:stretch>
            <a:fillRect/>
          </a:stretch>
        </p:blipFill>
        <p:spPr>
          <a:xfrm>
            <a:off x="1871662" y="3429000"/>
            <a:ext cx="5476875" cy="475214"/>
          </a:xfrm>
          <a:prstGeom prst="rect">
            <a:avLst/>
          </a:prstGeom>
        </p:spPr>
      </p:pic>
      <p:pic>
        <p:nvPicPr>
          <p:cNvPr id="6" name="Picture 5">
            <a:extLst>
              <a:ext uri="{FF2B5EF4-FFF2-40B4-BE49-F238E27FC236}">
                <a16:creationId xmlns:a16="http://schemas.microsoft.com/office/drawing/2014/main" id="{6C75DDA2-51F7-4A73-8934-7D4C2C11C36D}"/>
              </a:ext>
            </a:extLst>
          </p:cNvPr>
          <p:cNvPicPr>
            <a:picLocks noChangeAspect="1"/>
          </p:cNvPicPr>
          <p:nvPr/>
        </p:nvPicPr>
        <p:blipFill>
          <a:blip r:embed="rId6"/>
          <a:stretch>
            <a:fillRect/>
          </a:stretch>
        </p:blipFill>
        <p:spPr>
          <a:xfrm>
            <a:off x="1871662" y="4215226"/>
            <a:ext cx="4833938" cy="849923"/>
          </a:xfrm>
          <a:prstGeom prst="rect">
            <a:avLst/>
          </a:prstGeom>
        </p:spPr>
      </p:pic>
      <p:pic>
        <p:nvPicPr>
          <p:cNvPr id="7" name="Picture 6">
            <a:extLst>
              <a:ext uri="{FF2B5EF4-FFF2-40B4-BE49-F238E27FC236}">
                <a16:creationId xmlns:a16="http://schemas.microsoft.com/office/drawing/2014/main" id="{C52C5806-8DDB-46D8-A4D7-7959BAE78A71}"/>
              </a:ext>
            </a:extLst>
          </p:cNvPr>
          <p:cNvPicPr>
            <a:picLocks noChangeAspect="1"/>
          </p:cNvPicPr>
          <p:nvPr/>
        </p:nvPicPr>
        <p:blipFill>
          <a:blip r:embed="rId7"/>
          <a:stretch>
            <a:fillRect/>
          </a:stretch>
        </p:blipFill>
        <p:spPr>
          <a:xfrm>
            <a:off x="1871661" y="5246204"/>
            <a:ext cx="5534845" cy="475214"/>
          </a:xfrm>
          <a:prstGeom prst="rect">
            <a:avLst/>
          </a:prstGeom>
        </p:spPr>
      </p:pic>
      <p:pic>
        <p:nvPicPr>
          <p:cNvPr id="9" name="Picture 8">
            <a:extLst>
              <a:ext uri="{FF2B5EF4-FFF2-40B4-BE49-F238E27FC236}">
                <a16:creationId xmlns:a16="http://schemas.microsoft.com/office/drawing/2014/main" id="{72665631-24AD-493C-B963-2FB14EF45CD0}"/>
              </a:ext>
            </a:extLst>
          </p:cNvPr>
          <p:cNvPicPr>
            <a:picLocks noChangeAspect="1"/>
          </p:cNvPicPr>
          <p:nvPr/>
        </p:nvPicPr>
        <p:blipFill>
          <a:blip r:embed="rId8"/>
          <a:stretch>
            <a:fillRect/>
          </a:stretch>
        </p:blipFill>
        <p:spPr>
          <a:xfrm>
            <a:off x="1871662" y="5867400"/>
            <a:ext cx="5534844" cy="805444"/>
          </a:xfrm>
          <a:prstGeom prst="rect">
            <a:avLst/>
          </a:prstGeom>
        </p:spPr>
      </p:pic>
    </p:spTree>
    <p:extLst>
      <p:ext uri="{BB962C8B-B14F-4D97-AF65-F5344CB8AC3E}">
        <p14:creationId xmlns:p14="http://schemas.microsoft.com/office/powerpoint/2010/main" val="237860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0" y="1752600"/>
            <a:ext cx="9144000" cy="341632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generating station in which nuclear energy is converted into electrical energy is known as a </a:t>
            </a:r>
            <a:r>
              <a:rPr lang="en-US" sz="2400" dirty="0">
                <a:solidFill>
                  <a:srgbClr val="00B0F0"/>
                </a:solidFill>
                <a:latin typeface="Times New Roman" panose="02020603050405020304" pitchFamily="18" charset="0"/>
                <a:cs typeface="Times New Roman" panose="02020603050405020304" pitchFamily="18" charset="0"/>
              </a:rPr>
              <a:t>nuclear power station</a:t>
            </a:r>
          </a:p>
          <a:p>
            <a:endParaRPr lang="en-US" sz="2400" b="1" dirty="0">
              <a:latin typeface="Times New Roman" panose="02020603050405020304" pitchFamily="18" charset="0"/>
              <a:cs typeface="Times New Roman" panose="02020603050405020304" pitchFamily="18" charset="0"/>
            </a:endParaRPr>
          </a:p>
          <a:p>
            <a:r>
              <a:rPr lang="en-US" sz="2400" dirty="0">
                <a:highlight>
                  <a:srgbClr val="FFFF00"/>
                </a:highlight>
                <a:latin typeface="Times New Roman" panose="02020603050405020304" pitchFamily="18" charset="0"/>
                <a:cs typeface="Times New Roman" panose="02020603050405020304" pitchFamily="18" charset="0"/>
              </a:rPr>
              <a:t>In nuclear power station, heavy elements such as Uranium (U235) or Thorium (Th232) are subjected to nuclear fission in a special apparatus known as a reactor. The heat energy thus released is utilized in raising steam at high temperature and pressure. The steam runs the steam turbine which converts steam energy into mechanical energy. The turbine drives the alternator which converts mechanical energy into electrical energy</a:t>
            </a:r>
          </a:p>
        </p:txBody>
      </p:sp>
      <p:pic>
        <p:nvPicPr>
          <p:cNvPr id="2" name="Picture 1">
            <a:extLst>
              <a:ext uri="{FF2B5EF4-FFF2-40B4-BE49-F238E27FC236}">
                <a16:creationId xmlns:a16="http://schemas.microsoft.com/office/drawing/2014/main" id="{1A855053-C655-4151-B0EE-A8A28EEA0E1F}"/>
              </a:ext>
            </a:extLst>
          </p:cNvPr>
          <p:cNvPicPr>
            <a:picLocks noChangeAspect="1"/>
          </p:cNvPicPr>
          <p:nvPr/>
        </p:nvPicPr>
        <p:blipFill>
          <a:blip r:embed="rId3"/>
          <a:stretch>
            <a:fillRect/>
          </a:stretch>
        </p:blipFill>
        <p:spPr>
          <a:xfrm>
            <a:off x="-38100" y="5333999"/>
            <a:ext cx="9182100" cy="1272461"/>
          </a:xfrm>
          <a:prstGeom prst="rect">
            <a:avLst/>
          </a:prstGeom>
        </p:spPr>
      </p:pic>
    </p:spTree>
    <p:extLst>
      <p:ext uri="{BB962C8B-B14F-4D97-AF65-F5344CB8AC3E}">
        <p14:creationId xmlns:p14="http://schemas.microsoft.com/office/powerpoint/2010/main" val="399065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9906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Examples: Nuclear Power Station</a:t>
            </a:r>
          </a:p>
        </p:txBody>
      </p:sp>
      <p:pic>
        <p:nvPicPr>
          <p:cNvPr id="3" name="Picture 2">
            <a:extLst>
              <a:ext uri="{FF2B5EF4-FFF2-40B4-BE49-F238E27FC236}">
                <a16:creationId xmlns:a16="http://schemas.microsoft.com/office/drawing/2014/main" id="{177B4275-EB0C-4663-B6CA-E759B35A2BFE}"/>
              </a:ext>
            </a:extLst>
          </p:cNvPr>
          <p:cNvPicPr>
            <a:picLocks noChangeAspect="1"/>
          </p:cNvPicPr>
          <p:nvPr/>
        </p:nvPicPr>
        <p:blipFill>
          <a:blip r:embed="rId3"/>
          <a:stretch>
            <a:fillRect/>
          </a:stretch>
        </p:blipFill>
        <p:spPr>
          <a:xfrm>
            <a:off x="29817" y="1376777"/>
            <a:ext cx="9067800" cy="990601"/>
          </a:xfrm>
          <a:prstGeom prst="rect">
            <a:avLst/>
          </a:prstGeom>
        </p:spPr>
      </p:pic>
      <p:pic>
        <p:nvPicPr>
          <p:cNvPr id="5" name="Picture 4">
            <a:extLst>
              <a:ext uri="{FF2B5EF4-FFF2-40B4-BE49-F238E27FC236}">
                <a16:creationId xmlns:a16="http://schemas.microsoft.com/office/drawing/2014/main" id="{DEC8FA3E-6955-4DB5-8512-0FDB16F9BE27}"/>
              </a:ext>
            </a:extLst>
          </p:cNvPr>
          <p:cNvPicPr>
            <a:picLocks noChangeAspect="1"/>
          </p:cNvPicPr>
          <p:nvPr/>
        </p:nvPicPr>
        <p:blipFill>
          <a:blip r:embed="rId4"/>
          <a:stretch>
            <a:fillRect/>
          </a:stretch>
        </p:blipFill>
        <p:spPr>
          <a:xfrm>
            <a:off x="330708" y="2680587"/>
            <a:ext cx="8482584" cy="2800636"/>
          </a:xfrm>
          <a:prstGeom prst="rect">
            <a:avLst/>
          </a:prstGeom>
        </p:spPr>
      </p:pic>
    </p:spTree>
    <p:extLst>
      <p:ext uri="{BB962C8B-B14F-4D97-AF65-F5344CB8AC3E}">
        <p14:creationId xmlns:p14="http://schemas.microsoft.com/office/powerpoint/2010/main" val="232150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85800" y="2915456"/>
            <a:ext cx="7620000" cy="1563688"/>
          </a:xfrm>
          <a:prstGeom prst="rect">
            <a:avLst/>
          </a:prstGeom>
          <a:ln>
            <a:miter lim="800000"/>
            <a:headEnd/>
            <a:tailEnd/>
          </a:ln>
        </p:spPr>
        <p:txBody>
          <a:bodyPr/>
          <a:lstStyle/>
          <a:p>
            <a:pPr algn="ctr" fontAlgn="base">
              <a:spcBef>
                <a:spcPct val="0"/>
              </a:spcBef>
              <a:spcAft>
                <a:spcPct val="0"/>
              </a:spcAft>
              <a:defRPr/>
            </a:pPr>
            <a:r>
              <a:rPr lang="de-DE" sz="6600" b="1" kern="0" dirty="0">
                <a:solidFill>
                  <a:srgbClr val="00B0F0"/>
                </a:solidFill>
                <a:latin typeface="RotisSansSerif" pitchFamily="34" charset="0"/>
              </a:rPr>
              <a:t>Thank You</a:t>
            </a:r>
            <a:endParaRPr lang="de-DE" sz="7200" b="1" kern="0" dirty="0">
              <a:solidFill>
                <a:srgbClr val="00B0F0"/>
              </a:solidFill>
              <a:latin typeface="RotisSansSerif" pitchFamily="34" charset="0"/>
            </a:endParaRPr>
          </a:p>
        </p:txBody>
      </p:sp>
      <p:sp>
        <p:nvSpPr>
          <p:cNvPr id="7" name="Text Box 4"/>
          <p:cNvSpPr txBox="1">
            <a:spLocks noChangeArrowheads="1"/>
          </p:cNvSpPr>
          <p:nvPr/>
        </p:nvSpPr>
        <p:spPr bwMode="auto">
          <a:xfrm>
            <a:off x="4648200" y="5562600"/>
            <a:ext cx="4168775" cy="892552"/>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de-DE" sz="2600" b="1" dirty="0">
                <a:solidFill>
                  <a:srgbClr val="00B0F0"/>
                </a:solidFill>
                <a:latin typeface="Garamond" pitchFamily="18" charset="0"/>
              </a:rPr>
              <a:t>Contact: dralam.eee@diu.edu.bd</a:t>
            </a:r>
            <a:endParaRPr lang="de-DE" sz="2600" dirty="0">
              <a:solidFill>
                <a:srgbClr val="00B0F0"/>
              </a:solidFill>
              <a:latin typeface="Garamond" pitchFamily="18" charset="0"/>
            </a:endParaRPr>
          </a:p>
        </p:txBody>
      </p:sp>
    </p:spTree>
    <p:extLst>
      <p:ext uri="{BB962C8B-B14F-4D97-AF65-F5344CB8AC3E}">
        <p14:creationId xmlns:p14="http://schemas.microsoft.com/office/powerpoint/2010/main" val="159460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3313" y="1676400"/>
            <a:ext cx="9144000" cy="5062924"/>
          </a:xfrm>
          <a:prstGeom prst="rect">
            <a:avLst/>
          </a:prstGeom>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Advantages</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amount of fuel required is quite small. </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 nuclear power plant requires less space as compared to any other type of the same size.</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It has low running charges as a small amount of fuel is used for producing bulk electrical energy.</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This type of plant is very economical for producing bulk electricity.</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It can be located near the load </a:t>
            </a:r>
            <a:r>
              <a:rPr lang="en-US" sz="2400" dirty="0" err="1">
                <a:latin typeface="Times New Roman" panose="02020603050405020304" pitchFamily="18" charset="0"/>
                <a:cs typeface="Times New Roman" panose="02020603050405020304" pitchFamily="18" charset="0"/>
              </a:rPr>
              <a:t>centres</a:t>
            </a:r>
            <a:r>
              <a:rPr lang="en-US" sz="2400" dirty="0">
                <a:latin typeface="Times New Roman" panose="02020603050405020304" pitchFamily="18" charset="0"/>
                <a:cs typeface="Times New Roman" panose="02020603050405020304" pitchFamily="18" charset="0"/>
              </a:rPr>
              <a:t> because it does not require large quantities of water and need not be near coal mines. Therefore, the cost of primary distribution is reduced.</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There are large deposits of nuclear fuels available all over the world.</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It ensures reliability of operation.</a:t>
            </a:r>
            <a:endParaRPr lang="en-US" sz="24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70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0" y="1272460"/>
            <a:ext cx="9144000" cy="572464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Disadvantages</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fuel used is expensive and is difficult to recover.</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capital cost on a nuclear plant is very high.</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erection and commissioning of the plant requires greater technical know-how.</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fission by-products are generally radioactive and may cause a dangerous amount of radioactive pollution.</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Maintenance charges are high due to lack of standardization. Moreover, high salaries of specially trained personnel employed to handle the plant further raise the cost.</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Nuclear power plants are not well suited for varying loads.</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disposal of the by-products, which are radioactive, is a big problem. They have either to be disposed off in a deep trench or in a sea away from sea-shore.</a:t>
            </a:r>
            <a:endParaRPr lang="en-US" sz="24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3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0" y="1905000"/>
            <a:ext cx="9144000" cy="230832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Chain Reaction: </a:t>
            </a:r>
            <a:r>
              <a:rPr lang="en-US" sz="2400" dirty="0">
                <a:latin typeface="Times New Roman" panose="02020603050405020304" pitchFamily="18" charset="0"/>
                <a:cs typeface="Times New Roman" panose="02020603050405020304" pitchFamily="18" charset="0"/>
              </a:rPr>
              <a:t>A chemical reaction or other process in which the products themselves promote or spread the reaction.</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self-sustaining </a:t>
            </a:r>
            <a:r>
              <a:rPr lang="en-US" sz="2400" b="1" dirty="0">
                <a:latin typeface="Times New Roman" panose="02020603050405020304" pitchFamily="18" charset="0"/>
                <a:cs typeface="Times New Roman" panose="02020603050405020304" pitchFamily="18" charset="0"/>
              </a:rPr>
              <a:t>fission reaction </a:t>
            </a:r>
            <a:r>
              <a:rPr lang="en-US" sz="2400" dirty="0">
                <a:latin typeface="Times New Roman" panose="02020603050405020304" pitchFamily="18" charset="0"/>
                <a:cs typeface="Times New Roman" panose="02020603050405020304" pitchFamily="18" charset="0"/>
              </a:rPr>
              <a:t>spread by neutrons which occurs in nuclear reactors and bombs.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series of events, each </a:t>
            </a:r>
          </a:p>
          <a:p>
            <a:r>
              <a:rPr lang="en-US" sz="2400" dirty="0">
                <a:latin typeface="Times New Roman" panose="02020603050405020304" pitchFamily="18" charset="0"/>
                <a:cs typeface="Times New Roman" panose="02020603050405020304" pitchFamily="18" charset="0"/>
              </a:rPr>
              <a:t>    caused by the previous one.</a:t>
            </a:r>
          </a:p>
        </p:txBody>
      </p:sp>
      <p:pic>
        <p:nvPicPr>
          <p:cNvPr id="3" name="Picture 2">
            <a:extLst>
              <a:ext uri="{FF2B5EF4-FFF2-40B4-BE49-F238E27FC236}">
                <a16:creationId xmlns:a16="http://schemas.microsoft.com/office/drawing/2014/main" id="{4C82ADD7-5488-4226-85EF-1DAAACD8D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024809"/>
            <a:ext cx="4762500" cy="3810000"/>
          </a:xfrm>
          <a:prstGeom prst="rect">
            <a:avLst/>
          </a:prstGeom>
        </p:spPr>
      </p:pic>
    </p:spTree>
    <p:extLst>
      <p:ext uri="{BB962C8B-B14F-4D97-AF65-F5344CB8AC3E}">
        <p14:creationId xmlns:p14="http://schemas.microsoft.com/office/powerpoint/2010/main" val="233178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0" y="2352871"/>
            <a:ext cx="9144000" cy="193899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Fission Process/Reaction</a:t>
            </a:r>
            <a:r>
              <a:rPr lang="en-US" sz="2400" dirty="0">
                <a:latin typeface="Times New Roman" panose="02020603050405020304" pitchFamily="18" charset="0"/>
                <a:cs typeface="Times New Roman" panose="02020603050405020304" pitchFamily="18" charset="0"/>
              </a:rPr>
              <a:t>: Uranium exist as isotopes of U238, U234 and U235 . Out of these isotopes U235 is most unstable. When a neutron is captured by a nucleus of an atom of U 235, it splits up roughly into two equal fragments and about 2.5 neutrons are released and a large amount</a:t>
            </a:r>
          </a:p>
          <a:p>
            <a:r>
              <a:rPr lang="en-US" sz="2400" dirty="0">
                <a:latin typeface="Times New Roman" panose="02020603050405020304" pitchFamily="18" charset="0"/>
                <a:cs typeface="Times New Roman" panose="02020603050405020304" pitchFamily="18" charset="0"/>
              </a:rPr>
              <a:t>of energy is produced. This is called fission process.</a:t>
            </a:r>
          </a:p>
        </p:txBody>
      </p:sp>
      <p:sp>
        <p:nvSpPr>
          <p:cNvPr id="4" name="Rectangle 3">
            <a:extLst>
              <a:ext uri="{FF2B5EF4-FFF2-40B4-BE49-F238E27FC236}">
                <a16:creationId xmlns:a16="http://schemas.microsoft.com/office/drawing/2014/main" id="{0A5FEA0F-96A3-4304-9C22-201E6C181473}"/>
              </a:ext>
            </a:extLst>
          </p:cNvPr>
          <p:cNvSpPr/>
          <p:nvPr/>
        </p:nvSpPr>
        <p:spPr>
          <a:xfrm>
            <a:off x="0" y="4675314"/>
            <a:ext cx="9144000" cy="193899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Unit of Radioactivity</a:t>
            </a:r>
            <a:r>
              <a:rPr lang="en-US" sz="2400" dirty="0">
                <a:latin typeface="Times New Roman" panose="02020603050405020304" pitchFamily="18" charset="0"/>
                <a:cs typeface="Times New Roman" panose="02020603050405020304" pitchFamily="18" charset="0"/>
              </a:rPr>
              <a:t>: The </a:t>
            </a:r>
            <a:r>
              <a:rPr lang="en-US" sz="2400" b="1" dirty="0">
                <a:latin typeface="Times New Roman" panose="02020603050405020304" pitchFamily="18" charset="0"/>
                <a:cs typeface="Times New Roman" panose="02020603050405020304" pitchFamily="18" charset="0"/>
              </a:rPr>
              <a:t>curie</a:t>
            </a:r>
            <a:r>
              <a:rPr lang="en-US" sz="2400" dirty="0">
                <a:latin typeface="Times New Roman" panose="02020603050405020304" pitchFamily="18" charset="0"/>
                <a:cs typeface="Times New Roman" panose="02020603050405020304" pitchFamily="18" charset="0"/>
              </a:rPr>
              <a:t> is a unit of ionizing radiation (radioactivity), symbolized Ci and equal to 3.7 x 10</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disintegrations or nuclear transformations per second. This is approximately the amount of radioactivity emitted by one gram (1 g) of radium-226. It is the rate of decay of one gram of radioactivity element radium.</a:t>
            </a:r>
          </a:p>
        </p:txBody>
      </p:sp>
      <p:pic>
        <p:nvPicPr>
          <p:cNvPr id="6" name="Picture 5">
            <a:extLst>
              <a:ext uri="{FF2B5EF4-FFF2-40B4-BE49-F238E27FC236}">
                <a16:creationId xmlns:a16="http://schemas.microsoft.com/office/drawing/2014/main" id="{F950AE58-D4E3-4D8D-A8B4-9EBCC0DF949F}"/>
              </a:ext>
            </a:extLst>
          </p:cNvPr>
          <p:cNvPicPr>
            <a:picLocks noChangeAspect="1"/>
          </p:cNvPicPr>
          <p:nvPr/>
        </p:nvPicPr>
        <p:blipFill>
          <a:blip r:embed="rId3"/>
          <a:stretch>
            <a:fillRect/>
          </a:stretch>
        </p:blipFill>
        <p:spPr>
          <a:xfrm>
            <a:off x="0" y="924031"/>
            <a:ext cx="9182100" cy="1272461"/>
          </a:xfrm>
          <a:prstGeom prst="rect">
            <a:avLst/>
          </a:prstGeom>
        </p:spPr>
      </p:pic>
    </p:spTree>
    <p:extLst>
      <p:ext uri="{BB962C8B-B14F-4D97-AF65-F5344CB8AC3E}">
        <p14:creationId xmlns:p14="http://schemas.microsoft.com/office/powerpoint/2010/main" val="340672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0" y="1752600"/>
            <a:ext cx="9144000"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Fertile Material</a:t>
            </a:r>
            <a:r>
              <a:rPr lang="en-US" sz="2400" dirty="0">
                <a:latin typeface="Times New Roman" panose="02020603050405020304" pitchFamily="18" charset="0"/>
                <a:cs typeface="Times New Roman" panose="02020603050405020304" pitchFamily="18" charset="0"/>
              </a:rPr>
              <a:t>: It is defined as the material which absorbs neutrons and undergoes spontaneous changes which lead to the formation of fissionable material. U235 and Th232 are fertile materials. </a:t>
            </a:r>
          </a:p>
        </p:txBody>
      </p:sp>
    </p:spTree>
    <p:extLst>
      <p:ext uri="{BB962C8B-B14F-4D97-AF65-F5344CB8AC3E}">
        <p14:creationId xmlns:p14="http://schemas.microsoft.com/office/powerpoint/2010/main" val="376418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0" y="5201476"/>
            <a:ext cx="9029700"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Parts of a Nuclear Reactor: </a:t>
            </a:r>
            <a:r>
              <a:rPr lang="en-US" sz="2400" dirty="0">
                <a:latin typeface="Times New Roman" panose="02020603050405020304" pitchFamily="18" charset="0"/>
                <a:cs typeface="Times New Roman" panose="02020603050405020304" pitchFamily="18" charset="0"/>
              </a:rPr>
              <a:t>A nuclear reactor is an apparatus in which heat is produced due to nuclear fission chain reaction. </a:t>
            </a:r>
            <a:r>
              <a:rPr lang="en-US" sz="2400" dirty="0">
                <a:highlight>
                  <a:srgbClr val="FFFF00"/>
                </a:highlight>
                <a:latin typeface="Times New Roman" panose="02020603050405020304" pitchFamily="18" charset="0"/>
                <a:cs typeface="Times New Roman" panose="02020603050405020304" pitchFamily="18" charset="0"/>
              </a:rPr>
              <a:t>Parts are as follows: (</a:t>
            </a:r>
            <a:r>
              <a:rPr lang="en-US" sz="2400" dirty="0" err="1">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Nuclear Fuel (ii) Moderator (iii) Control Rods (iv) Reflector</a:t>
            </a:r>
          </a:p>
          <a:p>
            <a:r>
              <a:rPr lang="en-US" sz="2400" dirty="0">
                <a:highlight>
                  <a:srgbClr val="FFFF00"/>
                </a:highlight>
                <a:latin typeface="Times New Roman" panose="02020603050405020304" pitchFamily="18" charset="0"/>
                <a:cs typeface="Times New Roman" panose="02020603050405020304" pitchFamily="18" charset="0"/>
              </a:rPr>
              <a:t>(v) Reactors Vessel (vi) Biological Shielding and (vii) Coolant.</a:t>
            </a:r>
          </a:p>
        </p:txBody>
      </p:sp>
      <p:pic>
        <p:nvPicPr>
          <p:cNvPr id="2" name="Picture 1">
            <a:extLst>
              <a:ext uri="{FF2B5EF4-FFF2-40B4-BE49-F238E27FC236}">
                <a16:creationId xmlns:a16="http://schemas.microsoft.com/office/drawing/2014/main" id="{56340EBC-C58E-4130-BE93-059DB929E356}"/>
              </a:ext>
            </a:extLst>
          </p:cNvPr>
          <p:cNvPicPr>
            <a:picLocks noChangeAspect="1"/>
          </p:cNvPicPr>
          <p:nvPr/>
        </p:nvPicPr>
        <p:blipFill>
          <a:blip r:embed="rId3"/>
          <a:stretch>
            <a:fillRect/>
          </a:stretch>
        </p:blipFill>
        <p:spPr>
          <a:xfrm>
            <a:off x="0" y="609600"/>
            <a:ext cx="9067800" cy="4591875"/>
          </a:xfrm>
          <a:prstGeom prst="rect">
            <a:avLst/>
          </a:prstGeom>
        </p:spPr>
      </p:pic>
    </p:spTree>
    <p:extLst>
      <p:ext uri="{BB962C8B-B14F-4D97-AF65-F5344CB8AC3E}">
        <p14:creationId xmlns:p14="http://schemas.microsoft.com/office/powerpoint/2010/main" val="24498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Nuclear Power Plant</a:t>
            </a:r>
          </a:p>
        </p:txBody>
      </p:sp>
      <p:sp>
        <p:nvSpPr>
          <p:cNvPr id="5" name="Rectangle 4">
            <a:extLst>
              <a:ext uri="{FF2B5EF4-FFF2-40B4-BE49-F238E27FC236}">
                <a16:creationId xmlns:a16="http://schemas.microsoft.com/office/drawing/2014/main" id="{B26FF014-C55D-482F-8BB1-5D87E9B8BBBC}"/>
              </a:ext>
            </a:extLst>
          </p:cNvPr>
          <p:cNvSpPr/>
          <p:nvPr/>
        </p:nvSpPr>
        <p:spPr>
          <a:xfrm>
            <a:off x="114300" y="1676400"/>
            <a:ext cx="9029700" cy="378565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Nuclear Fuel</a:t>
            </a:r>
          </a:p>
          <a:p>
            <a:r>
              <a:rPr lang="en-US" sz="2400" dirty="0">
                <a:latin typeface="Times New Roman" panose="02020603050405020304" pitchFamily="18" charset="0"/>
                <a:cs typeface="Times New Roman" panose="02020603050405020304" pitchFamily="18" charset="0"/>
              </a:rPr>
              <a:t>Fuel of a nuclear reactor should be fissionable material which</a:t>
            </a:r>
          </a:p>
          <a:p>
            <a:r>
              <a:rPr lang="en-US" sz="2400" dirty="0">
                <a:latin typeface="Times New Roman" panose="02020603050405020304" pitchFamily="18" charset="0"/>
                <a:cs typeface="Times New Roman" panose="02020603050405020304" pitchFamily="18" charset="0"/>
              </a:rPr>
              <a:t>can be defined as an element or isotope whose nuclei can be caused</a:t>
            </a:r>
          </a:p>
          <a:p>
            <a:r>
              <a:rPr lang="en-US" sz="2400" dirty="0">
                <a:latin typeface="Times New Roman" panose="02020603050405020304" pitchFamily="18" charset="0"/>
                <a:cs typeface="Times New Roman" panose="02020603050405020304" pitchFamily="18" charset="0"/>
              </a:rPr>
              <a:t>to undergo nuclear fission by nuclear bombardment and to produce</a:t>
            </a:r>
          </a:p>
          <a:p>
            <a:r>
              <a:rPr lang="en-US" sz="2400" dirty="0">
                <a:latin typeface="Times New Roman" panose="02020603050405020304" pitchFamily="18" charset="0"/>
                <a:cs typeface="Times New Roman" panose="02020603050405020304" pitchFamily="18" charset="0"/>
              </a:rPr>
              <a:t>a fission chain reaction. It can be one or all of' the following U233,</a:t>
            </a:r>
          </a:p>
          <a:p>
            <a:r>
              <a:rPr lang="en-US" sz="2400" dirty="0">
                <a:latin typeface="Times New Roman" panose="02020603050405020304" pitchFamily="18" charset="0"/>
                <a:cs typeface="Times New Roman" panose="02020603050405020304" pitchFamily="18" charset="0"/>
              </a:rPr>
              <a:t>U235 and Pu239. Natural uranium found in earth crust contains three isotopes namely U234, U235 , U238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Out of these U235 is most unstable and is capable for sustaining chain reaction and has been given the name as primary fuel. </a:t>
            </a:r>
          </a:p>
        </p:txBody>
      </p:sp>
    </p:spTree>
    <p:extLst>
      <p:ext uri="{BB962C8B-B14F-4D97-AF65-F5344CB8AC3E}">
        <p14:creationId xmlns:p14="http://schemas.microsoft.com/office/powerpoint/2010/main" val="2384684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13819</TotalTime>
  <Words>1419</Words>
  <Application>Microsoft Office PowerPoint</Application>
  <PresentationFormat>On-screen Show (4:3)</PresentationFormat>
  <Paragraphs>116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Garamond</vt:lpstr>
      <vt:lpstr>RotisSansSerif</vt:lpstr>
      <vt:lpstr>Times New Roman</vt:lpstr>
      <vt:lpstr>Wingdings</vt:lpstr>
      <vt:lpstr>Office Theme</vt:lpstr>
      <vt:lpstr>Introduction of Nuclear Power Plant</vt:lpstr>
      <vt:lpstr>Nuclear Power Plant</vt:lpstr>
      <vt:lpstr>Nuclear Power Plant</vt:lpstr>
      <vt:lpstr>Nuclear Power Plant</vt:lpstr>
      <vt:lpstr>Nuclear Power Plant</vt:lpstr>
      <vt:lpstr>Nuclear Power Plant</vt:lpstr>
      <vt:lpstr>Nuclear Power Plant</vt:lpstr>
      <vt:lpstr>Nuclear Power Plant</vt:lpstr>
      <vt:lpstr>Nuclear Power Plant</vt:lpstr>
      <vt:lpstr>Nuclear Power Plant</vt:lpstr>
      <vt:lpstr>Nuclear Power Plant</vt:lpstr>
      <vt:lpstr>Nuclear Power Plant</vt:lpstr>
      <vt:lpstr>Nuclear Power Plant</vt:lpstr>
      <vt:lpstr>Main Components of Nuclear Power Plant</vt:lpstr>
      <vt:lpstr>Nuclear Steam Supply Systems (Types of Reactor)</vt:lpstr>
      <vt:lpstr>Schematic of PWR Power Plant</vt:lpstr>
      <vt:lpstr>Selection of Site for Nuclear Power Station</vt:lpstr>
      <vt:lpstr>Selection of Site for Nuclear Power Station</vt:lpstr>
      <vt:lpstr>Examples: Nuclear Power Station</vt:lpstr>
      <vt:lpstr>Examples: Nuclear Power Station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water users’  association</dc:title>
  <dc:creator>Hira Channa</dc:creator>
  <cp:lastModifiedBy>Mondal, Alam (IFPRI-Dhaka Non-Staff Fellow)</cp:lastModifiedBy>
  <cp:revision>1004</cp:revision>
  <cp:lastPrinted>2015-12-01T22:28:27Z</cp:lastPrinted>
  <dcterms:created xsi:type="dcterms:W3CDTF">2014-01-17T05:08:51Z</dcterms:created>
  <dcterms:modified xsi:type="dcterms:W3CDTF">2020-08-15T16:59:15Z</dcterms:modified>
</cp:coreProperties>
</file>