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q1DAVDeTUhzLJwtBYvDA5fTvw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7086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9688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4635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189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71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639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9262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170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42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43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452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747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293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01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6229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84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18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Google Shape;14;p18"/>
          <p:cNvSpPr txBox="1"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dt" idx="10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ftr" idx="11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sldNum" idx="12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1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body" idx="2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28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body" idx="1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5" name="Google Shape;95;p28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8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8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body" idx="2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body" idx="3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body" idx="4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29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9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9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9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0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30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0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0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1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31"/>
          <p:cNvSpPr txBox="1"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1"/>
          <p:cNvSpPr txBox="1">
            <a:spLocks noGrp="1"/>
          </p:cNvSpPr>
          <p:nvPr>
            <p:ph type="body" idx="1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16" name="Google Shape;116;p31"/>
          <p:cNvSpPr txBox="1">
            <a:spLocks noGrp="1"/>
          </p:cNvSpPr>
          <p:nvPr>
            <p:ph type="body" idx="2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7" name="Google Shape;117;p31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1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1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2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32"/>
          <p:cNvSpPr txBox="1"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2"/>
          <p:cNvSpPr txBox="1">
            <a:spLocks noGrp="1"/>
          </p:cNvSpPr>
          <p:nvPr>
            <p:ph type="body" idx="1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dt" idx="10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2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32"/>
          <p:cNvSpPr>
            <a:spLocks noGrp="1"/>
          </p:cNvSpPr>
          <p:nvPr>
            <p:ph type="pic" idx="2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 type="picTx">
  <p:cSld name="PICTURE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3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33"/>
          <p:cNvSpPr txBox="1"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3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3"/>
          <p:cNvSpPr txBox="1">
            <a:spLocks noGrp="1"/>
          </p:cNvSpPr>
          <p:nvPr>
            <p:ph type="body" idx="1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3" name="Google Shape;133;p33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3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3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Pictures with Caption">
  <p:cSld name="4 Pictures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8" name="Google Shape;138;p34"/>
          <p:cNvSpPr txBox="1"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4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34"/>
          <p:cNvSpPr txBox="1">
            <a:spLocks noGrp="1"/>
          </p:cNvSpPr>
          <p:nvPr>
            <p:ph type="body" idx="1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1" name="Google Shape;141;p34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4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4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34"/>
          <p:cNvSpPr>
            <a:spLocks noGrp="1"/>
          </p:cNvSpPr>
          <p:nvPr>
            <p:ph type="pic" idx="3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Google Shape;145;p34"/>
          <p:cNvSpPr>
            <a:spLocks noGrp="1"/>
          </p:cNvSpPr>
          <p:nvPr>
            <p:ph type="pic" idx="4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34"/>
          <p:cNvSpPr>
            <a:spLocks noGrp="1"/>
          </p:cNvSpPr>
          <p:nvPr>
            <p:ph type="pic" idx="5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35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5"/>
          <p:cNvSpPr txBox="1">
            <a:spLocks noGrp="1"/>
          </p:cNvSpPr>
          <p:nvPr>
            <p:ph type="body" idx="1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151" name="Google Shape;151;p35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5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5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36"/>
          <p:cNvSpPr txBox="1">
            <a:spLocks noGrp="1"/>
          </p:cNvSpPr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6"/>
          <p:cNvSpPr txBox="1">
            <a:spLocks noGrp="1"/>
          </p:cNvSpPr>
          <p:nvPr>
            <p:ph type="body" idx="1"/>
          </p:nvPr>
        </p:nvSpPr>
        <p:spPr>
          <a:xfrm rot="5400000">
            <a:off x="912206" y="580418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158" name="Google Shape;158;p36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6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6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28;p20"/>
          <p:cNvSpPr txBox="1"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20"/>
          <p:cNvSpPr>
            <a:spLocks noGrp="1"/>
          </p:cNvSpPr>
          <p:nvPr>
            <p:ph type="pic" idx="2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20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Picture">
  <p:cSld name="Title, Content, and Pictur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21"/>
          <p:cNvSpPr>
            <a:spLocks noGrp="1"/>
          </p:cNvSpPr>
          <p:nvPr>
            <p:ph type="pic" idx="2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22"/>
          <p:cNvSpPr txBox="1"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with Picture">
  <p:cSld name="Section with Pictur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23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8" name="Google Shape;58;p24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body" idx="1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2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2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body" idx="3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4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26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2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>
            <a:spLocks noGrp="1"/>
          </p:cNvSpPr>
          <p:nvPr>
            <p:ph type="ctrTitle"/>
          </p:nvPr>
        </p:nvSpPr>
        <p:spPr>
          <a:xfrm>
            <a:off x="3073401" y="3884376"/>
            <a:ext cx="5816600" cy="104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 b="1" dirty="0"/>
              <a:t>Logic Gates &amp; Circuits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66" name="Google Shape;166;p1"/>
          <p:cNvSpPr txBox="1">
            <a:spLocks noGrp="1"/>
          </p:cNvSpPr>
          <p:nvPr>
            <p:ph type="subTitle" idx="1"/>
          </p:nvPr>
        </p:nvSpPr>
        <p:spPr>
          <a:xfrm>
            <a:off x="3115734" y="4947358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dirty="0" err="1" smtClean="0"/>
              <a:t>Afjal</a:t>
            </a:r>
            <a:r>
              <a:rPr lang="en-US" sz="1800" dirty="0" smtClean="0"/>
              <a:t> H. </a:t>
            </a:r>
            <a:r>
              <a:rPr lang="en-US" sz="1800" dirty="0" err="1" smtClean="0"/>
              <a:t>Sarower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dirty="0"/>
              <a:t>Dept. of CSE</a:t>
            </a:r>
            <a:endParaRPr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"/>
          <p:cNvSpPr txBox="1">
            <a:spLocks noGrp="1"/>
          </p:cNvSpPr>
          <p:nvPr>
            <p:ph type="title"/>
          </p:nvPr>
        </p:nvSpPr>
        <p:spPr>
          <a:xfrm>
            <a:off x="457199" y="321738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lang="en-US" sz="3200" b="1"/>
              <a:t>Finding Boolean Expression of a Logic Circuit (Example 2)</a:t>
            </a:r>
            <a:r>
              <a:rPr lang="en-US" sz="3200"/>
              <a:t> </a:t>
            </a:r>
            <a:endParaRPr sz="3200"/>
          </a:p>
        </p:txBody>
      </p:sp>
      <p:pic>
        <p:nvPicPr>
          <p:cNvPr id="225" name="Google Shape;22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889" y="2103630"/>
            <a:ext cx="8325557" cy="3283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"/>
          <p:cNvSpPr txBox="1">
            <a:spLocks noGrp="1"/>
          </p:cNvSpPr>
          <p:nvPr>
            <p:ph type="title"/>
          </p:nvPr>
        </p:nvSpPr>
        <p:spPr>
          <a:xfrm>
            <a:off x="414866" y="307627"/>
            <a:ext cx="685235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lang="en-US" sz="3200" b="1"/>
              <a:t>Constructing a Logic Circuit from a Boolean Expression (Example 1)</a:t>
            </a:r>
            <a:endParaRPr sz="3200"/>
          </a:p>
        </p:txBody>
      </p:sp>
      <p:pic>
        <p:nvPicPr>
          <p:cNvPr id="231" name="Google Shape;23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979" y="2026350"/>
            <a:ext cx="8390465" cy="4305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2"/>
          <p:cNvSpPr txBox="1">
            <a:spLocks noGrp="1"/>
          </p:cNvSpPr>
          <p:nvPr>
            <p:ph type="title"/>
          </p:nvPr>
        </p:nvSpPr>
        <p:spPr>
          <a:xfrm>
            <a:off x="400755" y="293516"/>
            <a:ext cx="689469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lang="en-US" sz="3200" b="1"/>
              <a:t>Constructing a Logic Circuit from a Boolean Expression (Example 2)</a:t>
            </a:r>
            <a:r>
              <a:rPr lang="en-US" sz="3200"/>
              <a:t> </a:t>
            </a:r>
            <a:endParaRPr/>
          </a:p>
        </p:txBody>
      </p:sp>
      <p:pic>
        <p:nvPicPr>
          <p:cNvPr id="237" name="Google Shape;23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446" y="1506500"/>
            <a:ext cx="8383198" cy="53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3"/>
          <p:cNvSpPr txBox="1">
            <a:spLocks noGrp="1"/>
          </p:cNvSpPr>
          <p:nvPr>
            <p:ph type="title"/>
          </p:nvPr>
        </p:nvSpPr>
        <p:spPr>
          <a:xfrm>
            <a:off x="457199" y="335849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Universal NAND Gate</a:t>
            </a:r>
            <a:endParaRPr/>
          </a:p>
        </p:txBody>
      </p:sp>
      <p:sp>
        <p:nvSpPr>
          <p:cNvPr id="243" name="Google Shape;243;p13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8221134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NAND gate is an universal gate, it is alone sufficient to implement any Boolean expression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To understand this, consider: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Basic logic gates (AND, OR, and NOT) are logically complete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Sufficient to show that AND, OR, and NOT gates can be implemented with NAND gates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"/>
          <p:cNvSpPr txBox="1">
            <a:spLocks noGrp="1"/>
          </p:cNvSpPr>
          <p:nvPr>
            <p:ph type="title"/>
          </p:nvPr>
        </p:nvSpPr>
        <p:spPr>
          <a:xfrm>
            <a:off x="400755" y="166517"/>
            <a:ext cx="713457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lang="en-US" sz="3200" b="1"/>
              <a:t>Implementation of NOT, AND and OR Gates by NAND Gates</a:t>
            </a:r>
            <a:endParaRPr sz="3200"/>
          </a:p>
        </p:txBody>
      </p:sp>
      <p:pic>
        <p:nvPicPr>
          <p:cNvPr id="249" name="Google Shape;249;p14" descr="Untitl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1728" y="1442604"/>
            <a:ext cx="4885267" cy="1337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4" descr="Untitl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551" y="3066507"/>
            <a:ext cx="5630334" cy="1397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14" descr="Untitled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3224" y="4824490"/>
            <a:ext cx="7380110" cy="1926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5"/>
          <p:cNvSpPr txBox="1">
            <a:spLocks noGrp="1"/>
          </p:cNvSpPr>
          <p:nvPr>
            <p:ph type="title"/>
          </p:nvPr>
        </p:nvSpPr>
        <p:spPr>
          <a:xfrm>
            <a:off x="457199" y="324559"/>
            <a:ext cx="6508377" cy="759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Universal NOR Gate</a:t>
            </a:r>
            <a:endParaRPr/>
          </a:p>
        </p:txBody>
      </p:sp>
      <p:sp>
        <p:nvSpPr>
          <p:cNvPr id="257" name="Google Shape;257;p15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8348134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NOR gate is an universal gate, it is alone sufficient to implement any Boolean expression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To understand this, consider: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Basic logic gates (AND, OR, and NOT) are logically complete</a:t>
            </a:r>
            <a:endParaRPr sz="2000"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Sufficient to show that AND, OR, and NOT gates can be implemented with NOR gates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16" descr="Untitl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0097" y="4489017"/>
            <a:ext cx="7281446" cy="232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6" descr="Untitl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039" y="2949760"/>
            <a:ext cx="6132167" cy="142636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6"/>
          <p:cNvSpPr txBox="1">
            <a:spLocks noGrp="1"/>
          </p:cNvSpPr>
          <p:nvPr>
            <p:ph type="title"/>
          </p:nvPr>
        </p:nvSpPr>
        <p:spPr>
          <a:xfrm>
            <a:off x="372533" y="279405"/>
            <a:ext cx="695113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Implementation of NOT, OR and AND Gates by NOR Gates</a:t>
            </a:r>
            <a:endParaRPr/>
          </a:p>
        </p:txBody>
      </p:sp>
      <p:pic>
        <p:nvPicPr>
          <p:cNvPr id="265" name="Google Shape;265;p16" descr="Untitled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65762" y="1542347"/>
            <a:ext cx="5013682" cy="1262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title"/>
          </p:nvPr>
        </p:nvSpPr>
        <p:spPr>
          <a:xfrm>
            <a:off x="372533" y="366890"/>
            <a:ext cx="6508377" cy="850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Logic Gates</a:t>
            </a:r>
            <a:r>
              <a:rPr lang="en-US"/>
              <a:t> 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body" idx="1"/>
          </p:nvPr>
        </p:nvSpPr>
        <p:spPr>
          <a:xfrm>
            <a:off x="358421" y="1860105"/>
            <a:ext cx="8531579" cy="474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Logic gates are electronic circuits that operate on one or more input signals to produce standard output signal</a:t>
            </a:r>
            <a:endParaRPr sz="2400"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Are the building blocks of all the circuits in a computer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Some of the most basic and useful logic gates are - </a:t>
            </a:r>
            <a:endParaRPr sz="2400"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AND, </a:t>
            </a:r>
            <a:endParaRPr sz="2000"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OR, </a:t>
            </a:r>
            <a:endParaRPr sz="2000"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NOT, </a:t>
            </a:r>
            <a:endParaRPr sz="2000"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NAND and </a:t>
            </a:r>
            <a:endParaRPr sz="2000"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NOR gate 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5005" y="3413842"/>
            <a:ext cx="5315969" cy="32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457199" y="328206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AND Gate</a:t>
            </a:r>
            <a:r>
              <a:rPr lang="en-US"/>
              <a:t> </a:t>
            </a:r>
            <a:endParaRPr/>
          </a:p>
        </p:txBody>
      </p:sp>
      <p:sp>
        <p:nvSpPr>
          <p:cNvPr id="179" name="Google Shape;179;p3"/>
          <p:cNvSpPr txBox="1">
            <a:spLocks noGrp="1"/>
          </p:cNvSpPr>
          <p:nvPr>
            <p:ph type="body" idx="1"/>
          </p:nvPr>
        </p:nvSpPr>
        <p:spPr>
          <a:xfrm>
            <a:off x="457199" y="1819005"/>
            <a:ext cx="8362348" cy="1781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Physical realization of logical multiplication (AND) operation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Generates an output signal of 1 only if all input signals are also 1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AND Gate (Block Diagram Symbol 	and Truth Table)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0863" y="1972917"/>
            <a:ext cx="5240725" cy="402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"/>
          <p:cNvSpPr txBox="1">
            <a:spLocks noGrp="1"/>
          </p:cNvSpPr>
          <p:nvPr>
            <p:ph type="title"/>
          </p:nvPr>
        </p:nvSpPr>
        <p:spPr>
          <a:xfrm>
            <a:off x="457199" y="348912"/>
            <a:ext cx="6508377" cy="75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OR Gate</a:t>
            </a:r>
            <a:r>
              <a:rPr lang="en-US"/>
              <a:t> </a:t>
            </a:r>
            <a:endParaRPr/>
          </a:p>
        </p:txBody>
      </p:sp>
      <p:sp>
        <p:nvSpPr>
          <p:cNvPr id="186" name="Google Shape;186;p4"/>
          <p:cNvSpPr txBox="1">
            <a:spLocks noGrp="1"/>
          </p:cNvSpPr>
          <p:nvPr>
            <p:ph type="body" idx="1"/>
          </p:nvPr>
        </p:nvSpPr>
        <p:spPr>
          <a:xfrm>
            <a:off x="232827" y="2070230"/>
            <a:ext cx="3760617" cy="379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Physical realization of logical addition (OR) operation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Generates an output signal of 1 if at least one of the input signals is also 1 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OR Gate (Block Diagram Symbol and Truth Table)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"/>
          <p:cNvSpPr txBox="1">
            <a:spLocks noGrp="1"/>
          </p:cNvSpPr>
          <p:nvPr>
            <p:ph type="title"/>
          </p:nvPr>
        </p:nvSpPr>
        <p:spPr>
          <a:xfrm>
            <a:off x="457199" y="335849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NOT Gate</a:t>
            </a:r>
            <a:r>
              <a:rPr lang="en-US"/>
              <a:t> </a:t>
            </a:r>
            <a:endParaRPr/>
          </a:p>
        </p:txBody>
      </p:sp>
      <p:sp>
        <p:nvSpPr>
          <p:cNvPr id="192" name="Google Shape;192;p5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3719678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Physical realization of complementation operation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Generates an output signal, which is the reverse of the input signal</a:t>
            </a:r>
            <a:endParaRPr/>
          </a:p>
          <a:p>
            <a:pPr marL="228600" lvl="0" indent="-76200" algn="l" rtl="0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pic>
        <p:nvPicPr>
          <p:cNvPr id="193" name="Google Shape;19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6877" y="2426872"/>
            <a:ext cx="4659489" cy="3762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1537" y="3245557"/>
            <a:ext cx="5570299" cy="353200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6"/>
          <p:cNvSpPr txBox="1">
            <a:spLocks noGrp="1"/>
          </p:cNvSpPr>
          <p:nvPr>
            <p:ph type="title"/>
          </p:nvPr>
        </p:nvSpPr>
        <p:spPr>
          <a:xfrm>
            <a:off x="457199" y="338669"/>
            <a:ext cx="6508377" cy="745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NAND Gate</a:t>
            </a:r>
            <a:r>
              <a:rPr lang="en-US"/>
              <a:t> </a:t>
            </a:r>
            <a:endParaRPr/>
          </a:p>
        </p:txBody>
      </p:sp>
      <p:sp>
        <p:nvSpPr>
          <p:cNvPr id="200" name="Google Shape;200;p6"/>
          <p:cNvSpPr txBox="1">
            <a:spLocks noGrp="1"/>
          </p:cNvSpPr>
          <p:nvPr>
            <p:ph type="body" idx="1"/>
          </p:nvPr>
        </p:nvSpPr>
        <p:spPr>
          <a:xfrm>
            <a:off x="471311" y="1165587"/>
            <a:ext cx="6810022" cy="205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Complemented AND gate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Generates an output signal of:</a:t>
            </a:r>
            <a:endParaRPr/>
          </a:p>
          <a:p>
            <a:pPr marL="685800" lvl="1" indent="-457200" algn="l" rtl="0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1 if any one of the inputs is a 0</a:t>
            </a:r>
            <a:endParaRPr/>
          </a:p>
          <a:p>
            <a:pPr marL="685800" lvl="1" indent="-457200" algn="l" rtl="0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0 when all the inputs are 1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 txBox="1">
            <a:spLocks noGrp="1"/>
          </p:cNvSpPr>
          <p:nvPr>
            <p:ph type="title"/>
          </p:nvPr>
        </p:nvSpPr>
        <p:spPr>
          <a:xfrm>
            <a:off x="527754" y="324563"/>
            <a:ext cx="6508377" cy="702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NOR Gate</a:t>
            </a:r>
            <a:endParaRPr b="1"/>
          </a:p>
        </p:txBody>
      </p:sp>
      <p:sp>
        <p:nvSpPr>
          <p:cNvPr id="206" name="Google Shape;206;p7"/>
          <p:cNvSpPr txBox="1">
            <a:spLocks noGrp="1"/>
          </p:cNvSpPr>
          <p:nvPr>
            <p:ph type="body" idx="1"/>
          </p:nvPr>
        </p:nvSpPr>
        <p:spPr>
          <a:xfrm>
            <a:off x="527754" y="1109143"/>
            <a:ext cx="8362245" cy="206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Complemented OR gate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Generates an output signal of:</a:t>
            </a:r>
            <a:endParaRPr/>
          </a:p>
          <a:p>
            <a:pPr marL="685800" lvl="1" indent="-457200" algn="l" rtl="0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1 only when all inputs are 0</a:t>
            </a:r>
            <a:endParaRPr/>
          </a:p>
          <a:p>
            <a:pPr marL="685800" lvl="1" indent="-457200" algn="l" rtl="0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0 if any one of inputs is a 1 </a:t>
            </a:r>
            <a:endParaRPr/>
          </a:p>
        </p:txBody>
      </p:sp>
      <p:pic>
        <p:nvPicPr>
          <p:cNvPr id="207" name="Google Shape;20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1999" y="3324571"/>
            <a:ext cx="5607569" cy="3345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471310" y="335849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/>
              <a:t>Logic Circuits</a:t>
            </a:r>
            <a:r>
              <a:rPr lang="en-US"/>
              <a:t> </a:t>
            </a:r>
            <a:endParaRPr/>
          </a:p>
        </p:txBody>
      </p:sp>
      <p:sp>
        <p:nvSpPr>
          <p:cNvPr id="213" name="Google Shape;213;p8"/>
          <p:cNvSpPr txBox="1">
            <a:spLocks noGrp="1"/>
          </p:cNvSpPr>
          <p:nvPr>
            <p:ph type="body" idx="1"/>
          </p:nvPr>
        </p:nvSpPr>
        <p:spPr>
          <a:xfrm>
            <a:off x="457199" y="1955802"/>
            <a:ext cx="8404579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When logic gates are interconnected to form a gating / logic network, it is known as a </a:t>
            </a:r>
            <a:r>
              <a:rPr lang="en-US" sz="2400" i="1"/>
              <a:t>combinational logic circuit</a:t>
            </a:r>
            <a:endParaRPr sz="2400"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Boolean algebra expression for a given logic circuit can be derived by systematically progressing from input to output on the gates</a:t>
            </a:r>
            <a:endParaRPr/>
          </a:p>
          <a:p>
            <a:pPr marL="228600" lvl="0" indent="-228600" algn="l" rtl="0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three logic gates (AND, OR, and NOT) are logically complete because any Boolean expression can be realized as a logic circuit using only these three gates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"/>
          <p:cNvSpPr txBox="1">
            <a:spLocks noGrp="1"/>
          </p:cNvSpPr>
          <p:nvPr>
            <p:ph type="title"/>
          </p:nvPr>
        </p:nvSpPr>
        <p:spPr>
          <a:xfrm>
            <a:off x="457199" y="335849"/>
            <a:ext cx="672535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lang="en-US" sz="3200" b="1"/>
              <a:t>Finding Boolean Expression of a Logic Circuit (Example 1)</a:t>
            </a:r>
            <a:r>
              <a:rPr lang="en-US" sz="3200"/>
              <a:t> </a:t>
            </a:r>
            <a:endParaRPr/>
          </a:p>
        </p:txBody>
      </p:sp>
      <p:pic>
        <p:nvPicPr>
          <p:cNvPr id="219" name="Google Shape;21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3" y="2535025"/>
            <a:ext cx="8438443" cy="3299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On-screen Show (4:3)</PresentationFormat>
  <Paragraphs>53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Noto Sans Symbols</vt:lpstr>
      <vt:lpstr>Arial</vt:lpstr>
      <vt:lpstr>Plaza</vt:lpstr>
      <vt:lpstr>Logic Gates &amp; Circuits </vt:lpstr>
      <vt:lpstr>Logic Gates </vt:lpstr>
      <vt:lpstr>AND Gate </vt:lpstr>
      <vt:lpstr>OR Gate </vt:lpstr>
      <vt:lpstr>NOT Gate </vt:lpstr>
      <vt:lpstr>NAND Gate </vt:lpstr>
      <vt:lpstr>NOR Gate</vt:lpstr>
      <vt:lpstr>Logic Circuits </vt:lpstr>
      <vt:lpstr>Finding Boolean Expression of a Logic Circuit (Example 1) </vt:lpstr>
      <vt:lpstr>Finding Boolean Expression of a Logic Circuit (Example 2) </vt:lpstr>
      <vt:lpstr>Constructing a Logic Circuit from a Boolean Expression (Example 1)</vt:lpstr>
      <vt:lpstr>Constructing a Logic Circuit from a Boolean Expression (Example 2) </vt:lpstr>
      <vt:lpstr>Universal NAND Gate</vt:lpstr>
      <vt:lpstr>Implementation of NOT, AND and OR Gates by NAND Gates</vt:lpstr>
      <vt:lpstr>Universal NOR Gate</vt:lpstr>
      <vt:lpstr>Implementation of NOT, OR and AND Gates by NOR Gates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 &amp; Circuits </dc:title>
  <dc:creator>S. R. H. Noori</dc:creator>
  <cp:lastModifiedBy>DSC-IT</cp:lastModifiedBy>
  <cp:revision>1</cp:revision>
  <dcterms:created xsi:type="dcterms:W3CDTF">2014-09-19T08:15:02Z</dcterms:created>
  <dcterms:modified xsi:type="dcterms:W3CDTF">2022-11-09T05:00:00Z</dcterms:modified>
</cp:coreProperties>
</file>