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316" r:id="rId5"/>
    <p:sldId id="321" r:id="rId6"/>
    <p:sldId id="315" r:id="rId7"/>
    <p:sldId id="317" r:id="rId8"/>
    <p:sldId id="318" r:id="rId9"/>
    <p:sldId id="319" r:id="rId10"/>
    <p:sldId id="262" r:id="rId11"/>
    <p:sldId id="263" r:id="rId12"/>
    <p:sldId id="264" r:id="rId13"/>
    <p:sldId id="265" r:id="rId14"/>
    <p:sldId id="266" r:id="rId15"/>
    <p:sldId id="267" r:id="rId16"/>
    <p:sldId id="268" r:id="rId17"/>
    <p:sldId id="269" r:id="rId18"/>
    <p:sldId id="270" r:id="rId19"/>
    <p:sldId id="271" r:id="rId20"/>
    <p:sldId id="272" r:id="rId21"/>
    <p:sldId id="275" r:id="rId22"/>
    <p:sldId id="276" r:id="rId23"/>
    <p:sldId id="277" r:id="rId24"/>
    <p:sldId id="278" r:id="rId25"/>
    <p:sldId id="279" r:id="rId26"/>
    <p:sldId id="273" r:id="rId27"/>
    <p:sldId id="280" r:id="rId28"/>
    <p:sldId id="281" r:id="rId29"/>
    <p:sldId id="320" r:id="rId30"/>
    <p:sldId id="282" r:id="rId31"/>
    <p:sldId id="283" r:id="rId32"/>
    <p:sldId id="284" r:id="rId33"/>
    <p:sldId id="285" r:id="rId34"/>
    <p:sldId id="286" r:id="rId35"/>
    <p:sldId id="287" r:id="rId36"/>
    <p:sldId id="288" r:id="rId37"/>
    <p:sldId id="289" r:id="rId38"/>
    <p:sldId id="290" r:id="rId39"/>
    <p:sldId id="274" r:id="rId40"/>
    <p:sldId id="291" r:id="rId41"/>
    <p:sldId id="292" r:id="rId42"/>
    <p:sldId id="293" r:id="rId43"/>
    <p:sldId id="294" r:id="rId44"/>
    <p:sldId id="295" r:id="rId45"/>
    <p:sldId id="296" r:id="rId46"/>
    <p:sldId id="297" r:id="rId47"/>
    <p:sldId id="298" r:id="rId48"/>
    <p:sldId id="302" r:id="rId49"/>
    <p:sldId id="303" r:id="rId50"/>
    <p:sldId id="304" r:id="rId51"/>
    <p:sldId id="305" r:id="rId52"/>
    <p:sldId id="306" r:id="rId53"/>
    <p:sldId id="307" r:id="rId54"/>
    <p:sldId id="308" r:id="rId55"/>
    <p:sldId id="299" r:id="rId56"/>
    <p:sldId id="300" r:id="rId57"/>
    <p:sldId id="301" r:id="rId58"/>
    <p:sldId id="30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5/18/2022</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5/18/2022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5/18/2022</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5/18/2022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5/18/2022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5/18/2022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5/18/2022</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mage.slideserve.com/592756/storage-types-classifications-l.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mage.slideserve.com/592756/storage-types-contd-short-term-storage-l.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mage.slideserve.com/592756/storage-types-contd-medium-term-storage-l.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mage.slideserve.com/592756/storage-types-contd-long-term-storage-l.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mage.slideserve.com/592756/storage-types-contd-small-scale-storage-l.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mage.slideserve.com/592756/storage-types-contd-medium-scale-storage-l.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mage.slideserve.com/592756/storage-types-contd-large-scale-storage-l.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mage.slideserve.com/592756/storage-types-contd-classification-based-on-principle-of-storage-l.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mage.slideserve.com/592756/storage-types-contd-physical-storage-l.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mage.slideserve.com/592756/storage-types-contd-chemical-storage-l.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mage.slideserve.com/592756/storage-types-contd-biological-storage-l.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image.slideserve.com/592756/factors-affecting-crop-storage-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mage.slideserve.com/592756/factors-affecting-crop-storage-contd-micro-organisms-l.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mage.slideserve.com/592756/factors-affecting-crop-storage-contd-micro-organisms24-l.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mage.slideserve.com/592756/factors-affecting-crop-storage-contd-insects-mite-and-pests-l.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image.slideserve.com/592756/factors-affecting-crop-storage-contd-rodents-l.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image.slideserve.com/592756/factors-affecting-crop-storage-contd-environmental-factors-l.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image.slideserve.com/592756/types-of-storage-structures-l.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mage.slideserve.com/592756/types-of-storage-structures-contd-traditional-structures-l.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mage.slideserve.com/592756/traditional-storage-structures-contd-l.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image.slideserve.com/592756/traditional-storage-structures-contd-rhombus-and-crib-l.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mage.slideserve.com/592756/traditional-storage-structures-contd-rhombus-and-crib32-l.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mage.slideserve.com/592756/traditional-storage-structures-contd-barn-shelf-and-pit-l.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image.slideserve.com/592756/traditional-storage-structures-contd-others-l.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image.slideserve.com/592756/modern-storage-structures-contd-l.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image.slideserve.com/592756/modern-storage-structures-contd-improved-crib-l.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image.slideserve.com/592756/modern-storage-structures-contd-ware-house-l.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image.slideserve.com/592756/modern-storage-structures-contd-silo-l.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image.slideserve.com/592756/modern-storage-structures-contd-silo-classification-l.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image.slideserve.com/592756/modern-storage-structures-contd-silo-classification40-l.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image.slideserve.com/592756/modern-storage-structures-contd-silo-classification41-l.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mage.slideserve.com/592756/modern-storage-structures-contd-silo-classification42-l.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image.slideserve.com/592756/modern-storage-structures-contd-silo-classification43-l.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mage.slideserve.com/592756/modern-storage-structures-contd-controlled-atmosphere-ca-storage-system-l.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image.slideserve.com/592756/modern-storage-structures-contd-refrigeration-l.jp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image.slideserve.com/592756/modern-storage-structures-contd-cold-storage-l.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image.slideserve.com/592756/modern-storage-structures-contd-cold-storage47-l.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image.slideserve.com/592756/modern-storage-structures-contd-cold-storage48-l.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image.slideserve.com/592756/modern-storage-structures-contd-evaporative-coolant-system-ecs-l.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image.slideserve.com/592756/modern-storage-structures-contd-hermetic-storage-structure-l.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image.slideserve.com/592756/modern-storage-structures-contd-gas-storage-structure-l.jp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image.slideserve.com/592756/modern-storage-structures-contd-design-principles-l.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image.slideserve.com/592756/nature-of-agric-bio-materials-in-relation-to-storage-l.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image.slideserve.com/592756/storage-of-fruits-and-vegetables-l.jpg" TargetMode="External"/><Relationship Id="rId2" Type="http://schemas.openxmlformats.org/officeDocument/2006/relationships/hyperlink" Target="https://image.slideserve.com/592756/storage-of-highly-perishables-l.jpg" TargetMode="External"/><Relationship Id="rId1" Type="http://schemas.openxmlformats.org/officeDocument/2006/relationships/slideLayout" Target="../slideLayouts/slideLayout2.xml"/><Relationship Id="rId4" Type="http://schemas.openxmlformats.org/officeDocument/2006/relationships/hyperlink" Target="https://image.slideserve.com/592756/storage-of-roots-and-tubers-l.jp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image.slideserve.com/592756/strategic-food-reserve-contd-l.jpg" TargetMode="External"/><Relationship Id="rId2" Type="http://schemas.openxmlformats.org/officeDocument/2006/relationships/hyperlink" Target="https://image.slideserve.com/592756/strategic-food-reserve-l.jp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3505200"/>
            <a:ext cx="6172200" cy="914400"/>
          </a:xfrm>
        </p:spPr>
        <p:txBody>
          <a:bodyPr/>
          <a:lstStyle/>
          <a:p>
            <a:r>
              <a:rPr lang="en-US" dirty="0">
                <a:solidFill>
                  <a:schemeClr val="tx1"/>
                </a:solidFill>
              </a:rPr>
              <a:t>Topics: Food Storage </a:t>
            </a:r>
          </a:p>
        </p:txBody>
      </p:sp>
      <p:sp>
        <p:nvSpPr>
          <p:cNvPr id="3" name="Subtitle 2"/>
          <p:cNvSpPr>
            <a:spLocks noGrp="1"/>
          </p:cNvSpPr>
          <p:nvPr>
            <p:ph type="subTitle" idx="1"/>
          </p:nvPr>
        </p:nvSpPr>
        <p:spPr>
          <a:xfrm>
            <a:off x="2900680" y="1295400"/>
            <a:ext cx="9296400" cy="685800"/>
          </a:xfrm>
        </p:spPr>
        <p:txBody>
          <a:bodyPr>
            <a:noAutofit/>
          </a:bodyPr>
          <a:lstStyle/>
          <a:p>
            <a:r>
              <a:rPr lang="en-US" sz="3200" i="1" dirty="0">
                <a:solidFill>
                  <a:schemeClr val="tx1"/>
                </a:solidFill>
              </a:rPr>
              <a:t>Course Code: NFE 415</a:t>
            </a:r>
          </a:p>
          <a:p>
            <a:r>
              <a:rPr lang="en-US" sz="3200" i="1" dirty="0">
                <a:solidFill>
                  <a:schemeClr val="tx1"/>
                </a:solidFill>
              </a:rPr>
              <a:t>Course Title: Food Storage Engineering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lassifications"/>
              </a:rPr>
              <a:t>Storage Types: Classifications</a:t>
            </a:r>
            <a:endParaRPr lang="en-US" dirty="0"/>
          </a:p>
        </p:txBody>
      </p:sp>
      <p:sp>
        <p:nvSpPr>
          <p:cNvPr id="3" name="Content Placeholder 2"/>
          <p:cNvSpPr>
            <a:spLocks noGrp="1"/>
          </p:cNvSpPr>
          <p:nvPr>
            <p:ph sz="quarter" idx="1"/>
          </p:nvPr>
        </p:nvSpPr>
        <p:spPr/>
        <p:txBody>
          <a:bodyPr/>
          <a:lstStyle/>
          <a:p>
            <a:pPr lvl="0"/>
            <a:r>
              <a:rPr lang="en-US" dirty="0"/>
              <a:t>Classification of storage types can be based on the following factors:</a:t>
            </a:r>
          </a:p>
          <a:p>
            <a:pPr lvl="1"/>
            <a:r>
              <a:rPr lang="en-US" dirty="0"/>
              <a:t>Duration of Storage </a:t>
            </a:r>
          </a:p>
          <a:p>
            <a:pPr lvl="1"/>
            <a:r>
              <a:rPr lang="en-US" dirty="0"/>
              <a:t>Size or Scale of Storage </a:t>
            </a:r>
          </a:p>
          <a:p>
            <a:pPr lvl="1"/>
            <a:r>
              <a:rPr lang="en-US" dirty="0"/>
              <a:t>Principle of Storage</a:t>
            </a:r>
          </a:p>
          <a:p>
            <a:endParaRPr lang="en-US" dirty="0"/>
          </a:p>
        </p:txBody>
      </p:sp>
    </p:spTree>
    <p:extLst>
      <p:ext uri="{BB962C8B-B14F-4D97-AF65-F5344CB8AC3E}">
        <p14:creationId xmlns:p14="http://schemas.microsoft.com/office/powerpoint/2010/main" val="30613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956800" cy="731838"/>
          </a:xfrm>
        </p:spPr>
        <p:txBody>
          <a:bodyPr/>
          <a:lstStyle/>
          <a:p>
            <a:r>
              <a:rPr lang="en-US" b="1" dirty="0">
                <a:solidFill>
                  <a:srgbClr val="FF0000"/>
                </a:solidFill>
              </a:rPr>
              <a:t>Classification Based on Duration of</a:t>
            </a:r>
            <a:r>
              <a:rPr lang="en-US" dirty="0">
                <a:solidFill>
                  <a:srgbClr val="FF0000"/>
                </a:solidFill>
              </a:rPr>
              <a:t> Storage</a:t>
            </a:r>
          </a:p>
        </p:txBody>
      </p:sp>
      <p:sp>
        <p:nvSpPr>
          <p:cNvPr id="3" name="Content Placeholder 2"/>
          <p:cNvSpPr>
            <a:spLocks noGrp="1"/>
          </p:cNvSpPr>
          <p:nvPr>
            <p:ph sz="quarter" idx="1"/>
          </p:nvPr>
        </p:nvSpPr>
        <p:spPr/>
        <p:txBody>
          <a:bodyPr/>
          <a:lstStyle/>
          <a:p>
            <a:pPr lvl="0"/>
            <a:r>
              <a:rPr lang="en-US" dirty="0"/>
              <a:t>Storage systems are classified in terms of duration of storage as:</a:t>
            </a:r>
          </a:p>
          <a:p>
            <a:pPr lvl="1"/>
            <a:r>
              <a:rPr lang="en-US" dirty="0"/>
              <a:t> Short Term Storage </a:t>
            </a:r>
          </a:p>
          <a:p>
            <a:pPr lvl="1"/>
            <a:r>
              <a:rPr lang="en-US" dirty="0"/>
              <a:t>Medium Term Storage </a:t>
            </a:r>
          </a:p>
          <a:p>
            <a:pPr lvl="1"/>
            <a:r>
              <a:rPr lang="en-US" dirty="0"/>
              <a:t>Long Term Storage</a:t>
            </a:r>
          </a:p>
          <a:p>
            <a:endParaRPr lang="en-US" dirty="0"/>
          </a:p>
        </p:txBody>
      </p:sp>
    </p:spTree>
    <p:extLst>
      <p:ext uri="{BB962C8B-B14F-4D97-AF65-F5344CB8AC3E}">
        <p14:creationId xmlns:p14="http://schemas.microsoft.com/office/powerpoint/2010/main" val="962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short term storage"/>
              </a:rPr>
              <a:t>Storage Types (Contd.): Short Term Storage</a:t>
            </a:r>
            <a:endParaRPr lang="en-US" dirty="0"/>
          </a:p>
        </p:txBody>
      </p:sp>
      <p:sp>
        <p:nvSpPr>
          <p:cNvPr id="3" name="Content Placeholder 2"/>
          <p:cNvSpPr>
            <a:spLocks noGrp="1"/>
          </p:cNvSpPr>
          <p:nvPr>
            <p:ph sz="quarter" idx="1"/>
          </p:nvPr>
        </p:nvSpPr>
        <p:spPr/>
        <p:txBody>
          <a:bodyPr/>
          <a:lstStyle/>
          <a:p>
            <a:pPr lvl="0"/>
            <a:r>
              <a:rPr lang="en-US" dirty="0"/>
              <a:t> Stored products in short term storage mostly </a:t>
            </a:r>
            <a:r>
              <a:rPr lang="en-US" dirty="0">
                <a:solidFill>
                  <a:srgbClr val="FF0000"/>
                </a:solidFill>
              </a:rPr>
              <a:t>do not last beyond 6 months </a:t>
            </a:r>
          </a:p>
          <a:p>
            <a:pPr lvl="0"/>
            <a:r>
              <a:rPr lang="en-US" dirty="0">
                <a:solidFill>
                  <a:srgbClr val="FF0000"/>
                </a:solidFill>
              </a:rPr>
              <a:t>Highly perishable products </a:t>
            </a:r>
            <a:r>
              <a:rPr lang="en-US" dirty="0"/>
              <a:t>(such as egg, meat, fish and dairy products) are naturally stored for short term </a:t>
            </a:r>
          </a:p>
          <a:p>
            <a:pPr lvl="0"/>
            <a:r>
              <a:rPr lang="en-US" dirty="0"/>
              <a:t>High loss of quality is associated with highly perishable crops in this storage except </a:t>
            </a:r>
            <a:r>
              <a:rPr lang="en-US" dirty="0">
                <a:solidFill>
                  <a:srgbClr val="FF0000"/>
                </a:solidFill>
              </a:rPr>
              <a:t>controlled systems are used.</a:t>
            </a:r>
          </a:p>
          <a:p>
            <a:endParaRPr lang="en-US" dirty="0">
              <a:solidFill>
                <a:srgbClr val="FF0000"/>
              </a:solidFill>
            </a:endParaRPr>
          </a:p>
        </p:txBody>
      </p:sp>
    </p:spTree>
    <p:extLst>
      <p:ext uri="{BB962C8B-B14F-4D97-AF65-F5344CB8AC3E}">
        <p14:creationId xmlns:p14="http://schemas.microsoft.com/office/powerpoint/2010/main" val="1457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medium term storage"/>
              </a:rPr>
              <a:t>Storage Types (Contd.): Medium Term Storage</a:t>
            </a:r>
            <a:endParaRPr lang="en-US" dirty="0"/>
          </a:p>
        </p:txBody>
      </p:sp>
      <p:sp>
        <p:nvSpPr>
          <p:cNvPr id="3" name="Content Placeholder 2"/>
          <p:cNvSpPr>
            <a:spLocks noGrp="1"/>
          </p:cNvSpPr>
          <p:nvPr>
            <p:ph sz="quarter" idx="1"/>
          </p:nvPr>
        </p:nvSpPr>
        <p:spPr/>
        <p:txBody>
          <a:bodyPr/>
          <a:lstStyle/>
          <a:p>
            <a:pPr lvl="0"/>
            <a:r>
              <a:rPr lang="en-US" dirty="0"/>
              <a:t> Medium term storage involves keeping the quality of stored products without appreciable deteriorations for </a:t>
            </a:r>
            <a:r>
              <a:rPr lang="en-US" dirty="0">
                <a:solidFill>
                  <a:srgbClr val="FF0000"/>
                </a:solidFill>
              </a:rPr>
              <a:t>up to 12 months </a:t>
            </a:r>
          </a:p>
          <a:p>
            <a:pPr lvl="0"/>
            <a:r>
              <a:rPr lang="en-US" dirty="0"/>
              <a:t>The quality of such stored products </a:t>
            </a:r>
            <a:r>
              <a:rPr lang="en-US" dirty="0">
                <a:solidFill>
                  <a:srgbClr val="FF0000"/>
                </a:solidFill>
              </a:rPr>
              <a:t>may not be guaranteed after 18 months</a:t>
            </a:r>
          </a:p>
          <a:p>
            <a:endParaRPr lang="en-US" dirty="0"/>
          </a:p>
        </p:txBody>
      </p:sp>
    </p:spTree>
    <p:extLst>
      <p:ext uri="{BB962C8B-B14F-4D97-AF65-F5344CB8AC3E}">
        <p14:creationId xmlns:p14="http://schemas.microsoft.com/office/powerpoint/2010/main" val="10323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long term storage"/>
              </a:rPr>
              <a:t>Storage Types (Contd.): Long Term Storage</a:t>
            </a:r>
            <a:endParaRPr lang="en-US" dirty="0"/>
          </a:p>
        </p:txBody>
      </p:sp>
      <p:sp>
        <p:nvSpPr>
          <p:cNvPr id="3" name="Content Placeholder 2"/>
          <p:cNvSpPr>
            <a:spLocks noGrp="1"/>
          </p:cNvSpPr>
          <p:nvPr>
            <p:ph sz="quarter" idx="1"/>
          </p:nvPr>
        </p:nvSpPr>
        <p:spPr/>
        <p:txBody>
          <a:bodyPr/>
          <a:lstStyle/>
          <a:p>
            <a:pPr lvl="0"/>
            <a:r>
              <a:rPr lang="en-US" dirty="0"/>
              <a:t> Long term storage can guarantee the quality of stored products </a:t>
            </a:r>
            <a:r>
              <a:rPr lang="en-US" dirty="0">
                <a:solidFill>
                  <a:srgbClr val="FF0000"/>
                </a:solidFill>
              </a:rPr>
              <a:t>beyond 5 years </a:t>
            </a:r>
          </a:p>
          <a:p>
            <a:pPr lvl="0"/>
            <a:r>
              <a:rPr lang="en-US" dirty="0">
                <a:solidFill>
                  <a:srgbClr val="FF0000"/>
                </a:solidFill>
              </a:rPr>
              <a:t>Germ banks </a:t>
            </a:r>
            <a:r>
              <a:rPr lang="en-US" dirty="0"/>
              <a:t>and </a:t>
            </a:r>
          </a:p>
          <a:p>
            <a:pPr lvl="0"/>
            <a:r>
              <a:rPr lang="en-US" dirty="0"/>
              <a:t>some storage systems are known to preserve viability and proximate characteristics of stored materials for decades.</a:t>
            </a:r>
          </a:p>
          <a:p>
            <a:endParaRPr lang="en-US" dirty="0"/>
          </a:p>
        </p:txBody>
      </p:sp>
    </p:spTree>
    <p:extLst>
      <p:ext uri="{BB962C8B-B14F-4D97-AF65-F5344CB8AC3E}">
        <p14:creationId xmlns:p14="http://schemas.microsoft.com/office/powerpoint/2010/main" val="18572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15600" cy="1143000"/>
          </a:xfrm>
        </p:spPr>
        <p:txBody>
          <a:bodyPr/>
          <a:lstStyle/>
          <a:p>
            <a:r>
              <a:rPr lang="en-US" b="1" u="sng" dirty="0">
                <a:solidFill>
                  <a:srgbClr val="FF0000"/>
                </a:solidFill>
              </a:rPr>
              <a:t>Classification Based on Size or</a:t>
            </a:r>
            <a:r>
              <a:rPr lang="en-US" u="sng" dirty="0">
                <a:solidFill>
                  <a:srgbClr val="FF0000"/>
                </a:solidFill>
              </a:rPr>
              <a:t> Scale of Storage</a:t>
            </a:r>
          </a:p>
        </p:txBody>
      </p:sp>
      <p:sp>
        <p:nvSpPr>
          <p:cNvPr id="3" name="Content Placeholder 2"/>
          <p:cNvSpPr>
            <a:spLocks noGrp="1"/>
          </p:cNvSpPr>
          <p:nvPr>
            <p:ph sz="quarter" idx="1"/>
          </p:nvPr>
        </p:nvSpPr>
        <p:spPr/>
        <p:txBody>
          <a:bodyPr/>
          <a:lstStyle/>
          <a:p>
            <a:pPr lvl="0"/>
            <a:r>
              <a:rPr lang="en-US" dirty="0"/>
              <a:t>Storage systems are classified in terms of size or scale of storage as: </a:t>
            </a:r>
          </a:p>
          <a:p>
            <a:pPr lvl="1"/>
            <a:r>
              <a:rPr lang="en-US" dirty="0"/>
              <a:t>Small Scale Storage </a:t>
            </a:r>
          </a:p>
          <a:p>
            <a:pPr lvl="1"/>
            <a:r>
              <a:rPr lang="en-US" dirty="0"/>
              <a:t>Medium Scale Storage </a:t>
            </a:r>
          </a:p>
          <a:p>
            <a:pPr lvl="1"/>
            <a:r>
              <a:rPr lang="en-US" dirty="0"/>
              <a:t>Large Scale Storage</a:t>
            </a:r>
          </a:p>
          <a:p>
            <a:endParaRPr lang="en-US" dirty="0"/>
          </a:p>
        </p:txBody>
      </p:sp>
    </p:spTree>
    <p:extLst>
      <p:ext uri="{BB962C8B-B14F-4D97-AF65-F5344CB8AC3E}">
        <p14:creationId xmlns:p14="http://schemas.microsoft.com/office/powerpoint/2010/main" val="29459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small scale storage"/>
              </a:rPr>
              <a:t>Storage Types (Contd.): Small Scale Storage</a:t>
            </a:r>
            <a:endParaRPr lang="en-US" dirty="0"/>
          </a:p>
        </p:txBody>
      </p:sp>
      <p:sp>
        <p:nvSpPr>
          <p:cNvPr id="3" name="Content Placeholder 2"/>
          <p:cNvSpPr>
            <a:spLocks noGrp="1"/>
          </p:cNvSpPr>
          <p:nvPr>
            <p:ph sz="quarter" idx="1"/>
          </p:nvPr>
        </p:nvSpPr>
        <p:spPr/>
        <p:txBody>
          <a:bodyPr/>
          <a:lstStyle/>
          <a:p>
            <a:pPr lvl="0"/>
            <a:r>
              <a:rPr lang="en-US" dirty="0"/>
              <a:t> Small scale storage systems have capacity for </a:t>
            </a:r>
            <a:r>
              <a:rPr lang="en-US" dirty="0">
                <a:solidFill>
                  <a:srgbClr val="FF0000"/>
                </a:solidFill>
              </a:rPr>
              <a:t>up to 1 ton</a:t>
            </a:r>
            <a:r>
              <a:rPr lang="en-US" dirty="0"/>
              <a:t>, but not beyond </a:t>
            </a:r>
          </a:p>
          <a:p>
            <a:pPr lvl="0"/>
            <a:r>
              <a:rPr lang="en-US" dirty="0"/>
              <a:t>They are mostly used at </a:t>
            </a:r>
            <a:r>
              <a:rPr lang="en-US" dirty="0">
                <a:solidFill>
                  <a:srgbClr val="FF0000"/>
                </a:solidFill>
              </a:rPr>
              <a:t>domestic and peasant levels </a:t>
            </a:r>
          </a:p>
          <a:p>
            <a:pPr lvl="0"/>
            <a:r>
              <a:rPr lang="en-US" dirty="0"/>
              <a:t>They are associated with peasant farmers with </a:t>
            </a:r>
            <a:r>
              <a:rPr lang="en-US" dirty="0">
                <a:solidFill>
                  <a:srgbClr val="FF0000"/>
                </a:solidFill>
              </a:rPr>
              <a:t>small farm holdings.</a:t>
            </a:r>
          </a:p>
          <a:p>
            <a:endParaRPr lang="en-US" dirty="0"/>
          </a:p>
        </p:txBody>
      </p:sp>
    </p:spTree>
    <p:extLst>
      <p:ext uri="{BB962C8B-B14F-4D97-AF65-F5344CB8AC3E}">
        <p14:creationId xmlns:p14="http://schemas.microsoft.com/office/powerpoint/2010/main" val="14105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medium scale storage"/>
              </a:rPr>
              <a:t>Storage Types (Contd.): Medium Scale Storage</a:t>
            </a:r>
            <a:endParaRPr lang="en-US" dirty="0"/>
          </a:p>
        </p:txBody>
      </p:sp>
      <p:sp>
        <p:nvSpPr>
          <p:cNvPr id="3" name="Content Placeholder 2"/>
          <p:cNvSpPr>
            <a:spLocks noGrp="1"/>
          </p:cNvSpPr>
          <p:nvPr>
            <p:ph sz="quarter" idx="1"/>
          </p:nvPr>
        </p:nvSpPr>
        <p:spPr/>
        <p:txBody>
          <a:bodyPr/>
          <a:lstStyle/>
          <a:p>
            <a:pPr lvl="0"/>
            <a:r>
              <a:rPr lang="en-US" dirty="0"/>
              <a:t> Medium scale storage can accommodate </a:t>
            </a:r>
            <a:r>
              <a:rPr lang="en-US" dirty="0">
                <a:solidFill>
                  <a:srgbClr val="FF0000"/>
                </a:solidFill>
              </a:rPr>
              <a:t>up to a hundred tons </a:t>
            </a:r>
            <a:r>
              <a:rPr lang="en-US" dirty="0"/>
              <a:t>of stored products.</a:t>
            </a:r>
          </a:p>
          <a:p>
            <a:pPr lvl="0"/>
            <a:r>
              <a:rPr lang="en-US" dirty="0"/>
              <a:t>Most of such storage systems are in the capacity range of </a:t>
            </a:r>
            <a:r>
              <a:rPr lang="en-US" dirty="0">
                <a:solidFill>
                  <a:srgbClr val="FF0000"/>
                </a:solidFill>
              </a:rPr>
              <a:t>2 – 50 tons, with very few having capacity beyond 50 tons</a:t>
            </a:r>
            <a:r>
              <a:rPr lang="en-US" dirty="0"/>
              <a:t>.</a:t>
            </a:r>
          </a:p>
          <a:p>
            <a:pPr lvl="0"/>
            <a:r>
              <a:rPr lang="en-US" dirty="0"/>
              <a:t>Some are used in breweries for temporary storage of spent grains</a:t>
            </a:r>
          </a:p>
          <a:p>
            <a:endParaRPr lang="en-US" dirty="0"/>
          </a:p>
        </p:txBody>
      </p:sp>
    </p:spTree>
    <p:extLst>
      <p:ext uri="{BB962C8B-B14F-4D97-AF65-F5344CB8AC3E}">
        <p14:creationId xmlns:p14="http://schemas.microsoft.com/office/powerpoint/2010/main" val="62370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large scale storage"/>
              </a:rPr>
              <a:t>Storage Types (Contd.): Large Scale Storage</a:t>
            </a:r>
            <a:endParaRPr lang="en-US" dirty="0"/>
          </a:p>
        </p:txBody>
      </p:sp>
      <p:sp>
        <p:nvSpPr>
          <p:cNvPr id="3" name="Content Placeholder 2"/>
          <p:cNvSpPr>
            <a:spLocks noGrp="1"/>
          </p:cNvSpPr>
          <p:nvPr>
            <p:ph sz="quarter" idx="1"/>
          </p:nvPr>
        </p:nvSpPr>
        <p:spPr/>
        <p:txBody>
          <a:bodyPr/>
          <a:lstStyle/>
          <a:p>
            <a:pPr lvl="0"/>
            <a:r>
              <a:rPr lang="en-US" dirty="0"/>
              <a:t> Large scale storage can accommodated stored material in </a:t>
            </a:r>
            <a:r>
              <a:rPr lang="en-US" dirty="0">
                <a:solidFill>
                  <a:srgbClr val="FF0000"/>
                </a:solidFill>
              </a:rPr>
              <a:t>100s and1000s of tons </a:t>
            </a:r>
          </a:p>
          <a:p>
            <a:pPr lvl="0"/>
            <a:r>
              <a:rPr lang="en-US" dirty="0"/>
              <a:t>It is used either for </a:t>
            </a:r>
            <a:r>
              <a:rPr lang="en-US" dirty="0">
                <a:solidFill>
                  <a:srgbClr val="FF0000"/>
                </a:solidFill>
              </a:rPr>
              <a:t>temporary or permanent storage </a:t>
            </a:r>
            <a:r>
              <a:rPr lang="en-US" dirty="0"/>
              <a:t>of very large quantity of various products </a:t>
            </a:r>
          </a:p>
          <a:p>
            <a:pPr lvl="0"/>
            <a:r>
              <a:rPr lang="en-US" dirty="0"/>
              <a:t>It has a </a:t>
            </a:r>
            <a:r>
              <a:rPr lang="en-US" dirty="0">
                <a:solidFill>
                  <a:srgbClr val="FF0000"/>
                </a:solidFill>
              </a:rPr>
              <a:t>very high initial cost </a:t>
            </a:r>
            <a:r>
              <a:rPr lang="en-US" dirty="0"/>
              <a:t>but eventually reduces overall unit cost of production.</a:t>
            </a:r>
          </a:p>
          <a:p>
            <a:endParaRPr lang="en-US" dirty="0"/>
          </a:p>
        </p:txBody>
      </p:sp>
    </p:spTree>
    <p:extLst>
      <p:ext uri="{BB962C8B-B14F-4D97-AF65-F5344CB8AC3E}">
        <p14:creationId xmlns:p14="http://schemas.microsoft.com/office/powerpoint/2010/main" val="28185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classification based on principle of storage"/>
              </a:rPr>
              <a:t>Storage Types (Contd.): Classification Based on Principle of</a:t>
            </a:r>
            <a:r>
              <a:rPr lang="en-US" dirty="0"/>
              <a:t> Storage</a:t>
            </a:r>
          </a:p>
        </p:txBody>
      </p:sp>
      <p:sp>
        <p:nvSpPr>
          <p:cNvPr id="3" name="Content Placeholder 2"/>
          <p:cNvSpPr>
            <a:spLocks noGrp="1"/>
          </p:cNvSpPr>
          <p:nvPr>
            <p:ph sz="quarter" idx="1"/>
          </p:nvPr>
        </p:nvSpPr>
        <p:spPr/>
        <p:txBody>
          <a:bodyPr/>
          <a:lstStyle/>
          <a:p>
            <a:pPr lvl="0"/>
            <a:r>
              <a:rPr lang="en-US" dirty="0"/>
              <a:t>Storage systems can be classified in terms of principle of operation. These include: • Physical Storage • Chemical Storage • Biological Storage</a:t>
            </a:r>
          </a:p>
          <a:p>
            <a:endParaRPr lang="en-US" dirty="0"/>
          </a:p>
        </p:txBody>
      </p:sp>
    </p:spTree>
    <p:extLst>
      <p:ext uri="{BB962C8B-B14F-4D97-AF65-F5344CB8AC3E}">
        <p14:creationId xmlns:p14="http://schemas.microsoft.com/office/powerpoint/2010/main" val="193153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3124200" cy="639762"/>
          </a:xfrm>
        </p:spPr>
        <p:txBody>
          <a:bodyPr/>
          <a:lstStyle/>
          <a:p>
            <a:pPr>
              <a:defRPr/>
            </a:pPr>
            <a:r>
              <a:rPr lang="en-US" altLang="en-US" cap="none" dirty="0">
                <a:solidFill>
                  <a:srgbClr val="2B2A2A"/>
                </a:solidFill>
                <a:latin typeface="Times New Roman" panose="02020603050405020304" pitchFamily="18" charset="0"/>
                <a:ea typeface="Times New Roman" panose="02020603050405020304" pitchFamily="18" charset="0"/>
                <a:cs typeface="Times New Roman" panose="02020603050405020304" pitchFamily="18" charset="0"/>
              </a:rPr>
              <a:t>What is Storage?</a:t>
            </a:r>
            <a:endParaRPr lang="en-US" dirty="0">
              <a:solidFill>
                <a:schemeClr val="tx1"/>
              </a:solidFill>
            </a:endParaRPr>
          </a:p>
        </p:txBody>
      </p:sp>
      <p:sp>
        <p:nvSpPr>
          <p:cNvPr id="3" name="Rectangle 1"/>
          <p:cNvSpPr>
            <a:spLocks noGrp="1" noChangeArrowheads="1"/>
          </p:cNvSpPr>
          <p:nvPr>
            <p:ph sz="quarter" idx="1"/>
          </p:nvPr>
        </p:nvSpPr>
        <p:spPr bwMode="auto">
          <a:xfrm>
            <a:off x="1447800" y="1828800"/>
            <a:ext cx="9448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Storage means “a </a:t>
            </a:r>
            <a:r>
              <a:rPr lang="en-US" dirty="0">
                <a:solidFill>
                  <a:srgbClr val="FF0000"/>
                </a:solidFill>
                <a:latin typeface="Times New Roman" panose="02020603050405020304" pitchFamily="18" charset="0"/>
                <a:cs typeface="Times New Roman" panose="02020603050405020304" pitchFamily="18" charset="0"/>
              </a:rPr>
              <a:t>space</a:t>
            </a:r>
            <a:r>
              <a:rPr lang="en-US" dirty="0">
                <a:latin typeface="Times New Roman" panose="02020603050405020304" pitchFamily="18" charset="0"/>
                <a:cs typeface="Times New Roman" panose="02020603050405020304" pitchFamily="18" charset="0"/>
              </a:rPr>
              <a:t> or a </a:t>
            </a:r>
            <a:r>
              <a:rPr lang="en-US" dirty="0">
                <a:solidFill>
                  <a:srgbClr val="FF0000"/>
                </a:solidFill>
                <a:latin typeface="Times New Roman" panose="02020603050405020304" pitchFamily="18" charset="0"/>
                <a:cs typeface="Times New Roman" panose="02020603050405020304" pitchFamily="18" charset="0"/>
              </a:rPr>
              <a:t>place</a:t>
            </a:r>
            <a:r>
              <a:rPr lang="en-US" dirty="0">
                <a:latin typeface="Times New Roman" panose="02020603050405020304" pitchFamily="18" charset="0"/>
                <a:cs typeface="Times New Roman" panose="02020603050405020304" pitchFamily="18" charset="0"/>
              </a:rPr>
              <a:t> for storing”</a:t>
            </a:r>
          </a:p>
          <a:p>
            <a:pPr marL="0" indent="0" algn="just">
              <a:buNone/>
            </a:pPr>
            <a:endParaRPr lang="en-US"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From the modern point of view, Storage is an important marketing function, which involves </a:t>
            </a:r>
            <a:r>
              <a:rPr lang="en-US" dirty="0">
                <a:solidFill>
                  <a:srgbClr val="FF0000"/>
                </a:solidFill>
                <a:latin typeface="Times New Roman" panose="02020603050405020304" pitchFamily="18" charset="0"/>
                <a:cs typeface="Times New Roman" panose="02020603050405020304" pitchFamily="18" charset="0"/>
              </a:rPr>
              <a:t>holding</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preserving</a:t>
            </a:r>
            <a:r>
              <a:rPr lang="en-US" dirty="0">
                <a:latin typeface="Times New Roman" panose="02020603050405020304" pitchFamily="18" charset="0"/>
                <a:cs typeface="Times New Roman" panose="02020603050405020304" pitchFamily="18" charset="0"/>
              </a:rPr>
              <a:t> goods from the time they are produced until they are </a:t>
            </a:r>
            <a:r>
              <a:rPr lang="en-US" dirty="0">
                <a:solidFill>
                  <a:srgbClr val="FF0000"/>
                </a:solidFill>
                <a:latin typeface="Times New Roman" panose="02020603050405020304" pitchFamily="18" charset="0"/>
                <a:cs typeface="Times New Roman" panose="02020603050405020304" pitchFamily="18" charset="0"/>
              </a:rPr>
              <a:t>needed for consumption</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kumimoji="0" lang="en-US" altLang="en-US"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Storage is the </a:t>
            </a:r>
            <a:r>
              <a:rPr kumimoji="0" lang="en-US" altLang="en-US"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art of keeping the quality </a:t>
            </a:r>
            <a:r>
              <a:rPr kumimoji="0" lang="en-US" altLang="en-US"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of agricultural materials and preventing them </a:t>
            </a:r>
            <a:r>
              <a:rPr kumimoji="0" lang="en-US" altLang="en-US"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from deterioration </a:t>
            </a:r>
            <a:r>
              <a:rPr kumimoji="0" lang="en-US" altLang="en-US"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for </a:t>
            </a:r>
            <a:r>
              <a:rPr kumimoji="0" lang="en-US" altLang="en-US"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specific period of time</a:t>
            </a:r>
            <a:r>
              <a:rPr kumimoji="0" lang="en-US" altLang="en-US"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beyond their normal shelf life.</a:t>
            </a:r>
          </a:p>
          <a:p>
            <a:pPr marL="0" marR="0" lvl="0" indent="0" algn="l" defTabSz="914400" rtl="0" eaLnBrk="0" fontAlgn="base" latinLnBrk="0" hangingPunct="0">
              <a:lnSpc>
                <a:spcPct val="100000"/>
              </a:lnSpc>
              <a:spcBef>
                <a:spcPct val="0"/>
              </a:spcBef>
              <a:spcAft>
                <a:spcPct val="0"/>
              </a:spcAft>
              <a:buClrTx/>
              <a:buSzTx/>
              <a:buNone/>
              <a:tabLst>
                <a:tab pos="457200" algn="l"/>
              </a:tabLst>
            </a:pPr>
            <a:endPar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physical storage"/>
              </a:rPr>
              <a:t>Storage Types (Contd.): Physical Storage</a:t>
            </a:r>
            <a:endParaRPr lang="en-US" dirty="0"/>
          </a:p>
        </p:txBody>
      </p:sp>
      <p:sp>
        <p:nvSpPr>
          <p:cNvPr id="3" name="Content Placeholder 2"/>
          <p:cNvSpPr>
            <a:spLocks noGrp="1"/>
          </p:cNvSpPr>
          <p:nvPr>
            <p:ph sz="quarter" idx="1"/>
          </p:nvPr>
        </p:nvSpPr>
        <p:spPr/>
        <p:txBody>
          <a:bodyPr/>
          <a:lstStyle/>
          <a:p>
            <a:pPr lvl="0"/>
            <a:r>
              <a:rPr lang="en-US" dirty="0"/>
              <a:t> Physical storage utilizes physical principles to achieve storage and preservation the quality of stored products The physical environment (in terms of moisture content, temperature and relative humidity) within the storage system is mostly controlled or manipulated to retard the activities of agents of deterioration or prevent deterioration. E.g. cold storage or controlled environment</a:t>
            </a:r>
          </a:p>
          <a:p>
            <a:endParaRPr lang="en-US" dirty="0"/>
          </a:p>
        </p:txBody>
      </p:sp>
    </p:spTree>
    <p:extLst>
      <p:ext uri="{BB962C8B-B14F-4D97-AF65-F5344CB8AC3E}">
        <p14:creationId xmlns:p14="http://schemas.microsoft.com/office/powerpoint/2010/main" val="210077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chemical storage"/>
              </a:rPr>
              <a:t>Storage Types (Contd.): Chemical Storage</a:t>
            </a:r>
            <a:endParaRPr lang="en-US" dirty="0"/>
          </a:p>
        </p:txBody>
      </p:sp>
      <p:sp>
        <p:nvSpPr>
          <p:cNvPr id="3" name="Content Placeholder 2"/>
          <p:cNvSpPr>
            <a:spLocks noGrp="1"/>
          </p:cNvSpPr>
          <p:nvPr>
            <p:ph sz="quarter" idx="1"/>
          </p:nvPr>
        </p:nvSpPr>
        <p:spPr/>
        <p:txBody>
          <a:bodyPr/>
          <a:lstStyle/>
          <a:p>
            <a:pPr lvl="0"/>
            <a:r>
              <a:rPr lang="en-US" dirty="0"/>
              <a:t> Chemical storage utilizes chemicals to stop or retard the activities of agents of deterioration The use of chemicals such as wax, </a:t>
            </a:r>
            <a:r>
              <a:rPr lang="en-US" dirty="0" err="1"/>
              <a:t>actellic</a:t>
            </a:r>
            <a:r>
              <a:rPr lang="en-US" dirty="0"/>
              <a:t>, or </a:t>
            </a:r>
            <a:r>
              <a:rPr lang="en-US" dirty="0" err="1"/>
              <a:t>phosphosene</a:t>
            </a:r>
            <a:r>
              <a:rPr lang="en-US" dirty="0"/>
              <a:t> dust or tablet to prevent respiration or insect infestation in stored produce are examples Some chemicals are however poisonous and their uses must be highly monitored, e.g. </a:t>
            </a:r>
            <a:r>
              <a:rPr lang="en-US" dirty="0" err="1"/>
              <a:t>phosphosene</a:t>
            </a:r>
            <a:endParaRPr lang="en-US" dirty="0"/>
          </a:p>
          <a:p>
            <a:endParaRPr lang="en-US" dirty="0"/>
          </a:p>
        </p:txBody>
      </p:sp>
    </p:spTree>
    <p:extLst>
      <p:ext uri="{BB962C8B-B14F-4D97-AF65-F5344CB8AC3E}">
        <p14:creationId xmlns:p14="http://schemas.microsoft.com/office/powerpoint/2010/main" val="178802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storage types contd biological storage"/>
              </a:rPr>
              <a:t>Storage Types (Contd.): Biological Storage</a:t>
            </a:r>
            <a:endParaRPr lang="en-US" dirty="0"/>
          </a:p>
        </p:txBody>
      </p:sp>
      <p:sp>
        <p:nvSpPr>
          <p:cNvPr id="3" name="Content Placeholder 2"/>
          <p:cNvSpPr>
            <a:spLocks noGrp="1"/>
          </p:cNvSpPr>
          <p:nvPr>
            <p:ph sz="quarter" idx="1"/>
          </p:nvPr>
        </p:nvSpPr>
        <p:spPr/>
        <p:txBody>
          <a:bodyPr/>
          <a:lstStyle/>
          <a:p>
            <a:pPr lvl="0"/>
            <a:r>
              <a:rPr lang="en-US" dirty="0"/>
              <a:t> Biological storage utilizes biological agents, especially micro organism, to stop or retard the activities of agents of deterioration or enhance the shelf life of stored products This is a very good area of the application of bio-technology in agriculture</a:t>
            </a:r>
          </a:p>
          <a:p>
            <a:endParaRPr lang="en-US" dirty="0"/>
          </a:p>
        </p:txBody>
      </p:sp>
    </p:spTree>
    <p:extLst>
      <p:ext uri="{BB962C8B-B14F-4D97-AF65-F5344CB8AC3E}">
        <p14:creationId xmlns:p14="http://schemas.microsoft.com/office/powerpoint/2010/main" val="207292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a:rPr>
              <a:t>Factors affecting Crop Storage</a:t>
            </a:r>
            <a:endParaRPr lang="en-US" dirty="0"/>
          </a:p>
        </p:txBody>
      </p:sp>
      <p:sp>
        <p:nvSpPr>
          <p:cNvPr id="3" name="Content Placeholder 2"/>
          <p:cNvSpPr>
            <a:spLocks noGrp="1"/>
          </p:cNvSpPr>
          <p:nvPr>
            <p:ph sz="quarter" idx="1"/>
          </p:nvPr>
        </p:nvSpPr>
        <p:spPr/>
        <p:txBody>
          <a:bodyPr/>
          <a:lstStyle/>
          <a:p>
            <a:pPr lvl="0"/>
            <a:r>
              <a:rPr lang="en-US" dirty="0"/>
              <a:t> The major physical, chemical &amp; biological factors affecting the storage of bio-materials include: </a:t>
            </a:r>
          </a:p>
          <a:p>
            <a:pPr lvl="1"/>
            <a:r>
              <a:rPr lang="en-US" dirty="0"/>
              <a:t>Micro organisms </a:t>
            </a:r>
          </a:p>
          <a:p>
            <a:pPr lvl="1"/>
            <a:r>
              <a:rPr lang="en-US" dirty="0"/>
              <a:t>Insects, mite and pests </a:t>
            </a:r>
          </a:p>
          <a:p>
            <a:pPr lvl="1"/>
            <a:r>
              <a:rPr lang="en-US" dirty="0"/>
              <a:t>Rodents </a:t>
            </a:r>
          </a:p>
          <a:p>
            <a:pPr lvl="1"/>
            <a:r>
              <a:rPr lang="en-US" dirty="0"/>
              <a:t>Environmental factors</a:t>
            </a:r>
          </a:p>
          <a:p>
            <a:endParaRPr lang="en-US" dirty="0"/>
          </a:p>
        </p:txBody>
      </p:sp>
    </p:spTree>
    <p:extLst>
      <p:ext uri="{BB962C8B-B14F-4D97-AF65-F5344CB8AC3E}">
        <p14:creationId xmlns:p14="http://schemas.microsoft.com/office/powerpoint/2010/main" val="382850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contd micro organisms"/>
              </a:rPr>
              <a:t>Factors affecting Crop Storage (Contd.): Micro organisms</a:t>
            </a:r>
            <a:endParaRPr lang="en-US" dirty="0"/>
          </a:p>
        </p:txBody>
      </p:sp>
      <p:sp>
        <p:nvSpPr>
          <p:cNvPr id="3" name="Content Placeholder 2"/>
          <p:cNvSpPr>
            <a:spLocks noGrp="1"/>
          </p:cNvSpPr>
          <p:nvPr>
            <p:ph sz="quarter" idx="1"/>
          </p:nvPr>
        </p:nvSpPr>
        <p:spPr/>
        <p:txBody>
          <a:bodyPr/>
          <a:lstStyle/>
          <a:p>
            <a:pPr lvl="0"/>
            <a:r>
              <a:rPr lang="en-US" dirty="0"/>
              <a:t> Major micro organism associated with storage include: </a:t>
            </a:r>
          </a:p>
          <a:p>
            <a:pPr lvl="2"/>
            <a:r>
              <a:rPr lang="en-US" dirty="0"/>
              <a:t>Fungi </a:t>
            </a:r>
          </a:p>
          <a:p>
            <a:pPr lvl="2"/>
            <a:r>
              <a:rPr lang="en-US" dirty="0"/>
              <a:t>Bacterial </a:t>
            </a:r>
          </a:p>
          <a:p>
            <a:pPr lvl="2"/>
            <a:r>
              <a:rPr lang="en-US" dirty="0"/>
              <a:t>Yeast</a:t>
            </a:r>
          </a:p>
          <a:p>
            <a:endParaRPr lang="en-US" dirty="0"/>
          </a:p>
        </p:txBody>
      </p:sp>
    </p:spTree>
    <p:extLst>
      <p:ext uri="{BB962C8B-B14F-4D97-AF65-F5344CB8AC3E}">
        <p14:creationId xmlns:p14="http://schemas.microsoft.com/office/powerpoint/2010/main" val="118941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contd micro organisms24"/>
              </a:rPr>
              <a:t>Factors affecting Crop Storage (Contd.): Micro Organisms</a:t>
            </a:r>
            <a:endParaRPr lang="en-US" dirty="0"/>
          </a:p>
        </p:txBody>
      </p:sp>
      <p:sp>
        <p:nvSpPr>
          <p:cNvPr id="3" name="Content Placeholder 2"/>
          <p:cNvSpPr>
            <a:spLocks noGrp="1"/>
          </p:cNvSpPr>
          <p:nvPr>
            <p:ph sz="quarter" idx="1"/>
          </p:nvPr>
        </p:nvSpPr>
        <p:spPr/>
        <p:txBody>
          <a:bodyPr/>
          <a:lstStyle/>
          <a:p>
            <a:pPr lvl="0"/>
            <a:r>
              <a:rPr lang="en-US" dirty="0"/>
              <a:t> The activities of micro organism result in: </a:t>
            </a:r>
          </a:p>
          <a:p>
            <a:pPr lvl="2"/>
            <a:r>
              <a:rPr lang="en-US" dirty="0"/>
              <a:t>Color degradation </a:t>
            </a:r>
          </a:p>
          <a:p>
            <a:pPr lvl="2"/>
            <a:r>
              <a:rPr lang="en-US" dirty="0"/>
              <a:t>Off flavor </a:t>
            </a:r>
          </a:p>
          <a:p>
            <a:pPr lvl="2"/>
            <a:r>
              <a:rPr lang="en-US" dirty="0"/>
              <a:t>Moisture upgrading, wet spot &amp; moldiness </a:t>
            </a:r>
          </a:p>
          <a:p>
            <a:pPr lvl="2"/>
            <a:r>
              <a:rPr lang="en-US" dirty="0"/>
              <a:t>Loss of viability, </a:t>
            </a:r>
            <a:r>
              <a:rPr lang="en-US" dirty="0" err="1"/>
              <a:t>etc</a:t>
            </a:r>
            <a:endParaRPr lang="en-US" dirty="0"/>
          </a:p>
          <a:p>
            <a:endParaRPr lang="en-US" dirty="0"/>
          </a:p>
        </p:txBody>
      </p:sp>
    </p:spTree>
    <p:extLst>
      <p:ext uri="{BB962C8B-B14F-4D97-AF65-F5344CB8AC3E}">
        <p14:creationId xmlns:p14="http://schemas.microsoft.com/office/powerpoint/2010/main" val="177126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contd insects mite and pests"/>
              </a:rPr>
              <a:t>Factors affecting Crop Storage (Contd.): </a:t>
            </a:r>
            <a:r>
              <a:rPr lang="en-US" b="1" u="sng" dirty="0" smtClean="0">
                <a:hlinkClick r:id="rId2" tooltip="factors affecting crop storage contd insects mite and pests"/>
              </a:rPr>
              <a:t>Insects</a:t>
            </a:r>
            <a:r>
              <a:rPr lang="en-US" b="1" u="sng" dirty="0">
                <a:hlinkClick r:id="rId2" tooltip="factors affecting crop storage contd insects mite and pests"/>
              </a:rPr>
              <a:t> and</a:t>
            </a:r>
            <a:r>
              <a:rPr lang="en-US" b="1" u="sng" dirty="0" smtClean="0">
                <a:hlinkClick r:id="rId2" tooltip="factors affecting crop storage contd insects mite and pests"/>
              </a:rPr>
              <a:t> Mite</a:t>
            </a:r>
            <a:endParaRPr lang="en-US" dirty="0"/>
          </a:p>
        </p:txBody>
      </p:sp>
      <p:sp>
        <p:nvSpPr>
          <p:cNvPr id="3" name="Content Placeholder 2"/>
          <p:cNvSpPr>
            <a:spLocks noGrp="1"/>
          </p:cNvSpPr>
          <p:nvPr>
            <p:ph sz="quarter" idx="1"/>
          </p:nvPr>
        </p:nvSpPr>
        <p:spPr/>
        <p:txBody>
          <a:bodyPr/>
          <a:lstStyle/>
          <a:p>
            <a:pPr lvl="0"/>
            <a:r>
              <a:rPr lang="en-US" dirty="0"/>
              <a:t>Pests Insects, mites and pests attack both the stored material and wooden components of the storage structure </a:t>
            </a:r>
          </a:p>
          <a:p>
            <a:pPr lvl="0"/>
            <a:r>
              <a:rPr lang="en-US" dirty="0"/>
              <a:t>Weevils are the commonest insects in grains. </a:t>
            </a:r>
          </a:p>
          <a:p>
            <a:pPr lvl="0"/>
            <a:r>
              <a:rPr lang="en-US" dirty="0"/>
              <a:t>They attack seeds and bore through them, and lay eggs in the seeds and storage structures.</a:t>
            </a:r>
          </a:p>
          <a:p>
            <a:pPr lvl="0"/>
            <a:r>
              <a:rPr lang="en-US" dirty="0"/>
              <a:t>They reduce seed weight, quality, nutritional value and viability</a:t>
            </a:r>
          </a:p>
          <a:p>
            <a:endParaRPr lang="en-US" dirty="0"/>
          </a:p>
        </p:txBody>
      </p:sp>
    </p:spTree>
    <p:extLst>
      <p:ext uri="{BB962C8B-B14F-4D97-AF65-F5344CB8AC3E}">
        <p14:creationId xmlns:p14="http://schemas.microsoft.com/office/powerpoint/2010/main" val="94243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contd rodents"/>
              </a:rPr>
              <a:t>Factors affecting Crop Storage (Contd.): Rodents</a:t>
            </a:r>
            <a:endParaRPr lang="en-US" dirty="0"/>
          </a:p>
        </p:txBody>
      </p:sp>
      <p:sp>
        <p:nvSpPr>
          <p:cNvPr id="3" name="Content Placeholder 2"/>
          <p:cNvSpPr>
            <a:spLocks noGrp="1"/>
          </p:cNvSpPr>
          <p:nvPr>
            <p:ph sz="quarter" idx="1"/>
          </p:nvPr>
        </p:nvSpPr>
        <p:spPr/>
        <p:txBody>
          <a:bodyPr/>
          <a:lstStyle/>
          <a:p>
            <a:pPr lvl="0"/>
            <a:r>
              <a:rPr lang="en-US" dirty="0"/>
              <a:t>Rodents are mammals that parasite on stored materials and attack storage structures </a:t>
            </a:r>
          </a:p>
          <a:p>
            <a:pPr lvl="0"/>
            <a:r>
              <a:rPr lang="en-US" dirty="0"/>
              <a:t>They eat germs of grains and waste the remaining parts </a:t>
            </a:r>
          </a:p>
          <a:p>
            <a:pPr lvl="0"/>
            <a:r>
              <a:rPr lang="en-US" dirty="0"/>
              <a:t>They are vectors. </a:t>
            </a:r>
          </a:p>
          <a:p>
            <a:pPr lvl="0"/>
            <a:r>
              <a:rPr lang="en-US" dirty="0"/>
              <a:t>They also contaminate stored materials with their </a:t>
            </a:r>
            <a:r>
              <a:rPr lang="en-US" dirty="0" err="1"/>
              <a:t>faeces</a:t>
            </a:r>
            <a:r>
              <a:rPr lang="en-US" dirty="0"/>
              <a:t>, urine and carcasses.</a:t>
            </a:r>
          </a:p>
          <a:p>
            <a:endParaRPr lang="en-US" dirty="0"/>
          </a:p>
        </p:txBody>
      </p:sp>
    </p:spTree>
    <p:extLst>
      <p:ext uri="{BB962C8B-B14F-4D97-AF65-F5344CB8AC3E}">
        <p14:creationId xmlns:p14="http://schemas.microsoft.com/office/powerpoint/2010/main" val="164857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factors affecting crop storage contd environmental factors"/>
              </a:rPr>
              <a:t>Factors affecting Crop Storage (Contd.): Environmental</a:t>
            </a:r>
            <a:endParaRPr lang="en-US" dirty="0"/>
          </a:p>
        </p:txBody>
      </p:sp>
      <p:sp>
        <p:nvSpPr>
          <p:cNvPr id="3" name="Content Placeholder 2"/>
          <p:cNvSpPr>
            <a:spLocks noGrp="1"/>
          </p:cNvSpPr>
          <p:nvPr>
            <p:ph sz="quarter" idx="1"/>
          </p:nvPr>
        </p:nvSpPr>
        <p:spPr/>
        <p:txBody>
          <a:bodyPr/>
          <a:lstStyle/>
          <a:p>
            <a:pPr lvl="0"/>
            <a:r>
              <a:rPr lang="en-US" dirty="0"/>
              <a:t> Factors The environmental factors that mostly associated with stored products include: </a:t>
            </a:r>
          </a:p>
          <a:p>
            <a:pPr lvl="1"/>
            <a:r>
              <a:rPr lang="en-US" dirty="0"/>
              <a:t>Temperature </a:t>
            </a:r>
          </a:p>
          <a:p>
            <a:pPr lvl="1"/>
            <a:r>
              <a:rPr lang="en-US" dirty="0"/>
              <a:t>Relative humidity </a:t>
            </a:r>
          </a:p>
          <a:p>
            <a:pPr lvl="1"/>
            <a:r>
              <a:rPr lang="en-US" dirty="0"/>
              <a:t>Equilibrium moisture content</a:t>
            </a:r>
          </a:p>
        </p:txBody>
      </p:sp>
    </p:spTree>
    <p:extLst>
      <p:ext uri="{BB962C8B-B14F-4D97-AF65-F5344CB8AC3E}">
        <p14:creationId xmlns:p14="http://schemas.microsoft.com/office/powerpoint/2010/main" val="212466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990600" y="228600"/>
            <a:ext cx="9714532" cy="6473825"/>
          </a:xfrm>
          <a:prstGeom prst="rect">
            <a:avLst/>
          </a:prstGeom>
        </p:spPr>
      </p:pic>
    </p:spTree>
    <p:extLst>
      <p:ext uri="{BB962C8B-B14F-4D97-AF65-F5344CB8AC3E}">
        <p14:creationId xmlns:p14="http://schemas.microsoft.com/office/powerpoint/2010/main" val="352996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34" y="685800"/>
            <a:ext cx="2971800" cy="487362"/>
          </a:xfrm>
          <a:solidFill>
            <a:srgbClr val="FFFF00"/>
          </a:solidFill>
        </p:spPr>
        <p:txBody>
          <a:bodyPr>
            <a:normAutofit fontScale="90000"/>
          </a:bodyPr>
          <a:lstStyle/>
          <a:p>
            <a:r>
              <a:rPr lang="en-US" dirty="0"/>
              <a:t>Why Storage?</a:t>
            </a:r>
          </a:p>
        </p:txBody>
      </p:sp>
      <p:sp>
        <p:nvSpPr>
          <p:cNvPr id="3" name="Content Placeholder 2"/>
          <p:cNvSpPr>
            <a:spLocks noGrp="1"/>
          </p:cNvSpPr>
          <p:nvPr>
            <p:ph sz="quarter" idx="1"/>
          </p:nvPr>
        </p:nvSpPr>
        <p:spPr/>
        <p:txBody>
          <a:bodyPr>
            <a:normAutofit lnSpcReduction="10000"/>
          </a:bodyPr>
          <a:lstStyle/>
          <a:p>
            <a:pPr marL="0" indent="0">
              <a:buNone/>
            </a:pPr>
            <a:r>
              <a:rPr lang="en-US" dirty="0"/>
              <a:t>The reasons for storage include:</a:t>
            </a:r>
          </a:p>
          <a:p>
            <a:r>
              <a:rPr lang="en-US" dirty="0"/>
              <a:t>Perishable nature of agricultural &amp; bio-materials</a:t>
            </a:r>
          </a:p>
          <a:p>
            <a:r>
              <a:rPr lang="en-US" dirty="0"/>
              <a:t>Provision of food materials all year round </a:t>
            </a:r>
          </a:p>
          <a:p>
            <a:r>
              <a:rPr lang="en-US" dirty="0"/>
              <a:t>Pilling/ provision for large scale processing </a:t>
            </a:r>
          </a:p>
          <a:p>
            <a:r>
              <a:rPr lang="en-US" dirty="0"/>
              <a:t>Preservation of viability for multiplication.</a:t>
            </a:r>
          </a:p>
          <a:p>
            <a:pPr lvl="0"/>
            <a:r>
              <a:rPr lang="en-US" dirty="0"/>
              <a:t>Prevention of original varieties from extinction (Germ Bank)</a:t>
            </a:r>
          </a:p>
          <a:p>
            <a:pPr lvl="0"/>
            <a:r>
              <a:rPr lang="en-US" dirty="0"/>
              <a:t>Preservation of nutritional quality </a:t>
            </a:r>
          </a:p>
          <a:p>
            <a:pPr lvl="0"/>
            <a:r>
              <a:rPr lang="en-US" dirty="0"/>
              <a:t>Weapon for national stability </a:t>
            </a:r>
          </a:p>
          <a:p>
            <a:pPr lvl="0"/>
            <a:r>
              <a:rPr lang="en-US" dirty="0"/>
              <a:t>Price control and regulation.</a:t>
            </a:r>
          </a:p>
          <a:p>
            <a:pPr lvl="0"/>
            <a:r>
              <a:rPr lang="en-US" dirty="0"/>
              <a:t>Optimization of farmers’ gain / financial empowerment of farmers</a:t>
            </a:r>
          </a:p>
          <a:p>
            <a:pPr lvl="0"/>
            <a:r>
              <a:rPr lang="en-US" dirty="0"/>
              <a:t>Opportunity for export market, </a:t>
            </a:r>
            <a:r>
              <a:rPr lang="en-US" dirty="0" err="1"/>
              <a:t>etc</a:t>
            </a:r>
            <a:endParaRPr lang="en-US" dirty="0"/>
          </a:p>
          <a:p>
            <a:endParaRPr lang="en-US" dirty="0"/>
          </a:p>
        </p:txBody>
      </p:sp>
    </p:spTree>
    <p:extLst>
      <p:ext uri="{BB962C8B-B14F-4D97-AF65-F5344CB8AC3E}">
        <p14:creationId xmlns:p14="http://schemas.microsoft.com/office/powerpoint/2010/main" val="32366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types of storage structures"/>
              </a:rPr>
              <a:t>Types of Storage Structures</a:t>
            </a:r>
            <a:endParaRPr lang="en-US" dirty="0"/>
          </a:p>
        </p:txBody>
      </p:sp>
      <p:sp>
        <p:nvSpPr>
          <p:cNvPr id="3" name="Content Placeholder 2"/>
          <p:cNvSpPr>
            <a:spLocks noGrp="1"/>
          </p:cNvSpPr>
          <p:nvPr>
            <p:ph sz="quarter" idx="1"/>
          </p:nvPr>
        </p:nvSpPr>
        <p:spPr/>
        <p:txBody>
          <a:bodyPr/>
          <a:lstStyle/>
          <a:p>
            <a:pPr lvl="0"/>
            <a:r>
              <a:rPr lang="en-US" dirty="0"/>
              <a:t> Broadly, storage structures are classified as: </a:t>
            </a:r>
            <a:endParaRPr lang="en-US" dirty="0" smtClean="0"/>
          </a:p>
          <a:p>
            <a:pPr lvl="0"/>
            <a:endParaRPr lang="en-US" dirty="0"/>
          </a:p>
          <a:p>
            <a:pPr lvl="0"/>
            <a:r>
              <a:rPr lang="en-US" dirty="0"/>
              <a:t>Traditional Structures: Small sized and short term with high level of infestation. They are mostly made of unrefined local </a:t>
            </a:r>
            <a:r>
              <a:rPr lang="en-US" dirty="0" smtClean="0"/>
              <a:t>materials</a:t>
            </a:r>
          </a:p>
          <a:p>
            <a:pPr lvl="0"/>
            <a:endParaRPr lang="en-US" dirty="0"/>
          </a:p>
          <a:p>
            <a:pPr lvl="0"/>
            <a:r>
              <a:rPr lang="en-US" dirty="0"/>
              <a:t>Modern Structures: Mostly large capacity and long term with better regulation of the storage environment. They are made of improved and refined materials</a:t>
            </a:r>
          </a:p>
          <a:p>
            <a:endParaRPr lang="en-US" dirty="0"/>
          </a:p>
        </p:txBody>
      </p:sp>
    </p:spTree>
    <p:extLst>
      <p:ext uri="{BB962C8B-B14F-4D97-AF65-F5344CB8AC3E}">
        <p14:creationId xmlns:p14="http://schemas.microsoft.com/office/powerpoint/2010/main" val="142262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types of storage structures contd traditional structures"/>
              </a:rPr>
              <a:t>Types of Storage Structures (Contd.): Traditional Structures</a:t>
            </a:r>
            <a:endParaRPr lang="en-US" dirty="0"/>
          </a:p>
        </p:txBody>
      </p:sp>
      <p:sp>
        <p:nvSpPr>
          <p:cNvPr id="3" name="Content Placeholder 2"/>
          <p:cNvSpPr>
            <a:spLocks noGrp="1"/>
          </p:cNvSpPr>
          <p:nvPr>
            <p:ph sz="quarter" idx="1"/>
          </p:nvPr>
        </p:nvSpPr>
        <p:spPr/>
        <p:txBody>
          <a:bodyPr/>
          <a:lstStyle/>
          <a:p>
            <a:pPr lvl="0"/>
            <a:r>
              <a:rPr lang="en-US" dirty="0"/>
              <a:t>These are devices used mostly for short term and small scale storage </a:t>
            </a:r>
          </a:p>
          <a:p>
            <a:pPr lvl="0"/>
            <a:r>
              <a:rPr lang="en-US" dirty="0"/>
              <a:t>Occasionally they include some medium term and medium scale storage devices </a:t>
            </a:r>
          </a:p>
          <a:p>
            <a:pPr lvl="0"/>
            <a:r>
              <a:rPr lang="en-US" dirty="0"/>
              <a:t>They require low level of scientific knowledge to construct, operate and maintain. </a:t>
            </a:r>
          </a:p>
          <a:p>
            <a:pPr lvl="0"/>
            <a:r>
              <a:rPr lang="en-US" dirty="0"/>
              <a:t>They are mostly made of unrefined local materials</a:t>
            </a:r>
          </a:p>
          <a:p>
            <a:endParaRPr lang="en-US" dirty="0"/>
          </a:p>
        </p:txBody>
      </p:sp>
    </p:spTree>
    <p:extLst>
      <p:ext uri="{BB962C8B-B14F-4D97-AF65-F5344CB8AC3E}">
        <p14:creationId xmlns:p14="http://schemas.microsoft.com/office/powerpoint/2010/main" val="389297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traditional storage structures contd"/>
              </a:rPr>
              <a:t>Traditional Storage Structures (Contd.)</a:t>
            </a:r>
            <a:endParaRPr lang="en-US" dirty="0"/>
          </a:p>
        </p:txBody>
      </p:sp>
      <p:sp>
        <p:nvSpPr>
          <p:cNvPr id="3" name="Content Placeholder 2"/>
          <p:cNvSpPr>
            <a:spLocks noGrp="1"/>
          </p:cNvSpPr>
          <p:nvPr>
            <p:ph sz="quarter" idx="1"/>
          </p:nvPr>
        </p:nvSpPr>
        <p:spPr/>
        <p:txBody>
          <a:bodyPr/>
          <a:lstStyle/>
          <a:p>
            <a:pPr lvl="0"/>
            <a:r>
              <a:rPr lang="en-US" dirty="0"/>
              <a:t> Traditional storage structures include: </a:t>
            </a:r>
          </a:p>
          <a:p>
            <a:pPr lvl="1"/>
            <a:r>
              <a:rPr lang="en-US" dirty="0"/>
              <a:t>Rhombus </a:t>
            </a:r>
          </a:p>
          <a:p>
            <a:pPr lvl="1"/>
            <a:r>
              <a:rPr lang="en-US" dirty="0"/>
              <a:t>Crib </a:t>
            </a:r>
          </a:p>
          <a:p>
            <a:pPr lvl="1"/>
            <a:r>
              <a:rPr lang="en-US" dirty="0"/>
              <a:t>Barn </a:t>
            </a:r>
          </a:p>
          <a:p>
            <a:pPr lvl="1"/>
            <a:r>
              <a:rPr lang="en-US" dirty="0"/>
              <a:t>Shelf </a:t>
            </a:r>
          </a:p>
          <a:p>
            <a:pPr lvl="1"/>
            <a:r>
              <a:rPr lang="en-US" dirty="0"/>
              <a:t>Pit/ Underground Storage </a:t>
            </a:r>
          </a:p>
          <a:p>
            <a:pPr lvl="1"/>
            <a:r>
              <a:rPr lang="en-US" dirty="0"/>
              <a:t>Plastic Containers </a:t>
            </a:r>
          </a:p>
          <a:p>
            <a:pPr lvl="1"/>
            <a:r>
              <a:rPr lang="en-US" dirty="0"/>
              <a:t>Guard</a:t>
            </a:r>
          </a:p>
          <a:p>
            <a:endParaRPr lang="en-US" dirty="0"/>
          </a:p>
        </p:txBody>
      </p:sp>
    </p:spTree>
    <p:extLst>
      <p:ext uri="{BB962C8B-B14F-4D97-AF65-F5344CB8AC3E}">
        <p14:creationId xmlns:p14="http://schemas.microsoft.com/office/powerpoint/2010/main" val="1272109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traditional storage structures contd rhombus and crib"/>
              </a:rPr>
              <a:t>Traditional Storage Structures (Contd.): Rhombus and Crib</a:t>
            </a:r>
            <a:endParaRPr lang="en-US" dirty="0"/>
          </a:p>
        </p:txBody>
      </p:sp>
      <p:sp>
        <p:nvSpPr>
          <p:cNvPr id="3" name="Content Placeholder 2"/>
          <p:cNvSpPr>
            <a:spLocks noGrp="1"/>
          </p:cNvSpPr>
          <p:nvPr>
            <p:ph sz="quarter" idx="1"/>
          </p:nvPr>
        </p:nvSpPr>
        <p:spPr/>
        <p:txBody>
          <a:bodyPr/>
          <a:lstStyle/>
          <a:p>
            <a:pPr lvl="0"/>
            <a:r>
              <a:rPr lang="en-US" dirty="0"/>
              <a:t> Polythene bag </a:t>
            </a:r>
          </a:p>
          <a:p>
            <a:pPr lvl="0"/>
            <a:r>
              <a:rPr lang="en-US" dirty="0"/>
              <a:t>Earthen pot Rhombus &amp; Traditional Crib: These are used for grain storage, mostly materials in cob. </a:t>
            </a:r>
          </a:p>
          <a:p>
            <a:pPr lvl="0"/>
            <a:r>
              <a:rPr lang="en-US" dirty="0"/>
              <a:t>Rhombus is mostly used in Northern Nigeria while the traditional crib is used in South Western and Eastern Nigeria</a:t>
            </a:r>
          </a:p>
          <a:p>
            <a:endParaRPr lang="en-US" dirty="0"/>
          </a:p>
        </p:txBody>
      </p:sp>
    </p:spTree>
    <p:extLst>
      <p:ext uri="{BB962C8B-B14F-4D97-AF65-F5344CB8AC3E}">
        <p14:creationId xmlns:p14="http://schemas.microsoft.com/office/powerpoint/2010/main" val="231620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traditional storage structures contd rhombus and crib32"/>
              </a:rPr>
              <a:t>Traditional Storage Structures (Contd.): Rhombus and Crib</a:t>
            </a:r>
            <a:endParaRPr lang="en-US" dirty="0"/>
          </a:p>
        </p:txBody>
      </p:sp>
      <p:sp>
        <p:nvSpPr>
          <p:cNvPr id="3" name="Content Placeholder 2"/>
          <p:cNvSpPr>
            <a:spLocks noGrp="1"/>
          </p:cNvSpPr>
          <p:nvPr>
            <p:ph sz="quarter" idx="1"/>
          </p:nvPr>
        </p:nvSpPr>
        <p:spPr/>
        <p:txBody>
          <a:bodyPr/>
          <a:lstStyle/>
          <a:p>
            <a:pPr lvl="0"/>
            <a:r>
              <a:rPr lang="en-US" dirty="0"/>
              <a:t> Rhombus is cylindrical in shape while crib has rectangular shape. They are made of palm font leaf, clay, tree stem and bamboo Major disadvantages are moisture build as a result of rain, and micro organism infestation Sometimes coal or wood heat is introduced at the lower base to ensure drying</a:t>
            </a:r>
          </a:p>
          <a:p>
            <a:endParaRPr lang="en-US" dirty="0"/>
          </a:p>
        </p:txBody>
      </p:sp>
    </p:spTree>
    <p:extLst>
      <p:ext uri="{BB962C8B-B14F-4D97-AF65-F5344CB8AC3E}">
        <p14:creationId xmlns:p14="http://schemas.microsoft.com/office/powerpoint/2010/main" val="206081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traditional storage structures contd barn shelf and pit"/>
              </a:rPr>
              <a:t>Traditional Storage Structures (Contd.): Barn, Shelf and Pit</a:t>
            </a:r>
            <a:r>
              <a:rPr lang="en-US" dirty="0"/>
              <a:t> Barn, Shelf &amp; Pit: • These are mostly used for root and tuber crops. Barn and shelf could be suitable for onion &amp; carrot. Barn, shelf and pit are recommended for cassava, yam and cocoyam • These storage structures are affected by environmental conditions</a:t>
            </a:r>
          </a:p>
          <a:p>
            <a:endParaRPr lang="en-US" dirty="0"/>
          </a:p>
        </p:txBody>
      </p:sp>
    </p:spTree>
    <p:extLst>
      <p:ext uri="{BB962C8B-B14F-4D97-AF65-F5344CB8AC3E}">
        <p14:creationId xmlns:p14="http://schemas.microsoft.com/office/powerpoint/2010/main" val="52651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traditional storage structures contd others"/>
              </a:rPr>
              <a:t>Traditional Storage Structures (Contd.): Others</a:t>
            </a:r>
            <a:r>
              <a:rPr lang="en-US" dirty="0"/>
              <a:t> Plastic Containers, Guard, Polythene bag &amp; Earthen pot: • These structures are used at household and peasant levels for the storage of grain. Earthen pots are equally used for storage of fruits such as orange • Though small scale and short term in nature, they are very effective if used under air tight conditions • Items stored in these systems are locally preserved with wood or bone ash or powdered pepper</a:t>
            </a:r>
          </a:p>
          <a:p>
            <a:endParaRPr lang="en-US" dirty="0"/>
          </a:p>
        </p:txBody>
      </p:sp>
    </p:spTree>
    <p:extLst>
      <p:ext uri="{BB962C8B-B14F-4D97-AF65-F5344CB8AC3E}">
        <p14:creationId xmlns:p14="http://schemas.microsoft.com/office/powerpoint/2010/main" val="138283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modern storage structures contd"/>
              </a:rPr>
              <a:t>Modern Storage Structures (Contd.)</a:t>
            </a:r>
            <a:endParaRPr lang="en-US" dirty="0"/>
          </a:p>
        </p:txBody>
      </p:sp>
      <p:sp>
        <p:nvSpPr>
          <p:cNvPr id="3" name="Content Placeholder 2"/>
          <p:cNvSpPr>
            <a:spLocks noGrp="1"/>
          </p:cNvSpPr>
          <p:nvPr>
            <p:ph sz="quarter" idx="1"/>
          </p:nvPr>
        </p:nvSpPr>
        <p:spPr/>
        <p:txBody>
          <a:bodyPr/>
          <a:lstStyle/>
          <a:p>
            <a:pPr lvl="0"/>
            <a:r>
              <a:rPr lang="en-US" dirty="0"/>
              <a:t> Modern storage structures include: • Improved crib • Ware house • Silo • Controlled atmosphere storage system • Refrigeration • Cold storage • Evaporative coolant system (ECS)</a:t>
            </a:r>
          </a:p>
          <a:p>
            <a:endParaRPr lang="en-US" dirty="0"/>
          </a:p>
        </p:txBody>
      </p:sp>
    </p:spTree>
    <p:extLst>
      <p:ext uri="{BB962C8B-B14F-4D97-AF65-F5344CB8AC3E}">
        <p14:creationId xmlns:p14="http://schemas.microsoft.com/office/powerpoint/2010/main" val="3168509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tooltip="modern storage structures contd improved crib"/>
              </a:rPr>
              <a:t>Modern Storage Structures (Contd.): Improved Crib</a:t>
            </a:r>
            <a:endParaRPr lang="en-US" dirty="0"/>
          </a:p>
        </p:txBody>
      </p:sp>
      <p:sp>
        <p:nvSpPr>
          <p:cNvPr id="3" name="Content Placeholder 2"/>
          <p:cNvSpPr>
            <a:spLocks noGrp="1"/>
          </p:cNvSpPr>
          <p:nvPr>
            <p:ph sz="quarter" idx="1"/>
          </p:nvPr>
        </p:nvSpPr>
        <p:spPr/>
        <p:txBody>
          <a:bodyPr/>
          <a:lstStyle/>
          <a:p>
            <a:pPr lvl="0"/>
            <a:r>
              <a:rPr lang="en-US" dirty="0"/>
              <a:t> • Hermetic storage • Nitrogen storage Improved Crib: • This structure is an improvement over the traditional crib in terms of design, capacity, construction material and performance. It has upgraded the traditional crib to medium scale storage. Each unit can accommodate 10-20 tons</a:t>
            </a:r>
          </a:p>
          <a:p>
            <a:endParaRPr lang="en-US" dirty="0"/>
          </a:p>
        </p:txBody>
      </p:sp>
    </p:spTree>
    <p:extLst>
      <p:ext uri="{BB962C8B-B14F-4D97-AF65-F5344CB8AC3E}">
        <p14:creationId xmlns:p14="http://schemas.microsoft.com/office/powerpoint/2010/main" val="102200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ware house"/>
              </a:rPr>
              <a:t>Modern Storage Structures (Contd.): Ware house</a:t>
            </a:r>
            <a:r>
              <a:rPr lang="en-US" dirty="0"/>
              <a:t> Ware house is used for medium but mostly large scale storage for bagged or pilled/ bulk products such as grains, flour, </a:t>
            </a:r>
            <a:r>
              <a:rPr lang="en-US" dirty="0" err="1"/>
              <a:t>etc</a:t>
            </a:r>
            <a:r>
              <a:rPr lang="en-US" dirty="0"/>
              <a:t> Wooden pallets are used for staking. Material handling and ventilation </a:t>
            </a:r>
            <a:r>
              <a:rPr lang="en-US" dirty="0" err="1"/>
              <a:t>equipments</a:t>
            </a:r>
            <a:r>
              <a:rPr lang="en-US" dirty="0"/>
              <a:t> are essential Prevention of roof leakage and water infiltration through the floor are most essential. Water proof materials are used for flooring &amp; proper drainage important</a:t>
            </a:r>
          </a:p>
        </p:txBody>
      </p:sp>
    </p:spTree>
    <p:extLst>
      <p:ext uri="{BB962C8B-B14F-4D97-AF65-F5344CB8AC3E}">
        <p14:creationId xmlns:p14="http://schemas.microsoft.com/office/powerpoint/2010/main" val="148974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956800" cy="533400"/>
          </a:xfrm>
          <a:solidFill>
            <a:srgbClr val="FFFF00"/>
          </a:solidFill>
        </p:spPr>
        <p:txBody>
          <a:bodyPr>
            <a:normAutofit fontScale="90000"/>
          </a:bodyPr>
          <a:lstStyle/>
          <a:p>
            <a:r>
              <a:rPr lang="en-US" b="1" dirty="0">
                <a:solidFill>
                  <a:schemeClr val="tx1"/>
                </a:solidFill>
              </a:rPr>
              <a:t>Classification of food Based on Perishability</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a:t>Some foods have </a:t>
            </a:r>
            <a:r>
              <a:rPr lang="en-US" dirty="0">
                <a:solidFill>
                  <a:srgbClr val="FF0000"/>
                </a:solidFill>
              </a:rPr>
              <a:t>longer shelf life </a:t>
            </a:r>
            <a:r>
              <a:rPr lang="en-US" dirty="0"/>
              <a:t>than others. </a:t>
            </a:r>
          </a:p>
          <a:p>
            <a:r>
              <a:rPr lang="en-US" dirty="0"/>
              <a:t>Perishability refers to the </a:t>
            </a:r>
            <a:r>
              <a:rPr lang="en-US" dirty="0">
                <a:solidFill>
                  <a:srgbClr val="FF0000"/>
                </a:solidFill>
              </a:rPr>
              <a:t>quickness with which a food gets spoilt</a:t>
            </a:r>
            <a:r>
              <a:rPr lang="en-US" dirty="0"/>
              <a:t>. </a:t>
            </a:r>
          </a:p>
          <a:p>
            <a:r>
              <a:rPr lang="en-US" dirty="0"/>
              <a:t>Foods can be classified into three groups depending on how long they can be kept without any treatment.</a:t>
            </a:r>
          </a:p>
          <a:p>
            <a:pPr lvl="2"/>
            <a:r>
              <a:rPr lang="en-US" b="1" dirty="0"/>
              <a:t>Perishable</a:t>
            </a:r>
          </a:p>
          <a:p>
            <a:pPr lvl="2"/>
            <a:r>
              <a:rPr lang="en-US" b="1" dirty="0"/>
              <a:t>Semi-Perishable</a:t>
            </a:r>
          </a:p>
          <a:p>
            <a:pPr lvl="2"/>
            <a:r>
              <a:rPr lang="en-US" b="1" dirty="0"/>
              <a:t>Non-Perishable</a:t>
            </a:r>
            <a:endParaRPr lang="en-US" dirty="0"/>
          </a:p>
        </p:txBody>
      </p:sp>
    </p:spTree>
    <p:extLst>
      <p:ext uri="{BB962C8B-B14F-4D97-AF65-F5344CB8AC3E}">
        <p14:creationId xmlns:p14="http://schemas.microsoft.com/office/powerpoint/2010/main" val="4983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a:rPr>
              <a:t>Modern Storage Structures (Contd.): Silo</a:t>
            </a:r>
            <a:r>
              <a:rPr lang="en-US" dirty="0"/>
              <a:t> </a:t>
            </a:r>
            <a:r>
              <a:rPr lang="en-US" dirty="0" err="1"/>
              <a:t>Silo</a:t>
            </a:r>
            <a:r>
              <a:rPr lang="en-US" dirty="0"/>
              <a:t> is a cylindrically shaped structure used for bulk storage of shelled grains in large scale and for long term Moisture migration and condensation are major problems of silo. Hence, the need for accessories such as material handling and drying </a:t>
            </a:r>
            <a:r>
              <a:rPr lang="en-US" dirty="0" err="1"/>
              <a:t>equipments</a:t>
            </a:r>
            <a:r>
              <a:rPr lang="en-US" dirty="0"/>
              <a:t> Design, operation and maintenance of silo require high level of skill &amp; technicalities</a:t>
            </a:r>
          </a:p>
          <a:p>
            <a:endParaRPr lang="en-US" dirty="0"/>
          </a:p>
        </p:txBody>
      </p:sp>
    </p:spTree>
    <p:extLst>
      <p:ext uri="{BB962C8B-B14F-4D97-AF65-F5344CB8AC3E}">
        <p14:creationId xmlns:p14="http://schemas.microsoft.com/office/powerpoint/2010/main" val="595198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classification"/>
              </a:rPr>
              <a:t>Modern Storage Structures (Contd.): Silo Classification</a:t>
            </a:r>
            <a:r>
              <a:rPr lang="en-US" dirty="0"/>
              <a:t> Silo can be classified on the basis of: • Aeration method/ system • Material of construction • Level of technology sophistication • Structural stability</a:t>
            </a:r>
          </a:p>
          <a:p>
            <a:endParaRPr lang="en-US" dirty="0"/>
          </a:p>
        </p:txBody>
      </p:sp>
    </p:spTree>
    <p:extLst>
      <p:ext uri="{BB962C8B-B14F-4D97-AF65-F5344CB8AC3E}">
        <p14:creationId xmlns:p14="http://schemas.microsoft.com/office/powerpoint/2010/main" val="472708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classification40"/>
              </a:rPr>
              <a:t>Modern Storage Structures (Contd.): Silo Classification</a:t>
            </a:r>
            <a:r>
              <a:rPr lang="en-US" dirty="0"/>
              <a:t> Based on the aeration method, silo can be classified as: • Mechanical ventilated silo • Controlled atmosphere silo • Hermetic silo • Gas (nitrogen, oxygen, </a:t>
            </a:r>
            <a:r>
              <a:rPr lang="en-US" dirty="0" err="1"/>
              <a:t>etc</a:t>
            </a:r>
            <a:r>
              <a:rPr lang="en-US" dirty="0"/>
              <a:t>) silo</a:t>
            </a:r>
          </a:p>
          <a:p>
            <a:endParaRPr lang="en-US" dirty="0"/>
          </a:p>
        </p:txBody>
      </p:sp>
    </p:spTree>
    <p:extLst>
      <p:ext uri="{BB962C8B-B14F-4D97-AF65-F5344CB8AC3E}">
        <p14:creationId xmlns:p14="http://schemas.microsoft.com/office/powerpoint/2010/main" val="345308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classification41"/>
              </a:rPr>
              <a:t>Modern Storage Structures (Contd.): Silo Classification</a:t>
            </a:r>
            <a:r>
              <a:rPr lang="en-US" dirty="0"/>
              <a:t> Based on the material of construction, silo can be classified as: • Metal (aluminum, steel, </a:t>
            </a:r>
            <a:r>
              <a:rPr lang="en-US" dirty="0" err="1"/>
              <a:t>etc</a:t>
            </a:r>
            <a:r>
              <a:rPr lang="en-US" dirty="0"/>
              <a:t>) silo • Concrete silo • Wooden silo • Mud silo • composite silo</a:t>
            </a:r>
          </a:p>
          <a:p>
            <a:endParaRPr lang="en-US" dirty="0"/>
          </a:p>
        </p:txBody>
      </p:sp>
    </p:spTree>
    <p:extLst>
      <p:ext uri="{BB962C8B-B14F-4D97-AF65-F5344CB8AC3E}">
        <p14:creationId xmlns:p14="http://schemas.microsoft.com/office/powerpoint/2010/main" val="194501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classification42"/>
              </a:rPr>
              <a:t>Modern Storage Structures (Contd.): Silo Classification</a:t>
            </a:r>
            <a:r>
              <a:rPr lang="en-US" dirty="0"/>
              <a:t> Based on the level of technology, silo can be classified as: • Conventional silo • </a:t>
            </a:r>
            <a:r>
              <a:rPr lang="en-US" dirty="0" err="1"/>
              <a:t>Instrumentalised</a:t>
            </a:r>
            <a:r>
              <a:rPr lang="en-US" dirty="0"/>
              <a:t> silo • Computerized/ automated silo</a:t>
            </a:r>
          </a:p>
          <a:p>
            <a:endParaRPr lang="en-US" dirty="0"/>
          </a:p>
        </p:txBody>
      </p:sp>
    </p:spTree>
    <p:extLst>
      <p:ext uri="{BB962C8B-B14F-4D97-AF65-F5344CB8AC3E}">
        <p14:creationId xmlns:p14="http://schemas.microsoft.com/office/powerpoint/2010/main" val="1512895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silo classification43"/>
              </a:rPr>
              <a:t>Modern Storage Structures (Contd.): Silo Classification</a:t>
            </a:r>
            <a:r>
              <a:rPr lang="en-US" dirty="0"/>
              <a:t> Based on structural stability, silo can be classified as: • Deep silo • Shallow silo</a:t>
            </a:r>
          </a:p>
          <a:p>
            <a:endParaRPr lang="en-US" dirty="0"/>
          </a:p>
        </p:txBody>
      </p:sp>
    </p:spTree>
    <p:extLst>
      <p:ext uri="{BB962C8B-B14F-4D97-AF65-F5344CB8AC3E}">
        <p14:creationId xmlns:p14="http://schemas.microsoft.com/office/powerpoint/2010/main" val="10301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controlled atmosphere ca storage system"/>
              </a:rPr>
              <a:t>Modern Storage Structures (Contd.): Controlled Atmosphere</a:t>
            </a:r>
            <a:r>
              <a:rPr lang="en-US" dirty="0"/>
              <a:t> (CA) Storage System Controlled atmosphere storage system is a general classification that include all forms of storage structures that have devices for controlling and monitoring the environmental factors (temperature, relative humidity and moisture) Silo, ware house, refrigeration and cold storage could incorporate controlled atmosphere systems</a:t>
            </a:r>
          </a:p>
          <a:p>
            <a:endParaRPr lang="en-US" dirty="0"/>
          </a:p>
        </p:txBody>
      </p:sp>
    </p:spTree>
    <p:extLst>
      <p:ext uri="{BB962C8B-B14F-4D97-AF65-F5344CB8AC3E}">
        <p14:creationId xmlns:p14="http://schemas.microsoft.com/office/powerpoint/2010/main" val="1123306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refrigeration"/>
              </a:rPr>
              <a:t>Modern Storage Structures (Contd.): Refrigeration</a:t>
            </a:r>
            <a:r>
              <a:rPr lang="en-US" dirty="0"/>
              <a:t> </a:t>
            </a:r>
            <a:r>
              <a:rPr lang="en-US" dirty="0" err="1"/>
              <a:t>Refrigeration</a:t>
            </a:r>
            <a:r>
              <a:rPr lang="en-US" dirty="0"/>
              <a:t> is a typical CA system that can operate below atmospheric temperature. The evaporator unit of a refrigerator could depress temperature a little below zero degrees through the aid of R12 gas A refrigerator is made up of components such as condenser, evaporator, compressor, throttle pipes, fan, thermostat, </a:t>
            </a:r>
            <a:r>
              <a:rPr lang="en-US" dirty="0" err="1"/>
              <a:t>etc</a:t>
            </a:r>
            <a:r>
              <a:rPr lang="en-US" dirty="0"/>
              <a:t> It is used for the storage of highly perishable crop and food materials</a:t>
            </a:r>
          </a:p>
        </p:txBody>
      </p:sp>
    </p:spTree>
    <p:extLst>
      <p:ext uri="{BB962C8B-B14F-4D97-AF65-F5344CB8AC3E}">
        <p14:creationId xmlns:p14="http://schemas.microsoft.com/office/powerpoint/2010/main" val="742383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cold storage"/>
              </a:rPr>
              <a:t>Modern Storage Structures (Contd.): Cold Storage</a:t>
            </a:r>
            <a:r>
              <a:rPr lang="en-US" dirty="0"/>
              <a:t> Cold storage is a CA system that can further depress temperature below that of the refrigerator with the aid of R22 gas and maintain temperature below freezing point for a long time It has similar components like the refrigerator but more bulky, expensive and could store for relatively longer time</a:t>
            </a:r>
          </a:p>
          <a:p>
            <a:endParaRPr lang="en-US" dirty="0"/>
          </a:p>
        </p:txBody>
      </p:sp>
    </p:spTree>
    <p:extLst>
      <p:ext uri="{BB962C8B-B14F-4D97-AF65-F5344CB8AC3E}">
        <p14:creationId xmlns:p14="http://schemas.microsoft.com/office/powerpoint/2010/main" val="4224027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cold storage47"/>
              </a:rPr>
              <a:t>Modern Storage Structures (Contd.): Cold Storage</a:t>
            </a:r>
            <a:r>
              <a:rPr lang="en-US" dirty="0"/>
              <a:t> The unique advantages of cold storage include: • Retardation of respiration and other metabolic activities • Controls ripening, retards aging, softening, texture and color change. Preserves color &amp; texture • Retards moisture loss &amp; wilting • Retards microbial activities &amp; spoilage • Retards sprouting &amp; undesirable growth, </a:t>
            </a:r>
            <a:r>
              <a:rPr lang="en-US" dirty="0" err="1"/>
              <a:t>etc</a:t>
            </a:r>
            <a:endParaRPr lang="en-US" dirty="0"/>
          </a:p>
          <a:p>
            <a:endParaRPr lang="en-US" dirty="0"/>
          </a:p>
        </p:txBody>
      </p:sp>
    </p:spTree>
    <p:extLst>
      <p:ext uri="{BB962C8B-B14F-4D97-AF65-F5344CB8AC3E}">
        <p14:creationId xmlns:p14="http://schemas.microsoft.com/office/powerpoint/2010/main" val="397231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
          </p:nvPr>
        </p:nvPicPr>
        <p:blipFill>
          <a:blip r:embed="rId2"/>
          <a:stretch>
            <a:fillRect/>
          </a:stretch>
        </p:blipFill>
        <p:spPr>
          <a:xfrm>
            <a:off x="381000" y="2209800"/>
            <a:ext cx="5029636" cy="2895851"/>
          </a:xfrm>
          <a:prstGeom prst="rect">
            <a:avLst/>
          </a:prstGeom>
        </p:spPr>
      </p:pic>
      <p:pic>
        <p:nvPicPr>
          <p:cNvPr id="9" name="Picture 8"/>
          <p:cNvPicPr>
            <a:picLocks noChangeAspect="1"/>
          </p:cNvPicPr>
          <p:nvPr/>
        </p:nvPicPr>
        <p:blipFill>
          <a:blip r:embed="rId3"/>
          <a:stretch>
            <a:fillRect/>
          </a:stretch>
        </p:blipFill>
        <p:spPr>
          <a:xfrm>
            <a:off x="5588000" y="2209800"/>
            <a:ext cx="5729288" cy="3214354"/>
          </a:xfrm>
          <a:prstGeom prst="rect">
            <a:avLst/>
          </a:prstGeom>
        </p:spPr>
      </p:pic>
    </p:spTree>
    <p:extLst>
      <p:ext uri="{BB962C8B-B14F-4D97-AF65-F5344CB8AC3E}">
        <p14:creationId xmlns:p14="http://schemas.microsoft.com/office/powerpoint/2010/main" val="2209146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hlinkClick r:id="rId2" tooltip="modern storage structures contd cold storage48"/>
              </a:rPr>
              <a:t>Modern Storage Structures (Contd.): Cold Storage</a:t>
            </a:r>
            <a:r>
              <a:rPr lang="en-US" dirty="0"/>
              <a:t> The following information are essential in the use of cold storage: • Temperature fluctuations affect temperature sensitive crops. Therefore, keep temperature and storage condition steady and constant • Pre cool fruits to remove field heat before products are transferred into cold store • Avoid storing incompatible products • Ensure adequate ventilation within cold store and use appropriate relative humidity</a:t>
            </a:r>
          </a:p>
        </p:txBody>
      </p:sp>
    </p:spTree>
    <p:extLst>
      <p:ext uri="{BB962C8B-B14F-4D97-AF65-F5344CB8AC3E}">
        <p14:creationId xmlns:p14="http://schemas.microsoft.com/office/powerpoint/2010/main" val="3214559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evaporative coolant system ecs"/>
              </a:rPr>
              <a:t>Modern Storage Structures (Contd.): Evaporative Coolant</a:t>
            </a:r>
            <a:r>
              <a:rPr lang="en-US" dirty="0"/>
              <a:t> System (ECS) Evaporative coolant system (ECS) is another CA storage. It slightly depresses temperature below and increases the relative humidity above atmospheric conditions by natural means. It is appropriate for the storage of fruits &amp; vegetables ECS utilizes the principle of evaporation occurring at the surface of a wet material to produce cooling inside. Wetted padded materials are normally used as medium of evaporation</a:t>
            </a:r>
          </a:p>
          <a:p>
            <a:endParaRPr lang="en-US" dirty="0"/>
          </a:p>
        </p:txBody>
      </p:sp>
    </p:spTree>
    <p:extLst>
      <p:ext uri="{BB962C8B-B14F-4D97-AF65-F5344CB8AC3E}">
        <p14:creationId xmlns:p14="http://schemas.microsoft.com/office/powerpoint/2010/main" val="1398900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hermetic storage structure"/>
              </a:rPr>
              <a:t>Modern Storage Structures (Contd.): Hermetic Storage</a:t>
            </a:r>
            <a:r>
              <a:rPr lang="en-US" dirty="0"/>
              <a:t> Structure Hermetic storage structure prevents air absorption into the stored products in order to disallow metabolic activities of any form by the product, micro organism or insect Consequently, hot spot, wet spot and moisture build in storage systems are prevented</a:t>
            </a:r>
          </a:p>
          <a:p>
            <a:endParaRPr lang="en-US" dirty="0"/>
          </a:p>
        </p:txBody>
      </p:sp>
    </p:spTree>
    <p:extLst>
      <p:ext uri="{BB962C8B-B14F-4D97-AF65-F5344CB8AC3E}">
        <p14:creationId xmlns:p14="http://schemas.microsoft.com/office/powerpoint/2010/main" val="2414800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gas storage structure"/>
              </a:rPr>
              <a:t>Modern Storage Structures (Contd.): Gas Storage Structure</a:t>
            </a:r>
            <a:r>
              <a:rPr lang="en-US" dirty="0"/>
              <a:t> Gas (nitrogen, oxygen, </a:t>
            </a:r>
            <a:r>
              <a:rPr lang="en-US" dirty="0" err="1"/>
              <a:t>etc</a:t>
            </a:r>
            <a:r>
              <a:rPr lang="en-US" dirty="0"/>
              <a:t>) storage structure provides devices that allows essential gas such as nitrogen or oxygen to be introduced and preserved in the system in order to prevent ripening or/ and metabolic activities. Some silo and cold storage structures are provided with such facilities</a:t>
            </a:r>
          </a:p>
          <a:p>
            <a:endParaRPr lang="en-US" dirty="0"/>
          </a:p>
        </p:txBody>
      </p:sp>
    </p:spTree>
    <p:extLst>
      <p:ext uri="{BB962C8B-B14F-4D97-AF65-F5344CB8AC3E}">
        <p14:creationId xmlns:p14="http://schemas.microsoft.com/office/powerpoint/2010/main" val="1975380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modern storage structures contd design principles"/>
              </a:rPr>
              <a:t>Modern Storage Structures (Contd.): Design Principles</a:t>
            </a:r>
            <a:r>
              <a:rPr lang="en-US" dirty="0"/>
              <a:t> Essential design considerations and parameters for modern storage structures include: • Location &amp; orientation • Systems capacity • System efficiency • Handling methods &amp; </a:t>
            </a:r>
            <a:r>
              <a:rPr lang="en-US" dirty="0" err="1"/>
              <a:t>equipments</a:t>
            </a:r>
            <a:r>
              <a:rPr lang="en-US" dirty="0"/>
              <a:t> • Structural stability &amp; requirements</a:t>
            </a:r>
          </a:p>
          <a:p>
            <a:endParaRPr lang="en-US" dirty="0"/>
          </a:p>
        </p:txBody>
      </p:sp>
    </p:spTree>
    <p:extLst>
      <p:ext uri="{BB962C8B-B14F-4D97-AF65-F5344CB8AC3E}">
        <p14:creationId xmlns:p14="http://schemas.microsoft.com/office/powerpoint/2010/main" val="4174717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nature of agric bio materials in relation to storage"/>
              </a:rPr>
              <a:t>Nature of Agric./ Bio-materials in Relation to Storage </a:t>
            </a:r>
            <a:r>
              <a:rPr lang="en-US" dirty="0"/>
              <a:t>Agric./ bio-material have the following characteristics/ nature in relation to storage: • Living organism • Moisture rich • Ripening process • Bio degradable • Hygroscopic: Shrinkage and swelling occur</a:t>
            </a:r>
          </a:p>
          <a:p>
            <a:endParaRPr lang="en-US" dirty="0"/>
          </a:p>
        </p:txBody>
      </p:sp>
    </p:spTree>
    <p:extLst>
      <p:ext uri="{BB962C8B-B14F-4D97-AF65-F5344CB8AC3E}">
        <p14:creationId xmlns:p14="http://schemas.microsoft.com/office/powerpoint/2010/main" val="1747529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lvl="0"/>
            <a:r>
              <a:rPr lang="en-US" b="1" u="sng" dirty="0">
                <a:hlinkClick r:id="rId2" tooltip="storage of highly perishables"/>
              </a:rPr>
              <a:t>Storage of Highly Perishables</a:t>
            </a:r>
            <a:r>
              <a:rPr lang="en-US" dirty="0"/>
              <a:t> • Dairy products, meat and fish are highly perishable materials because of their very high level of moisture and high micro organism activities associated with them • Refrigeration and cold storage are mostly recommended for the storage of this category of material</a:t>
            </a:r>
          </a:p>
          <a:p>
            <a:pPr lvl="0"/>
            <a:r>
              <a:rPr lang="en-US" b="1" u="sng" dirty="0">
                <a:hlinkClick r:id="rId3" tooltip="storage of fruits and vegetables"/>
              </a:rPr>
              <a:t>Storage of Fruits and Vegetables</a:t>
            </a:r>
            <a:r>
              <a:rPr lang="en-US" dirty="0"/>
              <a:t> • Fruits and vegetables are in the category of perishable agricultural materials • They are also very rich in moisture content and can easily be bruised and wilt quickly • They are the riches natural source of minerals vitamins, and anti oxidants • They cannot tolerate heat and high temperatures. ECS &amp; refrigeration are recommended for their storage</a:t>
            </a:r>
          </a:p>
          <a:p>
            <a:pPr lvl="0"/>
            <a:r>
              <a:rPr lang="en-US" b="1" u="sng" dirty="0">
                <a:hlinkClick r:id="rId4" tooltip="storage of roots and tubers"/>
              </a:rPr>
              <a:t>Storage of Roots and Tubers</a:t>
            </a:r>
            <a:r>
              <a:rPr lang="en-US" dirty="0"/>
              <a:t> • Root and tuber are tropical crops. They are very rich source of carbohydrate • Care must be taken during harvest to avoid bruise in order to ensure effective storage • Pit storage is recommended for cassava which must be harvested with its stem • Shelf, barn and pit storage are recommended for yam and cocoyam</a:t>
            </a:r>
          </a:p>
          <a:p>
            <a:endParaRPr lang="en-US" dirty="0"/>
          </a:p>
        </p:txBody>
      </p:sp>
    </p:spTree>
    <p:extLst>
      <p:ext uri="{BB962C8B-B14F-4D97-AF65-F5344CB8AC3E}">
        <p14:creationId xmlns:p14="http://schemas.microsoft.com/office/powerpoint/2010/main" val="823797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u="sng" dirty="0">
                <a:hlinkClick r:id="rId2" tooltip="strategic food reserve"/>
              </a:rPr>
              <a:t>Strategic Food Reserve</a:t>
            </a:r>
            <a:r>
              <a:rPr lang="en-US" dirty="0"/>
              <a:t> This is a national plan supported by policies to provide large scale storage for agricultural and food material to ensure national food sufficiency, stability and price control especially at critical periods (war, famine, disaster, draught, flood, </a:t>
            </a:r>
            <a:r>
              <a:rPr lang="en-US" dirty="0" err="1"/>
              <a:t>etc</a:t>
            </a:r>
            <a:r>
              <a:rPr lang="en-US" dirty="0"/>
              <a:t>) The use of large scale and long term storage structures such as silo, warehouse and cold storage are inevitable for such national plans</a:t>
            </a:r>
          </a:p>
          <a:p>
            <a:pPr lvl="0"/>
            <a:r>
              <a:rPr lang="en-US" b="1" u="sng" dirty="0">
                <a:hlinkClick r:id="rId3" tooltip="strategic food reserve contd"/>
              </a:rPr>
              <a:t>Strategic Food Reserve (Contd.)</a:t>
            </a:r>
            <a:r>
              <a:rPr lang="en-US" dirty="0"/>
              <a:t> Strategic Food Reserve policies must be all embracing and consider the following factors: • Socio economic factors • Technical factors • Capacity building • Legal implications, etc.</a:t>
            </a:r>
          </a:p>
        </p:txBody>
      </p:sp>
    </p:spTree>
    <p:extLst>
      <p:ext uri="{BB962C8B-B14F-4D97-AF65-F5344CB8AC3E}">
        <p14:creationId xmlns:p14="http://schemas.microsoft.com/office/powerpoint/2010/main" val="3399807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1206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810000" cy="639762"/>
          </a:xfrm>
          <a:solidFill>
            <a:srgbClr val="FFFF00"/>
          </a:solidFill>
        </p:spPr>
        <p:txBody>
          <a:bodyPr/>
          <a:lstStyle/>
          <a:p>
            <a:r>
              <a:rPr lang="en-US" b="1" dirty="0">
                <a:solidFill>
                  <a:schemeClr val="tx1"/>
                </a:solidFill>
              </a:rPr>
              <a:t>Perishable foods</a:t>
            </a:r>
          </a:p>
        </p:txBody>
      </p:sp>
      <p:sp>
        <p:nvSpPr>
          <p:cNvPr id="3" name="Content Placeholder 2"/>
          <p:cNvSpPr>
            <a:spLocks noGrp="1"/>
          </p:cNvSpPr>
          <p:nvPr>
            <p:ph sz="quarter" idx="1"/>
          </p:nvPr>
        </p:nvSpPr>
        <p:spPr>
          <a:xfrm>
            <a:off x="609600" y="1143000"/>
            <a:ext cx="10896600" cy="5330952"/>
          </a:xfrm>
        </p:spPr>
        <p:txBody>
          <a:bodyPr>
            <a:normAutofit lnSpcReduction="10000"/>
          </a:bodyPr>
          <a:lstStyle/>
          <a:p>
            <a:r>
              <a:rPr lang="en-US" b="1" dirty="0"/>
              <a:t>Perishable </a:t>
            </a:r>
            <a:r>
              <a:rPr lang="en-US" dirty="0"/>
              <a:t>foods can be kept at room temperature for only </a:t>
            </a:r>
            <a:r>
              <a:rPr lang="en-US" dirty="0">
                <a:solidFill>
                  <a:srgbClr val="FF0000"/>
                </a:solidFill>
              </a:rPr>
              <a:t>few hours or 1 or 2 days before spoiling</a:t>
            </a:r>
            <a:r>
              <a:rPr lang="en-US" dirty="0"/>
              <a:t>. </a:t>
            </a:r>
          </a:p>
          <a:p>
            <a:r>
              <a:rPr lang="en-US" dirty="0"/>
              <a:t>For example- milk and milk products, meat, fish, poultry, fruits, leafy vegetables and cooked food. </a:t>
            </a:r>
          </a:p>
          <a:p>
            <a:r>
              <a:rPr lang="en-US" dirty="0"/>
              <a:t>These foods </a:t>
            </a:r>
            <a:r>
              <a:rPr lang="en-US" dirty="0">
                <a:solidFill>
                  <a:srgbClr val="FF0000"/>
                </a:solidFill>
              </a:rPr>
              <a:t>keep well under refrigeration.</a:t>
            </a:r>
            <a:endParaRPr lang="en-US" dirty="0"/>
          </a:p>
          <a:p>
            <a:r>
              <a:rPr lang="en-US" dirty="0"/>
              <a:t>Perishable foods contain a </a:t>
            </a:r>
            <a:r>
              <a:rPr lang="en-US" dirty="0">
                <a:solidFill>
                  <a:srgbClr val="FF0000"/>
                </a:solidFill>
              </a:rPr>
              <a:t>high amount </a:t>
            </a:r>
            <a:r>
              <a:rPr lang="en-US" dirty="0"/>
              <a:t>of </a:t>
            </a:r>
            <a:r>
              <a:rPr lang="en-US" dirty="0">
                <a:solidFill>
                  <a:srgbClr val="FF0000"/>
                </a:solidFill>
              </a:rPr>
              <a:t>moisture and free water</a:t>
            </a:r>
            <a:r>
              <a:rPr lang="en-US" dirty="0"/>
              <a:t>.</a:t>
            </a:r>
          </a:p>
          <a:p>
            <a:r>
              <a:rPr lang="en-US" dirty="0"/>
              <a:t>These foods contain </a:t>
            </a:r>
            <a:r>
              <a:rPr lang="en-US" dirty="0">
                <a:solidFill>
                  <a:srgbClr val="FF0000"/>
                </a:solidFill>
              </a:rPr>
              <a:t>more than 50% moisture </a:t>
            </a:r>
            <a:r>
              <a:rPr lang="en-US" dirty="0"/>
              <a:t>like milk, juices etc.</a:t>
            </a:r>
          </a:p>
          <a:p>
            <a:r>
              <a:rPr lang="en-US" dirty="0"/>
              <a:t>In general, the most perishable foods contain </a:t>
            </a:r>
            <a:r>
              <a:rPr lang="en-US" dirty="0">
                <a:solidFill>
                  <a:srgbClr val="FF0000"/>
                </a:solidFill>
              </a:rPr>
              <a:t>a high level </a:t>
            </a:r>
            <a:r>
              <a:rPr lang="en-US" dirty="0"/>
              <a:t>of protein or have moisture and carbohydrates in them. </a:t>
            </a:r>
          </a:p>
          <a:p>
            <a:r>
              <a:rPr lang="en-US" dirty="0">
                <a:solidFill>
                  <a:srgbClr val="FF0000"/>
                </a:solidFill>
              </a:rPr>
              <a:t>Special methods </a:t>
            </a:r>
            <a:r>
              <a:rPr lang="en-US" dirty="0"/>
              <a:t>are used to preserve such foods. </a:t>
            </a:r>
          </a:p>
          <a:p>
            <a:r>
              <a:rPr lang="en-US" dirty="0"/>
              <a:t>The </a:t>
            </a:r>
            <a:r>
              <a:rPr lang="en-US" dirty="0">
                <a:solidFill>
                  <a:srgbClr val="FF0000"/>
                </a:solidFill>
              </a:rPr>
              <a:t>rate of spoilage varies </a:t>
            </a:r>
            <a:r>
              <a:rPr lang="en-US" dirty="0"/>
              <a:t>with the temperature, moisture and or dryness of the environment. </a:t>
            </a:r>
          </a:p>
          <a:p>
            <a:r>
              <a:rPr lang="en-US" dirty="0"/>
              <a:t>These foods can be </a:t>
            </a:r>
            <a:r>
              <a:rPr lang="en-US" dirty="0">
                <a:solidFill>
                  <a:srgbClr val="FF0000"/>
                </a:solidFill>
              </a:rPr>
              <a:t>maximally</a:t>
            </a:r>
            <a:r>
              <a:rPr lang="en-US" dirty="0"/>
              <a:t> having the shelf life of </a:t>
            </a:r>
            <a:r>
              <a:rPr lang="en-US" dirty="0">
                <a:solidFill>
                  <a:srgbClr val="FF0000"/>
                </a:solidFill>
              </a:rPr>
              <a:t>one week</a:t>
            </a:r>
            <a:r>
              <a:rPr lang="en-US" dirty="0"/>
              <a:t>.</a:t>
            </a:r>
          </a:p>
        </p:txBody>
      </p:sp>
    </p:spTree>
    <p:extLst>
      <p:ext uri="{BB962C8B-B14F-4D97-AF65-F5344CB8AC3E}">
        <p14:creationId xmlns:p14="http://schemas.microsoft.com/office/powerpoint/2010/main" val="22367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733800" cy="563562"/>
          </a:xfrm>
          <a:solidFill>
            <a:srgbClr val="FFFF00"/>
          </a:solidFill>
        </p:spPr>
        <p:txBody>
          <a:bodyPr/>
          <a:lstStyle/>
          <a:p>
            <a:r>
              <a:rPr lang="en-US" b="1" dirty="0"/>
              <a:t>Semi -perishable</a:t>
            </a:r>
            <a:endParaRPr lang="en-US" dirty="0"/>
          </a:p>
        </p:txBody>
      </p:sp>
      <p:sp>
        <p:nvSpPr>
          <p:cNvPr id="3" name="Content Placeholder 2"/>
          <p:cNvSpPr>
            <a:spLocks noGrp="1"/>
          </p:cNvSpPr>
          <p:nvPr>
            <p:ph sz="quarter" idx="1"/>
          </p:nvPr>
        </p:nvSpPr>
        <p:spPr>
          <a:xfrm>
            <a:off x="304800" y="1295400"/>
            <a:ext cx="11277600" cy="5178552"/>
          </a:xfrm>
        </p:spPr>
        <p:txBody>
          <a:bodyPr>
            <a:normAutofit fontScale="92500"/>
          </a:bodyPr>
          <a:lstStyle/>
          <a:p>
            <a:r>
              <a:rPr lang="en-US" b="1" dirty="0"/>
              <a:t>Semi -perishable</a:t>
            </a:r>
            <a:r>
              <a:rPr lang="en-US" dirty="0"/>
              <a:t> foods can be stored for a </a:t>
            </a:r>
            <a:r>
              <a:rPr lang="en-US" dirty="0">
                <a:solidFill>
                  <a:srgbClr val="FF0000"/>
                </a:solidFill>
              </a:rPr>
              <a:t>couple of weeks </a:t>
            </a:r>
            <a:r>
              <a:rPr lang="en-US" dirty="0"/>
              <a:t>or even a month or two without any detectable signs of spoilage.</a:t>
            </a:r>
          </a:p>
          <a:p>
            <a:r>
              <a:rPr lang="en-US" dirty="0">
                <a:solidFill>
                  <a:srgbClr val="FF0000"/>
                </a:solidFill>
              </a:rPr>
              <a:t>Temperature and humidity </a:t>
            </a:r>
            <a:r>
              <a:rPr lang="en-US" dirty="0"/>
              <a:t>of the environment again affects the shelf stability.</a:t>
            </a:r>
          </a:p>
          <a:p>
            <a:r>
              <a:rPr lang="en-US" dirty="0">
                <a:solidFill>
                  <a:srgbClr val="FF0000"/>
                </a:solidFill>
              </a:rPr>
              <a:t>Proper handling and storage </a:t>
            </a:r>
            <a:r>
              <a:rPr lang="en-US" dirty="0"/>
              <a:t>can result in fairly long storage without spoilage. </a:t>
            </a:r>
          </a:p>
          <a:p>
            <a:r>
              <a:rPr lang="en-US" dirty="0"/>
              <a:t>Examples:</a:t>
            </a:r>
          </a:p>
          <a:p>
            <a:pPr lvl="1"/>
            <a:r>
              <a:rPr lang="en-US" sz="2400" dirty="0">
                <a:solidFill>
                  <a:srgbClr val="FF0000"/>
                </a:solidFill>
              </a:rPr>
              <a:t>All cereal and pulse products </a:t>
            </a:r>
            <a:r>
              <a:rPr lang="en-US" sz="2400" dirty="0"/>
              <a:t>like wheat flour, broken wheat, Bengal gram flour,</a:t>
            </a:r>
          </a:p>
          <a:p>
            <a:pPr lvl="1"/>
            <a:r>
              <a:rPr lang="en-US" sz="2400" dirty="0"/>
              <a:t> </a:t>
            </a:r>
            <a:r>
              <a:rPr lang="en-US" sz="2400" dirty="0">
                <a:solidFill>
                  <a:srgbClr val="FF0000"/>
                </a:solidFill>
              </a:rPr>
              <a:t>Fruits like </a:t>
            </a:r>
            <a:r>
              <a:rPr lang="en-US" sz="2400" dirty="0"/>
              <a:t>citrus fruits, apples, </a:t>
            </a:r>
          </a:p>
          <a:p>
            <a:pPr lvl="1"/>
            <a:r>
              <a:rPr lang="en-US" sz="2400" dirty="0">
                <a:solidFill>
                  <a:srgbClr val="FF0000"/>
                </a:solidFill>
              </a:rPr>
              <a:t>Vegetables like </a:t>
            </a:r>
            <a:r>
              <a:rPr lang="en-US" sz="2400" dirty="0"/>
              <a:t>pumpkin, roots and tubers, yams, potatoes, onions, garlic etc. </a:t>
            </a:r>
          </a:p>
          <a:p>
            <a:r>
              <a:rPr lang="en-US" dirty="0"/>
              <a:t>Semi-perishable foods contain moisture more than stable food and less than perishable foods. These items contain about </a:t>
            </a:r>
            <a:r>
              <a:rPr lang="en-US" dirty="0">
                <a:solidFill>
                  <a:srgbClr val="FF0000"/>
                </a:solidFill>
              </a:rPr>
              <a:t>25-50% moisture content</a:t>
            </a:r>
            <a:r>
              <a:rPr lang="en-US" dirty="0"/>
              <a:t>.</a:t>
            </a:r>
          </a:p>
          <a:p>
            <a:r>
              <a:rPr lang="en-US" dirty="0"/>
              <a:t>Semi-perishable foods have the shelf life of maximum to </a:t>
            </a:r>
            <a:r>
              <a:rPr lang="en-US" dirty="0">
                <a:solidFill>
                  <a:srgbClr val="FF0000"/>
                </a:solidFill>
              </a:rPr>
              <a:t>two months to six months if handled carefully.</a:t>
            </a:r>
            <a:r>
              <a:rPr lang="en-US" dirty="0"/>
              <a:t/>
            </a:r>
            <a:br>
              <a:rPr lang="en-US" dirty="0"/>
            </a:br>
            <a:endParaRPr lang="en-US" dirty="0"/>
          </a:p>
        </p:txBody>
      </p:sp>
    </p:spTree>
    <p:extLst>
      <p:ext uri="{BB962C8B-B14F-4D97-AF65-F5344CB8AC3E}">
        <p14:creationId xmlns:p14="http://schemas.microsoft.com/office/powerpoint/2010/main" val="39929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705600" cy="639762"/>
          </a:xfrm>
          <a:solidFill>
            <a:srgbClr val="FFFF00"/>
          </a:solidFill>
        </p:spPr>
        <p:txBody>
          <a:bodyPr/>
          <a:lstStyle/>
          <a:p>
            <a:r>
              <a:rPr lang="en-US" b="1" dirty="0"/>
              <a:t>Non- perishable/ Stable Food</a:t>
            </a:r>
            <a:endParaRPr lang="en-US" dirty="0"/>
          </a:p>
        </p:txBody>
      </p:sp>
      <p:sp>
        <p:nvSpPr>
          <p:cNvPr id="3" name="Content Placeholder 2"/>
          <p:cNvSpPr>
            <a:spLocks noGrp="1"/>
          </p:cNvSpPr>
          <p:nvPr>
            <p:ph sz="quarter" idx="1"/>
          </p:nvPr>
        </p:nvSpPr>
        <p:spPr>
          <a:xfrm>
            <a:off x="228600" y="1295400"/>
            <a:ext cx="11125200" cy="5178552"/>
          </a:xfrm>
        </p:spPr>
        <p:txBody>
          <a:bodyPr>
            <a:normAutofit fontScale="92500" lnSpcReduction="10000"/>
          </a:bodyPr>
          <a:lstStyle/>
          <a:p>
            <a:pPr algn="just"/>
            <a:r>
              <a:rPr lang="en-US" b="1" dirty="0"/>
              <a:t>Non- perishable</a:t>
            </a:r>
            <a:r>
              <a:rPr lang="en-US" dirty="0"/>
              <a:t> foods will keep for </a:t>
            </a:r>
            <a:r>
              <a:rPr lang="en-US" dirty="0">
                <a:solidFill>
                  <a:srgbClr val="FF0000"/>
                </a:solidFill>
              </a:rPr>
              <a:t>months or years</a:t>
            </a:r>
            <a:r>
              <a:rPr lang="en-US" dirty="0"/>
              <a:t> without spoiling unless handled and stored carelessly. </a:t>
            </a:r>
          </a:p>
          <a:p>
            <a:pPr algn="just"/>
            <a:r>
              <a:rPr lang="en-US" dirty="0">
                <a:solidFill>
                  <a:srgbClr val="FF0000"/>
                </a:solidFill>
              </a:rPr>
              <a:t>Examples</a:t>
            </a:r>
            <a:r>
              <a:rPr lang="en-US" dirty="0"/>
              <a:t> of such foods are all preserved food products (canned, dried, pickled etc.), whole cereal, pulse and millet grains, oil seeds, nuts, fats and oils, honey, sugar, </a:t>
            </a:r>
            <a:r>
              <a:rPr lang="en-US" dirty="0" err="1"/>
              <a:t>jaggery</a:t>
            </a:r>
            <a:r>
              <a:rPr lang="en-US" dirty="0"/>
              <a:t>, salt, some spices and essence.</a:t>
            </a:r>
          </a:p>
          <a:p>
            <a:pPr algn="just"/>
            <a:r>
              <a:rPr lang="en-US" dirty="0"/>
              <a:t>Food items contain </a:t>
            </a:r>
            <a:r>
              <a:rPr lang="en-US" dirty="0">
                <a:solidFill>
                  <a:srgbClr val="FF0000"/>
                </a:solidFill>
              </a:rPr>
              <a:t>15% or less than that moisture content</a:t>
            </a:r>
            <a:r>
              <a:rPr lang="en-US" dirty="0"/>
              <a:t>.</a:t>
            </a:r>
          </a:p>
          <a:p>
            <a:pPr algn="just"/>
            <a:r>
              <a:rPr lang="en-US" dirty="0"/>
              <a:t>Microorganisms require </a:t>
            </a:r>
            <a:r>
              <a:rPr lang="en-US" dirty="0">
                <a:solidFill>
                  <a:srgbClr val="FF0000"/>
                </a:solidFill>
              </a:rPr>
              <a:t>water for their growth</a:t>
            </a:r>
            <a:r>
              <a:rPr lang="en-US" dirty="0"/>
              <a:t>. Mold and yeast can grow at low water content. </a:t>
            </a:r>
          </a:p>
          <a:p>
            <a:pPr algn="just"/>
            <a:r>
              <a:rPr lang="en-US" dirty="0"/>
              <a:t>But these food items contain very </a:t>
            </a:r>
            <a:r>
              <a:rPr lang="en-US" dirty="0">
                <a:solidFill>
                  <a:srgbClr val="FF0000"/>
                </a:solidFill>
              </a:rPr>
              <a:t>less moisture or very less free water </a:t>
            </a:r>
            <a:r>
              <a:rPr lang="en-US" dirty="0"/>
              <a:t>for the growth of microorganisms. </a:t>
            </a:r>
          </a:p>
          <a:p>
            <a:pPr algn="just"/>
            <a:r>
              <a:rPr lang="en-US" dirty="0"/>
              <a:t>Stable foods have the </a:t>
            </a:r>
            <a:r>
              <a:rPr lang="en-US" dirty="0">
                <a:solidFill>
                  <a:srgbClr val="FF0000"/>
                </a:solidFill>
              </a:rPr>
              <a:t>longest shelf life from one year to five years</a:t>
            </a:r>
            <a:r>
              <a:rPr lang="en-US" dirty="0"/>
              <a:t>.</a:t>
            </a:r>
          </a:p>
          <a:p>
            <a:pPr algn="just"/>
            <a:r>
              <a:rPr lang="en-US" dirty="0"/>
              <a:t>This variation in shelf life is </a:t>
            </a:r>
            <a:r>
              <a:rPr lang="en-US" dirty="0">
                <a:solidFill>
                  <a:srgbClr val="FF0000"/>
                </a:solidFill>
              </a:rPr>
              <a:t>due to the structure of food</a:t>
            </a:r>
            <a:r>
              <a:rPr lang="en-US" dirty="0"/>
              <a:t>. </a:t>
            </a:r>
          </a:p>
          <a:p>
            <a:pPr algn="just"/>
            <a:r>
              <a:rPr lang="en-US" dirty="0"/>
              <a:t>Some foods have </a:t>
            </a:r>
            <a:r>
              <a:rPr lang="en-US" dirty="0">
                <a:solidFill>
                  <a:srgbClr val="FF0000"/>
                </a:solidFill>
              </a:rPr>
              <a:t>complex structures </a:t>
            </a:r>
            <a:r>
              <a:rPr lang="en-US" dirty="0"/>
              <a:t>that will not allow food to spoil. Microbes cannot penetrate into such foods. These foods include </a:t>
            </a:r>
            <a:r>
              <a:rPr lang="en-US" dirty="0">
                <a:solidFill>
                  <a:srgbClr val="FF0000"/>
                </a:solidFill>
              </a:rPr>
              <a:t>wheat and other cereals at most.</a:t>
            </a:r>
          </a:p>
        </p:txBody>
      </p:sp>
    </p:spTree>
    <p:extLst>
      <p:ext uri="{BB962C8B-B14F-4D97-AF65-F5344CB8AC3E}">
        <p14:creationId xmlns:p14="http://schemas.microsoft.com/office/powerpoint/2010/main" val="4828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105400" cy="487362"/>
          </a:xfrm>
          <a:solidFill>
            <a:srgbClr val="FFFF00"/>
          </a:solidFill>
        </p:spPr>
        <p:txBody>
          <a:bodyPr>
            <a:normAutofit fontScale="90000"/>
          </a:bodyPr>
          <a:lstStyle/>
          <a:p>
            <a:r>
              <a:rPr lang="en-US" dirty="0"/>
              <a:t>Principles of preservation</a:t>
            </a:r>
          </a:p>
        </p:txBody>
      </p:sp>
      <p:sp>
        <p:nvSpPr>
          <p:cNvPr id="3" name="Content Placeholder 2"/>
          <p:cNvSpPr>
            <a:spLocks noGrp="1"/>
          </p:cNvSpPr>
          <p:nvPr>
            <p:ph sz="quarter" idx="1"/>
          </p:nvPr>
        </p:nvSpPr>
        <p:spPr>
          <a:xfrm>
            <a:off x="533400" y="914400"/>
            <a:ext cx="10972800" cy="5559552"/>
          </a:xfrm>
        </p:spPr>
        <p:txBody>
          <a:bodyPr>
            <a:normAutofit/>
          </a:bodyPr>
          <a:lstStyle/>
          <a:p>
            <a:pPr algn="just">
              <a:buNone/>
            </a:pPr>
            <a:r>
              <a:rPr lang="en-US" dirty="0"/>
              <a:t>In the preservation of foods by various methods, the following </a:t>
            </a:r>
            <a:r>
              <a:rPr lang="en-US" dirty="0">
                <a:solidFill>
                  <a:srgbClr val="FF0000"/>
                </a:solidFill>
              </a:rPr>
              <a:t>principles</a:t>
            </a:r>
            <a:r>
              <a:rPr lang="en-US" dirty="0"/>
              <a:t> are involved:</a:t>
            </a:r>
          </a:p>
          <a:p>
            <a:pPr lvl="0" algn="just">
              <a:buNone/>
            </a:pPr>
            <a:r>
              <a:rPr lang="en-US" dirty="0">
                <a:solidFill>
                  <a:srgbClr val="FF0000"/>
                </a:solidFill>
              </a:rPr>
              <a:t>1. Prevention or delay of microbial decomposition</a:t>
            </a:r>
          </a:p>
          <a:p>
            <a:pPr lvl="1" algn="just"/>
            <a:r>
              <a:rPr lang="en-US" dirty="0"/>
              <a:t>By keeping out microorganism (Asepsis)</a:t>
            </a:r>
          </a:p>
          <a:p>
            <a:pPr lvl="1" algn="just"/>
            <a:r>
              <a:rPr lang="en-US" dirty="0"/>
              <a:t>By removal of microorganism (Filtration)</a:t>
            </a:r>
          </a:p>
          <a:p>
            <a:pPr lvl="1" algn="just"/>
            <a:r>
              <a:rPr lang="en-US" dirty="0"/>
              <a:t>By hindering the growth and activity of microorganism ( Low temperature, drying, anaerobic conditions, chemicals) </a:t>
            </a:r>
          </a:p>
          <a:p>
            <a:pPr lvl="1" algn="just"/>
            <a:r>
              <a:rPr lang="en-US" dirty="0"/>
              <a:t>By killing the microorganism ( Heat of radiation)</a:t>
            </a:r>
          </a:p>
          <a:p>
            <a:pPr lvl="0" algn="just">
              <a:buNone/>
            </a:pPr>
            <a:r>
              <a:rPr lang="en-US" dirty="0"/>
              <a:t>2. </a:t>
            </a:r>
            <a:r>
              <a:rPr lang="en-US" dirty="0">
                <a:solidFill>
                  <a:srgbClr val="FF0000"/>
                </a:solidFill>
              </a:rPr>
              <a:t>Prevention or delay the self-decomposition of the food </a:t>
            </a:r>
          </a:p>
          <a:p>
            <a:pPr lvl="1" algn="just"/>
            <a:r>
              <a:rPr lang="en-US" dirty="0"/>
              <a:t>By destruction or inactivation of enzymes (Blanching)</a:t>
            </a:r>
          </a:p>
          <a:p>
            <a:pPr lvl="1" algn="just"/>
            <a:r>
              <a:rPr lang="en-US" dirty="0"/>
              <a:t>By prevention or delay of chemical reactions (prevention of oxidation by antioxidant)</a:t>
            </a:r>
          </a:p>
          <a:p>
            <a:pPr algn="just">
              <a:buNone/>
            </a:pPr>
            <a:r>
              <a:rPr lang="en-US" dirty="0"/>
              <a:t>3</a:t>
            </a:r>
            <a:r>
              <a:rPr lang="en-US" dirty="0">
                <a:solidFill>
                  <a:srgbClr val="FF0000"/>
                </a:solidFill>
              </a:rPr>
              <a:t>. Prevent the damage cause by insects, animals, mechanical causes etc.</a:t>
            </a:r>
          </a:p>
          <a:p>
            <a:pPr marL="457200" indent="-457200" algn="just">
              <a:buNone/>
            </a:pPr>
            <a:endParaRPr lang="en-US" dirty="0"/>
          </a:p>
        </p:txBody>
      </p:sp>
    </p:spTree>
    <p:extLst>
      <p:ext uri="{BB962C8B-B14F-4D97-AF65-F5344CB8AC3E}">
        <p14:creationId xmlns:p14="http://schemas.microsoft.com/office/powerpoint/2010/main" val="33455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592</TotalTime>
  <Words>932</Words>
  <Application>Microsoft Office PowerPoint</Application>
  <PresentationFormat>Widescreen</PresentationFormat>
  <Paragraphs>200</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Century Schoolbook</vt:lpstr>
      <vt:lpstr>Times New Roman</vt:lpstr>
      <vt:lpstr>Wingdings</vt:lpstr>
      <vt:lpstr>Wingdings 2</vt:lpstr>
      <vt:lpstr>Oriel</vt:lpstr>
      <vt:lpstr>Topics: Food Storage </vt:lpstr>
      <vt:lpstr>What is Storage?</vt:lpstr>
      <vt:lpstr>Why Storage?</vt:lpstr>
      <vt:lpstr>Classification of food Based on Perishability</vt:lpstr>
      <vt:lpstr>PowerPoint Presentation</vt:lpstr>
      <vt:lpstr>Perishable foods</vt:lpstr>
      <vt:lpstr>Semi -perishable</vt:lpstr>
      <vt:lpstr>Non- perishable/ Stable Food</vt:lpstr>
      <vt:lpstr>Principles of preservation</vt:lpstr>
      <vt:lpstr>Storage Types: Classifications</vt:lpstr>
      <vt:lpstr>Classification Based on Duration of Storage</vt:lpstr>
      <vt:lpstr>Storage Types (Contd.): Short Term Storage</vt:lpstr>
      <vt:lpstr>Storage Types (Contd.): Medium Term Storage</vt:lpstr>
      <vt:lpstr>Storage Types (Contd.): Long Term Storage</vt:lpstr>
      <vt:lpstr>Classification Based on Size or Scale of Storage</vt:lpstr>
      <vt:lpstr>Storage Types (Contd.): Small Scale Storage</vt:lpstr>
      <vt:lpstr>Storage Types (Contd.): Medium Scale Storage</vt:lpstr>
      <vt:lpstr>Storage Types (Contd.): Large Scale Storage</vt:lpstr>
      <vt:lpstr>Storage Types (Contd.): Classification Based on Principle of Storage</vt:lpstr>
      <vt:lpstr>Storage Types (Contd.): Physical Storage</vt:lpstr>
      <vt:lpstr>Storage Types (Contd.): Chemical Storage</vt:lpstr>
      <vt:lpstr>Storage Types (Contd.): Biological Storage</vt:lpstr>
      <vt:lpstr>Factors affecting Crop Storage</vt:lpstr>
      <vt:lpstr>Factors affecting Crop Storage (Contd.): Micro organisms</vt:lpstr>
      <vt:lpstr>Factors affecting Crop Storage (Contd.): Micro Organisms</vt:lpstr>
      <vt:lpstr>Factors affecting Crop Storage (Contd.): Insects and Mite</vt:lpstr>
      <vt:lpstr>Factors affecting Crop Storage (Contd.): Rodents</vt:lpstr>
      <vt:lpstr>Factors affecting Crop Storage (Contd.): Environmental</vt:lpstr>
      <vt:lpstr>PowerPoint Presentation</vt:lpstr>
      <vt:lpstr>Types of Storage Structures</vt:lpstr>
      <vt:lpstr>Types of Storage Structures (Contd.): Traditional Structures</vt:lpstr>
      <vt:lpstr>Traditional Storage Structures (Contd.)</vt:lpstr>
      <vt:lpstr>Traditional Storage Structures (Contd.): Rhombus and Crib</vt:lpstr>
      <vt:lpstr>Traditional Storage Structures (Contd.): Rhombus and Crib</vt:lpstr>
      <vt:lpstr>PowerPoint Presentation</vt:lpstr>
      <vt:lpstr>PowerPoint Presentation</vt:lpstr>
      <vt:lpstr>Modern Storage Structures (Contd.)</vt:lpstr>
      <vt:lpstr>Modern Storage Structures (Contd.): Improved Crib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Drying:</dc:title>
  <dc:creator>Administrator</dc:creator>
  <cp:lastModifiedBy>admin</cp:lastModifiedBy>
  <cp:revision>56</cp:revision>
  <dcterms:created xsi:type="dcterms:W3CDTF">2006-08-16T00:00:00Z</dcterms:created>
  <dcterms:modified xsi:type="dcterms:W3CDTF">2022-05-18T06:56:39Z</dcterms:modified>
</cp:coreProperties>
</file>