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cs typeface="Times New Roman" pitchFamily="18" charset="0"/>
              </a:rPr>
              <a:t>Chapter 3</a:t>
            </a:r>
            <a:br>
              <a:rPr lang="en-US" dirty="0" smtClean="0">
                <a:cs typeface="Times New Roman" pitchFamily="18" charset="0"/>
              </a:rPr>
            </a:br>
            <a:r>
              <a:rPr lang="en-US" dirty="0" smtClean="0">
                <a:cs typeface="Times New Roman" pitchFamily="18" charset="0"/>
              </a:rPr>
              <a:t> </a:t>
            </a:r>
            <a:br>
              <a:rPr lang="en-US" dirty="0" smtClean="0"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Security Market Indices</a:t>
            </a:r>
            <a:endParaRPr lang="en-US" sz="44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</a:rPr>
              <a:t> Arithmetic average of prices for 225 stocks on the First Section of the Tokyo Stock Exchange (TSE)</a:t>
            </a:r>
          </a:p>
          <a:p>
            <a:pPr algn="just"/>
            <a:r>
              <a:rPr lang="en-US" dirty="0" smtClean="0">
                <a:latin typeface="Times New Roman" pitchFamily="18" charset="0"/>
              </a:rPr>
              <a:t> Best-known series in Japan</a:t>
            </a:r>
          </a:p>
          <a:p>
            <a:pPr algn="just"/>
            <a:r>
              <a:rPr lang="en-US" dirty="0" smtClean="0">
                <a:latin typeface="Times New Roman" pitchFamily="18" charset="0"/>
              </a:rPr>
              <a:t> Price-weighted series formulated by Dow Jones and Company</a:t>
            </a:r>
          </a:p>
          <a:p>
            <a:pPr algn="just"/>
            <a:r>
              <a:rPr lang="en-US" dirty="0" smtClean="0">
                <a:latin typeface="Times New Roman" pitchFamily="18" charset="0"/>
              </a:rPr>
              <a:t> The 225 stocks represent 15 percent of all stocks on the First Section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Nikkei-Dow Jones Average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cs typeface="Times New Roman" pitchFamily="18" charset="0"/>
              </a:rPr>
              <a:t>Value of a Price Return Index</a:t>
            </a:r>
            <a:endParaRPr lang="en-US" dirty="0"/>
          </a:p>
        </p:txBody>
      </p:sp>
      <p:graphicFrame>
        <p:nvGraphicFramePr>
          <p:cNvPr id="1026" name="Object 58"/>
          <p:cNvGraphicFramePr>
            <a:graphicFrameLocks noGrp="1" noChangeAspect="1"/>
          </p:cNvGraphicFramePr>
          <p:nvPr>
            <p:ph idx="1"/>
          </p:nvPr>
        </p:nvGraphicFramePr>
        <p:xfrm>
          <a:off x="1981200" y="1676400"/>
          <a:ext cx="2133600" cy="1066800"/>
        </p:xfrm>
        <a:graphic>
          <a:graphicData uri="http://schemas.openxmlformats.org/presentationml/2006/ole">
            <p:oleObj spid="_x0000_s1026" name="Equation" r:id="rId3" imgW="914400" imgH="609600" progId="Equation.3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1143000" y="3657600"/>
            <a:ext cx="6324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</a:t>
            </a:r>
            <a:r>
              <a:rPr lang="en-US" i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</a:t>
            </a:r>
            <a:r>
              <a:rPr lang="en-US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value of the price return index</a:t>
            </a:r>
          </a:p>
          <a:p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i="1" baseline="-25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number of units of constituent securities in the index</a:t>
            </a:r>
          </a:p>
          <a:p>
            <a:r>
              <a:rPr lang="en-US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the number of constituent securities in the index</a:t>
            </a:r>
          </a:p>
          <a:p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the unit price of constituent security </a:t>
            </a:r>
            <a:r>
              <a:rPr lang="en-US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endParaRPr lang="en-US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 = the value of the divisor</a:t>
            </a:r>
            <a:endParaRPr lang="en-US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Calculation of Single-Period Price Return</a:t>
            </a:r>
            <a:endParaRPr lang="en-US" sz="3200" dirty="0"/>
          </a:p>
        </p:txBody>
      </p:sp>
      <p:graphicFrame>
        <p:nvGraphicFramePr>
          <p:cNvPr id="2050" name="Object 58"/>
          <p:cNvGraphicFramePr>
            <a:graphicFrameLocks noChangeAspect="1"/>
          </p:cNvGraphicFramePr>
          <p:nvPr>
            <p:ph idx="1"/>
          </p:nvPr>
        </p:nvGraphicFramePr>
        <p:xfrm>
          <a:off x="990600" y="1219200"/>
          <a:ext cx="6629400" cy="990600"/>
        </p:xfrm>
        <a:graphic>
          <a:graphicData uri="http://schemas.openxmlformats.org/presentationml/2006/ole">
            <p:oleObj spid="_x0000_s2050" name="Equation" r:id="rId3" imgW="3111500" imgH="482600" progId="Equation.3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685800" y="2413338"/>
            <a:ext cx="78486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</a:t>
            </a:r>
            <a:r>
              <a:rPr lang="en-US" sz="2800" i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</a:t>
            </a:r>
            <a:r>
              <a:rPr lang="en-US" sz="2800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the price return of index portfolio </a:t>
            </a:r>
            <a:r>
              <a:rPr lang="en-US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</a:t>
            </a:r>
            <a:r>
              <a:rPr lang="en-US" sz="2800" i="1" baseline="-25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the price return of constituent security 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endParaRPr lang="en-US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lang="en-US" sz="2800" i="1" baseline="-25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weight of security</a:t>
            </a:r>
            <a:r>
              <a:rPr lang="en-US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endParaRPr lang="en-US" sz="2800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lang="en-US" sz="2800" i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i1</a:t>
            </a:r>
            <a:r>
              <a:rPr lang="en-US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price of constituent security</a:t>
            </a:r>
            <a:r>
              <a:rPr lang="en-US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at the end of the period</a:t>
            </a:r>
          </a:p>
          <a:p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lang="en-US" sz="2800" i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i0</a:t>
            </a:r>
            <a:r>
              <a:rPr lang="en-US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price of constituent security</a:t>
            </a:r>
            <a:r>
              <a:rPr lang="en-US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at the beginning of the period</a:t>
            </a:r>
            <a:endParaRPr lang="en-US" sz="2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905000"/>
                <a:gridCol w="1676400"/>
                <a:gridCol w="1676400"/>
                <a:gridCol w="1752600"/>
              </a:tblGrid>
              <a:tr h="1012613">
                <a:tc>
                  <a:txBody>
                    <a:bodyPr/>
                    <a:lstStyle/>
                    <a:p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Security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Beginning of Period Price (€)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Ending of Period Price (€)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Dividends per share</a:t>
                      </a:r>
                    </a:p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(€)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Shares Outstanding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9467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LMN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12.00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0.50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9467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OPQ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25.00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24.00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9467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RST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15.00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18.00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0.25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241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Divisor = 100</a:t>
                      </a:r>
                    </a:p>
                    <a:p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2700" dirty="0" smtClean="0">
                <a:latin typeface="Times New Roman" pitchFamily="18" charset="0"/>
              </a:rPr>
              <a:t>Calculation of Single-Period Price Return</a:t>
            </a:r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59"/>
          <p:cNvGraphicFramePr>
            <a:graphicFrameLocks noChangeAspect="1"/>
          </p:cNvGraphicFramePr>
          <p:nvPr>
            <p:ph idx="1"/>
          </p:nvPr>
        </p:nvGraphicFramePr>
        <p:xfrm>
          <a:off x="762001" y="1447800"/>
          <a:ext cx="7629326" cy="3124200"/>
        </p:xfrm>
        <a:graphic>
          <a:graphicData uri="http://schemas.openxmlformats.org/presentationml/2006/ole">
            <p:oleObj spid="_x0000_s3074" name="Equation" r:id="rId3" imgW="3124200" imgH="1219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Calculation of Single-Period Total Returns</a:t>
            </a:r>
            <a:endParaRPr lang="en-US" sz="2800" dirty="0"/>
          </a:p>
        </p:txBody>
      </p:sp>
      <p:graphicFrame>
        <p:nvGraphicFramePr>
          <p:cNvPr id="4098" name="Object 58"/>
          <p:cNvGraphicFramePr>
            <a:graphicFrameLocks noChangeAspect="1"/>
          </p:cNvGraphicFramePr>
          <p:nvPr>
            <p:ph idx="1"/>
          </p:nvPr>
        </p:nvGraphicFramePr>
        <p:xfrm>
          <a:off x="1371600" y="1524000"/>
          <a:ext cx="6324600" cy="1676400"/>
        </p:xfrm>
        <a:graphic>
          <a:graphicData uri="http://schemas.openxmlformats.org/presentationml/2006/ole">
            <p:oleObj spid="_x0000_s4098" name="Equation" r:id="rId3" imgW="2578100" imgH="939800" progId="Equation.3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1447800" y="3505200"/>
            <a:ext cx="6629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TR</a:t>
            </a:r>
            <a:r>
              <a:rPr lang="en-US" i="1" baseline="-25000" dirty="0" smtClean="0"/>
              <a:t>I</a:t>
            </a:r>
            <a:r>
              <a:rPr lang="en-US" dirty="0" smtClean="0"/>
              <a:t> = the total return of the index portfolio</a:t>
            </a:r>
          </a:p>
          <a:p>
            <a:pPr>
              <a:defRPr/>
            </a:pPr>
            <a:r>
              <a:rPr lang="en-US" dirty="0" err="1" smtClean="0"/>
              <a:t>Inc</a:t>
            </a:r>
            <a:r>
              <a:rPr lang="en-US" i="1" baseline="-25000" dirty="0" err="1" smtClean="0"/>
              <a:t>I</a:t>
            </a:r>
            <a:r>
              <a:rPr lang="en-US" dirty="0" smtClean="0"/>
              <a:t> = the total income from all securities in the index</a:t>
            </a:r>
          </a:p>
          <a:p>
            <a:pPr>
              <a:defRPr/>
            </a:pPr>
            <a:r>
              <a:rPr lang="en-US" dirty="0" err="1" smtClean="0"/>
              <a:t>TR</a:t>
            </a:r>
            <a:r>
              <a:rPr lang="en-US" i="1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= the total return of the constituent security </a:t>
            </a:r>
            <a:r>
              <a:rPr lang="en-US" i="1" dirty="0" err="1" smtClean="0"/>
              <a:t>i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Inc</a:t>
            </a:r>
            <a:r>
              <a:rPr lang="en-US" i="1" baseline="-25000" dirty="0" err="1" smtClean="0"/>
              <a:t>i</a:t>
            </a:r>
            <a:r>
              <a:rPr lang="en-US" dirty="0" smtClean="0"/>
              <a:t> = the total income from security </a:t>
            </a:r>
            <a:r>
              <a:rPr lang="en-US" i="1" dirty="0" err="1" smtClean="0"/>
              <a:t>i</a:t>
            </a:r>
            <a:endParaRPr lang="en-US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114"/>
          <p:cNvGraphicFramePr>
            <a:graphicFrameLocks noChangeAspect="1"/>
          </p:cNvGraphicFramePr>
          <p:nvPr>
            <p:ph idx="1"/>
          </p:nvPr>
        </p:nvGraphicFramePr>
        <p:xfrm>
          <a:off x="457200" y="4343400"/>
          <a:ext cx="8077200" cy="520700"/>
        </p:xfrm>
        <a:graphic>
          <a:graphicData uri="http://schemas.openxmlformats.org/presentationml/2006/ole">
            <p:oleObj spid="_x0000_s5122" name="Equation" r:id="rId3" imgW="3683000" imgH="215900" progId="">
              <p:embed/>
            </p:oleObj>
          </a:graphicData>
        </a:graphic>
      </p:graphicFrame>
      <p:graphicFrame>
        <p:nvGraphicFramePr>
          <p:cNvPr id="5123" name="Object 115"/>
          <p:cNvGraphicFramePr>
            <a:graphicFrameLocks noChangeAspect="1"/>
          </p:cNvGraphicFramePr>
          <p:nvPr/>
        </p:nvGraphicFramePr>
        <p:xfrm>
          <a:off x="1219200" y="5181600"/>
          <a:ext cx="5943600" cy="838200"/>
        </p:xfrm>
        <a:graphic>
          <a:graphicData uri="http://schemas.openxmlformats.org/presentationml/2006/ole">
            <p:oleObj spid="_x0000_s5123" name="Equation" r:id="rId4" imgW="2921000" imgH="393700" progId="Equation.3">
              <p:embed/>
            </p:oleObj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609600" y="914400"/>
          <a:ext cx="80772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22"/>
                <a:gridCol w="1869722"/>
                <a:gridCol w="1645356"/>
                <a:gridCol w="1645356"/>
                <a:gridCol w="1720144"/>
              </a:tblGrid>
              <a:tr h="764438">
                <a:tc>
                  <a:txBody>
                    <a:bodyPr/>
                    <a:lstStyle/>
                    <a:p>
                      <a:endParaRPr lang="en-US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Security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Beginning of Period Price (€)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Ending of Period Price (€)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Dividends per share</a:t>
                      </a:r>
                    </a:p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(€)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Shares Outstanding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472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LMN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12.00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0.50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472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OPQ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25.00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24.00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472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RST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15.00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18.00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0.25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472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Divisor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58"/>
          <p:cNvGraphicFramePr>
            <a:graphicFrameLocks noChangeAspect="1"/>
          </p:cNvGraphicFramePr>
          <p:nvPr>
            <p:ph idx="1"/>
          </p:nvPr>
        </p:nvGraphicFramePr>
        <p:xfrm>
          <a:off x="457200" y="838200"/>
          <a:ext cx="8458200" cy="4432583"/>
        </p:xfrm>
        <a:graphic>
          <a:graphicData uri="http://schemas.openxmlformats.org/presentationml/2006/ole">
            <p:oleObj spid="_x0000_s6146" name="Document" r:id="rId3" imgW="8394257" imgH="3759265" progId="Word.Document.12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1600200" y="152400"/>
            <a:ext cx="701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EXHIBIT 2-1 Example of a Price-Weighted Index</a:t>
            </a:r>
            <a:endParaRPr lang="en-US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58"/>
          <p:cNvGraphicFramePr>
            <a:graphicFrameLocks noChangeAspect="1"/>
          </p:cNvGraphicFramePr>
          <p:nvPr>
            <p:ph idx="1"/>
          </p:nvPr>
        </p:nvGraphicFramePr>
        <p:xfrm>
          <a:off x="457200" y="1524048"/>
          <a:ext cx="8229600" cy="3644804"/>
        </p:xfrm>
        <a:graphic>
          <a:graphicData uri="http://schemas.openxmlformats.org/presentationml/2006/ole">
            <p:oleObj spid="_x0000_s7170" name="Document" r:id="rId3" imgW="8394257" imgH="3717523" progId="Word.Document.12">
              <p:embed/>
            </p:oleObj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75650" cy="6096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dirty="0" smtClean="0">
                <a:latin typeface="Times New Roman" pitchFamily="18" charset="0"/>
              </a:rPr>
              <a:t>EXHIBIT 2-3 Example of an Equal-Weighted Equity Index</a:t>
            </a:r>
            <a:endParaRPr lang="en-US" sz="20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58"/>
          <p:cNvGraphicFramePr>
            <a:graphicFrameLocks noChangeAspect="1"/>
          </p:cNvGraphicFramePr>
          <p:nvPr>
            <p:ph idx="1"/>
          </p:nvPr>
        </p:nvGraphicFramePr>
        <p:xfrm>
          <a:off x="457200" y="1962958"/>
          <a:ext cx="8229600" cy="3562322"/>
        </p:xfrm>
        <a:graphic>
          <a:graphicData uri="http://schemas.openxmlformats.org/presentationml/2006/ole">
            <p:oleObj spid="_x0000_s8194" name="Document" r:id="rId3" imgW="8394257" imgH="3633680" progId="Word.Document.12">
              <p:embed/>
            </p:oleObj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dirty="0" smtClean="0">
                <a:latin typeface="Times New Roman" pitchFamily="18" charset="0"/>
              </a:rPr>
              <a:t>EXHIBIT 2-4 Example of a Market-Capitalization-Weighted Equity Index</a:t>
            </a:r>
            <a:endParaRPr lang="en-US" sz="20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</a:rPr>
              <a:t>A </a:t>
            </a:r>
            <a:r>
              <a:rPr lang="en-US" b="1" dirty="0" smtClean="0">
                <a:latin typeface="Times New Roman" pitchFamily="18" charset="0"/>
              </a:rPr>
              <a:t>security market index</a:t>
            </a:r>
            <a:r>
              <a:rPr lang="en-US" dirty="0" smtClean="0">
                <a:latin typeface="Times New Roman" pitchFamily="18" charset="0"/>
              </a:rPr>
              <a:t> is a means to measure the growth of value of a set of securities</a:t>
            </a:r>
            <a:r>
              <a:rPr lang="en-US" dirty="0" smtClean="0">
                <a:latin typeface="Times New Roman" pitchFamily="18" charset="0"/>
              </a:rPr>
              <a:t>.. </a:t>
            </a:r>
            <a:r>
              <a:rPr lang="en-US" dirty="0" smtClean="0">
                <a:latin typeface="Times New Roman" pitchFamily="18" charset="0"/>
              </a:rPr>
              <a:t>Some famous indexes are the </a:t>
            </a:r>
            <a:r>
              <a:rPr lang="en-US" b="1" dirty="0" smtClean="0">
                <a:latin typeface="Times New Roman" pitchFamily="18" charset="0"/>
              </a:rPr>
              <a:t>Dow Jones Industrial Index</a:t>
            </a:r>
            <a:r>
              <a:rPr lang="en-US" dirty="0" smtClean="0">
                <a:latin typeface="Times New Roman" pitchFamily="18" charset="0"/>
              </a:rPr>
              <a:t> (</a:t>
            </a:r>
            <a:r>
              <a:rPr lang="en-US" b="1" dirty="0" smtClean="0">
                <a:latin typeface="Times New Roman" pitchFamily="18" charset="0"/>
              </a:rPr>
              <a:t>DJIA</a:t>
            </a:r>
            <a:r>
              <a:rPr lang="en-US" dirty="0" smtClean="0">
                <a:latin typeface="Times New Roman" pitchFamily="18" charset="0"/>
              </a:rPr>
              <a:t>), which is a group of 30 stocks of the largest American corporations, the </a:t>
            </a:r>
            <a:r>
              <a:rPr lang="en-US" b="1" dirty="0" smtClean="0">
                <a:latin typeface="Times New Roman" pitchFamily="18" charset="0"/>
              </a:rPr>
              <a:t>Standard &amp; Poor's Composite 500 Index</a:t>
            </a:r>
            <a:r>
              <a:rPr lang="en-US" dirty="0" smtClean="0">
                <a:latin typeface="Times New Roman" pitchFamily="18" charset="0"/>
              </a:rPr>
              <a:t> (</a:t>
            </a:r>
            <a:r>
              <a:rPr lang="en-US" b="1" dirty="0" smtClean="0">
                <a:latin typeface="Times New Roman" pitchFamily="18" charset="0"/>
              </a:rPr>
              <a:t>S&amp;P 500</a:t>
            </a:r>
            <a:r>
              <a:rPr lang="en-US" dirty="0" smtClean="0">
                <a:latin typeface="Times New Roman" pitchFamily="18" charset="0"/>
              </a:rPr>
              <a:t>), which comprises about 500 stocks, and the </a:t>
            </a:r>
            <a:r>
              <a:rPr lang="en-US" b="1" dirty="0" smtClean="0">
                <a:latin typeface="Times New Roman" pitchFamily="18" charset="0"/>
              </a:rPr>
              <a:t>NASDAQ Composite Index</a:t>
            </a:r>
            <a:r>
              <a:rPr lang="en-US" dirty="0" smtClean="0">
                <a:latin typeface="Times New Roman" pitchFamily="18" charset="0"/>
              </a:rPr>
              <a:t>, started on February 5, 1971 with a base value of 100, comprises most of the stocks on the NASDAQ trading system, and consists of many technology companies.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 of Security Market Index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</a:rPr>
              <a:t>Relatively new and not widely published</a:t>
            </a:r>
          </a:p>
          <a:p>
            <a:pPr algn="just"/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Growth in fixed-income mutual </a:t>
            </a:r>
            <a:r>
              <a:rPr lang="en-US" dirty="0" smtClean="0">
                <a:latin typeface="Times New Roman" pitchFamily="18" charset="0"/>
              </a:rPr>
              <a:t>funds increase </a:t>
            </a:r>
            <a:r>
              <a:rPr lang="en-US" dirty="0" smtClean="0">
                <a:latin typeface="Times New Roman" pitchFamily="18" charset="0"/>
              </a:rPr>
              <a:t>need for reliable benchmarks </a:t>
            </a:r>
            <a:r>
              <a:rPr lang="en-US" dirty="0" smtClean="0">
                <a:latin typeface="Times New Roman" pitchFamily="18" charset="0"/>
              </a:rPr>
              <a:t>for evaluating </a:t>
            </a:r>
            <a:r>
              <a:rPr lang="en-US" dirty="0" smtClean="0">
                <a:latin typeface="Times New Roman" pitchFamily="18" charset="0"/>
              </a:rPr>
              <a:t>performance</a:t>
            </a:r>
          </a:p>
          <a:p>
            <a:pPr algn="just"/>
            <a:r>
              <a:rPr lang="en-US" dirty="0" smtClean="0">
                <a:latin typeface="Times New Roman" pitchFamily="18" charset="0"/>
              </a:rPr>
              <a:t>Many </a:t>
            </a:r>
            <a:r>
              <a:rPr lang="en-US" dirty="0" smtClean="0">
                <a:latin typeface="Times New Roman" pitchFamily="18" charset="0"/>
              </a:rPr>
              <a:t>managers have not </a:t>
            </a:r>
            <a:r>
              <a:rPr lang="en-US" dirty="0" smtClean="0">
                <a:latin typeface="Times New Roman" pitchFamily="18" charset="0"/>
              </a:rPr>
              <a:t>matched aggregate </a:t>
            </a:r>
            <a:r>
              <a:rPr lang="en-US" dirty="0" smtClean="0">
                <a:latin typeface="Times New Roman" pitchFamily="18" charset="0"/>
              </a:rPr>
              <a:t>bond market </a:t>
            </a:r>
            <a:r>
              <a:rPr lang="en-US" dirty="0" smtClean="0">
                <a:latin typeface="Times New Roman" pitchFamily="18" charset="0"/>
              </a:rPr>
              <a:t>return. </a:t>
            </a:r>
          </a:p>
          <a:p>
            <a:pPr lvl="4" algn="just">
              <a:buFont typeface="Courier New" pitchFamily="49" charset="0"/>
              <a:buChar char="o"/>
            </a:pPr>
            <a:r>
              <a:rPr lang="en-US" dirty="0" smtClean="0">
                <a:latin typeface="Times New Roman" pitchFamily="18" charset="0"/>
              </a:rPr>
              <a:t>	 </a:t>
            </a:r>
            <a:r>
              <a:rPr lang="en-US" dirty="0" smtClean="0">
                <a:latin typeface="Times New Roman" pitchFamily="18" charset="0"/>
              </a:rPr>
              <a:t>     </a:t>
            </a:r>
            <a:r>
              <a:rPr lang="en-US" dirty="0" smtClean="0">
                <a:latin typeface="Times New Roman" pitchFamily="18" charset="0"/>
              </a:rPr>
              <a:t>increasing interest in bond index funds</a:t>
            </a:r>
          </a:p>
          <a:p>
            <a:pPr lvl="8" algn="just"/>
            <a:r>
              <a:rPr lang="en-US" dirty="0" smtClean="0">
                <a:latin typeface="Times New Roman" pitchFamily="18" charset="0"/>
              </a:rPr>
              <a:t>– requires an index to emulate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Bond-Market Indicator Series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</a:rPr>
              <a:t>Universe </a:t>
            </a:r>
            <a:r>
              <a:rPr lang="en-US" dirty="0" smtClean="0">
                <a:latin typeface="Times New Roman" pitchFamily="18" charset="0"/>
              </a:rPr>
              <a:t>of bonds is much broader than that of stocks</a:t>
            </a:r>
          </a:p>
          <a:p>
            <a:pPr algn="just"/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Range of bond quality varies from U.S. </a:t>
            </a:r>
            <a:r>
              <a:rPr lang="en-US" dirty="0" smtClean="0">
                <a:latin typeface="Times New Roman" pitchFamily="18" charset="0"/>
              </a:rPr>
              <a:t>Treasury securities </a:t>
            </a:r>
            <a:r>
              <a:rPr lang="en-US" dirty="0" smtClean="0">
                <a:latin typeface="Times New Roman" pitchFamily="18" charset="0"/>
              </a:rPr>
              <a:t>to bonds in default</a:t>
            </a:r>
          </a:p>
          <a:p>
            <a:pPr algn="just"/>
            <a:r>
              <a:rPr lang="en-US" dirty="0" smtClean="0">
                <a:latin typeface="Times New Roman" pitchFamily="18" charset="0"/>
              </a:rPr>
              <a:t>Bond </a:t>
            </a:r>
            <a:r>
              <a:rPr lang="en-US" dirty="0" smtClean="0">
                <a:latin typeface="Times New Roman" pitchFamily="18" charset="0"/>
              </a:rPr>
              <a:t>market changes constantly with new </a:t>
            </a:r>
            <a:r>
              <a:rPr lang="en-US" dirty="0" smtClean="0">
                <a:latin typeface="Times New Roman" pitchFamily="18" charset="0"/>
              </a:rPr>
              <a:t>issues, maturities</a:t>
            </a:r>
            <a:r>
              <a:rPr lang="en-US" dirty="0" smtClean="0">
                <a:latin typeface="Times New Roman" pitchFamily="18" charset="0"/>
              </a:rPr>
              <a:t>, calls, and sinking funds</a:t>
            </a:r>
          </a:p>
          <a:p>
            <a:pPr algn="just"/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Bond prices are affected by duration, which </a:t>
            </a:r>
            <a:r>
              <a:rPr lang="en-US" dirty="0" smtClean="0">
                <a:latin typeface="Times New Roman" pitchFamily="18" charset="0"/>
              </a:rPr>
              <a:t>is dependent </a:t>
            </a:r>
            <a:r>
              <a:rPr lang="en-US" dirty="0" smtClean="0">
                <a:latin typeface="Times New Roman" pitchFamily="18" charset="0"/>
              </a:rPr>
              <a:t>on maturity, coupon, and market yield</a:t>
            </a:r>
          </a:p>
          <a:p>
            <a:pPr algn="just"/>
            <a:r>
              <a:rPr lang="en-US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Correctly pricing individual bond issues </a:t>
            </a:r>
            <a:r>
              <a:rPr lang="en-US" dirty="0" smtClean="0">
                <a:latin typeface="Times New Roman" pitchFamily="18" charset="0"/>
              </a:rPr>
              <a:t>without current </a:t>
            </a:r>
            <a:r>
              <a:rPr lang="en-US" dirty="0" smtClean="0">
                <a:latin typeface="Times New Roman" pitchFamily="18" charset="0"/>
              </a:rPr>
              <a:t>and continuous transaction </a:t>
            </a:r>
            <a:r>
              <a:rPr lang="en-US" smtClean="0">
                <a:latin typeface="Times New Roman" pitchFamily="18" charset="0"/>
              </a:rPr>
              <a:t>prices </a:t>
            </a:r>
            <a:r>
              <a:rPr lang="en-US" smtClean="0">
                <a:latin typeface="Times New Roman" pitchFamily="18" charset="0"/>
              </a:rPr>
              <a:t>available poses </a:t>
            </a:r>
            <a:r>
              <a:rPr lang="en-US" smtClean="0">
                <a:latin typeface="Times New Roman" pitchFamily="18" charset="0"/>
              </a:rPr>
              <a:t>significant </a:t>
            </a:r>
            <a:r>
              <a:rPr lang="en-US" smtClean="0">
                <a:latin typeface="Times New Roman" pitchFamily="18" charset="0"/>
              </a:rPr>
              <a:t>problems.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</a:rPr>
              <a:t>Difficulties in Creating and </a:t>
            </a:r>
            <a:r>
              <a:rPr lang="en-US" sz="2800" dirty="0" smtClean="0">
                <a:latin typeface="Times New Roman" pitchFamily="18" charset="0"/>
              </a:rPr>
              <a:t>Computing Bond-Market </a:t>
            </a:r>
            <a:r>
              <a:rPr lang="en-US" sz="2800" dirty="0" smtClean="0">
                <a:latin typeface="Times New Roman" pitchFamily="18" charset="0"/>
              </a:rPr>
              <a:t>Indicator </a:t>
            </a:r>
            <a:r>
              <a:rPr lang="en-US" sz="3600" dirty="0" smtClean="0">
                <a:latin typeface="Times New Roman" pitchFamily="18" charset="0"/>
              </a:rPr>
              <a:t>Series</a:t>
            </a:r>
            <a:endParaRPr lang="en-US" sz="36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891"/>
          </a:xfrm>
        </p:spPr>
        <p:txBody>
          <a:bodyPr/>
          <a:lstStyle/>
          <a:p>
            <a:pPr marL="624078" indent="-514350" algn="just">
              <a:buAutoNum type="arabicPeriod"/>
            </a:pPr>
            <a:r>
              <a:rPr lang="en-US" dirty="0" smtClean="0">
                <a:latin typeface="Times New Roman" pitchFamily="18" charset="0"/>
              </a:rPr>
              <a:t>Indices helps to recognize the broad trends in the market.</a:t>
            </a:r>
          </a:p>
          <a:p>
            <a:pPr marL="624078" indent="-514350" algn="just">
              <a:buAutoNum type="arabicPeriod"/>
            </a:pPr>
            <a:r>
              <a:rPr lang="en-US" dirty="0" smtClean="0">
                <a:latin typeface="Times New Roman" pitchFamily="18" charset="0"/>
              </a:rPr>
              <a:t>Index can be used as a bench mark for evaluating the investor portfolio.</a:t>
            </a:r>
          </a:p>
          <a:p>
            <a:pPr marL="624078" indent="-514350" algn="just">
              <a:buAutoNum type="arabicPeriod"/>
            </a:pPr>
            <a:r>
              <a:rPr lang="en-US" dirty="0" smtClean="0">
                <a:latin typeface="Times New Roman" pitchFamily="18" charset="0"/>
              </a:rPr>
              <a:t>Indices function as a status report on the general economy. Impact of various economic policies are reflected on stock market.</a:t>
            </a:r>
          </a:p>
          <a:p>
            <a:pPr marL="624078" indent="-514350" algn="just">
              <a:buAutoNum type="arabicPeriod"/>
            </a:pPr>
            <a:r>
              <a:rPr lang="en-US" dirty="0" smtClean="0">
                <a:latin typeface="Times New Roman" pitchFamily="18" charset="0"/>
              </a:rPr>
              <a:t>The investor can use the indices to </a:t>
            </a:r>
            <a:r>
              <a:rPr lang="en-US" dirty="0" smtClean="0">
                <a:latin typeface="Times New Roman" pitchFamily="18" charset="0"/>
              </a:rPr>
              <a:t>allocate </a:t>
            </a:r>
            <a:r>
              <a:rPr lang="en-US" dirty="0" smtClean="0">
                <a:latin typeface="Times New Roman" pitchFamily="18" charset="0"/>
              </a:rPr>
              <a:t>funds rationally among stock. To earn return as per with the market return, he can choose the stock that reflect the market movement.</a:t>
            </a:r>
          </a:p>
          <a:p>
            <a:pPr marL="624078" indent="-514350">
              <a:buAutoNum type="arabicPeriod"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itchFamily="18" charset="0"/>
              </a:rPr>
              <a:t>Uses of Indices:</a:t>
            </a:r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</a:rPr>
              <a:t>5. Technical analysis studying the historical performance of the indices predict the future movement of the stock.</a:t>
            </a:r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</a:rPr>
              <a:t>1. </a:t>
            </a:r>
            <a:r>
              <a:rPr lang="en-US" sz="3200" dirty="0" smtClean="0">
                <a:latin typeface="Times New Roman" pitchFamily="18" charset="0"/>
              </a:rPr>
              <a:t>The sample</a:t>
            </a:r>
            <a:endParaRPr lang="en-US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</a:rPr>
              <a:t>		• size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</a:rPr>
              <a:t>		• breadth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</a:rPr>
              <a:t>		• source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Weighting of sample members</a:t>
            </a:r>
            <a:endParaRPr lang="en-US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</a:rPr>
              <a:t>		• Price-weighted series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</a:rPr>
              <a:t>		• Value-weighted series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</a:rPr>
              <a:t>		• </a:t>
            </a:r>
            <a:r>
              <a:rPr lang="en-US" dirty="0" err="1" smtClean="0">
                <a:latin typeface="Times New Roman" pitchFamily="18" charset="0"/>
              </a:rPr>
              <a:t>Unweighted</a:t>
            </a:r>
            <a:r>
              <a:rPr lang="en-US" dirty="0" smtClean="0">
                <a:latin typeface="Times New Roman" pitchFamily="18" charset="0"/>
              </a:rPr>
              <a:t> (equally weighted) series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Differentiating Factors in Constructing Market Indexes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3. </a:t>
            </a:r>
            <a:r>
              <a:rPr lang="en-US" sz="3200" dirty="0" smtClean="0">
                <a:latin typeface="Times New Roman" pitchFamily="18" charset="0"/>
              </a:rPr>
              <a:t>Computational procedure</a:t>
            </a:r>
            <a:endParaRPr lang="en-US" dirty="0" smtClean="0">
              <a:latin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</a:rPr>
              <a:t>		• Arithmetic average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</a:rPr>
              <a:t>		• Compute an index and have all changes, whether  in price or value, reported in terms of the basic index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</a:rPr>
              <a:t>		• Geometric average</a:t>
            </a:r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 smtClean="0">
                <a:latin typeface="Times New Roman" pitchFamily="18" charset="0"/>
              </a:rPr>
              <a:t>1.Price Weighted Index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</a:rPr>
              <a:t> 	• Dow Jones Industrial Average (DJIA)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</a:rPr>
              <a:t>	• Nikkei-Dow Jones Average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</a:rPr>
              <a:t>2. </a:t>
            </a:r>
            <a:r>
              <a:rPr lang="en-US" b="1" dirty="0" smtClean="0">
                <a:latin typeface="Times New Roman" pitchFamily="18" charset="0"/>
              </a:rPr>
              <a:t>Value-Weighted Index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</a:rPr>
              <a:t>	• NYSE Composite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</a:rPr>
              <a:t>	• S&amp;P 500 Index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</a:rPr>
              <a:t>3. </a:t>
            </a:r>
            <a:r>
              <a:rPr lang="en-US" b="1" dirty="0" err="1" smtClean="0">
                <a:latin typeface="Times New Roman" pitchFamily="18" charset="0"/>
              </a:rPr>
              <a:t>Unweighted</a:t>
            </a:r>
            <a:r>
              <a:rPr lang="en-US" b="1" dirty="0" smtClean="0">
                <a:latin typeface="Times New Roman" pitchFamily="18" charset="0"/>
              </a:rPr>
              <a:t> Index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</a:rPr>
              <a:t>	• Value Line Averages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</a:rPr>
              <a:t>	• Financial Times Ordinary Share Index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Stock-Market Indexes</a:t>
            </a:r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</a:rPr>
              <a:t> Best-known, oldest, most popular series</a:t>
            </a:r>
          </a:p>
          <a:p>
            <a:pPr algn="just"/>
            <a:r>
              <a:rPr lang="en-US" dirty="0" smtClean="0">
                <a:latin typeface="Times New Roman" pitchFamily="18" charset="0"/>
              </a:rPr>
              <a:t> Price-weighted average of thirty large well known industrial stocks, leaders in their industry, and listed on NYSE</a:t>
            </a:r>
          </a:p>
          <a:p>
            <a:pPr algn="just"/>
            <a:r>
              <a:rPr lang="en-US" dirty="0" smtClean="0">
                <a:latin typeface="Times New Roman" pitchFamily="18" charset="0"/>
              </a:rPr>
              <a:t>Total the current price of the 30 stocks and divide by a divisor (adjusted for stock splits and changes in the sample)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latin typeface="Times New Roman" pitchFamily="18" charset="0"/>
              </a:rPr>
              <a:t>Dow Jones Industrial Average (DJIA)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</a:rPr>
              <a:t> Limited to 30 non-randomly selected blue-chip stocks</a:t>
            </a:r>
          </a:p>
          <a:p>
            <a:r>
              <a:rPr lang="en-US" dirty="0" smtClean="0">
                <a:latin typeface="Times New Roman" pitchFamily="18" charset="0"/>
              </a:rPr>
              <a:t> Does not represent a vast majority of stocks</a:t>
            </a:r>
          </a:p>
          <a:p>
            <a:r>
              <a:rPr lang="en-US" dirty="0" smtClean="0">
                <a:latin typeface="Times New Roman" pitchFamily="18" charset="0"/>
              </a:rPr>
              <a:t> The divisor needs to be adjusted every time one of the companies in the index has a stock split</a:t>
            </a:r>
          </a:p>
          <a:p>
            <a:r>
              <a:rPr lang="en-US" dirty="0" smtClean="0">
                <a:latin typeface="Times New Roman" pitchFamily="18" charset="0"/>
              </a:rPr>
              <a:t> Introduces a downward bias by reducing weighting of fastest growing companies whose stock splits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Criticism of the DJIA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</TotalTime>
  <Words>675</Words>
  <Application>Microsoft Office PowerPoint</Application>
  <PresentationFormat>On-screen Show (4:3)</PresentationFormat>
  <Paragraphs>132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Concourse</vt:lpstr>
      <vt:lpstr>Equation</vt:lpstr>
      <vt:lpstr>Document</vt:lpstr>
      <vt:lpstr>Chapter 3   </vt:lpstr>
      <vt:lpstr>Definition of Security Market Index</vt:lpstr>
      <vt:lpstr>Uses of Indices:</vt:lpstr>
      <vt:lpstr>Slide 4</vt:lpstr>
      <vt:lpstr>Differentiating Factors in Constructing Market Indexes</vt:lpstr>
      <vt:lpstr>Slide 6</vt:lpstr>
      <vt:lpstr>Stock-Market Indexes</vt:lpstr>
      <vt:lpstr> Dow Jones Industrial Average (DJIA) </vt:lpstr>
      <vt:lpstr>Criticism of the DJIA</vt:lpstr>
      <vt:lpstr>Nikkei-Dow Jones Average </vt:lpstr>
      <vt:lpstr>Value of a Price Return Index</vt:lpstr>
      <vt:lpstr>Calculation of Single-Period Price Return</vt:lpstr>
      <vt:lpstr> Calculation of Single-Period Price Return</vt:lpstr>
      <vt:lpstr>Slide 14</vt:lpstr>
      <vt:lpstr>Calculation of Single-Period Total Returns</vt:lpstr>
      <vt:lpstr>Slide 16</vt:lpstr>
      <vt:lpstr>Slide 17</vt:lpstr>
      <vt:lpstr>EXHIBIT 2-3 Example of an Equal-Weighted Equity Index</vt:lpstr>
      <vt:lpstr>EXHIBIT 2-4 Example of a Market-Capitalization-Weighted Equity Index</vt:lpstr>
      <vt:lpstr>Bond-Market Indicator Series</vt:lpstr>
      <vt:lpstr>Difficulties in Creating and Computing Bond-Market Indicator Series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  </dc:title>
  <dc:creator>Anhar</dc:creator>
  <cp:lastModifiedBy>Anhar</cp:lastModifiedBy>
  <cp:revision>41</cp:revision>
  <dcterms:created xsi:type="dcterms:W3CDTF">2006-08-16T00:00:00Z</dcterms:created>
  <dcterms:modified xsi:type="dcterms:W3CDTF">2018-02-04T13:18:06Z</dcterms:modified>
</cp:coreProperties>
</file>