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53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7BC8E11-6CA0-49C7-8005-8F2AA448CF91}" type="datetimeFigureOut">
              <a:rPr lang="en-US" smtClean="0"/>
              <a:t>2/5/2022</a:t>
            </a:fld>
            <a:endParaRPr lang="en-US"/>
          </a:p>
        </p:txBody>
      </p:sp>
      <p:sp>
        <p:nvSpPr>
          <p:cNvPr id="8" name="Slide Number Placeholder 7"/>
          <p:cNvSpPr>
            <a:spLocks noGrp="1"/>
          </p:cNvSpPr>
          <p:nvPr>
            <p:ph type="sldNum" sz="quarter" idx="11"/>
          </p:nvPr>
        </p:nvSpPr>
        <p:spPr/>
        <p:txBody>
          <a:bodyPr/>
          <a:lstStyle/>
          <a:p>
            <a:fld id="{B4CB7AB2-5403-4470-ACA5-B5988128725D}"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C8E11-6CA0-49C7-8005-8F2AA448CF91}"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B7AB2-5403-4470-ACA5-B5988128725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C8E11-6CA0-49C7-8005-8F2AA448CF91}"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B7AB2-5403-4470-ACA5-B5988128725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BC8E11-6CA0-49C7-8005-8F2AA448CF91}"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B7AB2-5403-4470-ACA5-B5988128725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BC8E11-6CA0-49C7-8005-8F2AA448CF91}"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B7AB2-5403-4470-ACA5-B5988128725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7BC8E11-6CA0-49C7-8005-8F2AA448CF91}" type="datetimeFigureOut">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CB7AB2-5403-4470-ACA5-B5988128725D}"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7BC8E11-6CA0-49C7-8005-8F2AA448CF91}" type="datetimeFigureOut">
              <a:rPr lang="en-US" smtClean="0"/>
              <a:t>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CB7AB2-5403-4470-ACA5-B5988128725D}"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BC8E11-6CA0-49C7-8005-8F2AA448CF91}" type="datetimeFigureOut">
              <a:rPr lang="en-US" smtClean="0"/>
              <a:t>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CB7AB2-5403-4470-ACA5-B5988128725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C8E11-6CA0-49C7-8005-8F2AA448CF91}" type="datetimeFigureOut">
              <a:rPr lang="en-US" smtClean="0"/>
              <a:t>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CB7AB2-5403-4470-ACA5-B5988128725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C8E11-6CA0-49C7-8005-8F2AA448CF91}" type="datetimeFigureOut">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CB7AB2-5403-4470-ACA5-B5988128725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C8E11-6CA0-49C7-8005-8F2AA448CF91}" type="datetimeFigureOut">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CB7AB2-5403-4470-ACA5-B5988128725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F7BC8E11-6CA0-49C7-8005-8F2AA448CF91}" type="datetimeFigureOut">
              <a:rPr lang="en-US" smtClean="0"/>
              <a:t>2/5/2022</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4CB7AB2-5403-4470-ACA5-B5988128725D}"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latin typeface="Arial Black" pitchFamily="34" charset="0"/>
              </a:rPr>
              <a:t>Charge</a:t>
            </a:r>
            <a:endParaRPr lang="en-US" dirty="0">
              <a:latin typeface="Arial Black" pitchFamily="34" charset="0"/>
            </a:endParaRPr>
          </a:p>
        </p:txBody>
      </p:sp>
      <p:sp>
        <p:nvSpPr>
          <p:cNvPr id="3" name="Subtitle 2"/>
          <p:cNvSpPr>
            <a:spLocks noGrp="1"/>
          </p:cNvSpPr>
          <p:nvPr>
            <p:ph type="subTitle" idx="1"/>
          </p:nvPr>
        </p:nvSpPr>
        <p:spPr/>
        <p:txBody>
          <a:bodyPr>
            <a:noAutofit/>
          </a:bodyPr>
          <a:lstStyle/>
          <a:p>
            <a:pPr algn="ctr"/>
            <a:r>
              <a:rPr lang="en-US" sz="3600" dirty="0" smtClean="0">
                <a:latin typeface="Arial Black" pitchFamily="34" charset="0"/>
              </a:rPr>
              <a:t>The code of criminal procedure, 1898</a:t>
            </a:r>
            <a:endParaRPr lang="en-US" sz="3600" dirty="0">
              <a:latin typeface="Arial Black"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457200"/>
            <a:ext cx="73152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93707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1"/>
            <a:ext cx="7315200" cy="761999"/>
          </a:xfrm>
        </p:spPr>
        <p:txBody>
          <a:bodyPr/>
          <a:lstStyle/>
          <a:p>
            <a:pPr algn="ctr"/>
            <a:r>
              <a:rPr lang="en-US" b="1" dirty="0" smtClean="0"/>
              <a:t>Charge</a:t>
            </a:r>
            <a:endParaRPr lang="en-US" b="1" dirty="0"/>
          </a:p>
        </p:txBody>
      </p:sp>
      <p:sp>
        <p:nvSpPr>
          <p:cNvPr id="3" name="Content Placeholder 2"/>
          <p:cNvSpPr>
            <a:spLocks noGrp="1"/>
          </p:cNvSpPr>
          <p:nvPr>
            <p:ph idx="1"/>
          </p:nvPr>
        </p:nvSpPr>
        <p:spPr>
          <a:xfrm>
            <a:off x="381000" y="1524001"/>
            <a:ext cx="7924800" cy="4785360"/>
          </a:xfrm>
        </p:spPr>
        <p:txBody>
          <a:bodyPr>
            <a:noAutofit/>
          </a:bodyPr>
          <a:lstStyle/>
          <a:p>
            <a:pPr algn="just"/>
            <a:r>
              <a:rPr lang="en-US" sz="2400" dirty="0">
                <a:latin typeface="Times New Roman" pitchFamily="18" charset="0"/>
                <a:cs typeface="Times New Roman" pitchFamily="18" charset="0"/>
              </a:rPr>
              <a:t>Every charge under the code of criminal procedure, 1898 shall state the offence with which the accused is charged. The motive behind a charge is precisely and succinctly to let know the accused individual, the issue for which he is being charged</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Under </a:t>
            </a:r>
            <a:r>
              <a:rPr lang="en-US" sz="2400" dirty="0">
                <a:latin typeface="Times New Roman" pitchFamily="18" charset="0"/>
                <a:cs typeface="Times New Roman" pitchFamily="18" charset="0"/>
              </a:rPr>
              <a:t>section 4.1(C) </a:t>
            </a:r>
            <a:r>
              <a:rPr lang="en-US" sz="2400" dirty="0" err="1">
                <a:latin typeface="Times New Roman" pitchFamily="18" charset="0"/>
                <a:cs typeface="Times New Roman" pitchFamily="18" charset="0"/>
              </a:rPr>
              <a:t>CrPc</a:t>
            </a:r>
            <a:r>
              <a:rPr lang="en-US" sz="2400" dirty="0">
                <a:latin typeface="Times New Roman" pitchFamily="18" charset="0"/>
                <a:cs typeface="Times New Roman" pitchFamily="18" charset="0"/>
              </a:rPr>
              <a:t>, 1898, ‘charge’ includes any head of charge when the charge contains more heads than one. Hence it can be interpreted that when a charge contains more than one heads, the head of charges is likewise a charge</a:t>
            </a:r>
          </a:p>
        </p:txBody>
      </p:sp>
    </p:spTree>
    <p:extLst>
      <p:ext uri="{BB962C8B-B14F-4D97-AF65-F5344CB8AC3E}">
        <p14:creationId xmlns:p14="http://schemas.microsoft.com/office/powerpoint/2010/main" val="2328800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latin typeface="Times New Roman" pitchFamily="18" charset="0"/>
                <a:cs typeface="Times New Roman" pitchFamily="18" charset="0"/>
              </a:rPr>
              <a:t>Nature and Purpose of charge</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a necessary characteristic of charge to be precise in its scope and particular in its details.</a:t>
            </a:r>
          </a:p>
          <a:p>
            <a:pPr algn="just"/>
            <a:r>
              <a:rPr lang="en-US" sz="2400" dirty="0">
                <a:latin typeface="Times New Roman" pitchFamily="18" charset="0"/>
                <a:cs typeface="Times New Roman" pitchFamily="18" charset="0"/>
              </a:rPr>
              <a:t>In </a:t>
            </a:r>
            <a:r>
              <a:rPr lang="en-US" sz="2400" b="1" i="1" dirty="0">
                <a:latin typeface="Times New Roman" pitchFamily="18" charset="0"/>
                <a:cs typeface="Times New Roman" pitchFamily="18" charset="0"/>
              </a:rPr>
              <a:t>V.C. </a:t>
            </a:r>
            <a:r>
              <a:rPr lang="en-US" sz="2400" b="1" i="1" dirty="0" err="1">
                <a:latin typeface="Times New Roman" pitchFamily="18" charset="0"/>
                <a:cs typeface="Times New Roman" pitchFamily="18" charset="0"/>
              </a:rPr>
              <a:t>Shukla</a:t>
            </a:r>
            <a:r>
              <a:rPr lang="en-US" sz="2400" b="1" i="1" dirty="0">
                <a:latin typeface="Times New Roman" pitchFamily="18" charset="0"/>
                <a:cs typeface="Times New Roman" pitchFamily="18" charset="0"/>
              </a:rPr>
              <a:t> vs. State, </a:t>
            </a:r>
            <a:r>
              <a:rPr lang="en-US" sz="2400" dirty="0">
                <a:latin typeface="Times New Roman" pitchFamily="18" charset="0"/>
                <a:cs typeface="Times New Roman" pitchFamily="18" charset="0"/>
              </a:rPr>
              <a:t>Justice Desai opined that, ‘the purpose of framing a charge is to give intimation to the accused of clear, unambiguous and precise notice of the nature of the accusation that the accused is called upon to meet in the course of a trial</a:t>
            </a:r>
          </a:p>
          <a:p>
            <a:endParaRPr lang="en-US" dirty="0"/>
          </a:p>
        </p:txBody>
      </p:sp>
    </p:spTree>
    <p:extLst>
      <p:ext uri="{BB962C8B-B14F-4D97-AF65-F5344CB8AC3E}">
        <p14:creationId xmlns:p14="http://schemas.microsoft.com/office/powerpoint/2010/main" val="4037697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1"/>
            <a:ext cx="7315200" cy="990599"/>
          </a:xfrm>
        </p:spPr>
        <p:txBody>
          <a:bodyPr/>
          <a:lstStyle/>
          <a:p>
            <a:r>
              <a:rPr lang="en-US" b="1" dirty="0"/>
              <a:t>Essentials of Charge</a:t>
            </a:r>
          </a:p>
        </p:txBody>
      </p:sp>
      <p:sp>
        <p:nvSpPr>
          <p:cNvPr id="3" name="Content Placeholder 2"/>
          <p:cNvSpPr>
            <a:spLocks noGrp="1"/>
          </p:cNvSpPr>
          <p:nvPr>
            <p:ph idx="1"/>
          </p:nvPr>
        </p:nvSpPr>
        <p:spPr>
          <a:xfrm>
            <a:off x="914400" y="1981200"/>
            <a:ext cx="7315200" cy="4328161"/>
          </a:xfrm>
        </p:spPr>
        <p:txBody>
          <a:bodyPr/>
          <a:lstStyle/>
          <a:p>
            <a:r>
              <a:rPr lang="en-US" dirty="0">
                <a:latin typeface="Times New Roman" pitchFamily="18" charset="0"/>
                <a:cs typeface="Times New Roman" pitchFamily="18" charset="0"/>
              </a:rPr>
              <a:t>Stating the </a:t>
            </a:r>
            <a:r>
              <a:rPr lang="en-US" dirty="0" smtClean="0">
                <a:latin typeface="Times New Roman" pitchFamily="18" charset="0"/>
                <a:cs typeface="Times New Roman" pitchFamily="18" charset="0"/>
              </a:rPr>
              <a:t>Offence</a:t>
            </a:r>
          </a:p>
          <a:p>
            <a:r>
              <a:rPr lang="en-US" dirty="0">
                <a:latin typeface="Times New Roman" pitchFamily="18" charset="0"/>
                <a:cs typeface="Times New Roman" pitchFamily="18" charset="0"/>
              </a:rPr>
              <a:t>Describing the offence by the name </a:t>
            </a:r>
            <a:endParaRPr lang="en-US" dirty="0" smtClean="0">
              <a:latin typeface="Times New Roman" pitchFamily="18" charset="0"/>
              <a:cs typeface="Times New Roman" pitchFamily="18" charset="0"/>
            </a:endParaRPr>
          </a:p>
          <a:p>
            <a:r>
              <a:rPr lang="en-US" dirty="0">
                <a:latin typeface="Times New Roman" pitchFamily="18" charset="0"/>
                <a:cs typeface="Times New Roman" pitchFamily="18" charset="0"/>
              </a:rPr>
              <a:t>Defining and understanding the </a:t>
            </a:r>
            <a:r>
              <a:rPr lang="en-US" dirty="0" smtClean="0">
                <a:latin typeface="Times New Roman" pitchFamily="18" charset="0"/>
                <a:cs typeface="Times New Roman" pitchFamily="18" charset="0"/>
              </a:rPr>
              <a:t>offense</a:t>
            </a:r>
          </a:p>
          <a:p>
            <a:r>
              <a:rPr lang="en-US" dirty="0">
                <a:latin typeface="Times New Roman" pitchFamily="18" charset="0"/>
                <a:cs typeface="Times New Roman" pitchFamily="18" charset="0"/>
              </a:rPr>
              <a:t>Mentioning the law and section of </a:t>
            </a:r>
            <a:r>
              <a:rPr lang="en-US" dirty="0" smtClean="0">
                <a:latin typeface="Times New Roman" pitchFamily="18" charset="0"/>
                <a:cs typeface="Times New Roman" pitchFamily="18" charset="0"/>
              </a:rPr>
              <a:t>law</a:t>
            </a:r>
          </a:p>
          <a:p>
            <a:r>
              <a:rPr lang="en-US" dirty="0">
                <a:latin typeface="Times New Roman" pitchFamily="18" charset="0"/>
                <a:cs typeface="Times New Roman" pitchFamily="18" charset="0"/>
              </a:rPr>
              <a:t>Substantive requirements of offense to be complied </a:t>
            </a:r>
            <a:r>
              <a:rPr lang="en-US" dirty="0" smtClean="0">
                <a:latin typeface="Times New Roman" pitchFamily="18" charset="0"/>
                <a:cs typeface="Times New Roman" pitchFamily="18" charset="0"/>
              </a:rPr>
              <a:t>with</a:t>
            </a:r>
          </a:p>
          <a:p>
            <a:r>
              <a:rPr lang="en-US" dirty="0">
                <a:latin typeface="Times New Roman" pitchFamily="18" charset="0"/>
                <a:cs typeface="Times New Roman" pitchFamily="18" charset="0"/>
              </a:rPr>
              <a:t>Charge’s </a:t>
            </a:r>
            <a:r>
              <a:rPr lang="en-US" dirty="0" smtClean="0">
                <a:latin typeface="Times New Roman" pitchFamily="18" charset="0"/>
                <a:cs typeface="Times New Roman" pitchFamily="18" charset="0"/>
              </a:rPr>
              <a:t>language</a:t>
            </a:r>
          </a:p>
          <a:p>
            <a:r>
              <a:rPr lang="en-US" dirty="0">
                <a:latin typeface="Times New Roman" pitchFamily="18" charset="0"/>
                <a:cs typeface="Times New Roman" pitchFamily="18" charset="0"/>
              </a:rPr>
              <a:t>Accused person’s previous </a:t>
            </a:r>
            <a:r>
              <a:rPr lang="en-US" dirty="0" smtClean="0">
                <a:latin typeface="Times New Roman" pitchFamily="18" charset="0"/>
                <a:cs typeface="Times New Roman" pitchFamily="18" charset="0"/>
              </a:rPr>
              <a:t>convictions</a:t>
            </a:r>
          </a:p>
          <a:p>
            <a:r>
              <a:rPr lang="en-US" dirty="0">
                <a:latin typeface="Times New Roman" pitchFamily="18" charset="0"/>
                <a:cs typeface="Times New Roman" pitchFamily="18" charset="0"/>
              </a:rPr>
              <a:t>Details of Time, Place and </a:t>
            </a:r>
            <a:r>
              <a:rPr lang="en-US" dirty="0" smtClean="0">
                <a:latin typeface="Times New Roman" pitchFamily="18" charset="0"/>
                <a:cs typeface="Times New Roman" pitchFamily="18" charset="0"/>
              </a:rPr>
              <a:t>Person</a:t>
            </a:r>
          </a:p>
          <a:p>
            <a:r>
              <a:rPr lang="en-US" dirty="0">
                <a:latin typeface="Times New Roman" pitchFamily="18" charset="0"/>
                <a:cs typeface="Times New Roman" pitchFamily="18" charset="0"/>
              </a:rPr>
              <a:t>Particulars of the way in which the offence was </a:t>
            </a:r>
            <a:r>
              <a:rPr lang="en-US" dirty="0" smtClean="0">
                <a:latin typeface="Times New Roman" pitchFamily="18" charset="0"/>
                <a:cs typeface="Times New Roman" pitchFamily="18" charset="0"/>
              </a:rPr>
              <a:t>committed</a:t>
            </a:r>
          </a:p>
          <a:p>
            <a:r>
              <a:rPr lang="en-US" dirty="0">
                <a:latin typeface="Times New Roman" pitchFamily="18" charset="0"/>
                <a:cs typeface="Times New Roman" pitchFamily="18" charset="0"/>
              </a:rPr>
              <a:t>Thing in respect of which offense is </a:t>
            </a:r>
            <a:r>
              <a:rPr lang="en-US" dirty="0" smtClean="0">
                <a:latin typeface="Times New Roman" pitchFamily="18" charset="0"/>
                <a:cs typeface="Times New Roman" pitchFamily="18" charset="0"/>
              </a:rPr>
              <a:t>committed</a:t>
            </a:r>
          </a:p>
          <a:p>
            <a:endParaRPr lang="en-US" dirty="0"/>
          </a:p>
        </p:txBody>
      </p:sp>
    </p:spTree>
    <p:extLst>
      <p:ext uri="{BB962C8B-B14F-4D97-AF65-F5344CB8AC3E}">
        <p14:creationId xmlns:p14="http://schemas.microsoft.com/office/powerpoint/2010/main" val="2119271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is a charge sheet?</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order to prove the accusation of crime in the court of law a final report is prepared by the investigation or law enforcement agencies and this report is known as charge-sheet. This statement has not been defined in the </a:t>
            </a:r>
            <a:r>
              <a:rPr lang="en-US" dirty="0" err="1">
                <a:latin typeface="Times New Roman" pitchFamily="18" charset="0"/>
                <a:cs typeface="Times New Roman" pitchFamily="18" charset="0"/>
              </a:rPr>
              <a:t>Cr.P.C</a:t>
            </a:r>
            <a:r>
              <a:rPr lang="en-US" dirty="0">
                <a:latin typeface="Times New Roman" pitchFamily="18" charset="0"/>
                <a:cs typeface="Times New Roman" pitchFamily="18" charset="0"/>
              </a:rPr>
              <a:t>. The police officer submits report in order to prove that the accused is connected with or has committed any offence which is punishable under the code. The report contains all the stringent records right from the commencement of investigation procedure of lodging an FIR to the completion of investigation and preparation of final report</a:t>
            </a:r>
          </a:p>
          <a:p>
            <a:endParaRPr lang="en-US" dirty="0"/>
          </a:p>
        </p:txBody>
      </p:sp>
    </p:spTree>
    <p:extLst>
      <p:ext uri="{BB962C8B-B14F-4D97-AF65-F5344CB8AC3E}">
        <p14:creationId xmlns:p14="http://schemas.microsoft.com/office/powerpoint/2010/main" val="39523730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315200" cy="914400"/>
          </a:xfrm>
        </p:spPr>
        <p:txBody>
          <a:bodyPr>
            <a:normAutofit fontScale="90000"/>
          </a:bodyPr>
          <a:lstStyle/>
          <a:p>
            <a:r>
              <a:rPr lang="en-US" dirty="0" smtClean="0"/>
              <a:t>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b="1" i="1" dirty="0">
                <a:latin typeface="Times New Roman" pitchFamily="18" charset="0"/>
                <a:cs typeface="Times New Roman" pitchFamily="18" charset="0"/>
              </a:rPr>
              <a:t>Legal Provision relating to Charge</a:t>
            </a:r>
            <a:br>
              <a:rPr lang="en-US" b="1" i="1" dirty="0">
                <a:latin typeface="Times New Roman" pitchFamily="18" charset="0"/>
                <a:cs typeface="Times New Roman" pitchFamily="18" charset="0"/>
              </a:rPr>
            </a:br>
            <a:r>
              <a:rPr lang="en-US" b="1" i="1" dirty="0" smtClean="0">
                <a:latin typeface="Times New Roman" pitchFamily="18" charset="0"/>
                <a:cs typeface="Times New Roman" pitchFamily="18" charset="0"/>
              </a:rPr>
              <a:t>“Charge” </a:t>
            </a:r>
            <a:r>
              <a:rPr lang="en-US" b="1" i="1" dirty="0">
                <a:latin typeface="Times New Roman" pitchFamily="18" charset="0"/>
                <a:cs typeface="Times New Roman" pitchFamily="18" charset="0"/>
              </a:rPr>
              <a:t>to state offence</a:t>
            </a: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Section 221 to 240 deals with the provisions relating to Charge under the Code of Criminal Procedure,1898</a:t>
            </a:r>
          </a:p>
          <a:p>
            <a:endParaRPr lang="en-US" dirty="0" smtClean="0"/>
          </a:p>
          <a:p>
            <a:r>
              <a:rPr lang="en-US" dirty="0" smtClean="0"/>
              <a:t>For Details please follow the  “Class note”….</a:t>
            </a:r>
          </a:p>
          <a:p>
            <a:endParaRPr lang="en-US" dirty="0"/>
          </a:p>
        </p:txBody>
      </p:sp>
    </p:spTree>
    <p:extLst>
      <p:ext uri="{BB962C8B-B14F-4D97-AF65-F5344CB8AC3E}">
        <p14:creationId xmlns:p14="http://schemas.microsoft.com/office/powerpoint/2010/main" val="19618059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13</TotalTime>
  <Words>374</Words>
  <Application>Microsoft Office PowerPoint</Application>
  <PresentationFormat>On-screen Show (4:3)</PresentationFormat>
  <Paragraphs>26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Perspective</vt:lpstr>
      <vt:lpstr>Charge</vt:lpstr>
      <vt:lpstr>Charge</vt:lpstr>
      <vt:lpstr>Nature and Purpose of charge </vt:lpstr>
      <vt:lpstr>Essentials of Charge</vt:lpstr>
      <vt:lpstr>What is a charge sheet? </vt:lpstr>
      <vt:lpstr>        Legal Provision relating to Charge “Charge” to state offence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Charge</dc:title>
  <dc:creator>Windows User</dc:creator>
  <cp:lastModifiedBy>Windows User</cp:lastModifiedBy>
  <cp:revision>2</cp:revision>
  <dcterms:created xsi:type="dcterms:W3CDTF">2022-02-05T17:31:27Z</dcterms:created>
  <dcterms:modified xsi:type="dcterms:W3CDTF">2022-02-05T17:45:27Z</dcterms:modified>
</cp:coreProperties>
</file>