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7" r:id="rId4"/>
    <p:sldId id="282" r:id="rId5"/>
    <p:sldId id="288" r:id="rId6"/>
    <p:sldId id="290" r:id="rId7"/>
    <p:sldId id="283" r:id="rId8"/>
    <p:sldId id="284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620C-0BD8-5BD0-4A11-01E940CFD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48E18D-FBE4-22C7-C547-3BE8AEEA9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B03D7-4908-54A7-1805-69A0CFAC2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11946-24BD-F8C4-540A-5193427DB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E640B-39BF-9807-8B8D-DEC67CFD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3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EDD1-4237-4D0C-2C57-683F68A1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FAD5A4-4694-4A65-2AD5-9BE179DF0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73CD5-77E6-EDDC-1ED1-BF2BAA7C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DC9E5-1EBE-4C4E-9709-1A89EA650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A4A92-EAD3-BE27-1ACC-8A123740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6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EB5DBF-A802-3C23-E00A-AAED065AC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75DE2-E666-DB3C-3006-9683EB83C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4D429-A2C0-CE33-F565-85DB1BD17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8C25D-B875-BE81-DA4F-A0B72AB1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7F48F-820E-24E6-D40E-4DFA4D93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0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7B041-ABCC-C67C-6923-4933D1013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3560E-61B8-1947-1632-B5EFFDEC7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3A780-7F0C-3E05-7E7A-39151BC51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73CE9-77B0-AFED-47F0-C9D780EA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F3EFB-1685-BE5E-7DA8-424CF700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6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333D7-4404-37CB-ADE1-2637355C5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BEA63-97E8-FFE9-9908-6C9B2BCF7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28E04-8D4B-6257-FE94-1C7DE5F9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F3C44-394A-D57A-BA42-6FDB8FF2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0E9A-5E0D-CE89-0240-7B9739B6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0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470C-D899-FCB9-9D5F-8E4457B8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B953A-B860-8852-2C0E-BD406C22C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454E9-BB84-A079-B8E4-7B69F2CF9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027E8-CA4A-59A9-EBD7-6DC4AEE04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B7538-462B-F2F6-F856-E9463D3C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8B202-4C10-2EB6-06C4-46AB6A1A9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F6AEF-8C84-89B7-0E5B-6E75ACF45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02405-D177-DE79-ACC6-B3588C6DD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19348-4D6D-7374-21BA-9BF37FE17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03A99F-0674-8451-ECF9-6953BD066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B4E41-4FFE-BFC9-1E9E-6FF109ACA4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71DBEA-8FDF-45FE-85FF-B93F43288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BFE50-BCE6-2033-CF9E-6439B4B4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A4E00-D926-4A02-104F-C36F4498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8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0C970-904D-DA8E-02AE-26C005C3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0C55F0-B233-4EB7-B213-64FF1EAA8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0C9EE-5158-F91E-0E30-B7033575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92383A-F980-72C0-721B-CF10AA596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9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FB8174-EE92-5ABB-A05E-16A02A4A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F9F0AC-63AB-9041-314F-C2443B812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E0A28-0463-94D1-4687-B91E9F7E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1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F10AF-1EA4-8CA2-EE48-9CBA808B8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67D80-8923-EE44-B76D-D77829A2C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583E81-053D-9C9F-C144-560248DF6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0AE67-930D-C2D5-2CFB-42387EF5F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50610-DF0B-0C4A-143E-04CE67CA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6F0ED-FC21-6ADA-59BD-D6236EC9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F4904-7D96-F248-C2EE-F702994AE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D0410-8C7A-5BBA-14E6-967A5A7B4B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CFA0E-752E-F7A0-4FD6-B56D01044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47064-A73D-3DB6-C51E-214D6FE3D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CC0B4-4DDE-CF4A-7CB6-509E230F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135CA-D97D-E6CB-F08D-2D3DFF16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5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1BD965-FAA3-F363-90BB-15576302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A31A0-93F4-22F4-1B0B-93A399B76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55352-A3E0-B4D9-4C51-501C290D5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6E5F9-ACF6-4CA2-9C69-06799B143BE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50817-A055-D071-7463-7FEC7F592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C35E7-ABB7-3E51-391F-8C660A7B7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3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tastra.com/blog/wp-content/uploads/2021/06/Astra-Security-Sample-VAPT-Report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16BEC-06A0-F521-FEFD-9EE2AA2C1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7334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Daffodil International University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Dept. of CSE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Information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7738-6851-E897-FEE6-C84B3374B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2"/>
          </a:xfrm>
        </p:spPr>
        <p:txBody>
          <a:bodyPr/>
          <a:lstStyle/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Lecture 10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Vulnerability Assessment and Penetration Testing - VAPT</a:t>
            </a:r>
            <a:r>
              <a:rPr lang="en-US" dirty="0"/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13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F8F3-7E42-AE6A-D2E6-967102AD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174" y="689113"/>
            <a:ext cx="3737113" cy="79513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What is exploit?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0174" y="1643270"/>
            <a:ext cx="37371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An </a:t>
            </a:r>
            <a:r>
              <a:rPr lang="en-US" b="1" i="0" dirty="0">
                <a:solidFill>
                  <a:srgbClr val="00B050"/>
                </a:solidFill>
                <a:effectLst/>
                <a:latin typeface="inter-regular"/>
              </a:rPr>
              <a:t>exploit</a:t>
            </a:r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 is a </a:t>
            </a:r>
            <a:r>
              <a:rPr lang="en-US" b="1" i="0" dirty="0">
                <a:solidFill>
                  <a:srgbClr val="333333"/>
                </a:solidFill>
                <a:effectLst/>
                <a:latin typeface="inter-regular"/>
              </a:rPr>
              <a:t>piece of code</a:t>
            </a:r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, a </a:t>
            </a:r>
            <a:r>
              <a:rPr lang="en-US" b="1" i="0" dirty="0">
                <a:solidFill>
                  <a:srgbClr val="333333"/>
                </a:solidFill>
                <a:effectLst/>
                <a:latin typeface="inter-regular"/>
              </a:rPr>
              <a:t>chunk of data</a:t>
            </a:r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, or a </a:t>
            </a:r>
            <a:r>
              <a:rPr lang="en-US" b="1" i="0" dirty="0">
                <a:solidFill>
                  <a:srgbClr val="333333"/>
                </a:solidFill>
                <a:effectLst/>
                <a:latin typeface="inter-regular"/>
              </a:rPr>
              <a:t>sequence of commands </a:t>
            </a:r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that takes advantage of a software vulnerability or security flaw in an application or a system to cause unexpected behavior to occur.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30E5C6-492B-ED46-B51F-8CFD37BF01AB}"/>
              </a:ext>
            </a:extLst>
          </p:cNvPr>
          <p:cNvSpPr txBox="1"/>
          <p:nvPr/>
        </p:nvSpPr>
        <p:spPr>
          <a:xfrm>
            <a:off x="1060174" y="3750365"/>
            <a:ext cx="4199706" cy="2086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What is a Zero-day Exploit?</a:t>
            </a:r>
          </a:p>
          <a:p>
            <a:endParaRPr lang="en-US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A zero-day (0day) exploit is a cyber-attack targeting a software vulnerability which is unknown to the software vendor or to antivirus vendors. </a:t>
            </a:r>
          </a:p>
        </p:txBody>
      </p:sp>
      <p:pic>
        <p:nvPicPr>
          <p:cNvPr id="1026" name="Picture 2" descr="What is a zero-day exploit? | Norton">
            <a:extLst>
              <a:ext uri="{FF2B5EF4-FFF2-40B4-BE49-F238E27FC236}">
                <a16:creationId xmlns:a16="http://schemas.microsoft.com/office/drawing/2014/main" id="{C9AEC57A-E22E-5CCD-49F9-28855D74E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147" y="788505"/>
            <a:ext cx="6093920" cy="528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1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F8F3-7E42-AE6A-D2E6-967102AD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56" y="365125"/>
            <a:ext cx="10399643" cy="111911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Typical properties of a zero-exploit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4157" y="1484245"/>
            <a:ext cx="7527234" cy="2241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A flaw or vulnerability in a computer software.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Vulnerability was previously unknown to the software vendor.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There is no immediate fix available for the vulnerability.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The vulnerability is open to be exploited by the hackers.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Zero-day exploit example</a:t>
            </a:r>
          </a:p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C18657-54D9-BA29-4618-ECC3E62C5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2315" y="2919509"/>
            <a:ext cx="7258876" cy="369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57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A3056-DAE7-5543-73FC-D27C45A3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357" y="365126"/>
            <a:ext cx="10704443" cy="1635952"/>
          </a:xfrm>
        </p:spPr>
        <p:txBody>
          <a:bodyPr>
            <a:normAutofit/>
          </a:bodyPr>
          <a:lstStyle/>
          <a:p>
            <a:r>
              <a:rPr lang="en-US" sz="2700" b="1" dirty="0">
                <a:solidFill>
                  <a:srgbClr val="C00000"/>
                </a:solidFill>
                <a:effectLst/>
                <a:latin typeface="+mn-lt"/>
                <a:ea typeface="Calibri" panose="020F0502020204030204" pitchFamily="34" charset="0"/>
                <a:cs typeface="Vrinda" panose="020B0502040204020203" pitchFamily="34" charset="0"/>
              </a:rPr>
              <a:t>What is the difference between a zero-day vulnerability, a zero-day exploit and a zero-day attack?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</a:br>
            <a:r>
              <a:rPr lang="en-US" sz="2800" b="1" dirty="0">
                <a:solidFill>
                  <a:srgbClr val="C00000"/>
                </a:solidFill>
                <a:latin typeface="+mn-lt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9356" y="1510748"/>
            <a:ext cx="9660835" cy="1984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A Zero-day vulnerability is simply a flaw that is discovered before the software vendor knows about it. There is no fix available for it.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A zero-day exploit indicates that the method to exploit the zero-day vulnerability has been discovered.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A zero-day attack leverages zero-day vulnerability to cause damage e.g. steal the data, bring down the systems.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7CF4D7-778F-8DA1-1791-5E1646E87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575" y="3429000"/>
            <a:ext cx="6333711" cy="329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15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88C32-2E4D-5431-9218-1AF3545E3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29942"/>
            <a:ext cx="10250593" cy="989258"/>
          </a:xfrm>
        </p:spPr>
        <p:txBody>
          <a:bodyPr>
            <a:norm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What is a CVE?</a:t>
            </a:r>
            <a:endParaRPr lang="en-US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121F6-53E7-133B-036B-9653D3365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1"/>
            <a:ext cx="9458740" cy="3087756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CVE</a:t>
            </a: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, short for </a:t>
            </a:r>
            <a:r>
              <a:rPr lang="en-US" sz="2000" b="1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Common</a:t>
            </a: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US" sz="2000" b="1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Vulnerabilities</a:t>
            </a: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 and </a:t>
            </a:r>
            <a:r>
              <a:rPr lang="en-US" sz="2000" b="1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Exposures</a:t>
            </a: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, is a list of publicly disclosed computer security flaws. When someone refers to a CVE, they mean a security flaw that's been assigned a </a:t>
            </a:r>
            <a:r>
              <a:rPr lang="en-US" sz="2000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Vrinda" panose="020B0502040204020203" pitchFamily="34" charset="0"/>
              </a:rPr>
              <a:t>CVE ID number</a:t>
            </a: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. </a:t>
            </a:r>
          </a:p>
          <a:p>
            <a:pPr marL="0" indent="0">
              <a:buNone/>
            </a:pPr>
            <a:endParaRPr lang="en-US" sz="2000" dirty="0"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Vrinda" panose="020B0502040204020203" pitchFamily="34" charset="0"/>
              </a:rPr>
              <a:t>CVE ID Example: </a:t>
            </a:r>
          </a:p>
          <a:p>
            <a:pPr marL="0" indent="0">
              <a:buNone/>
            </a:pPr>
            <a:endParaRPr lang="en-US" sz="2000" dirty="0">
              <a:effectLst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indent="0">
              <a:buNone/>
            </a:pPr>
            <a:endParaRPr lang="en-US" sz="2000" dirty="0">
              <a:effectLst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13AB0D-43D1-FDDD-4406-D38C79EBA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7668" y="2893323"/>
            <a:ext cx="6716663" cy="308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503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9FE77-AA94-BCD0-70CF-3F2ED4025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3583"/>
            <a:ext cx="9909313" cy="927652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What is a CVSS?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3708E-40A4-E8FA-C5BD-48206A512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2697"/>
            <a:ext cx="9750287" cy="76862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The </a:t>
            </a:r>
            <a:r>
              <a:rPr lang="en-US" sz="20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Vrinda" panose="020B0502040204020203" pitchFamily="34" charset="0"/>
              </a:rPr>
              <a:t>Common Vulnerability Scoring System </a:t>
            </a: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(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Vrinda" panose="020B0502040204020203" pitchFamily="34" charset="0"/>
              </a:rPr>
              <a:t>CVSS</a:t>
            </a: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) is a free and open industry standard for assessing the severity of computer system security vulnerabilities.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0A8E22-8C01-8427-95AE-A41984639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436" y="2419350"/>
            <a:ext cx="6837840" cy="295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372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6D259-D84A-F88F-D639-A064F7ADD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625"/>
            <a:ext cx="10353983" cy="1137339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Vulnerability Assessment and Penetration Testing (VAPT)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574A7-E99B-2E56-E4D9-8C25ED1F4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964"/>
            <a:ext cx="10515600" cy="486499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Vulnerability Assessment and Penetration Testing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(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VAPT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) are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two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types of vulnerability testing. The tests have different strengths and are often combined to achieve a more complete vulnerability analysis.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In short,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Penetration Testing and Vulnerability Assessments perform two different tasks, usually with different results, within the same area of focus.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Vulnerability Assessment Report </a:t>
            </a:r>
          </a:p>
          <a:p>
            <a:pPr marL="0" indent="0">
              <a:buNone/>
            </a:pPr>
            <a:endParaRPr lang="en-US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A vulnerability assessment report is a </a:t>
            </a:r>
            <a:r>
              <a:rPr lang="en-US" sz="2000" b="1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document</a:t>
            </a: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 that records all the vulnerabilities found in your systems during a vulnerability scan. </a:t>
            </a:r>
          </a:p>
          <a:p>
            <a:pPr marL="0" indent="0">
              <a:buNone/>
            </a:pP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The report provides you with a </a:t>
            </a:r>
            <a:r>
              <a:rPr lang="en-US" sz="20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Vrinda" panose="020B0502040204020203" pitchFamily="34" charset="0"/>
              </a:rPr>
              <a:t>list of the vulnerabilities </a:t>
            </a: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indexed by severity along with suggestions for fixing the vulnerabilities.</a:t>
            </a:r>
          </a:p>
          <a:p>
            <a:pPr marL="0" indent="0">
              <a:buNone/>
            </a:pP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661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4098E-3B13-15F3-0866-1E2594841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385"/>
            <a:ext cx="10346750" cy="116583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Components of a Vulnerability Assessment Report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E7630-E6E9-2ABB-BE07-A5593C078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444487"/>
            <a:ext cx="9647584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A vulnerability scan report is usually divided into </a:t>
            </a:r>
            <a:r>
              <a:rPr lang="en-US" sz="20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Vrinda" panose="020B0502040204020203" pitchFamily="34" charset="0"/>
              </a:rPr>
              <a:t>3</a:t>
            </a:r>
            <a:r>
              <a:rPr lang="en-US" sz="20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Vrinda" panose="020B0502040204020203" pitchFamily="34" charset="0"/>
              </a:rPr>
              <a:t>parts</a:t>
            </a:r>
            <a:r>
              <a:rPr lang="en-US" sz="2000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. Let us understand the significance of each segment.</a:t>
            </a:r>
          </a:p>
          <a:p>
            <a:pPr marL="0" indent="0">
              <a:buNone/>
            </a:pPr>
            <a:endParaRPr lang="en-US" sz="2000" dirty="0">
              <a:effectLst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lvl="1"/>
            <a:r>
              <a:rPr lang="en-US" sz="2000" b="1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The executive summary</a:t>
            </a:r>
            <a:endParaRPr lang="en-US" sz="2000" b="1" dirty="0"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lvl="1"/>
            <a:r>
              <a:rPr lang="en-US" sz="2000" b="1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The details of vulnerabilities</a:t>
            </a:r>
          </a:p>
          <a:p>
            <a:pPr lvl="1"/>
            <a:r>
              <a:rPr lang="en-US" sz="2000" b="1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Details of the scan</a:t>
            </a:r>
          </a:p>
          <a:p>
            <a:pPr marL="457200" lvl="1" indent="0">
              <a:buNone/>
            </a:pPr>
            <a:endParaRPr lang="en-US" sz="2000" b="1" dirty="0">
              <a:solidFill>
                <a:srgbClr val="C00000"/>
              </a:solidFill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457200" lvl="1" indent="0">
              <a:buNone/>
            </a:pPr>
            <a:endParaRPr lang="en-US" sz="2000" b="1" dirty="0">
              <a:solidFill>
                <a:srgbClr val="C00000"/>
              </a:solidFill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457200" lvl="1" indent="0">
              <a:buNone/>
            </a:pPr>
            <a:r>
              <a:rPr lang="en-US" sz="20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Vrinda" panose="020B0502040204020203" pitchFamily="34" charset="0"/>
              </a:rPr>
              <a:t>Sample VAPT Report</a:t>
            </a:r>
          </a:p>
          <a:p>
            <a:pPr marL="457200" lvl="1" indent="0">
              <a:buNone/>
            </a:pP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  <a:hlinkClick r:id="rId2"/>
              </a:rPr>
              <a:t>https://www.getastra.com/blog/wp-content/uploads/2021/06/Astra-Security-Sample-VAPT-Report.pdf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457200" lvl="1" indent="0">
              <a:buNone/>
            </a:pPr>
            <a:endParaRPr lang="en-US" sz="2000" b="1" dirty="0">
              <a:effectLst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45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4D56B-20C9-E3B8-C503-BCC7DF327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380"/>
            <a:ext cx="10515600" cy="52325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r>
              <a:rPr lang="en-US" sz="6600" dirty="0">
                <a:latin typeface="Broadway" panose="04040905080B020205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4624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477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Broadway</vt:lpstr>
      <vt:lpstr>Calibri</vt:lpstr>
      <vt:lpstr>Calibri Light</vt:lpstr>
      <vt:lpstr>inter-regular</vt:lpstr>
      <vt:lpstr>Symbol</vt:lpstr>
      <vt:lpstr>Office Theme</vt:lpstr>
      <vt:lpstr>Daffodil International University  Dept. of CSE  Information Security</vt:lpstr>
      <vt:lpstr>What is exploit? </vt:lpstr>
      <vt:lpstr>Typical properties of a zero-exploit</vt:lpstr>
      <vt:lpstr>What is the difference between a zero-day vulnerability, a zero-day exploit and a zero-day attack?  </vt:lpstr>
      <vt:lpstr>What is a CVE?</vt:lpstr>
      <vt:lpstr>What is a CVSS? </vt:lpstr>
      <vt:lpstr>Vulnerability Assessment and Penetration Testing (VAPT)</vt:lpstr>
      <vt:lpstr>Components of a Vulnerability Assessment Report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Daffodil International University  Dept. of CSE  Information Security</dc:title>
  <dc:creator>KOTHA</dc:creator>
  <cp:lastModifiedBy>KOTHA</cp:lastModifiedBy>
  <cp:revision>48</cp:revision>
  <dcterms:created xsi:type="dcterms:W3CDTF">2022-08-10T14:29:45Z</dcterms:created>
  <dcterms:modified xsi:type="dcterms:W3CDTF">2022-11-02T15:26:28Z</dcterms:modified>
</cp:coreProperties>
</file>