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36" r:id="rId2"/>
    <p:sldId id="360" r:id="rId3"/>
    <p:sldId id="258" r:id="rId4"/>
    <p:sldId id="260" r:id="rId5"/>
    <p:sldId id="357" r:id="rId6"/>
    <p:sldId id="330" r:id="rId7"/>
    <p:sldId id="331" r:id="rId8"/>
    <p:sldId id="339" r:id="rId9"/>
    <p:sldId id="333" r:id="rId10"/>
    <p:sldId id="335" r:id="rId11"/>
    <p:sldId id="326" r:id="rId12"/>
    <p:sldId id="311" r:id="rId13"/>
    <p:sldId id="355" r:id="rId14"/>
    <p:sldId id="356" r:id="rId15"/>
    <p:sldId id="359" r:id="rId16"/>
    <p:sldId id="361" r:id="rId17"/>
    <p:sldId id="362" r:id="rId18"/>
    <p:sldId id="267" r:id="rId19"/>
    <p:sldId id="268" r:id="rId20"/>
    <p:sldId id="269" r:id="rId21"/>
    <p:sldId id="272" r:id="rId22"/>
    <p:sldId id="275" r:id="rId23"/>
    <p:sldId id="274" r:id="rId24"/>
    <p:sldId id="276" r:id="rId25"/>
    <p:sldId id="277" r:id="rId26"/>
    <p:sldId id="282" r:id="rId27"/>
    <p:sldId id="319" r:id="rId28"/>
    <p:sldId id="278" r:id="rId29"/>
    <p:sldId id="279" r:id="rId30"/>
    <p:sldId id="295" r:id="rId31"/>
    <p:sldId id="343" r:id="rId32"/>
    <p:sldId id="345"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898422-C814-4A8B-8F40-31F3666D5541}">
          <p14:sldIdLst>
            <p14:sldId id="336"/>
            <p14:sldId id="360"/>
            <p14:sldId id="258"/>
            <p14:sldId id="260"/>
            <p14:sldId id="357"/>
            <p14:sldId id="330"/>
            <p14:sldId id="331"/>
            <p14:sldId id="339"/>
            <p14:sldId id="333"/>
            <p14:sldId id="335"/>
            <p14:sldId id="326"/>
          </p14:sldIdLst>
        </p14:section>
        <p14:section name="Untitled Section" id="{53CE919D-0F4E-4C8E-B4A4-0DF8D63E29D4}">
          <p14:sldIdLst>
            <p14:sldId id="311"/>
            <p14:sldId id="355"/>
            <p14:sldId id="356"/>
            <p14:sldId id="359"/>
            <p14:sldId id="361"/>
            <p14:sldId id="362"/>
          </p14:sldIdLst>
        </p14:section>
        <p14:section name="Untitled Section" id="{AD372084-A43A-4848-BBC6-465FF1187FEC}">
          <p14:sldIdLst>
            <p14:sldId id="267"/>
            <p14:sldId id="268"/>
            <p14:sldId id="269"/>
            <p14:sldId id="272"/>
            <p14:sldId id="275"/>
            <p14:sldId id="274"/>
            <p14:sldId id="276"/>
            <p14:sldId id="277"/>
            <p14:sldId id="282"/>
            <p14:sldId id="319"/>
            <p14:sldId id="278"/>
            <p14:sldId id="279"/>
            <p14:sldId id="295"/>
            <p14:sldId id="343"/>
            <p14:sldId id="345"/>
            <p14:sldId id="2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6" autoAdjust="0"/>
  </p:normalViewPr>
  <p:slideViewPr>
    <p:cSldViewPr snapToGrid="0">
      <p:cViewPr varScale="1">
        <p:scale>
          <a:sx n="87" d="100"/>
          <a:sy n="87" d="100"/>
        </p:scale>
        <p:origin x="66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Sheet1!$A$2:$A$11</c:f>
              <c:strCache>
                <c:ptCount val="10"/>
                <c:pt idx="0">
                  <c:v>China</c:v>
                </c:pt>
                <c:pt idx="1">
                  <c:v>USA</c:v>
                </c:pt>
                <c:pt idx="2">
                  <c:v>Germany</c:v>
                </c:pt>
                <c:pt idx="3">
                  <c:v>UK</c:v>
                </c:pt>
                <c:pt idx="4">
                  <c:v>Japan</c:v>
                </c:pt>
                <c:pt idx="5">
                  <c:v>France</c:v>
                </c:pt>
                <c:pt idx="6">
                  <c:v>Netharlands</c:v>
                </c:pt>
                <c:pt idx="7">
                  <c:v>South Korea</c:v>
                </c:pt>
                <c:pt idx="8">
                  <c:v>Russia</c:v>
                </c:pt>
                <c:pt idx="9">
                  <c:v>Italy</c:v>
                </c:pt>
              </c:strCache>
            </c:strRef>
          </c:cat>
          <c:val>
            <c:numRef>
              <c:f>Sheet1!$B$2:$B$11</c:f>
              <c:numCache>
                <c:formatCode>General</c:formatCode>
                <c:ptCount val="10"/>
                <c:pt idx="0">
                  <c:v>2210</c:v>
                </c:pt>
                <c:pt idx="1">
                  <c:v>1575</c:v>
                </c:pt>
                <c:pt idx="2">
                  <c:v>1493</c:v>
                </c:pt>
                <c:pt idx="3">
                  <c:v>813.2</c:v>
                </c:pt>
                <c:pt idx="4">
                  <c:v>697</c:v>
                </c:pt>
                <c:pt idx="5">
                  <c:v>578.6</c:v>
                </c:pt>
                <c:pt idx="6">
                  <c:v>576.9</c:v>
                </c:pt>
                <c:pt idx="7">
                  <c:v>557.29999999999995</c:v>
                </c:pt>
                <c:pt idx="8">
                  <c:v>515</c:v>
                </c:pt>
                <c:pt idx="9">
                  <c:v>474</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Sheet1!$A$2:$A$11</c:f>
              <c:strCache>
                <c:ptCount val="10"/>
                <c:pt idx="0">
                  <c:v>United States</c:v>
                </c:pt>
                <c:pt idx="1">
                  <c:v>China</c:v>
                </c:pt>
                <c:pt idx="2">
                  <c:v>Germany</c:v>
                </c:pt>
                <c:pt idx="3">
                  <c:v>United kingdom</c:v>
                </c:pt>
                <c:pt idx="4">
                  <c:v>Japan</c:v>
                </c:pt>
                <c:pt idx="5">
                  <c:v>France</c:v>
                </c:pt>
                <c:pt idx="6">
                  <c:v>Hong kong</c:v>
                </c:pt>
                <c:pt idx="7">
                  <c:v>South Korea</c:v>
                </c:pt>
                <c:pt idx="8">
                  <c:v>Netharlands</c:v>
                </c:pt>
                <c:pt idx="9">
                  <c:v>Canada</c:v>
                </c:pt>
              </c:strCache>
            </c:strRef>
          </c:cat>
          <c:val>
            <c:numRef>
              <c:f>Sheet1!$B$2:$B$11</c:f>
              <c:numCache>
                <c:formatCode>General</c:formatCode>
                <c:ptCount val="10"/>
                <c:pt idx="0">
                  <c:v>2273</c:v>
                </c:pt>
                <c:pt idx="1">
                  <c:v>1950</c:v>
                </c:pt>
                <c:pt idx="2">
                  <c:v>1233</c:v>
                </c:pt>
                <c:pt idx="3">
                  <c:v>782.5</c:v>
                </c:pt>
                <c:pt idx="4">
                  <c:v>766.6</c:v>
                </c:pt>
                <c:pt idx="5">
                  <c:v>659.8</c:v>
                </c:pt>
                <c:pt idx="6">
                  <c:v>520.6</c:v>
                </c:pt>
                <c:pt idx="7">
                  <c:v>516.6</c:v>
                </c:pt>
                <c:pt idx="8">
                  <c:v>511</c:v>
                </c:pt>
                <c:pt idx="9">
                  <c:v>471</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47915-2F09-42AC-8A8B-FC604EAA656F}" type="datetimeFigureOut">
              <a:rPr lang="en-US" smtClean="0"/>
              <a:pPr/>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8A9CB-7ABE-45BB-80FF-ADED0509B7C2}" type="slidenum">
              <a:rPr lang="en-US" smtClean="0"/>
              <a:pPr/>
              <a:t>‹#›</a:t>
            </a:fld>
            <a:endParaRPr lang="en-US"/>
          </a:p>
        </p:txBody>
      </p:sp>
    </p:spTree>
    <p:extLst>
      <p:ext uri="{BB962C8B-B14F-4D97-AF65-F5344CB8AC3E}">
        <p14:creationId xmlns:p14="http://schemas.microsoft.com/office/powerpoint/2010/main" val="8779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5</a:t>
            </a:fld>
            <a:endParaRPr lang="en-US"/>
          </a:p>
        </p:txBody>
      </p:sp>
    </p:spTree>
    <p:extLst>
      <p:ext uri="{BB962C8B-B14F-4D97-AF65-F5344CB8AC3E}">
        <p14:creationId xmlns:p14="http://schemas.microsoft.com/office/powerpoint/2010/main" val="83468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10</a:t>
            </a:fld>
            <a:endParaRPr lang="en-US"/>
          </a:p>
        </p:txBody>
      </p:sp>
    </p:spTree>
    <p:extLst>
      <p:ext uri="{BB962C8B-B14F-4D97-AF65-F5344CB8AC3E}">
        <p14:creationId xmlns:p14="http://schemas.microsoft.com/office/powerpoint/2010/main" val="178091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13</a:t>
            </a:fld>
            <a:endParaRPr lang="en-US"/>
          </a:p>
        </p:txBody>
      </p:sp>
    </p:spTree>
    <p:extLst>
      <p:ext uri="{BB962C8B-B14F-4D97-AF65-F5344CB8AC3E}">
        <p14:creationId xmlns:p14="http://schemas.microsoft.com/office/powerpoint/2010/main" val="74364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20</a:t>
            </a:fld>
            <a:endParaRPr lang="en-US"/>
          </a:p>
        </p:txBody>
      </p:sp>
    </p:spTree>
    <p:extLst>
      <p:ext uri="{BB962C8B-B14F-4D97-AF65-F5344CB8AC3E}">
        <p14:creationId xmlns:p14="http://schemas.microsoft.com/office/powerpoint/2010/main" val="141562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22</a:t>
            </a:fld>
            <a:endParaRPr lang="en-US"/>
          </a:p>
        </p:txBody>
      </p:sp>
    </p:spTree>
    <p:extLst>
      <p:ext uri="{BB962C8B-B14F-4D97-AF65-F5344CB8AC3E}">
        <p14:creationId xmlns:p14="http://schemas.microsoft.com/office/powerpoint/2010/main" val="73759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28</a:t>
            </a:fld>
            <a:endParaRPr lang="en-US"/>
          </a:p>
        </p:txBody>
      </p:sp>
    </p:spTree>
    <p:extLst>
      <p:ext uri="{BB962C8B-B14F-4D97-AF65-F5344CB8AC3E}">
        <p14:creationId xmlns:p14="http://schemas.microsoft.com/office/powerpoint/2010/main" val="159190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71940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01113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441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0876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08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22753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4441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2361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48369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9857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9056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6323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0762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60173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54837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02303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27A286-BFE8-4F33-B0AE-E1688072AB79}" type="datetimeFigureOut">
              <a:rPr lang="en-US" smtClean="0"/>
              <a:pPr/>
              <a:t>11/28/2021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7D0EE2-B4A6-4983-9AA1-F4247562FB71}" type="slidenum">
              <a:rPr lang="en-US" smtClean="0"/>
              <a:pPr/>
              <a:t>‹#›</a:t>
            </a:fld>
            <a:endParaRPr lang="en-US"/>
          </a:p>
        </p:txBody>
      </p:sp>
    </p:spTree>
    <p:extLst>
      <p:ext uri="{BB962C8B-B14F-4D97-AF65-F5344CB8AC3E}">
        <p14:creationId xmlns:p14="http://schemas.microsoft.com/office/powerpoint/2010/main" val="320673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71" y="66500"/>
            <a:ext cx="8596668" cy="751114"/>
          </a:xfrm>
        </p:spPr>
        <p:txBody>
          <a:bodyPr/>
          <a:lstStyle/>
          <a:p>
            <a:r>
              <a:rPr lang="en-US" dirty="0" smtClean="0">
                <a:solidFill>
                  <a:srgbClr val="FF0000"/>
                </a:solidFill>
              </a:rPr>
              <a:t>Raw Material of Textiles: Fibers</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20" y="654625"/>
            <a:ext cx="9311993" cy="5945677"/>
          </a:xfrm>
        </p:spPr>
      </p:pic>
    </p:spTree>
    <p:extLst>
      <p:ext uri="{BB962C8B-B14F-4D97-AF65-F5344CB8AC3E}">
        <p14:creationId xmlns:p14="http://schemas.microsoft.com/office/powerpoint/2010/main" val="202638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453243"/>
          </a:xfrm>
        </p:spPr>
        <p:txBody>
          <a:bodyPr>
            <a:normAutofit/>
          </a:bodyPr>
          <a:lstStyle/>
          <a:p>
            <a:pPr algn="ctr"/>
            <a:r>
              <a:rPr lang="en-US" sz="2800" dirty="0" smtClean="0">
                <a:solidFill>
                  <a:srgbClr val="FF0000"/>
                </a:solidFill>
              </a:rPr>
              <a:t>Causes of Shifting from India to Africa for Cotton import in 2017/2018</a:t>
            </a:r>
            <a:endParaRPr lang="en-US" sz="2800" dirty="0">
              <a:solidFill>
                <a:srgbClr val="FF0000"/>
              </a:solidFill>
            </a:endParaRPr>
          </a:p>
        </p:txBody>
      </p:sp>
      <p:sp>
        <p:nvSpPr>
          <p:cNvPr id="3" name="Content Placeholder 2"/>
          <p:cNvSpPr>
            <a:spLocks noGrp="1"/>
          </p:cNvSpPr>
          <p:nvPr>
            <p:ph idx="1"/>
          </p:nvPr>
        </p:nvSpPr>
        <p:spPr>
          <a:xfrm>
            <a:off x="233988" y="897576"/>
            <a:ext cx="9782848" cy="5780315"/>
          </a:xfrm>
        </p:spPr>
        <p:txBody>
          <a:bodyPr>
            <a:normAutofit lnSpcReduction="10000"/>
          </a:bodyPr>
          <a:lstStyle/>
          <a:p>
            <a:pPr marL="457200" indent="-457200">
              <a:buFont typeface="+mj-lt"/>
              <a:buAutoNum type="arabicPeriod"/>
            </a:pPr>
            <a:r>
              <a:rPr lang="en-US" sz="2400" b="1" dirty="0" smtClean="0"/>
              <a:t>Low quality: </a:t>
            </a:r>
            <a:r>
              <a:rPr lang="en-US" sz="2400" dirty="0"/>
              <a:t>The low quality of the Indian cotton is the main reason behind the falling imports from the </a:t>
            </a:r>
            <a:r>
              <a:rPr lang="en-US" sz="2400" dirty="0" smtClean="0"/>
              <a:t>neighboring country according to </a:t>
            </a:r>
            <a:r>
              <a:rPr lang="en-US" sz="2400" dirty="0"/>
              <a:t>BTMA</a:t>
            </a:r>
            <a:r>
              <a:rPr lang="en-US" sz="2400" dirty="0" smtClean="0"/>
              <a:t>.</a:t>
            </a:r>
            <a:endParaRPr lang="en-US" sz="2400" dirty="0"/>
          </a:p>
          <a:p>
            <a:pPr marL="457200" indent="-457200">
              <a:buFont typeface="+mj-lt"/>
              <a:buAutoNum type="arabicPeriod"/>
            </a:pPr>
            <a:r>
              <a:rPr lang="en-US" sz="2400" b="1" dirty="0" smtClean="0"/>
              <a:t>Late Shipment: </a:t>
            </a:r>
            <a:r>
              <a:rPr lang="en-US" sz="2400" dirty="0" smtClean="0"/>
              <a:t>A </a:t>
            </a:r>
            <a:r>
              <a:rPr lang="en-US" sz="2400" dirty="0"/>
              <a:t>section of Indian cotton traders </a:t>
            </a:r>
            <a:r>
              <a:rPr lang="en-US" sz="2400" dirty="0" smtClean="0"/>
              <a:t>cannot </a:t>
            </a:r>
            <a:r>
              <a:rPr lang="en-US" sz="2400" dirty="0"/>
              <a:t>maintain timely shipment </a:t>
            </a:r>
            <a:endParaRPr lang="en-US" sz="2400" dirty="0" smtClean="0"/>
          </a:p>
          <a:p>
            <a:pPr marL="457200" indent="-457200">
              <a:buFont typeface="+mj-lt"/>
              <a:buAutoNum type="arabicPeriod"/>
            </a:pPr>
            <a:r>
              <a:rPr lang="en-US" sz="2400" b="1" dirty="0" smtClean="0"/>
              <a:t>Short Quantity: </a:t>
            </a:r>
            <a:r>
              <a:rPr lang="en-US" sz="2400" dirty="0" smtClean="0"/>
              <a:t>Indian </a:t>
            </a:r>
            <a:r>
              <a:rPr lang="en-US" sz="2400" dirty="0"/>
              <a:t>cotton traders </a:t>
            </a:r>
            <a:r>
              <a:rPr lang="en-US" sz="2400" dirty="0" smtClean="0"/>
              <a:t>does not deliver </a:t>
            </a:r>
            <a:r>
              <a:rPr lang="en-US" sz="2400" dirty="0"/>
              <a:t>the right quantity of cotton as per </a:t>
            </a:r>
            <a:r>
              <a:rPr lang="en-US" sz="2400" dirty="0" smtClean="0"/>
              <a:t>agreement, according to </a:t>
            </a:r>
            <a:r>
              <a:rPr lang="en-US" sz="2400" dirty="0"/>
              <a:t>the Bangladesh Cotton </a:t>
            </a:r>
            <a:r>
              <a:rPr lang="en-US" sz="2400" dirty="0" smtClean="0"/>
              <a:t>Association. For </a:t>
            </a:r>
            <a:r>
              <a:rPr lang="en-US" sz="2400" dirty="0"/>
              <a:t>example, it is written in the letter of credit that there may be 3 to 4 percent less cotton than the amount agreed upon when the imported fibre is weighed in Bangladesh. But in many cases it is 10 to 15 percent </a:t>
            </a:r>
            <a:r>
              <a:rPr lang="en-US" sz="2400" dirty="0" smtClean="0"/>
              <a:t>less which is a </a:t>
            </a:r>
            <a:r>
              <a:rPr lang="en-US" sz="2400" dirty="0"/>
              <a:t>big loss </a:t>
            </a:r>
            <a:r>
              <a:rPr lang="en-US" sz="2400" dirty="0" smtClean="0"/>
              <a:t>for Bangladesh. This </a:t>
            </a:r>
            <a:r>
              <a:rPr lang="en-US" sz="2400" dirty="0"/>
              <a:t>is another reason for moving away from </a:t>
            </a:r>
            <a:r>
              <a:rPr lang="en-US" sz="2400" dirty="0" smtClean="0"/>
              <a:t>India.</a:t>
            </a:r>
            <a:endParaRPr lang="en-US" sz="2400" dirty="0"/>
          </a:p>
          <a:p>
            <a:pPr marL="457200" indent="-457200">
              <a:buFont typeface="+mj-lt"/>
              <a:buAutoNum type="arabicPeriod"/>
            </a:pPr>
            <a:r>
              <a:rPr lang="en-US" sz="2400" b="1" dirty="0" smtClean="0"/>
              <a:t>Moisture: </a:t>
            </a:r>
            <a:r>
              <a:rPr lang="en-US" sz="2400" dirty="0" smtClean="0"/>
              <a:t>The concentration of moisture in the Indian cotton is higher than in other countries’, which makes it difficult to store in the warehouses for a long time.</a:t>
            </a:r>
          </a:p>
          <a:p>
            <a:endParaRPr lang="en-US" dirty="0"/>
          </a:p>
        </p:txBody>
      </p:sp>
    </p:spTree>
    <p:extLst>
      <p:ext uri="{BB962C8B-B14F-4D97-AF65-F5344CB8AC3E}">
        <p14:creationId xmlns:p14="http://schemas.microsoft.com/office/powerpoint/2010/main" val="426015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12061371" cy="1012371"/>
          </a:xfrm>
        </p:spPr>
        <p:txBody>
          <a:bodyPr/>
          <a:lstStyle/>
          <a:p>
            <a:pPr algn="ctr"/>
            <a:r>
              <a:rPr lang="en-US" dirty="0" smtClean="0"/>
              <a:t>Increasing trend of Cotton import of Bangladesh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 y="1637580"/>
            <a:ext cx="6165273" cy="3584842"/>
          </a:xfrm>
        </p:spPr>
      </p:pic>
      <p:pic>
        <p:nvPicPr>
          <p:cNvPr id="6" name="Picture 5"/>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93963" y="1523082"/>
            <a:ext cx="8001000" cy="4548823"/>
          </a:xfrm>
          <a:prstGeom prst="rect">
            <a:avLst/>
          </a:prstGeom>
        </p:spPr>
      </p:pic>
    </p:spTree>
    <p:extLst>
      <p:ext uri="{BB962C8B-B14F-4D97-AF65-F5344CB8AC3E}">
        <p14:creationId xmlns:p14="http://schemas.microsoft.com/office/powerpoint/2010/main" val="44647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lstStyle/>
          <a:p>
            <a:r>
              <a:rPr lang="en-US" dirty="0" smtClean="0">
                <a:solidFill>
                  <a:srgbClr val="FF0000"/>
                </a:solidFill>
              </a:rPr>
              <a:t>Price of Cotton</a:t>
            </a:r>
            <a:endParaRPr lang="en-US" dirty="0">
              <a:solidFill>
                <a:srgbClr val="FF0000"/>
              </a:solidFill>
            </a:endParaRPr>
          </a:p>
        </p:txBody>
      </p:sp>
      <p:sp>
        <p:nvSpPr>
          <p:cNvPr id="3" name="Content Placeholder 2"/>
          <p:cNvSpPr>
            <a:spLocks noGrp="1"/>
          </p:cNvSpPr>
          <p:nvPr>
            <p:ph idx="1"/>
          </p:nvPr>
        </p:nvSpPr>
        <p:spPr>
          <a:xfrm>
            <a:off x="677334" y="1583871"/>
            <a:ext cx="8596668" cy="4457491"/>
          </a:xfrm>
        </p:spPr>
        <p:txBody>
          <a:bodyPr>
            <a:normAutofit lnSpcReduction="10000"/>
          </a:bodyPr>
          <a:lstStyle/>
          <a:p>
            <a:r>
              <a:rPr lang="en-US" dirty="0" smtClean="0"/>
              <a:t>The price of cotton </a:t>
            </a:r>
            <a:r>
              <a:rPr lang="en-US" dirty="0"/>
              <a:t>is </a:t>
            </a:r>
            <a:r>
              <a:rPr lang="en-US" dirty="0" smtClean="0"/>
              <a:t>counted in </a:t>
            </a:r>
            <a:r>
              <a:rPr lang="en-US" dirty="0">
                <a:solidFill>
                  <a:srgbClr val="00B0F0"/>
                </a:solidFill>
              </a:rPr>
              <a:t>U.S. Dollars per pound</a:t>
            </a:r>
            <a:r>
              <a:rPr lang="en-US" dirty="0"/>
              <a:t>. The current price of cotton as of </a:t>
            </a:r>
            <a:r>
              <a:rPr lang="en-US" dirty="0" smtClean="0"/>
              <a:t>November 28, 2021 </a:t>
            </a:r>
            <a:r>
              <a:rPr lang="en-US" dirty="0" smtClean="0"/>
              <a:t>was </a:t>
            </a:r>
            <a:r>
              <a:rPr lang="en-US" b="1" dirty="0" smtClean="0"/>
              <a:t>$1.15</a:t>
            </a:r>
            <a:r>
              <a:rPr lang="en-US" dirty="0" smtClean="0"/>
              <a:t> </a:t>
            </a:r>
            <a:r>
              <a:rPr lang="en-US" dirty="0"/>
              <a:t>per </a:t>
            </a:r>
            <a:r>
              <a:rPr lang="en-US" dirty="0" smtClean="0"/>
              <a:t>pound</a:t>
            </a:r>
            <a:r>
              <a:rPr lang="en-US" dirty="0"/>
              <a:t> </a:t>
            </a:r>
            <a:r>
              <a:rPr lang="en-US" dirty="0" smtClean="0"/>
              <a:t>and as of March 24, 2021 </a:t>
            </a:r>
            <a:r>
              <a:rPr lang="en-US" dirty="0" smtClean="0"/>
              <a:t>it was $ </a:t>
            </a:r>
            <a:r>
              <a:rPr lang="en-US" dirty="0" smtClean="0"/>
              <a:t>84.62 per pound</a:t>
            </a:r>
          </a:p>
          <a:p>
            <a:r>
              <a:rPr lang="en-US" b="1" dirty="0" smtClean="0"/>
              <a:t>Historically</a:t>
            </a:r>
            <a:r>
              <a:rPr lang="en-US" b="1" dirty="0"/>
              <a:t>, Cotton reached an all time high </a:t>
            </a:r>
            <a:r>
              <a:rPr lang="en-US" b="1" dirty="0" smtClean="0"/>
              <a:t>in </a:t>
            </a:r>
            <a:r>
              <a:rPr lang="en-US" b="1" dirty="0"/>
              <a:t>March of 2011 and a record low </a:t>
            </a:r>
            <a:r>
              <a:rPr lang="en-US" b="1" dirty="0" smtClean="0"/>
              <a:t>in </a:t>
            </a:r>
            <a:r>
              <a:rPr lang="en-US" b="1" dirty="0"/>
              <a:t>December of 1930</a:t>
            </a:r>
            <a:r>
              <a:rPr lang="en-US" b="1" dirty="0" smtClean="0"/>
              <a:t>.</a:t>
            </a:r>
          </a:p>
          <a:p>
            <a:r>
              <a:rPr lang="en-US" b="1" dirty="0" smtClean="0"/>
              <a:t>Cotton is sold in </a:t>
            </a:r>
            <a:r>
              <a:rPr lang="en-US" b="1" dirty="0" smtClean="0">
                <a:solidFill>
                  <a:srgbClr val="00B0F0"/>
                </a:solidFill>
              </a:rPr>
              <a:t>bale</a:t>
            </a:r>
            <a:r>
              <a:rPr lang="en-US" b="1" dirty="0" smtClean="0"/>
              <a:t>, </a:t>
            </a:r>
          </a:p>
          <a:p>
            <a:r>
              <a:rPr lang="en-US" dirty="0" smtClean="0">
                <a:solidFill>
                  <a:srgbClr val="00B0F0"/>
                </a:solidFill>
              </a:rPr>
              <a:t>Cotton </a:t>
            </a:r>
            <a:r>
              <a:rPr lang="en-US" dirty="0">
                <a:solidFill>
                  <a:srgbClr val="00B0F0"/>
                </a:solidFill>
              </a:rPr>
              <a:t>bale </a:t>
            </a:r>
            <a:r>
              <a:rPr lang="en-US" dirty="0" smtClean="0">
                <a:solidFill>
                  <a:srgbClr val="00B0F0"/>
                </a:solidFill>
              </a:rPr>
              <a:t>weighs </a:t>
            </a:r>
          </a:p>
          <a:p>
            <a:pPr marL="0" indent="0">
              <a:buNone/>
            </a:pPr>
            <a:r>
              <a:rPr lang="en-US" dirty="0"/>
              <a:t>	</a:t>
            </a:r>
            <a:r>
              <a:rPr lang="en-US" dirty="0" smtClean="0"/>
              <a:t>396.6 </a:t>
            </a:r>
            <a:r>
              <a:rPr lang="en-US" dirty="0"/>
              <a:t>pounds (180 kilograms) in Brazil, </a:t>
            </a:r>
            <a:endParaRPr lang="en-US" dirty="0" smtClean="0"/>
          </a:p>
          <a:p>
            <a:pPr marL="0" indent="0">
              <a:buNone/>
            </a:pPr>
            <a:r>
              <a:rPr lang="en-US" dirty="0"/>
              <a:t>	</a:t>
            </a:r>
            <a:r>
              <a:rPr lang="en-US" dirty="0" smtClean="0"/>
              <a:t>730 </a:t>
            </a:r>
            <a:r>
              <a:rPr lang="en-US" dirty="0"/>
              <a:t>pounds (331.1 kilograms) in Egypt and the UK, </a:t>
            </a:r>
            <a:endParaRPr lang="en-US" dirty="0" smtClean="0"/>
          </a:p>
          <a:p>
            <a:pPr marL="0" indent="0">
              <a:buNone/>
            </a:pPr>
            <a:r>
              <a:rPr lang="en-US" dirty="0"/>
              <a:t>	</a:t>
            </a:r>
            <a:r>
              <a:rPr lang="en-US" dirty="0" smtClean="0"/>
              <a:t>392 </a:t>
            </a:r>
            <a:r>
              <a:rPr lang="en-US" dirty="0"/>
              <a:t>pounds (177.8 kilograms) in Bangladesh, India, and Pakistan, and </a:t>
            </a:r>
            <a:endParaRPr lang="en-US" dirty="0" smtClean="0"/>
          </a:p>
          <a:p>
            <a:pPr marL="0" indent="0">
              <a:buNone/>
            </a:pPr>
            <a:r>
              <a:rPr lang="en-US" dirty="0"/>
              <a:t>	</a:t>
            </a:r>
            <a:r>
              <a:rPr lang="en-US" dirty="0" smtClean="0"/>
              <a:t>480 </a:t>
            </a:r>
            <a:r>
              <a:rPr lang="en-US" dirty="0"/>
              <a:t>pounds (217.7 kilograms) in the US.</a:t>
            </a:r>
            <a:br>
              <a:rPr lang="en-US" dirty="0"/>
            </a:br>
            <a:r>
              <a:rPr lang="en-US" dirty="0"/>
              <a:t/>
            </a:r>
            <a:br>
              <a:rPr lang="en-US" dirty="0"/>
            </a:br>
            <a:endParaRPr lang="en-US" dirty="0"/>
          </a:p>
        </p:txBody>
      </p:sp>
    </p:spTree>
    <p:extLst>
      <p:ext uri="{BB962C8B-B14F-4D97-AF65-F5344CB8AC3E}">
        <p14:creationId xmlns:p14="http://schemas.microsoft.com/office/powerpoint/2010/main" val="1819878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3079366871"/>
              </p:ext>
            </p:extLst>
          </p:nvPr>
        </p:nvGraphicFramePr>
        <p:xfrm>
          <a:off x="3606571" y="439458"/>
          <a:ext cx="8021327" cy="5852160"/>
        </p:xfrm>
        <a:graphic>
          <a:graphicData uri="http://schemas.openxmlformats.org/drawingml/2006/table">
            <a:tbl>
              <a:tblPr firstRow="1" bandRow="1">
                <a:tableStyleId>{5C22544A-7EE6-4342-B048-85BDC9FD1C3A}</a:tableStyleId>
              </a:tblPr>
              <a:tblGrid>
                <a:gridCol w="3991634"/>
                <a:gridCol w="4029693"/>
              </a:tblGrid>
              <a:tr h="609458">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Carded Yarn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LC price/Kg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940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10/1 Carded 100%  cotton yarn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3.10 $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18/1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24/1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28/1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83">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34/1 Carded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83">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36/1 Carded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8462">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Carded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286602" y="908546"/>
            <a:ext cx="3179929" cy="1569660"/>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Yarn price list in local market of Bangladesh  (Updated on 28.09.2018</a:t>
            </a:r>
            <a:r>
              <a:rPr lang="en-US" sz="2400" b="1" u="sng" dirty="0" smtClean="0">
                <a:latin typeface="Times New Roman" panose="02020603050405020304" pitchFamily="18" charset="0"/>
                <a:cs typeface="Times New Roman" panose="02020603050405020304" pitchFamily="18" charset="0"/>
              </a:rPr>
              <a:t>): </a:t>
            </a:r>
            <a:endParaRPr lang="en-US" sz="2400" b="1" u="sng" dirty="0"/>
          </a:p>
        </p:txBody>
      </p:sp>
      <p:grpSp>
        <p:nvGrpSpPr>
          <p:cNvPr id="9" name="Group 8"/>
          <p:cNvGrpSpPr/>
          <p:nvPr/>
        </p:nvGrpSpPr>
        <p:grpSpPr>
          <a:xfrm>
            <a:off x="286602" y="3189997"/>
            <a:ext cx="2879679" cy="1200329"/>
            <a:chOff x="286602" y="3189997"/>
            <a:chExt cx="2879679" cy="1200329"/>
          </a:xfrm>
        </p:grpSpPr>
        <p:sp>
          <p:nvSpPr>
            <p:cNvPr id="7" name="Rectangle 6"/>
            <p:cNvSpPr/>
            <p:nvPr/>
          </p:nvSpPr>
          <p:spPr>
            <a:xfrm>
              <a:off x="286602" y="3189997"/>
              <a:ext cx="1692324" cy="1200329"/>
            </a:xfrm>
            <a:prstGeom prst="rect">
              <a:avLst/>
            </a:prstGeom>
            <a:ln>
              <a:solidFill>
                <a:srgbClr val="92D050"/>
              </a:solidFill>
            </a:ln>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Carded Yarn</a:t>
              </a:r>
              <a:endParaRPr lang="en-US" b="1" dirty="0"/>
            </a:p>
          </p:txBody>
        </p:sp>
        <p:sp>
          <p:nvSpPr>
            <p:cNvPr id="8" name="Right Arrow 7"/>
            <p:cNvSpPr/>
            <p:nvPr/>
          </p:nvSpPr>
          <p:spPr>
            <a:xfrm>
              <a:off x="2074460" y="3616662"/>
              <a:ext cx="1091821"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90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3308455634"/>
              </p:ext>
            </p:extLst>
          </p:nvPr>
        </p:nvGraphicFramePr>
        <p:xfrm>
          <a:off x="3230004" y="507156"/>
          <a:ext cx="8596312" cy="5834191"/>
        </p:xfrm>
        <a:graphic>
          <a:graphicData uri="http://schemas.openxmlformats.org/drawingml/2006/table">
            <a:tbl>
              <a:tblPr firstRow="1" bandRow="1">
                <a:tableStyleId>{5C22544A-7EE6-4342-B048-85BDC9FD1C3A}</a:tableStyleId>
              </a:tblPr>
              <a:tblGrid>
                <a:gridCol w="4298156"/>
                <a:gridCol w="4298156"/>
              </a:tblGrid>
              <a:tr h="366079">
                <a:tc>
                  <a:txBody>
                    <a:bodyPr/>
                    <a:lstStyle/>
                    <a:p>
                      <a:pPr algn="ctr"/>
                      <a:r>
                        <a:rPr lang="en-US" sz="1200" b="1" dirty="0" smtClean="0"/>
                        <a:t>Combed yarn </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LC Price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10/1 Combed 100% Cotton Yarn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3.35 $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16/1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3.45 $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18/1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22/1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3.55 $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24/1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26/1 Combed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28/1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32/1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3.75 $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34/1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36/1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3.95 $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4.20 $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122830" y="3189997"/>
            <a:ext cx="3043451" cy="1200329"/>
            <a:chOff x="122830" y="3189997"/>
            <a:chExt cx="3043451" cy="1200329"/>
          </a:xfrm>
        </p:grpSpPr>
        <p:sp>
          <p:nvSpPr>
            <p:cNvPr id="6" name="Rectangle 5"/>
            <p:cNvSpPr/>
            <p:nvPr/>
          </p:nvSpPr>
          <p:spPr>
            <a:xfrm>
              <a:off x="122830" y="3189997"/>
              <a:ext cx="1856096" cy="1200329"/>
            </a:xfrm>
            <a:prstGeom prst="rect">
              <a:avLst/>
            </a:prstGeom>
            <a:ln>
              <a:solidFill>
                <a:srgbClr val="92D050"/>
              </a:solidFill>
            </a:ln>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Combed Yarn</a:t>
              </a:r>
              <a:endParaRPr lang="en-US" b="1" dirty="0"/>
            </a:p>
          </p:txBody>
        </p:sp>
        <p:sp>
          <p:nvSpPr>
            <p:cNvPr id="7" name="Right Arrow 6"/>
            <p:cNvSpPr/>
            <p:nvPr/>
          </p:nvSpPr>
          <p:spPr>
            <a:xfrm>
              <a:off x="2074460" y="3616662"/>
              <a:ext cx="1091821"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28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Yarn Price as of 31.03.2021</a:t>
            </a:r>
            <a:endParaRPr lang="en-US" dirty="0"/>
          </a:p>
        </p:txBody>
      </p:sp>
      <p:pic>
        <p:nvPicPr>
          <p:cNvPr id="4" name="Content Placeholder 3"/>
          <p:cNvPicPr>
            <a:picLocks noGrp="1" noChangeAspect="1"/>
          </p:cNvPicPr>
          <p:nvPr>
            <p:ph idx="1"/>
          </p:nvPr>
        </p:nvPicPr>
        <p:blipFill>
          <a:blip r:embed="rId2"/>
          <a:stretch>
            <a:fillRect/>
          </a:stretch>
        </p:blipFill>
        <p:spPr>
          <a:xfrm>
            <a:off x="622916" y="1803544"/>
            <a:ext cx="8705503" cy="3969295"/>
          </a:xfrm>
          <a:prstGeom prst="rect">
            <a:avLst/>
          </a:prstGeom>
        </p:spPr>
      </p:pic>
    </p:spTree>
    <p:extLst>
      <p:ext uri="{BB962C8B-B14F-4D97-AF65-F5344CB8AC3E}">
        <p14:creationId xmlns:p14="http://schemas.microsoft.com/office/powerpoint/2010/main" val="258526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6154"/>
          </a:xfrm>
        </p:spPr>
        <p:txBody>
          <a:bodyPr>
            <a:normAutofit fontScale="90000"/>
          </a:bodyPr>
          <a:lstStyle/>
          <a:p>
            <a:r>
              <a:rPr lang="en-US" sz="3200" dirty="0" smtClean="0"/>
              <a:t>Updated Cotton Yarn Price in Bangladesh</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979852"/>
              </p:ext>
            </p:extLst>
          </p:nvPr>
        </p:nvGraphicFramePr>
        <p:xfrm>
          <a:off x="677334" y="2082189"/>
          <a:ext cx="7254927" cy="3428818"/>
        </p:xfrm>
        <a:graphic>
          <a:graphicData uri="http://schemas.openxmlformats.org/drawingml/2006/table">
            <a:tbl>
              <a:tblPr firstRow="1" firstCol="1" lastRow="1" lastCol="1" bandRow="1" bandCol="1">
                <a:tableStyleId>{5C22544A-7EE6-4342-B048-85BDC9FD1C3A}</a:tableStyleId>
              </a:tblPr>
              <a:tblGrid>
                <a:gridCol w="1550564"/>
                <a:gridCol w="980985"/>
                <a:gridCol w="984102"/>
                <a:gridCol w="982544"/>
                <a:gridCol w="918651"/>
                <a:gridCol w="919430"/>
                <a:gridCol w="918651"/>
              </a:tblGrid>
              <a:tr h="783456">
                <a:tc>
                  <a:txBody>
                    <a:bodyPr/>
                    <a:lstStyle/>
                    <a:p>
                      <a:pPr marL="67945" marR="0">
                        <a:lnSpc>
                          <a:spcPts val="1350"/>
                        </a:lnSpc>
                        <a:spcBef>
                          <a:spcPts val="0"/>
                        </a:spcBef>
                        <a:spcAft>
                          <a:spcPts val="0"/>
                        </a:spcAft>
                      </a:pPr>
                      <a:r>
                        <a:rPr lang="en-US" sz="1200" dirty="0">
                          <a:effectLst/>
                        </a:rPr>
                        <a:t>Yarn</a:t>
                      </a:r>
                      <a:r>
                        <a:rPr lang="en-US" sz="1200" spc="-10" dirty="0">
                          <a:effectLst/>
                        </a:rPr>
                        <a:t> </a:t>
                      </a:r>
                      <a:r>
                        <a:rPr lang="en-US" sz="1200" dirty="0">
                          <a:effectLst/>
                        </a:rPr>
                        <a:t>Type</a:t>
                      </a:r>
                      <a:r>
                        <a:rPr lang="en-US" sz="1200" spc="-10" dirty="0">
                          <a:effectLst/>
                        </a:rPr>
                        <a:t> </a:t>
                      </a:r>
                      <a:r>
                        <a:rPr lang="en-US" sz="1200" dirty="0">
                          <a:effectLst/>
                        </a:rPr>
                        <a:t>Count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65"/>
                        </a:lnSpc>
                        <a:spcBef>
                          <a:spcPts val="0"/>
                        </a:spcBef>
                        <a:spcAft>
                          <a:spcPts val="0"/>
                        </a:spcAft>
                      </a:pPr>
                      <a:r>
                        <a:rPr lang="en-US" sz="1200">
                          <a:effectLst/>
                        </a:rPr>
                        <a:t>20/1&amp;22/1</a:t>
                      </a:r>
                      <a:endParaRPr lang="en-US" sz="1100">
                        <a:effectLst/>
                      </a:endParaRPr>
                    </a:p>
                    <a:p>
                      <a:pPr marL="67945" marR="0">
                        <a:lnSpc>
                          <a:spcPts val="1350"/>
                        </a:lnSpc>
                        <a:spcBef>
                          <a:spcPts val="205"/>
                        </a:spcBef>
                        <a:spcAft>
                          <a:spcPts val="0"/>
                        </a:spcAft>
                      </a:pP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65"/>
                        </a:lnSpc>
                        <a:spcBef>
                          <a:spcPts val="0"/>
                        </a:spcBef>
                        <a:spcAft>
                          <a:spcPts val="0"/>
                        </a:spcAft>
                      </a:pPr>
                      <a:r>
                        <a:rPr lang="en-US" sz="1200">
                          <a:effectLst/>
                        </a:rPr>
                        <a:t>24/1&amp;26/1</a:t>
                      </a:r>
                      <a:endParaRPr lang="en-US" sz="1100">
                        <a:effectLst/>
                      </a:endParaRPr>
                    </a:p>
                    <a:p>
                      <a:pPr marL="67310" marR="0">
                        <a:lnSpc>
                          <a:spcPts val="1350"/>
                        </a:lnSpc>
                        <a:spcBef>
                          <a:spcPts val="205"/>
                        </a:spcBef>
                        <a:spcAft>
                          <a:spcPts val="0"/>
                        </a:spcAft>
                      </a:pP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65"/>
                        </a:lnSpc>
                        <a:spcBef>
                          <a:spcPts val="0"/>
                        </a:spcBef>
                        <a:spcAft>
                          <a:spcPts val="0"/>
                        </a:spcAft>
                      </a:pPr>
                      <a:r>
                        <a:rPr lang="en-US" sz="1200">
                          <a:effectLst/>
                        </a:rPr>
                        <a:t>28/1&amp;30/1</a:t>
                      </a:r>
                      <a:endParaRPr lang="en-US" sz="1100">
                        <a:effectLst/>
                      </a:endParaRPr>
                    </a:p>
                    <a:p>
                      <a:pPr marL="66675" marR="0">
                        <a:lnSpc>
                          <a:spcPts val="1350"/>
                        </a:lnSpc>
                        <a:spcBef>
                          <a:spcPts val="685"/>
                        </a:spcBef>
                        <a:spcAft>
                          <a:spcPts val="0"/>
                        </a:spcAft>
                      </a:pP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65"/>
                        </a:lnSpc>
                        <a:spcBef>
                          <a:spcPts val="0"/>
                        </a:spcBef>
                        <a:spcAft>
                          <a:spcPts val="0"/>
                        </a:spcAft>
                      </a:pPr>
                      <a:r>
                        <a:rPr lang="en-US" sz="1200">
                          <a:effectLst/>
                        </a:rPr>
                        <a:t>32/1</a:t>
                      </a:r>
                      <a:r>
                        <a:rPr lang="en-US" sz="1200" spc="-5">
                          <a:effectLst/>
                        </a:rPr>
                        <a:t> </a:t>
                      </a: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65"/>
                        </a:lnSpc>
                        <a:spcBef>
                          <a:spcPts val="0"/>
                        </a:spcBef>
                        <a:spcAft>
                          <a:spcPts val="0"/>
                        </a:spcAft>
                      </a:pPr>
                      <a:r>
                        <a:rPr lang="en-US" sz="1200">
                          <a:effectLst/>
                        </a:rPr>
                        <a:t>34/1</a:t>
                      </a:r>
                      <a:r>
                        <a:rPr lang="en-US" sz="1200" spc="-5">
                          <a:effectLst/>
                        </a:rPr>
                        <a:t> </a:t>
                      </a: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65"/>
                        </a:lnSpc>
                        <a:spcBef>
                          <a:spcPts val="0"/>
                        </a:spcBef>
                        <a:spcAft>
                          <a:spcPts val="0"/>
                        </a:spcAft>
                      </a:pPr>
                      <a:r>
                        <a:rPr lang="en-US" sz="1200">
                          <a:effectLst/>
                        </a:rPr>
                        <a:t>36/1</a:t>
                      </a:r>
                      <a:r>
                        <a:rPr lang="en-US" sz="1200" spc="-5">
                          <a:effectLst/>
                        </a:rPr>
                        <a:t> </a:t>
                      </a:r>
                      <a:r>
                        <a:rPr lang="en-US" sz="1200">
                          <a:effectLst/>
                        </a:rPr>
                        <a:t>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tabLst>
                          <a:tab pos="753745" algn="l"/>
                        </a:tabLst>
                      </a:pPr>
                      <a:r>
                        <a:rPr lang="en-US" sz="1200">
                          <a:effectLst/>
                        </a:rPr>
                        <a:t>100%	Carded</a:t>
                      </a:r>
                      <a:endParaRPr lang="en-US" sz="1100">
                        <a:effectLst/>
                      </a:endParaRPr>
                    </a:p>
                    <a:p>
                      <a:pPr marL="67945" marR="0">
                        <a:lnSpc>
                          <a:spcPts val="1320"/>
                        </a:lnSpc>
                        <a:spcBef>
                          <a:spcPts val="0"/>
                        </a:spcBef>
                        <a:spcAft>
                          <a:spcPts val="0"/>
                        </a:spcAft>
                      </a:pPr>
                      <a:r>
                        <a:rPr lang="en-US" sz="1200">
                          <a:effectLst/>
                        </a:rPr>
                        <a:t>Cotton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$4.25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1293">
                <a:tc>
                  <a:txBody>
                    <a:bodyPr/>
                    <a:lstStyle/>
                    <a:p>
                      <a:pPr marL="67945" marR="0">
                        <a:lnSpc>
                          <a:spcPts val="1340"/>
                        </a:lnSpc>
                        <a:spcBef>
                          <a:spcPts val="0"/>
                        </a:spcBef>
                        <a:spcAft>
                          <a:spcPts val="0"/>
                        </a:spcAft>
                        <a:tabLst>
                          <a:tab pos="677545" algn="l"/>
                        </a:tabLst>
                      </a:pPr>
                      <a:r>
                        <a:rPr lang="en-US" sz="1200">
                          <a:effectLst/>
                        </a:rPr>
                        <a:t>100%	Combed</a:t>
                      </a:r>
                      <a:endParaRPr lang="en-US" sz="1100">
                        <a:effectLst/>
                      </a:endParaRPr>
                    </a:p>
                    <a:p>
                      <a:pPr marL="67945" marR="0">
                        <a:lnSpc>
                          <a:spcPts val="1320"/>
                        </a:lnSpc>
                        <a:spcBef>
                          <a:spcPts val="0"/>
                        </a:spcBef>
                        <a:spcAft>
                          <a:spcPts val="0"/>
                        </a:spcAft>
                      </a:pPr>
                      <a:r>
                        <a:rPr lang="en-US" sz="1200">
                          <a:effectLst/>
                        </a:rPr>
                        <a:t>Cotton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5"/>
                        </a:lnSpc>
                        <a:spcBef>
                          <a:spcPts val="0"/>
                        </a:spcBef>
                        <a:spcAft>
                          <a:spcPts val="0"/>
                        </a:spcAft>
                      </a:pPr>
                      <a:r>
                        <a:rPr lang="en-US" sz="1200">
                          <a:effectLst/>
                        </a:rPr>
                        <a:t>$4.55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5"/>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5"/>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5"/>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5"/>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5"/>
                        </a:lnSpc>
                        <a:spcBef>
                          <a:spcPts val="0"/>
                        </a:spcBef>
                        <a:spcAft>
                          <a:spcPts val="0"/>
                        </a:spcAft>
                      </a:pPr>
                      <a:r>
                        <a:rPr lang="en-US" sz="1200">
                          <a:effectLst/>
                        </a:rPr>
                        <a:t>$5.00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tabLst>
                          <a:tab pos="753745" algn="l"/>
                        </a:tabLst>
                      </a:pPr>
                      <a:r>
                        <a:rPr lang="en-US" sz="1200">
                          <a:effectLst/>
                        </a:rPr>
                        <a:t>100%	Carded</a:t>
                      </a:r>
                      <a:endParaRPr lang="en-US" sz="1100">
                        <a:effectLst/>
                      </a:endParaRPr>
                    </a:p>
                    <a:p>
                      <a:pPr marL="67945" marR="0">
                        <a:lnSpc>
                          <a:spcPts val="1320"/>
                        </a:lnSpc>
                        <a:spcBef>
                          <a:spcPts val="0"/>
                        </a:spcBef>
                        <a:spcAft>
                          <a:spcPts val="0"/>
                        </a:spcAft>
                      </a:pPr>
                      <a:r>
                        <a:rPr lang="en-US" sz="1200">
                          <a:effectLst/>
                        </a:rPr>
                        <a:t>Cotton</a:t>
                      </a:r>
                      <a:r>
                        <a:rPr lang="en-US" sz="1200" spc="-5">
                          <a:effectLst/>
                        </a:rPr>
                        <a:t> </a:t>
                      </a:r>
                      <a:r>
                        <a:rPr lang="en-US" sz="1200">
                          <a:effectLst/>
                        </a:rPr>
                        <a:t>Slub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tabLst>
                          <a:tab pos="677545" algn="l"/>
                        </a:tabLst>
                      </a:pPr>
                      <a:r>
                        <a:rPr lang="en-US" sz="1200">
                          <a:effectLst/>
                        </a:rPr>
                        <a:t>100%	Combed</a:t>
                      </a:r>
                      <a:endParaRPr lang="en-US" sz="1100">
                        <a:effectLst/>
                      </a:endParaRPr>
                    </a:p>
                    <a:p>
                      <a:pPr marL="67945" marR="0">
                        <a:lnSpc>
                          <a:spcPts val="1320"/>
                        </a:lnSpc>
                        <a:spcBef>
                          <a:spcPts val="0"/>
                        </a:spcBef>
                        <a:spcAft>
                          <a:spcPts val="0"/>
                        </a:spcAft>
                      </a:pPr>
                      <a:r>
                        <a:rPr lang="en-US" sz="1200">
                          <a:effectLst/>
                        </a:rPr>
                        <a:t>Cotton</a:t>
                      </a:r>
                      <a:r>
                        <a:rPr lang="en-US" sz="1200" spc="-5">
                          <a:effectLst/>
                        </a:rPr>
                        <a:t> </a:t>
                      </a:r>
                      <a:r>
                        <a:rPr lang="en-US" sz="1200">
                          <a:effectLst/>
                        </a:rPr>
                        <a:t>Slub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$4.90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$5.05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$5.15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a:effectLst/>
                        </a:rPr>
                        <a:t>$5.30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494">
                <a:tc>
                  <a:txBody>
                    <a:bodyPr/>
                    <a:lstStyle/>
                    <a:p>
                      <a:pPr marL="67945" marR="0">
                        <a:lnSpc>
                          <a:spcPts val="1340"/>
                        </a:lnSpc>
                        <a:spcBef>
                          <a:spcPts val="0"/>
                        </a:spcBef>
                        <a:spcAft>
                          <a:spcPts val="0"/>
                        </a:spcAft>
                      </a:pPr>
                      <a:r>
                        <a:rPr lang="en-US" sz="1200">
                          <a:effectLst/>
                        </a:rPr>
                        <a:t>1to15%</a:t>
                      </a:r>
                      <a:r>
                        <a:rPr lang="en-US" sz="1200" spc="320">
                          <a:effectLst/>
                        </a:rPr>
                        <a:t> </a:t>
                      </a:r>
                      <a:r>
                        <a:rPr lang="en-US" sz="1200">
                          <a:effectLst/>
                        </a:rPr>
                        <a:t>Melange</a:t>
                      </a:r>
                      <a:endParaRPr lang="en-US" sz="1100">
                        <a:effectLst/>
                      </a:endParaRPr>
                    </a:p>
                    <a:p>
                      <a:pPr marL="67945" marR="0">
                        <a:lnSpc>
                          <a:spcPts val="1320"/>
                        </a:lnSpc>
                        <a:spcBef>
                          <a:spcPts val="0"/>
                        </a:spcBef>
                        <a:spcAft>
                          <a:spcPts val="0"/>
                        </a:spcAft>
                      </a:pPr>
                      <a:r>
                        <a:rPr lang="en-US" sz="1200">
                          <a:effectLst/>
                        </a:rPr>
                        <a:t>Carded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$5.20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$5.25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$5.30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$5.40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$5.50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dirty="0">
                          <a:effectLst/>
                        </a:rPr>
                        <a:t>$5.65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2093">
                <a:tc>
                  <a:txBody>
                    <a:bodyPr/>
                    <a:lstStyle/>
                    <a:p>
                      <a:pPr marL="67945" marR="0">
                        <a:lnSpc>
                          <a:spcPts val="1340"/>
                        </a:lnSpc>
                        <a:spcBef>
                          <a:spcPts val="0"/>
                        </a:spcBef>
                        <a:spcAft>
                          <a:spcPts val="0"/>
                        </a:spcAft>
                        <a:tabLst>
                          <a:tab pos="677545" algn="l"/>
                        </a:tabLst>
                      </a:pPr>
                      <a:r>
                        <a:rPr lang="en-US" sz="1200">
                          <a:effectLst/>
                        </a:rPr>
                        <a:t>100%	Combed</a:t>
                      </a:r>
                      <a:endParaRPr lang="en-US" sz="1100">
                        <a:effectLst/>
                      </a:endParaRPr>
                    </a:p>
                    <a:p>
                      <a:pPr marL="67945" marR="0">
                        <a:lnSpc>
                          <a:spcPts val="1330"/>
                        </a:lnSpc>
                        <a:spcBef>
                          <a:spcPts val="0"/>
                        </a:spcBef>
                        <a:spcAft>
                          <a:spcPts val="0"/>
                        </a:spcAft>
                      </a:pPr>
                      <a:r>
                        <a:rPr lang="en-US" sz="1200">
                          <a:effectLst/>
                        </a:rPr>
                        <a:t>Cotton BCI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405" marR="0">
                        <a:lnSpc>
                          <a:spcPts val="1350"/>
                        </a:lnSpc>
                        <a:spcBef>
                          <a:spcPts val="0"/>
                        </a:spcBef>
                        <a:spcAft>
                          <a:spcPts val="0"/>
                        </a:spcAft>
                      </a:pPr>
                      <a:r>
                        <a:rPr lang="en-US" sz="1200" dirty="0">
                          <a:effectLst/>
                        </a:rPr>
                        <a:t>$5.10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80742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Cotton Yarn Price in Bangladesh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3653934"/>
              </p:ext>
            </p:extLst>
          </p:nvPr>
        </p:nvGraphicFramePr>
        <p:xfrm>
          <a:off x="1101688" y="1593621"/>
          <a:ext cx="7634688" cy="2890245"/>
        </p:xfrm>
        <a:graphic>
          <a:graphicData uri="http://schemas.openxmlformats.org/drawingml/2006/table">
            <a:tbl>
              <a:tblPr firstRow="1" firstCol="1" lastRow="1" lastCol="1" bandRow="1" bandCol="1">
                <a:tableStyleId>{5C22544A-7EE6-4342-B048-85BDC9FD1C3A}</a:tableStyleId>
              </a:tblPr>
              <a:tblGrid>
                <a:gridCol w="2275263"/>
                <a:gridCol w="933634"/>
                <a:gridCol w="912398"/>
                <a:gridCol w="923382"/>
                <a:gridCol w="869195"/>
                <a:gridCol w="857479"/>
                <a:gridCol w="863337"/>
              </a:tblGrid>
              <a:tr h="488384">
                <a:tc>
                  <a:txBody>
                    <a:bodyPr/>
                    <a:lstStyle/>
                    <a:p>
                      <a:pPr marL="67945" marR="0">
                        <a:lnSpc>
                          <a:spcPts val="1340"/>
                        </a:lnSpc>
                        <a:spcBef>
                          <a:spcPts val="0"/>
                        </a:spcBef>
                        <a:spcAft>
                          <a:spcPts val="0"/>
                        </a:spcAft>
                        <a:tabLst>
                          <a:tab pos="753745" algn="l"/>
                        </a:tabLst>
                      </a:pPr>
                      <a:r>
                        <a:rPr lang="en-US" sz="1200">
                          <a:effectLst/>
                        </a:rPr>
                        <a:t>100%	Carded</a:t>
                      </a:r>
                      <a:endParaRPr lang="en-US" sz="1100">
                        <a:effectLst/>
                      </a:endParaRPr>
                    </a:p>
                    <a:p>
                      <a:pPr marL="67945" marR="0">
                        <a:lnSpc>
                          <a:spcPts val="1320"/>
                        </a:lnSpc>
                        <a:spcBef>
                          <a:spcPts val="0"/>
                        </a:spcBef>
                        <a:spcAft>
                          <a:spcPts val="0"/>
                        </a:spcAft>
                      </a:pPr>
                      <a:r>
                        <a:rPr lang="en-US" sz="1200">
                          <a:effectLst/>
                        </a:rPr>
                        <a:t>Cotton BCI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5"/>
                        </a:lnSpc>
                        <a:spcBef>
                          <a:spcPts val="0"/>
                        </a:spcBef>
                        <a:spcAft>
                          <a:spcPts val="0"/>
                        </a:spcAft>
                      </a:pPr>
                      <a:r>
                        <a:rPr lang="en-US" sz="1200">
                          <a:effectLst/>
                        </a:rPr>
                        <a:t>$4.30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0" marR="0">
                        <a:lnSpc>
                          <a:spcPts val="1355"/>
                        </a:lnSpc>
                        <a:spcBef>
                          <a:spcPts val="0"/>
                        </a:spcBef>
                        <a:spcAft>
                          <a:spcPts val="0"/>
                        </a:spcAft>
                      </a:pPr>
                      <a:r>
                        <a:rPr lang="en-US" sz="1200">
                          <a:effectLst/>
                        </a:rPr>
                        <a:t>$4.35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5"/>
                        </a:lnSpc>
                        <a:spcBef>
                          <a:spcPts val="0"/>
                        </a:spcBef>
                        <a:spcAft>
                          <a:spcPts val="0"/>
                        </a:spcAft>
                      </a:pPr>
                      <a:r>
                        <a:rPr lang="en-US" sz="1200">
                          <a:effectLst/>
                        </a:rPr>
                        <a:t>$4.40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5"/>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1595" marR="0">
                        <a:lnSpc>
                          <a:spcPts val="1355"/>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5"/>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1101">
                <a:tc>
                  <a:txBody>
                    <a:bodyPr/>
                    <a:lstStyle/>
                    <a:p>
                      <a:pPr marL="67945" marR="62865">
                        <a:lnSpc>
                          <a:spcPts val="1350"/>
                        </a:lnSpc>
                        <a:spcBef>
                          <a:spcPts val="0"/>
                        </a:spcBef>
                        <a:spcAft>
                          <a:spcPts val="0"/>
                        </a:spcAft>
                        <a:tabLst>
                          <a:tab pos="753745" algn="l"/>
                        </a:tabLst>
                      </a:pPr>
                      <a:r>
                        <a:rPr lang="en-US" sz="1200">
                          <a:effectLst/>
                        </a:rPr>
                        <a:t>100%	</a:t>
                      </a:r>
                      <a:r>
                        <a:rPr lang="en-US" sz="1200" spc="-5">
                          <a:effectLst/>
                        </a:rPr>
                        <a:t>Carded</a:t>
                      </a:r>
                      <a:r>
                        <a:rPr lang="en-US" sz="1200" spc="-285">
                          <a:effectLst/>
                        </a:rPr>
                        <a:t> </a:t>
                      </a:r>
                      <a:r>
                        <a:rPr lang="en-US" sz="1200">
                          <a:effectLst/>
                        </a:rPr>
                        <a:t>Cotton</a:t>
                      </a:r>
                      <a:r>
                        <a:rPr lang="en-US" sz="1200" spc="-10">
                          <a:effectLst/>
                        </a:rPr>
                        <a:t> </a:t>
                      </a:r>
                      <a:r>
                        <a:rPr lang="en-US" sz="1200">
                          <a:effectLst/>
                        </a:rPr>
                        <a:t>Organic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40"/>
                        </a:lnSpc>
                        <a:spcBef>
                          <a:spcPts val="0"/>
                        </a:spcBef>
                        <a:spcAft>
                          <a:spcPts val="0"/>
                        </a:spcAft>
                      </a:pPr>
                      <a:r>
                        <a:rPr lang="en-US" sz="1200">
                          <a:effectLst/>
                        </a:rPr>
                        <a:t>$6.00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$6.05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$6.30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$6.45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7500">
                <a:tc>
                  <a:txBody>
                    <a:bodyPr/>
                    <a:lstStyle/>
                    <a:p>
                      <a:pPr marL="136525" marR="0">
                        <a:lnSpc>
                          <a:spcPts val="1340"/>
                        </a:lnSpc>
                        <a:spcBef>
                          <a:spcPts val="0"/>
                        </a:spcBef>
                        <a:spcAft>
                          <a:spcPts val="0"/>
                        </a:spcAft>
                        <a:tabLst>
                          <a:tab pos="677545" algn="l"/>
                        </a:tabLst>
                      </a:pPr>
                      <a:r>
                        <a:rPr lang="en-US" sz="1200">
                          <a:effectLst/>
                        </a:rPr>
                        <a:t>100%	Combed</a:t>
                      </a:r>
                      <a:endParaRPr lang="en-US" sz="1100">
                        <a:effectLst/>
                      </a:endParaRPr>
                    </a:p>
                    <a:p>
                      <a:pPr marL="136525" marR="0">
                        <a:lnSpc>
                          <a:spcPts val="1320"/>
                        </a:lnSpc>
                        <a:spcBef>
                          <a:spcPts val="0"/>
                        </a:spcBef>
                        <a:spcAft>
                          <a:spcPts val="0"/>
                        </a:spcAft>
                      </a:pPr>
                      <a:r>
                        <a:rPr lang="en-US" sz="1200">
                          <a:effectLst/>
                        </a:rPr>
                        <a:t>Cotton</a:t>
                      </a:r>
                      <a:r>
                        <a:rPr lang="en-US" sz="1200" spc="-15">
                          <a:effectLst/>
                        </a:rPr>
                        <a:t> </a:t>
                      </a:r>
                      <a:r>
                        <a:rPr lang="en-US" sz="1200">
                          <a:effectLst/>
                        </a:rPr>
                        <a:t>organic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$6.35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$6.40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$6.55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$6.65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5255" marR="0">
                        <a:lnSpc>
                          <a:spcPts val="1350"/>
                        </a:lnSpc>
                        <a:spcBef>
                          <a:spcPts val="0"/>
                        </a:spcBef>
                        <a:spcAft>
                          <a:spcPts val="0"/>
                        </a:spcAft>
                      </a:pPr>
                      <a:r>
                        <a:rPr lang="en-US" sz="1200">
                          <a:effectLst/>
                        </a:rPr>
                        <a:t>$6.80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7500">
                <a:tc>
                  <a:txBody>
                    <a:bodyPr/>
                    <a:lstStyle/>
                    <a:p>
                      <a:pPr marL="67945" marR="0">
                        <a:lnSpc>
                          <a:spcPts val="1340"/>
                        </a:lnSpc>
                        <a:spcBef>
                          <a:spcPts val="0"/>
                        </a:spcBef>
                        <a:spcAft>
                          <a:spcPts val="0"/>
                        </a:spcAft>
                      </a:pPr>
                      <a:r>
                        <a:rPr lang="en-US" sz="1200">
                          <a:effectLst/>
                        </a:rPr>
                        <a:t>Combed</a:t>
                      </a:r>
                      <a:endParaRPr lang="en-US" sz="1100">
                        <a:effectLst/>
                      </a:endParaRPr>
                    </a:p>
                    <a:p>
                      <a:pPr marL="67945" marR="0">
                        <a:lnSpc>
                          <a:spcPts val="1320"/>
                        </a:lnSpc>
                        <a:spcBef>
                          <a:spcPts val="0"/>
                        </a:spcBef>
                        <a:spcAft>
                          <a:spcPts val="0"/>
                        </a:spcAft>
                      </a:pPr>
                      <a:r>
                        <a:rPr lang="en-US" sz="1200">
                          <a:effectLst/>
                        </a:rPr>
                        <a:t>Compact(SuPima)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$7.50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$7.55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$7.60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$7.70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$7.80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$7.95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501260">
                <a:tc>
                  <a:txBody>
                    <a:bodyPr/>
                    <a:lstStyle/>
                    <a:p>
                      <a:pPr marL="67945" marR="62865">
                        <a:lnSpc>
                          <a:spcPts val="1350"/>
                        </a:lnSpc>
                        <a:spcBef>
                          <a:spcPts val="0"/>
                        </a:spcBef>
                        <a:spcAft>
                          <a:spcPts val="0"/>
                        </a:spcAft>
                        <a:tabLst>
                          <a:tab pos="753745" algn="l"/>
                        </a:tabLst>
                      </a:pPr>
                      <a:r>
                        <a:rPr lang="en-US" sz="1200">
                          <a:effectLst/>
                        </a:rPr>
                        <a:t>100%	</a:t>
                      </a:r>
                      <a:r>
                        <a:rPr lang="en-US" sz="1200" spc="-5">
                          <a:effectLst/>
                        </a:rPr>
                        <a:t>Carded</a:t>
                      </a:r>
                      <a:r>
                        <a:rPr lang="en-US" sz="1200" spc="-285">
                          <a:effectLst/>
                        </a:rPr>
                        <a:t> </a:t>
                      </a:r>
                      <a:r>
                        <a:rPr lang="en-US" sz="1200">
                          <a:effectLst/>
                        </a:rPr>
                        <a:t>Cotton (CmiA)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40675">
                <a:tc>
                  <a:txBody>
                    <a:bodyPr/>
                    <a:lstStyle/>
                    <a:p>
                      <a:pPr marL="136525" marR="0">
                        <a:lnSpc>
                          <a:spcPts val="1350"/>
                        </a:lnSpc>
                        <a:spcBef>
                          <a:spcPts val="0"/>
                        </a:spcBef>
                        <a:spcAft>
                          <a:spcPts val="0"/>
                        </a:spcAft>
                        <a:tabLst>
                          <a:tab pos="677545" algn="l"/>
                        </a:tabLst>
                      </a:pPr>
                      <a:r>
                        <a:rPr lang="en-US" sz="1200">
                          <a:effectLst/>
                        </a:rPr>
                        <a:t>100%	Combed</a:t>
                      </a:r>
                      <a:endParaRPr lang="en-US" sz="1100">
                        <a:effectLst/>
                      </a:endParaRPr>
                    </a:p>
                    <a:p>
                      <a:pPr marL="136525" marR="0">
                        <a:lnSpc>
                          <a:spcPts val="1350"/>
                        </a:lnSpc>
                        <a:spcBef>
                          <a:spcPts val="685"/>
                        </a:spcBef>
                        <a:spcAft>
                          <a:spcPts val="0"/>
                        </a:spcAft>
                      </a:pPr>
                      <a:r>
                        <a:rPr lang="en-US" sz="1200">
                          <a:effectLst/>
                        </a:rPr>
                        <a:t>Cotton</a:t>
                      </a:r>
                      <a:r>
                        <a:rPr lang="en-US" sz="1200" spc="-5">
                          <a:effectLst/>
                        </a:rPr>
                        <a:t> </a:t>
                      </a:r>
                      <a:r>
                        <a:rPr lang="en-US" sz="1200">
                          <a:effectLst/>
                        </a:rPr>
                        <a:t>(CmiA)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200">
                          <a:effectLst/>
                        </a:rPr>
                        <a:t>$4.70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$4.75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marR="0">
                        <a:lnSpc>
                          <a:spcPts val="1350"/>
                        </a:lnSpc>
                        <a:spcBef>
                          <a:spcPts val="0"/>
                        </a:spcBef>
                        <a:spcAft>
                          <a:spcPts val="0"/>
                        </a:spcAft>
                      </a:pPr>
                      <a:r>
                        <a:rPr lang="en-US" sz="1200">
                          <a:effectLst/>
                        </a:rPr>
                        <a:t>$4.85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040" marR="0">
                        <a:lnSpc>
                          <a:spcPts val="1350"/>
                        </a:lnSpc>
                        <a:spcBef>
                          <a:spcPts val="0"/>
                        </a:spcBef>
                        <a:spcAft>
                          <a:spcPts val="0"/>
                        </a:spcAft>
                      </a:pPr>
                      <a:r>
                        <a:rPr lang="en-US" sz="1200">
                          <a:effectLst/>
                        </a:rPr>
                        <a:t>$4.95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350"/>
                        </a:lnSpc>
                        <a:spcBef>
                          <a:spcPts val="0"/>
                        </a:spcBef>
                        <a:spcAft>
                          <a:spcPts val="0"/>
                        </a:spcAft>
                      </a:pPr>
                      <a:r>
                        <a:rPr lang="en-US" sz="1200" dirty="0">
                          <a:effectLst/>
                        </a:rPr>
                        <a:t>$5.10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94339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55271"/>
          </a:xfrm>
        </p:spPr>
        <p:txBody>
          <a:bodyPr>
            <a:normAutofit/>
          </a:bodyPr>
          <a:lstStyle/>
          <a:p>
            <a:pPr algn="ctr"/>
            <a:r>
              <a:rPr lang="en-US" b="1" dirty="0" smtClean="0"/>
              <a:t>Polyester</a:t>
            </a:r>
            <a:r>
              <a:rPr lang="en-US" sz="2000" dirty="0" smtClean="0"/>
              <a:t/>
            </a:r>
            <a:br>
              <a:rPr lang="en-US" sz="2000" dirty="0" smtClean="0"/>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Top 10 polyester Exporters country</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587900"/>
              </p:ext>
            </p:extLst>
          </p:nvPr>
        </p:nvGraphicFramePr>
        <p:xfrm>
          <a:off x="677863" y="1566863"/>
          <a:ext cx="9037638" cy="4079240"/>
        </p:xfrm>
        <a:graphic>
          <a:graphicData uri="http://schemas.openxmlformats.org/drawingml/2006/table">
            <a:tbl>
              <a:tblPr firstRow="1" bandRow="1">
                <a:tableStyleId>{5C22544A-7EE6-4342-B048-85BDC9FD1C3A}</a:tableStyleId>
              </a:tblPr>
              <a:tblGrid>
                <a:gridCol w="3012546"/>
                <a:gridCol w="3012546"/>
                <a:gridCol w="3012546"/>
              </a:tblGrid>
              <a:tr h="370840">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RANK</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COUNTRY</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EXPORTS(BILLION $)</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1</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China</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solidFill>
                            <a:srgbClr val="FF0000"/>
                          </a:solidFill>
                        </a:rPr>
                        <a:t>2,210</a:t>
                      </a:r>
                      <a:endParaRPr lang="en-US" sz="1400" b="1">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2</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tabLst>
                          <a:tab pos="1304925" algn="l"/>
                        </a:tabLst>
                      </a:pPr>
                      <a:r>
                        <a:rPr lang="en-US" sz="1800" b="1" dirty="0">
                          <a:solidFill>
                            <a:srgbClr val="FF0000"/>
                          </a:solidFill>
                        </a:rPr>
                        <a:t>United States	</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solidFill>
                            <a:srgbClr val="FF0000"/>
                          </a:solidFill>
                        </a:rPr>
                        <a:t>1,575</a:t>
                      </a:r>
                      <a:endParaRPr lang="en-US" sz="1400" b="1">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3</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Germany</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1,493</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4</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United Kingdom</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813.2</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solidFill>
                            <a:srgbClr val="FF0000"/>
                          </a:solidFill>
                        </a:rPr>
                        <a:t>5</a:t>
                      </a:r>
                      <a:endParaRPr lang="en-US" sz="14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Japan</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697</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6</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France</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578.6</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7</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Netherlands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576.9</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8</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Korea, South</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557.3</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9</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Russia</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515</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t>10</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Italy</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474</a:t>
                      </a:r>
                      <a:endParaRPr lang="en-US" sz="1400" b="1" dirty="0">
                        <a:latin typeface="Calibri"/>
                        <a:ea typeface="Calibri"/>
                        <a:cs typeface="Times New Roman"/>
                      </a:endParaRPr>
                    </a:p>
                  </a:txBody>
                  <a:tcPr marL="68580" marR="68580" marT="0" marB="0"/>
                </a:tc>
              </a:tr>
            </a:tbl>
          </a:graphicData>
        </a:graphic>
      </p:graphicFrame>
      <p:cxnSp>
        <p:nvCxnSpPr>
          <p:cNvPr id="6" name="Straight Arrow Connector 5"/>
          <p:cNvCxnSpPr/>
          <p:nvPr/>
        </p:nvCxnSpPr>
        <p:spPr>
          <a:xfrm rot="5400000">
            <a:off x="-512620" y="2687782"/>
            <a:ext cx="2216732" cy="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5882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0743"/>
          </a:xfrm>
        </p:spPr>
        <p:txBody>
          <a:bodyPr>
            <a:normAutofit fontScale="90000"/>
          </a:bodyPr>
          <a:lstStyle/>
          <a:p>
            <a:r>
              <a:rPr lang="en-US" dirty="0" smtClean="0"/>
              <a:t>Market Share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40352"/>
              </p:ext>
            </p:extLst>
          </p:nvPr>
        </p:nvGraphicFramePr>
        <p:xfrm>
          <a:off x="677863" y="1469572"/>
          <a:ext cx="8596312" cy="457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99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Fiber Consumption in 2019</a:t>
            </a:r>
            <a:endParaRPr lang="en-US" dirty="0"/>
          </a:p>
        </p:txBody>
      </p:sp>
      <p:pic>
        <p:nvPicPr>
          <p:cNvPr id="4" name="Content Placeholder 3"/>
          <p:cNvPicPr>
            <a:picLocks noGrp="1" noChangeAspect="1"/>
          </p:cNvPicPr>
          <p:nvPr>
            <p:ph idx="1"/>
          </p:nvPr>
        </p:nvPicPr>
        <p:blipFill>
          <a:blip r:embed="rId2"/>
          <a:stretch>
            <a:fillRect/>
          </a:stretch>
        </p:blipFill>
        <p:spPr>
          <a:xfrm>
            <a:off x="1359918" y="1454228"/>
            <a:ext cx="6877771" cy="5034708"/>
          </a:xfrm>
          <a:prstGeom prst="rect">
            <a:avLst/>
          </a:prstGeom>
        </p:spPr>
      </p:pic>
    </p:spTree>
    <p:extLst>
      <p:ext uri="{BB962C8B-B14F-4D97-AF65-F5344CB8AC3E}">
        <p14:creationId xmlns:p14="http://schemas.microsoft.com/office/powerpoint/2010/main" val="344786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0986"/>
          </a:xfrm>
        </p:spPr>
        <p:txBody>
          <a:bodyPr>
            <a:normAutofit fontScale="90000"/>
          </a:bodyPr>
          <a:lstStyle/>
          <a:p>
            <a:pPr lvl="0"/>
            <a:r>
              <a:rPr lang="en-US" sz="3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itchFamily="34" charset="0"/>
                <a:cs typeface="Times New Roman" panose="02020603050405020304" pitchFamily="18" charset="0"/>
              </a:rPr>
              <a:t>Top 10 polyester importers country</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cs typeface="Arial" pitchFamily="34"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cs typeface="Arial" pitchFamily="34" charset="0"/>
              </a:rPr>
            </a:b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043656"/>
              </p:ext>
            </p:extLst>
          </p:nvPr>
        </p:nvGraphicFramePr>
        <p:xfrm>
          <a:off x="628876" y="1420813"/>
          <a:ext cx="8596140" cy="4702401"/>
        </p:xfrm>
        <a:graphic>
          <a:graphicData uri="http://schemas.openxmlformats.org/drawingml/2006/table">
            <a:tbl>
              <a:tblPr firstRow="1" bandRow="1">
                <a:tableStyleId>{5C22544A-7EE6-4342-B048-85BDC9FD1C3A}</a:tableStyleId>
              </a:tblPr>
              <a:tblGrid>
                <a:gridCol w="2865380"/>
                <a:gridCol w="2865380"/>
                <a:gridCol w="2865380"/>
              </a:tblGrid>
              <a:tr h="427491">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RANK</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COUNTRY</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IMPORTS(BILLION $)</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r>
              <a:tr h="427491">
                <a:tc>
                  <a:txBody>
                    <a:bodyPr/>
                    <a:lstStyle/>
                    <a:p>
                      <a:pPr marL="0" marR="0" algn="ctr">
                        <a:lnSpc>
                          <a:spcPct val="115000"/>
                        </a:lnSpc>
                        <a:spcBef>
                          <a:spcPts val="0"/>
                        </a:spcBef>
                        <a:spcAft>
                          <a:spcPts val="0"/>
                        </a:spcAft>
                      </a:pPr>
                      <a:r>
                        <a:rPr lang="en-US" sz="2000" b="1" dirty="0">
                          <a:solidFill>
                            <a:srgbClr val="FF0000"/>
                          </a:solidFill>
                        </a:rPr>
                        <a:t>1</a:t>
                      </a:r>
                      <a:endParaRPr lang="en-US" sz="16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United States</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2,273</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solidFill>
                            <a:srgbClr val="FF0000"/>
                          </a:solidFill>
                        </a:rPr>
                        <a:t>2</a:t>
                      </a:r>
                      <a:endParaRPr lang="en-US" sz="16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China</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1,950</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3</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Germany</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1,233</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4</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United Kingdom</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782.5</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5</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Japan</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766.6</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6</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France</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659.8</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7</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Hong Kong</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520.6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8</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South</a:t>
                      </a:r>
                      <a:r>
                        <a:rPr lang="en-US" sz="2000" b="1" baseline="0" dirty="0" smtClean="0"/>
                        <a:t> Korea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516.6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9</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Netherlands</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511</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t>10</a:t>
                      </a:r>
                      <a:endParaRPr lang="en-US" sz="16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Canada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471</a:t>
                      </a:r>
                      <a:endParaRPr lang="en-US" sz="1600" b="1" dirty="0">
                        <a:latin typeface="Calibri"/>
                        <a:ea typeface="Calibri"/>
                        <a:cs typeface="Times New Roman"/>
                      </a:endParaRPr>
                    </a:p>
                  </a:txBody>
                  <a:tcPr marL="68580" marR="68580" marT="0" marB="0"/>
                </a:tc>
              </a:tr>
            </a:tbl>
          </a:graphicData>
        </a:graphic>
      </p:graphicFrame>
      <p:cxnSp>
        <p:nvCxnSpPr>
          <p:cNvPr id="5" name="Straight Arrow Connector 4"/>
          <p:cNvCxnSpPr/>
          <p:nvPr/>
        </p:nvCxnSpPr>
        <p:spPr>
          <a:xfrm rot="5400000">
            <a:off x="-581893" y="2867892"/>
            <a:ext cx="2216732" cy="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65587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normAutofit/>
          </a:bodyPr>
          <a:lstStyle/>
          <a:p>
            <a:r>
              <a:rPr lang="en-US" sz="3200" dirty="0" smtClean="0">
                <a:latin typeface="Times New Roman" panose="02020603050405020304" pitchFamily="18" charset="0"/>
                <a:cs typeface="Times New Roman" panose="02020603050405020304" pitchFamily="18" charset="0"/>
              </a:rPr>
              <a:t>Market Share</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944263"/>
              </p:ext>
            </p:extLst>
          </p:nvPr>
        </p:nvGraphicFramePr>
        <p:xfrm>
          <a:off x="677863" y="1730829"/>
          <a:ext cx="8596312" cy="4751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4390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188" y="781791"/>
            <a:ext cx="9103480" cy="5861957"/>
          </a:xfrm>
        </p:spPr>
        <p:txBody>
          <a:bodyPr>
            <a:normAutofit lnSpcReduction="10000"/>
          </a:bodyPr>
          <a:lstStyle/>
          <a:p>
            <a:pPr algn="just"/>
            <a:r>
              <a:rPr lang="en-US" sz="2400" b="1" u="sng" dirty="0"/>
              <a:t>Use of Polyester in Garments:</a:t>
            </a:r>
          </a:p>
          <a:p>
            <a:pPr algn="just">
              <a:buNone/>
            </a:pPr>
            <a:r>
              <a:rPr lang="en-US" dirty="0" smtClean="0"/>
              <a:t>	Polyester is used in the manufacturing of all kinds of clothes and home furnishings like bedspreads, sheets, pillows, furniture, carpets and even curtains. </a:t>
            </a:r>
          </a:p>
          <a:p>
            <a:pPr algn="just"/>
            <a:r>
              <a:rPr lang="en-US" sz="2400" b="1" u="sng" dirty="0" smtClean="0"/>
              <a:t>Industrial Uses of Polyester:</a:t>
            </a:r>
          </a:p>
          <a:p>
            <a:pPr lvl="1" algn="just">
              <a:buFont typeface="Wingdings" pitchFamily="2" charset="2"/>
              <a:buChar char="Ø"/>
            </a:pPr>
            <a:r>
              <a:rPr lang="en-US" sz="2200" b="1" u="sng" dirty="0" smtClean="0"/>
              <a:t>Polyester fibre and filament:</a:t>
            </a:r>
          </a:p>
          <a:p>
            <a:pPr marL="1371600" lvl="2" indent="-514350" algn="just">
              <a:buFont typeface="+mj-lt"/>
              <a:buAutoNum type="arabicPeriod"/>
            </a:pPr>
            <a:r>
              <a:rPr lang="en-US" sz="1700" b="1" dirty="0" smtClean="0"/>
              <a:t>Polyester Staple Fiber(PSF): As textile fiber, Total Production was 17.9 million tons in 2018</a:t>
            </a:r>
          </a:p>
          <a:p>
            <a:pPr marL="1371600" lvl="2" indent="-514350" algn="just">
              <a:buFont typeface="+mj-lt"/>
              <a:buAutoNum type="arabicPeriod"/>
            </a:pPr>
            <a:r>
              <a:rPr lang="en-US" sz="1700" b="1" dirty="0" smtClean="0"/>
              <a:t>Polyester Filament Yarn (PFY): As textile </a:t>
            </a:r>
            <a:r>
              <a:rPr lang="en-US" sz="1700" b="1" dirty="0"/>
              <a:t>Yarn, Total Production was </a:t>
            </a:r>
            <a:r>
              <a:rPr lang="en-US" sz="1700" b="1" dirty="0" smtClean="0"/>
              <a:t>37.5 </a:t>
            </a:r>
            <a:r>
              <a:rPr lang="en-US" sz="1700" b="1" dirty="0"/>
              <a:t>million tons in 2018</a:t>
            </a:r>
          </a:p>
          <a:p>
            <a:pPr lvl="1" algn="just">
              <a:buFont typeface="Wingdings" pitchFamily="2" charset="2"/>
              <a:buChar char="Ø"/>
            </a:pPr>
            <a:r>
              <a:rPr lang="en-US" b="1" u="sng" dirty="0" smtClean="0"/>
              <a:t>PET: </a:t>
            </a:r>
            <a:r>
              <a:rPr lang="en-US" dirty="0" smtClean="0"/>
              <a:t>The </a:t>
            </a:r>
            <a:r>
              <a:rPr lang="en-US" dirty="0"/>
              <a:t>most common use of polyester today is to make the plastic bottles that store our much beloved beverages. </a:t>
            </a:r>
            <a:r>
              <a:rPr lang="en-US" dirty="0" smtClean="0"/>
              <a:t>These shatterproof </a:t>
            </a:r>
            <a:r>
              <a:rPr lang="en-US" dirty="0"/>
              <a:t>and cheap </a:t>
            </a:r>
            <a:r>
              <a:rPr lang="en-US" dirty="0" smtClean="0"/>
              <a:t>bottles </a:t>
            </a:r>
            <a:r>
              <a:rPr lang="en-US" dirty="0"/>
              <a:t>are an absolute boon to the beverages industry.</a:t>
            </a:r>
          </a:p>
          <a:p>
            <a:pPr lvl="1" algn="just">
              <a:buFont typeface="Wingdings" pitchFamily="2" charset="2"/>
              <a:buChar char="Ø"/>
            </a:pPr>
            <a:r>
              <a:rPr lang="en-US" b="1" u="sng" dirty="0" smtClean="0"/>
              <a:t>Mylar: </a:t>
            </a:r>
            <a:r>
              <a:rPr lang="en-US" dirty="0" smtClean="0"/>
              <a:t>An </a:t>
            </a:r>
            <a:r>
              <a:rPr lang="en-US" dirty="0"/>
              <a:t>unusual and little known use of polyester is in the manufacturing of </a:t>
            </a:r>
            <a:r>
              <a:rPr lang="en-US" dirty="0" smtClean="0"/>
              <a:t>balloons</a:t>
            </a:r>
            <a:r>
              <a:rPr lang="en-US" dirty="0"/>
              <a:t> </a:t>
            </a:r>
            <a:r>
              <a:rPr lang="en-US" dirty="0" smtClean="0"/>
              <a:t>which are really </a:t>
            </a:r>
            <a:r>
              <a:rPr lang="en-US" dirty="0"/>
              <a:t>pretty decorated ones that are gifted on special occasions. These are made of Mylar – a kind of polyester film manufactured by </a:t>
            </a:r>
            <a:r>
              <a:rPr lang="en-US" b="1" dirty="0"/>
              <a:t>DuPont</a:t>
            </a:r>
            <a:r>
              <a:rPr lang="en-US" dirty="0"/>
              <a:t>. The balloons are made of a composite of Mylar and aluminum foil.</a:t>
            </a:r>
          </a:p>
          <a:p>
            <a:pPr lvl="1" algn="just">
              <a:buFont typeface="Wingdings" pitchFamily="2" charset="2"/>
              <a:buChar char="Ø"/>
            </a:pPr>
            <a:r>
              <a:rPr lang="en-US" b="1" u="sng" dirty="0" err="1" smtClean="0"/>
              <a:t>Miscellaneous:</a:t>
            </a:r>
            <a:r>
              <a:rPr lang="en-US" dirty="0" err="1" smtClean="0"/>
              <a:t>Polyester</a:t>
            </a:r>
            <a:r>
              <a:rPr lang="en-US" dirty="0" smtClean="0"/>
              <a:t> </a:t>
            </a:r>
            <a:r>
              <a:rPr lang="en-US" dirty="0"/>
              <a:t>is also used to manufacture high strength ropes, thread, hoses, sails, </a:t>
            </a:r>
            <a:r>
              <a:rPr lang="en-US" dirty="0" smtClean="0"/>
              <a:t>power </a:t>
            </a:r>
            <a:r>
              <a:rPr lang="en-US" dirty="0"/>
              <a:t>belting and much more in industries.</a:t>
            </a:r>
          </a:p>
          <a:p>
            <a:endParaRPr lang="en-US" dirty="0"/>
          </a:p>
        </p:txBody>
      </p:sp>
      <p:sp>
        <p:nvSpPr>
          <p:cNvPr id="4" name="Title 1"/>
          <p:cNvSpPr>
            <a:spLocks noGrp="1"/>
          </p:cNvSpPr>
          <p:nvPr>
            <p:ph type="title"/>
          </p:nvPr>
        </p:nvSpPr>
        <p:spPr>
          <a:xfrm>
            <a:off x="718897" y="180109"/>
            <a:ext cx="8596668" cy="500743"/>
          </a:xfrm>
        </p:spPr>
        <p:txBody>
          <a:bodyPr>
            <a:normAutofit fontScale="90000"/>
          </a:bodyPr>
          <a:lstStyle/>
          <a:p>
            <a:r>
              <a:rPr lang="en-US" dirty="0" smtClean="0">
                <a:solidFill>
                  <a:srgbClr val="FF0000"/>
                </a:solidFill>
              </a:rPr>
              <a:t>Uses of Polyester fibre:</a:t>
            </a:r>
            <a:endParaRPr lang="en-US" dirty="0">
              <a:solidFill>
                <a:srgbClr val="FF0000"/>
              </a:solidFill>
            </a:endParaRPr>
          </a:p>
        </p:txBody>
      </p:sp>
    </p:spTree>
    <p:extLst>
      <p:ext uri="{BB962C8B-B14F-4D97-AF65-F5344CB8AC3E}">
        <p14:creationId xmlns:p14="http://schemas.microsoft.com/office/powerpoint/2010/main" val="375799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9" y="346364"/>
            <a:ext cx="8596668" cy="631371"/>
          </a:xfrm>
        </p:spPr>
        <p:txBody>
          <a:bodyPr>
            <a:noAutofit/>
          </a:bodyPr>
          <a:lstStyle/>
          <a:p>
            <a:r>
              <a:rPr lang="en-US" sz="4000" b="1" dirty="0" smtClean="0"/>
              <a:t>Jute</a:t>
            </a:r>
            <a:endParaRPr lang="en-US" sz="4000" b="1" dirty="0"/>
          </a:p>
        </p:txBody>
      </p:sp>
      <p:sp>
        <p:nvSpPr>
          <p:cNvPr id="3" name="Content Placeholder 2"/>
          <p:cNvSpPr>
            <a:spLocks noGrp="1"/>
          </p:cNvSpPr>
          <p:nvPr>
            <p:ph idx="1"/>
          </p:nvPr>
        </p:nvSpPr>
        <p:spPr>
          <a:xfrm>
            <a:off x="677334" y="1126671"/>
            <a:ext cx="9201452" cy="5404758"/>
          </a:xfrm>
        </p:spPr>
        <p:txBody>
          <a:bodyPr>
            <a:normAutofit fontScale="77500" lnSpcReduction="20000"/>
          </a:bodyPr>
          <a:lstStyle/>
          <a:p>
            <a:pPr lvl="0">
              <a:buNone/>
            </a:pPr>
            <a:r>
              <a:rPr lang="en-US" sz="2600" b="1" dirty="0"/>
              <a:t>Top </a:t>
            </a:r>
            <a:r>
              <a:rPr lang="en-US" sz="2600" b="1" dirty="0" smtClean="0"/>
              <a:t>jute cultivating and </a:t>
            </a:r>
            <a:r>
              <a:rPr lang="en-US" sz="2600" b="1" dirty="0"/>
              <a:t>growing countries of the world:</a:t>
            </a:r>
            <a:endParaRPr lang="en-US" sz="2600" dirty="0"/>
          </a:p>
          <a:p>
            <a:pPr>
              <a:buNone/>
            </a:pPr>
            <a:r>
              <a:rPr lang="en-US" dirty="0" smtClean="0"/>
              <a:t>	</a:t>
            </a:r>
            <a:r>
              <a:rPr lang="en-US" sz="2100" dirty="0" smtClean="0"/>
              <a:t>Jute </a:t>
            </a:r>
            <a:r>
              <a:rPr lang="en-US" sz="2100" dirty="0"/>
              <a:t>is not cultivated in all over the world</a:t>
            </a:r>
            <a:r>
              <a:rPr lang="en-US" sz="2100" dirty="0" smtClean="0"/>
              <a:t>.</a:t>
            </a:r>
          </a:p>
          <a:p>
            <a:pPr>
              <a:buNone/>
            </a:pPr>
            <a:r>
              <a:rPr lang="en-US" sz="2100" dirty="0" smtClean="0"/>
              <a:t>	Special </a:t>
            </a:r>
            <a:r>
              <a:rPr lang="en-US" sz="2100" dirty="0"/>
              <a:t>soil characteristics are required for the jute cultivation. </a:t>
            </a:r>
            <a:r>
              <a:rPr lang="en-US" sz="2100" dirty="0" smtClean="0"/>
              <a:t>Jute </a:t>
            </a:r>
            <a:r>
              <a:rPr lang="en-US" sz="2100" dirty="0"/>
              <a:t>is specially </a:t>
            </a:r>
            <a:r>
              <a:rPr lang="en-US" sz="2100" dirty="0" smtClean="0"/>
              <a:t>cultivated sub-continent </a:t>
            </a:r>
            <a:r>
              <a:rPr lang="en-US" sz="2100" dirty="0"/>
              <a:t>and surrounding countries</a:t>
            </a:r>
          </a:p>
          <a:p>
            <a:pPr>
              <a:buNone/>
            </a:pPr>
            <a:r>
              <a:rPr lang="en-US" sz="2100" dirty="0" smtClean="0"/>
              <a:t>	</a:t>
            </a:r>
            <a:r>
              <a:rPr lang="en-US" sz="2100" dirty="0" smtClean="0">
                <a:solidFill>
                  <a:srgbClr val="00B0F0"/>
                </a:solidFill>
              </a:rPr>
              <a:t>Bangladesh </a:t>
            </a:r>
            <a:r>
              <a:rPr lang="en-US" sz="2100" dirty="0">
                <a:solidFill>
                  <a:srgbClr val="00B0F0"/>
                </a:solidFill>
              </a:rPr>
              <a:t>and west Bengal of India </a:t>
            </a:r>
            <a:r>
              <a:rPr lang="en-US" sz="2100" dirty="0" smtClean="0"/>
              <a:t>are </a:t>
            </a:r>
            <a:r>
              <a:rPr lang="en-US" sz="2100" dirty="0"/>
              <a:t>the highest jute </a:t>
            </a:r>
            <a:r>
              <a:rPr lang="en-US" sz="2100" dirty="0" smtClean="0"/>
              <a:t>cultivator. </a:t>
            </a:r>
            <a:r>
              <a:rPr lang="en-US" sz="2100" dirty="0"/>
              <a:t>About </a:t>
            </a:r>
            <a:r>
              <a:rPr lang="en-US" sz="2100" dirty="0">
                <a:solidFill>
                  <a:srgbClr val="00B0F0"/>
                </a:solidFill>
              </a:rPr>
              <a:t>85% jute </a:t>
            </a:r>
            <a:r>
              <a:rPr lang="en-US" sz="2100" dirty="0"/>
              <a:t>is cultivated in this area. </a:t>
            </a:r>
            <a:endParaRPr lang="en-US" sz="2100" dirty="0" smtClean="0"/>
          </a:p>
          <a:p>
            <a:pPr>
              <a:buNone/>
            </a:pPr>
            <a:r>
              <a:rPr lang="en-US" sz="2800" dirty="0" smtClean="0"/>
              <a:t>List of Top Jute growing </a:t>
            </a:r>
            <a:r>
              <a:rPr lang="en-US" sz="2800" dirty="0"/>
              <a:t>countries </a:t>
            </a:r>
            <a:r>
              <a:rPr lang="en-US" sz="2800" dirty="0" smtClean="0"/>
              <a:t>-</a:t>
            </a:r>
            <a:endParaRPr lang="en-US" sz="2800" dirty="0"/>
          </a:p>
          <a:p>
            <a:pPr lvl="2">
              <a:buFont typeface="+mj-lt"/>
              <a:buAutoNum type="arabicPeriod"/>
            </a:pPr>
            <a:r>
              <a:rPr lang="en-US" sz="2100" dirty="0"/>
              <a:t>India </a:t>
            </a:r>
          </a:p>
          <a:p>
            <a:pPr lvl="2">
              <a:buFont typeface="+mj-lt"/>
              <a:buAutoNum type="arabicPeriod"/>
            </a:pPr>
            <a:r>
              <a:rPr lang="en-US" sz="2100" dirty="0"/>
              <a:t>Bangladesh </a:t>
            </a:r>
          </a:p>
          <a:p>
            <a:pPr lvl="2">
              <a:buFont typeface="+mj-lt"/>
              <a:buAutoNum type="arabicPeriod"/>
            </a:pPr>
            <a:r>
              <a:rPr lang="en-US" sz="2100" dirty="0"/>
              <a:t>China</a:t>
            </a:r>
          </a:p>
          <a:p>
            <a:pPr lvl="2">
              <a:buFont typeface="+mj-lt"/>
              <a:buAutoNum type="arabicPeriod"/>
            </a:pPr>
            <a:r>
              <a:rPr lang="en-US" sz="2100" dirty="0"/>
              <a:t>Myanmar</a:t>
            </a:r>
          </a:p>
          <a:p>
            <a:pPr lvl="2">
              <a:buFont typeface="+mj-lt"/>
              <a:buAutoNum type="arabicPeriod"/>
            </a:pPr>
            <a:r>
              <a:rPr lang="en-US" sz="2100" dirty="0"/>
              <a:t>Uzbekistan</a:t>
            </a:r>
          </a:p>
          <a:p>
            <a:pPr lvl="2">
              <a:buFont typeface="+mj-lt"/>
              <a:buAutoNum type="arabicPeriod"/>
            </a:pPr>
            <a:r>
              <a:rPr lang="en-US" sz="2100" dirty="0"/>
              <a:t>Nepal</a:t>
            </a:r>
          </a:p>
          <a:p>
            <a:pPr lvl="2">
              <a:buFont typeface="+mj-lt"/>
              <a:buAutoNum type="arabicPeriod"/>
            </a:pPr>
            <a:r>
              <a:rPr lang="en-US" sz="2100" dirty="0"/>
              <a:t>Thailand</a:t>
            </a:r>
          </a:p>
          <a:p>
            <a:pPr lvl="2">
              <a:buFont typeface="+mj-lt"/>
              <a:buAutoNum type="arabicPeriod"/>
            </a:pPr>
            <a:r>
              <a:rPr lang="en-US" sz="2100" dirty="0" smtClean="0"/>
              <a:t>Vietnam</a:t>
            </a:r>
            <a:endParaRPr lang="en-US" sz="2100" dirty="0"/>
          </a:p>
          <a:p>
            <a:pPr lvl="2">
              <a:buFont typeface="+mj-lt"/>
              <a:buAutoNum type="arabicPeriod"/>
            </a:pPr>
            <a:r>
              <a:rPr lang="en-US" sz="2100" dirty="0"/>
              <a:t>Egypt</a:t>
            </a:r>
          </a:p>
          <a:p>
            <a:pPr lvl="2">
              <a:buFont typeface="+mj-lt"/>
              <a:buAutoNum type="arabicPeriod"/>
            </a:pPr>
            <a:r>
              <a:rPr lang="en-US" sz="2100" dirty="0" smtClean="0"/>
              <a:t>Brazil</a:t>
            </a:r>
            <a:endParaRPr lang="en-US" sz="2100" dirty="0"/>
          </a:p>
          <a:p>
            <a:endParaRPr lang="en-US" dirty="0"/>
          </a:p>
        </p:txBody>
      </p:sp>
    </p:spTree>
    <p:extLst>
      <p:ext uri="{BB962C8B-B14F-4D97-AF65-F5344CB8AC3E}">
        <p14:creationId xmlns:p14="http://schemas.microsoft.com/office/powerpoint/2010/main" val="1490848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3" y="221673"/>
            <a:ext cx="8596668" cy="706582"/>
          </a:xfrm>
        </p:spPr>
        <p:txBody>
          <a:bodyPr>
            <a:normAutofit fontScale="90000"/>
          </a:bodyPr>
          <a:lstStyle/>
          <a:p>
            <a:pPr lvl="0"/>
            <a:r>
              <a:rPr lang="en-US" sz="2700" b="1" dirty="0">
                <a:solidFill>
                  <a:srgbClr val="FF0000"/>
                </a:solidFill>
                <a:latin typeface="Times New Roman" panose="02020603050405020304" pitchFamily="18" charset="0"/>
                <a:cs typeface="Times New Roman" panose="02020603050405020304" pitchFamily="18" charset="0"/>
              </a:rPr>
              <a:t>Top jute importing &amp;exporting countries of the world:</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77334" y="1077686"/>
            <a:ext cx="8596668" cy="5617028"/>
          </a:xfrm>
        </p:spPr>
        <p:txBody>
          <a:bodyPr>
            <a:normAutofit fontScale="92500" lnSpcReduction="20000"/>
          </a:bodyPr>
          <a:lstStyle/>
          <a:p>
            <a:pPr>
              <a:buNone/>
            </a:pPr>
            <a:r>
              <a:rPr lang="en-US" dirty="0" smtClean="0"/>
              <a:t>China </a:t>
            </a:r>
            <a:r>
              <a:rPr lang="en-US" dirty="0"/>
              <a:t>is the biggest trade market in the world. </a:t>
            </a:r>
            <a:endParaRPr lang="en-US" dirty="0" smtClean="0"/>
          </a:p>
          <a:p>
            <a:pPr>
              <a:buNone/>
            </a:pPr>
            <a:r>
              <a:rPr lang="en-US" dirty="0" smtClean="0"/>
              <a:t>List of </a:t>
            </a:r>
            <a:r>
              <a:rPr lang="en-US" dirty="0"/>
              <a:t>top </a:t>
            </a:r>
            <a:r>
              <a:rPr lang="en-US" dirty="0">
                <a:solidFill>
                  <a:srgbClr val="00B0F0"/>
                </a:solidFill>
              </a:rPr>
              <a:t>jute importing </a:t>
            </a:r>
            <a:r>
              <a:rPr lang="en-US" dirty="0" smtClean="0"/>
              <a:t>countries-</a:t>
            </a:r>
            <a:endParaRPr lang="en-US" dirty="0"/>
          </a:p>
          <a:p>
            <a:pPr lvl="0"/>
            <a:r>
              <a:rPr lang="en-US" dirty="0"/>
              <a:t>China</a:t>
            </a:r>
          </a:p>
          <a:p>
            <a:pPr lvl="0"/>
            <a:r>
              <a:rPr lang="en-US" dirty="0"/>
              <a:t>Pakistan</a:t>
            </a:r>
          </a:p>
          <a:p>
            <a:pPr lvl="0"/>
            <a:r>
              <a:rPr lang="en-US" dirty="0"/>
              <a:t>India</a:t>
            </a:r>
          </a:p>
          <a:p>
            <a:pPr lvl="0"/>
            <a:r>
              <a:rPr lang="en-US" dirty="0"/>
              <a:t>Nepal </a:t>
            </a:r>
          </a:p>
          <a:p>
            <a:pPr lvl="0"/>
            <a:r>
              <a:rPr lang="en-US" dirty="0"/>
              <a:t>Cote </a:t>
            </a:r>
            <a:r>
              <a:rPr lang="en-US" dirty="0" err="1" smtClean="0"/>
              <a:t>dlvoire</a:t>
            </a:r>
            <a:r>
              <a:rPr lang="en-US" dirty="0" smtClean="0"/>
              <a:t>(a country located on the south coast of West Africa)</a:t>
            </a:r>
            <a:endParaRPr lang="en-US" dirty="0"/>
          </a:p>
          <a:p>
            <a:pPr>
              <a:buNone/>
            </a:pPr>
            <a:r>
              <a:rPr lang="en-US" dirty="0"/>
              <a:t>In the world trade, jute sector takes a great place. It is great news for the </a:t>
            </a:r>
            <a:r>
              <a:rPr lang="en-US" dirty="0" smtClean="0"/>
              <a:t>farmer</a:t>
            </a:r>
          </a:p>
          <a:p>
            <a:pPr>
              <a:buNone/>
            </a:pPr>
            <a:r>
              <a:rPr lang="en-US" dirty="0" smtClean="0"/>
              <a:t>who </a:t>
            </a:r>
            <a:r>
              <a:rPr lang="en-US" dirty="0"/>
              <a:t>is growing jute because peoples are feeling the demand of natural fiber. </a:t>
            </a:r>
            <a:r>
              <a:rPr lang="en-US" dirty="0" smtClean="0"/>
              <a:t>Jute</a:t>
            </a:r>
          </a:p>
          <a:p>
            <a:pPr>
              <a:buNone/>
            </a:pPr>
            <a:r>
              <a:rPr lang="en-US" dirty="0" smtClean="0"/>
              <a:t>fibers </a:t>
            </a:r>
            <a:r>
              <a:rPr lang="en-US" dirty="0"/>
              <a:t>are cheaper than cotton fiber. </a:t>
            </a:r>
            <a:endParaRPr lang="en-US" dirty="0" smtClean="0"/>
          </a:p>
          <a:p>
            <a:pPr>
              <a:buNone/>
            </a:pPr>
            <a:r>
              <a:rPr lang="en-US" dirty="0" smtClean="0"/>
              <a:t>List of top </a:t>
            </a:r>
            <a:r>
              <a:rPr lang="en-US" dirty="0" smtClean="0">
                <a:solidFill>
                  <a:srgbClr val="00B0F0"/>
                </a:solidFill>
              </a:rPr>
              <a:t>raw </a:t>
            </a:r>
            <a:r>
              <a:rPr lang="en-US" dirty="0">
                <a:solidFill>
                  <a:srgbClr val="00B0F0"/>
                </a:solidFill>
              </a:rPr>
              <a:t>jute exporting </a:t>
            </a:r>
            <a:r>
              <a:rPr lang="en-US" dirty="0"/>
              <a:t>countries </a:t>
            </a:r>
            <a:r>
              <a:rPr lang="en-US" dirty="0" smtClean="0"/>
              <a:t>-</a:t>
            </a:r>
            <a:endParaRPr lang="en-US" dirty="0"/>
          </a:p>
          <a:p>
            <a:pPr lvl="0"/>
            <a:r>
              <a:rPr lang="en-US" dirty="0"/>
              <a:t>Bangladesh</a:t>
            </a:r>
          </a:p>
          <a:p>
            <a:pPr lvl="0"/>
            <a:r>
              <a:rPr lang="en-US" dirty="0"/>
              <a:t>India</a:t>
            </a:r>
          </a:p>
          <a:p>
            <a:pPr lvl="0"/>
            <a:r>
              <a:rPr lang="en-US" dirty="0"/>
              <a:t>Kenya </a:t>
            </a:r>
          </a:p>
          <a:p>
            <a:pPr lvl="0"/>
            <a:r>
              <a:rPr lang="en-US" dirty="0"/>
              <a:t>Pakistan </a:t>
            </a:r>
          </a:p>
          <a:p>
            <a:pPr lvl="0"/>
            <a:r>
              <a:rPr lang="en-US" dirty="0"/>
              <a:t>Tanzania</a:t>
            </a:r>
          </a:p>
          <a:p>
            <a:endParaRPr lang="en-US" dirty="0"/>
          </a:p>
        </p:txBody>
      </p:sp>
    </p:spTree>
    <p:extLst>
      <p:ext uri="{BB962C8B-B14F-4D97-AF65-F5344CB8AC3E}">
        <p14:creationId xmlns:p14="http://schemas.microsoft.com/office/powerpoint/2010/main" val="1064290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pPr lvl="0"/>
            <a:r>
              <a:rPr lang="en-US" sz="2400" b="1" dirty="0">
                <a:latin typeface="Times New Roman" panose="02020603050405020304" pitchFamily="18" charset="0"/>
                <a:cs typeface="Times New Roman" panose="02020603050405020304" pitchFamily="18" charset="0"/>
              </a:rPr>
              <a:t>Top jute producing countries&amp; their share: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757746"/>
              </p:ext>
            </p:extLst>
          </p:nvPr>
        </p:nvGraphicFramePr>
        <p:xfrm>
          <a:off x="677333" y="1453242"/>
          <a:ext cx="8238066" cy="4392389"/>
        </p:xfrm>
        <a:graphic>
          <a:graphicData uri="http://schemas.openxmlformats.org/drawingml/2006/table">
            <a:tbl>
              <a:tblPr firstRow="1" firstCol="1" bandRow="1">
                <a:tableStyleId>{5C22544A-7EE6-4342-B048-85BDC9FD1C3A}</a:tableStyleId>
              </a:tblPr>
              <a:tblGrid>
                <a:gridCol w="630015"/>
                <a:gridCol w="3488245"/>
                <a:gridCol w="2059903"/>
                <a:gridCol w="2059903"/>
              </a:tblGrid>
              <a:tr h="746020">
                <a:tc>
                  <a:txBody>
                    <a:bodyPr/>
                    <a:lstStyle/>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Country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Jute Production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%of World Total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India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19,910,000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55.1%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Bangladesh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1,452,044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41.9%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China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45,500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Uzbekistan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0.57%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Nepal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14,424 m/t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0.41%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8872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Jute Pricing</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787409"/>
              </p:ext>
            </p:extLst>
          </p:nvPr>
        </p:nvGraphicFramePr>
        <p:xfrm>
          <a:off x="717854" y="2400981"/>
          <a:ext cx="8596312" cy="2966720"/>
        </p:xfrm>
        <a:graphic>
          <a:graphicData uri="http://schemas.openxmlformats.org/drawingml/2006/table">
            <a:tbl>
              <a:tblPr firstRow="1" bandRow="1">
                <a:tableStyleId>{5C22544A-7EE6-4342-B048-85BDC9FD1C3A}</a:tableStyleId>
              </a:tblPr>
              <a:tblGrid>
                <a:gridCol w="4298156"/>
                <a:gridCol w="4298156"/>
              </a:tblGrid>
              <a:tr h="370840">
                <a:tc>
                  <a:txBody>
                    <a:bodyPr/>
                    <a:lstStyle/>
                    <a:p>
                      <a:pPr algn="ctr"/>
                      <a:r>
                        <a:rPr lang="en-US" dirty="0" smtClean="0"/>
                        <a:t>Types</a:t>
                      </a:r>
                      <a:r>
                        <a:rPr lang="en-US" baseline="0" dirty="0" smtClean="0"/>
                        <a:t> of Jute</a:t>
                      </a:r>
                      <a:endParaRPr lang="en-US" dirty="0"/>
                    </a:p>
                  </a:txBody>
                  <a:tcPr/>
                </a:tc>
                <a:tc>
                  <a:txBody>
                    <a:bodyPr/>
                    <a:lstStyle/>
                    <a:p>
                      <a:pPr algn="ctr"/>
                      <a:r>
                        <a:rPr lang="en-US" dirty="0" smtClean="0"/>
                        <a:t>Price(BDT/kg)</a:t>
                      </a:r>
                      <a:endParaRPr lang="en-US" dirty="0"/>
                    </a:p>
                  </a:txBody>
                  <a:tcPr/>
                </a:tc>
              </a:tr>
              <a:tr h="370840">
                <a:tc>
                  <a:txBody>
                    <a:bodyPr/>
                    <a:lstStyle/>
                    <a:p>
                      <a:pPr algn="ctr"/>
                      <a:r>
                        <a:rPr lang="en-US" dirty="0" smtClean="0"/>
                        <a:t>BTC</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BTD</a:t>
                      </a:r>
                      <a:endParaRPr lang="en-US" dirty="0"/>
                    </a:p>
                  </a:txBody>
                  <a:tcPr/>
                </a:tc>
                <a:tc>
                  <a:txBody>
                    <a:bodyPr/>
                    <a:lstStyle/>
                    <a:p>
                      <a:pPr algn="ctr"/>
                      <a:r>
                        <a:rPr lang="en-US" dirty="0" smtClean="0"/>
                        <a:t>55</a:t>
                      </a:r>
                      <a:endParaRPr lang="en-US" dirty="0"/>
                    </a:p>
                  </a:txBody>
                  <a:tcPr/>
                </a:tc>
              </a:tr>
              <a:tr h="370840">
                <a:tc>
                  <a:txBody>
                    <a:bodyPr/>
                    <a:lstStyle/>
                    <a:p>
                      <a:pPr algn="ctr"/>
                      <a:r>
                        <a:rPr lang="en-US" dirty="0" smtClean="0"/>
                        <a:t>BTE</a:t>
                      </a:r>
                      <a:endParaRPr lang="en-US" dirty="0"/>
                    </a:p>
                  </a:txBody>
                  <a:tcPr/>
                </a:tc>
                <a:tc>
                  <a:txBody>
                    <a:bodyPr/>
                    <a:lstStyle/>
                    <a:p>
                      <a:pPr algn="ctr"/>
                      <a:r>
                        <a:rPr lang="en-US" dirty="0" smtClean="0"/>
                        <a:t>45</a:t>
                      </a:r>
                      <a:endParaRPr lang="en-US" dirty="0"/>
                    </a:p>
                  </a:txBody>
                  <a:tcPr/>
                </a:tc>
              </a:tr>
              <a:tr h="370840">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WTC</a:t>
                      </a:r>
                      <a:endParaRPr lang="en-US" dirty="0"/>
                    </a:p>
                  </a:txBody>
                  <a:tcPr/>
                </a:tc>
                <a:tc>
                  <a:txBody>
                    <a:bodyPr/>
                    <a:lstStyle/>
                    <a:p>
                      <a:pPr algn="ctr"/>
                      <a:r>
                        <a:rPr lang="en-US" dirty="0" smtClean="0"/>
                        <a:t>62</a:t>
                      </a:r>
                    </a:p>
                  </a:txBody>
                  <a:tcPr/>
                </a:tc>
              </a:tr>
              <a:tr h="370840">
                <a:tc>
                  <a:txBody>
                    <a:bodyPr/>
                    <a:lstStyle/>
                    <a:p>
                      <a:pPr algn="ctr"/>
                      <a:r>
                        <a:rPr lang="en-US" dirty="0" smtClean="0"/>
                        <a:t>WTD</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WTE</a:t>
                      </a:r>
                      <a:endParaRPr lang="en-US" dirty="0"/>
                    </a:p>
                  </a:txBody>
                  <a:tcPr/>
                </a:tc>
                <a:tc>
                  <a:txBody>
                    <a:bodyPr/>
                    <a:lstStyle/>
                    <a:p>
                      <a:pPr algn="ctr"/>
                      <a:r>
                        <a:rPr lang="en-US" dirty="0" smtClean="0"/>
                        <a:t>40</a:t>
                      </a:r>
                      <a:endParaRPr lang="en-US" dirty="0"/>
                    </a:p>
                  </a:txBody>
                  <a:tcPr/>
                </a:tc>
              </a:tr>
            </a:tbl>
          </a:graphicData>
        </a:graphic>
      </p:graphicFrame>
    </p:spTree>
    <p:extLst>
      <p:ext uri="{BB962C8B-B14F-4D97-AF65-F5344CB8AC3E}">
        <p14:creationId xmlns:p14="http://schemas.microsoft.com/office/powerpoint/2010/main" val="369642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8596668" cy="1143000"/>
          </a:xfrm>
        </p:spPr>
        <p:txBody>
          <a:bodyPr/>
          <a:lstStyle/>
          <a:p>
            <a:pPr algn="ctr"/>
            <a:r>
              <a:rPr lang="en-US" dirty="0" smtClean="0">
                <a:solidFill>
                  <a:srgbClr val="FF0000"/>
                </a:solidFill>
              </a:rPr>
              <a:t>Types of Jute</a:t>
            </a:r>
            <a:endParaRPr lang="en-US" dirty="0">
              <a:solidFill>
                <a:srgbClr val="FF0000"/>
              </a:solidFill>
            </a:endParaRPr>
          </a:p>
        </p:txBody>
      </p:sp>
      <p:sp>
        <p:nvSpPr>
          <p:cNvPr id="3" name="Content Placeholder 2"/>
          <p:cNvSpPr>
            <a:spLocks noGrp="1"/>
          </p:cNvSpPr>
          <p:nvPr>
            <p:ph idx="1"/>
          </p:nvPr>
        </p:nvSpPr>
        <p:spPr>
          <a:xfrm>
            <a:off x="677334" y="1175657"/>
            <a:ext cx="8596668" cy="4865705"/>
          </a:xfrm>
        </p:spPr>
        <p:txBody>
          <a:bodyPr/>
          <a:lstStyle/>
          <a:p>
            <a:r>
              <a:rPr lang="en-US" dirty="0" smtClean="0"/>
              <a:t> </a:t>
            </a:r>
            <a:r>
              <a:rPr lang="en-US" sz="2400" b="1" dirty="0"/>
              <a:t>Bangla Tossa Clean (BTC): </a:t>
            </a:r>
            <a:r>
              <a:rPr lang="en-US" dirty="0"/>
              <a:t>Uniform </a:t>
            </a:r>
            <a:r>
              <a:rPr lang="en-US" dirty="0" smtClean="0"/>
              <a:t>color, golden/red, Tossa </a:t>
            </a:r>
            <a:r>
              <a:rPr lang="en-US" dirty="0"/>
              <a:t>of finest texture, Very strong and very good luster. Completely free from any defects. Clean cut and well </a:t>
            </a:r>
            <a:r>
              <a:rPr lang="en-US" dirty="0" smtClean="0"/>
              <a:t>hackled.</a:t>
            </a:r>
          </a:p>
          <a:p>
            <a:r>
              <a:rPr lang="en-US" sz="2400" b="1" dirty="0" err="1" smtClean="0"/>
              <a:t>Bangla</a:t>
            </a:r>
            <a:r>
              <a:rPr lang="en-US" sz="2400" b="1" dirty="0" smtClean="0"/>
              <a:t> </a:t>
            </a:r>
            <a:r>
              <a:rPr lang="en-US" sz="2400" b="1" dirty="0"/>
              <a:t>Tossa (BTD) = </a:t>
            </a:r>
            <a:r>
              <a:rPr lang="en-US" sz="2400" b="1" dirty="0" smtClean="0"/>
              <a:t>X-1,2,3: </a:t>
            </a:r>
            <a:r>
              <a:rPr lang="en-US" dirty="0" smtClean="0"/>
              <a:t>Uniform </a:t>
            </a:r>
            <a:r>
              <a:rPr lang="en-US" dirty="0" err="1"/>
              <a:t>Colour</a:t>
            </a:r>
            <a:r>
              <a:rPr lang="en-US" dirty="0"/>
              <a:t>, Light golden to </a:t>
            </a:r>
            <a:r>
              <a:rPr lang="en-US" dirty="0" err="1" smtClean="0"/>
              <a:t>reddish,Tossa</a:t>
            </a:r>
            <a:r>
              <a:rPr lang="en-US" dirty="0" smtClean="0"/>
              <a:t> </a:t>
            </a:r>
            <a:r>
              <a:rPr lang="en-US" dirty="0"/>
              <a:t>of fine texture, strong and good luster. Free from any blemish completely. Clean cut and well hackled</a:t>
            </a:r>
            <a:r>
              <a:rPr lang="en-US" dirty="0" smtClean="0"/>
              <a:t>.</a:t>
            </a:r>
          </a:p>
          <a:p>
            <a:r>
              <a:rPr lang="en-US" sz="2400" b="1" dirty="0" err="1" smtClean="0"/>
              <a:t>Bangla</a:t>
            </a:r>
            <a:r>
              <a:rPr lang="en-US" sz="2400" b="1" dirty="0" smtClean="0"/>
              <a:t> </a:t>
            </a:r>
            <a:r>
              <a:rPr lang="en-US" sz="2400" b="1" dirty="0"/>
              <a:t>Tossa-E (BTE): </a:t>
            </a:r>
            <a:r>
              <a:rPr lang="en-US" dirty="0"/>
              <a:t>Any </a:t>
            </a:r>
            <a:r>
              <a:rPr lang="en-US" dirty="0" err="1"/>
              <a:t>colour</a:t>
            </a:r>
            <a:r>
              <a:rPr lang="en-US" dirty="0"/>
              <a:t>, any strength but free from perished fibre. Free from </a:t>
            </a:r>
            <a:r>
              <a:rPr lang="en-US" dirty="0" smtClean="0"/>
              <a:t>unfretted jute </a:t>
            </a:r>
            <a:r>
              <a:rPr lang="en-US" dirty="0"/>
              <a:t>and stick but bark and hard center permissible. Rough cut and hackled</a:t>
            </a:r>
            <a:r>
              <a:rPr lang="en-US" dirty="0" smtClean="0"/>
              <a:t>.</a:t>
            </a:r>
          </a:p>
          <a:p>
            <a:endParaRPr lang="en-US" dirty="0"/>
          </a:p>
          <a:p>
            <a:pPr lvl="1"/>
            <a:r>
              <a:rPr lang="en-US" dirty="0"/>
              <a:t>Bangla Tossa Jute (</a:t>
            </a:r>
            <a:r>
              <a:rPr lang="en-US" dirty="0" err="1"/>
              <a:t>Corchorus</a:t>
            </a:r>
            <a:r>
              <a:rPr lang="en-US" dirty="0"/>
              <a:t> </a:t>
            </a:r>
            <a:r>
              <a:rPr lang="en-US" dirty="0" err="1"/>
              <a:t>olitorius</a:t>
            </a:r>
            <a:r>
              <a:rPr lang="en-US" dirty="0"/>
              <a:t>)</a:t>
            </a:r>
            <a:br>
              <a:rPr lang="en-US" dirty="0"/>
            </a:br>
            <a:r>
              <a:rPr lang="en-US" dirty="0"/>
              <a:t>Bangla White Jute (</a:t>
            </a:r>
            <a:r>
              <a:rPr lang="en-US" dirty="0" err="1"/>
              <a:t>Corchorus</a:t>
            </a:r>
            <a:r>
              <a:rPr lang="en-US" dirty="0"/>
              <a:t> </a:t>
            </a:r>
            <a:r>
              <a:rPr lang="en-US" dirty="0" err="1"/>
              <a:t>capsularis</a:t>
            </a:r>
            <a:r>
              <a:rPr lang="en-US" dirty="0"/>
              <a:t>)</a:t>
            </a:r>
          </a:p>
        </p:txBody>
      </p:sp>
    </p:spTree>
    <p:extLst>
      <p:ext uri="{BB962C8B-B14F-4D97-AF65-F5344CB8AC3E}">
        <p14:creationId xmlns:p14="http://schemas.microsoft.com/office/powerpoint/2010/main" val="2269102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Wool</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Top Exporting Countries </a:t>
            </a:r>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3228864"/>
              </p:ext>
            </p:extLst>
          </p:nvPr>
        </p:nvGraphicFramePr>
        <p:xfrm>
          <a:off x="1742281" y="1760061"/>
          <a:ext cx="6467475" cy="4048252"/>
        </p:xfrm>
        <a:graphic>
          <a:graphicData uri="http://schemas.openxmlformats.org/drawingml/2006/table">
            <a:tbl>
              <a:tblPr firstRow="1" firstCol="1" bandRow="1">
                <a:tableStyleId>{5C22544A-7EE6-4342-B048-85BDC9FD1C3A}</a:tableStyleId>
              </a:tblPr>
              <a:tblGrid>
                <a:gridCol w="2155825"/>
                <a:gridCol w="2155825"/>
                <a:gridCol w="2155825"/>
              </a:tblGrid>
              <a:tr h="340995">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Export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export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Australia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$1.94 B</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67%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New Zealand</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$226 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7.8%</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dirty="0">
                          <a:solidFill>
                            <a:srgbClr val="FF0000"/>
                          </a:solidFill>
                          <a:effectLst/>
                        </a:rPr>
                        <a:t>South  Africa</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$248 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8.6%</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Uruguay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64.4M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solidFill>
                            <a:srgbClr val="FF0000"/>
                          </a:solidFill>
                          <a:effectLst/>
                        </a:rPr>
                        <a:t>United Kindom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1457325" algn="l"/>
                        </a:tabLst>
                      </a:pPr>
                      <a:r>
                        <a:rPr lang="en-US" sz="1600" dirty="0">
                          <a:solidFill>
                            <a:srgbClr val="FF0000"/>
                          </a:solidFill>
                          <a:effectLst/>
                        </a:rPr>
                        <a:t>54.4M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1.9%</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dirty="0">
                          <a:effectLst/>
                        </a:rPr>
                        <a:t>Argentina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49.7M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46.8M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Spain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34.4M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6555">
                <a:tc>
                  <a:txBody>
                    <a:bodyPr/>
                    <a:lstStyle/>
                    <a:p>
                      <a:pPr marL="0" marR="0">
                        <a:lnSpc>
                          <a:spcPct val="115000"/>
                        </a:lnSpc>
                        <a:spcBef>
                          <a:spcPts val="0"/>
                        </a:spcBef>
                        <a:spcAft>
                          <a:spcPts val="0"/>
                        </a:spcAft>
                      </a:pPr>
                      <a:r>
                        <a:rPr lang="en-US" sz="1600">
                          <a:effectLst/>
                        </a:rPr>
                        <a:t>Brazil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Peru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21.8M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9155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a:bodyPr>
          <a:lstStyle/>
          <a:p>
            <a:r>
              <a:rPr lang="en-US" sz="2800" dirty="0" smtClean="0">
                <a:latin typeface="Times New Roman" panose="02020603050405020304" pitchFamily="18" charset="0"/>
                <a:cs typeface="Times New Roman" panose="02020603050405020304" pitchFamily="18" charset="0"/>
              </a:rPr>
              <a:t>Top Wool fibre importing countries</a:t>
            </a:r>
            <a:endParaRPr lang="en-US"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290341"/>
              </p:ext>
            </p:extLst>
          </p:nvPr>
        </p:nvGraphicFramePr>
        <p:xfrm>
          <a:off x="1694656" y="2118265"/>
          <a:ext cx="6562725" cy="3392424"/>
        </p:xfrm>
        <a:graphic>
          <a:graphicData uri="http://schemas.openxmlformats.org/drawingml/2006/table">
            <a:tbl>
              <a:tblPr firstRow="1" firstCol="1" bandRow="1">
                <a:tableStyleId>{5C22544A-7EE6-4342-B048-85BDC9FD1C3A}</a:tableStyleId>
              </a:tblPr>
              <a:tblGrid>
                <a:gridCol w="2187575"/>
                <a:gridCol w="2187575"/>
                <a:gridCol w="2187575"/>
              </a:tblGrid>
              <a:tr h="278130">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Imprt 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import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China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2.13B</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72%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India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242M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8.2%</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Czech Republic</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180M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6.15%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dirty="0">
                          <a:solidFill>
                            <a:srgbClr val="FF0000"/>
                          </a:solidFill>
                          <a:effectLst/>
                        </a:rPr>
                        <a:t>Italy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149M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Uruguay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50.6M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Egypt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United kindom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21.5M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Turkey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19.2M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970">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United states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8.4M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0.289%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38379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50"/>
            <a:ext cx="8596668" cy="1320800"/>
          </a:xfrm>
        </p:spPr>
        <p:txBody>
          <a:bodyPr anchor="ctr">
            <a:normAutofit/>
          </a:bodyPr>
          <a:lstStyle/>
          <a:p>
            <a:r>
              <a:rPr lang="en-US" sz="4800" b="1" dirty="0" smtClean="0">
                <a:solidFill>
                  <a:srgbClr val="FF0000"/>
                </a:solidFill>
              </a:rPr>
              <a:t>Cotton</a:t>
            </a:r>
            <a:endParaRPr lang="en-US" sz="48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833062" y="372315"/>
            <a:ext cx="4999926" cy="2720019"/>
          </a:xfrm>
          <a:prstGeom prst="rect">
            <a:avLst/>
          </a:prstGeom>
        </p:spPr>
      </p:pic>
      <p:sp>
        <p:nvSpPr>
          <p:cNvPr id="5" name="Rectangle 4"/>
          <p:cNvSpPr/>
          <p:nvPr/>
        </p:nvSpPr>
        <p:spPr>
          <a:xfrm>
            <a:off x="832513" y="1781150"/>
            <a:ext cx="5900796" cy="4031873"/>
          </a:xfrm>
          <a:prstGeom prst="rect">
            <a:avLst/>
          </a:prstGeom>
        </p:spPr>
        <p:txBody>
          <a:bodyPr wrap="square">
            <a:spAutoFit/>
          </a:bodyPr>
          <a:lstStyle/>
          <a:p>
            <a:pPr marL="514350" indent="-514350"/>
            <a:r>
              <a:rPr lang="en-US" dirty="0" smtClean="0"/>
              <a:t>Cotton is </a:t>
            </a:r>
          </a:p>
          <a:p>
            <a:pPr marL="971550" lvl="1" indent="-514350">
              <a:buFont typeface="+mj-lt"/>
              <a:buAutoNum type="arabicPeriod"/>
            </a:pPr>
            <a:r>
              <a:rPr lang="en-US" dirty="0" smtClean="0"/>
              <a:t>soft</a:t>
            </a:r>
            <a:r>
              <a:rPr lang="en-US" dirty="0"/>
              <a:t>, fluffy staple </a:t>
            </a:r>
            <a:r>
              <a:rPr lang="en-US" dirty="0" smtClean="0"/>
              <a:t>fiber</a:t>
            </a:r>
          </a:p>
          <a:p>
            <a:pPr marL="971550" lvl="1" indent="-514350">
              <a:buFont typeface="+mj-lt"/>
              <a:buAutoNum type="arabicPeriod"/>
            </a:pPr>
            <a:r>
              <a:rPr lang="en-US" dirty="0" smtClean="0"/>
              <a:t>Grows </a:t>
            </a:r>
            <a:r>
              <a:rPr lang="en-US" dirty="0"/>
              <a:t>in a ball</a:t>
            </a:r>
          </a:p>
          <a:p>
            <a:pPr marL="971550" lvl="1" indent="-514350">
              <a:buFont typeface="+mj-lt"/>
              <a:buAutoNum type="arabicPeriod"/>
            </a:pPr>
            <a:r>
              <a:rPr lang="en-US" dirty="0" smtClean="0"/>
              <a:t>Almost </a:t>
            </a:r>
            <a:r>
              <a:rPr lang="en-US" dirty="0"/>
              <a:t>pure </a:t>
            </a:r>
            <a:r>
              <a:rPr lang="en-US" dirty="0" smtClean="0"/>
              <a:t>cellulose</a:t>
            </a:r>
          </a:p>
          <a:p>
            <a:pPr marL="514350" indent="-514350"/>
            <a:endParaRPr lang="en-US" dirty="0" smtClean="0"/>
          </a:p>
          <a:p>
            <a:pPr marL="514350" indent="-514350">
              <a:lnSpc>
                <a:spcPct val="150000"/>
              </a:lnSpc>
            </a:pPr>
            <a:r>
              <a:rPr lang="en-US" dirty="0" smtClean="0"/>
              <a:t>Production</a:t>
            </a:r>
          </a:p>
          <a:p>
            <a:pPr lvl="1">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Near about </a:t>
            </a:r>
            <a:r>
              <a:rPr lang="en-US" sz="2000" dirty="0" smtClean="0">
                <a:solidFill>
                  <a:srgbClr val="00B0F0"/>
                </a:solidFill>
                <a:latin typeface="Times New Roman" panose="02020603050405020304" pitchFamily="18" charset="0"/>
                <a:cs typeface="Times New Roman" panose="02020603050405020304" pitchFamily="18" charset="0"/>
              </a:rPr>
              <a:t>25 million tons or 110 million bales</a:t>
            </a:r>
            <a:r>
              <a:rPr lang="en-US" dirty="0" smtClean="0">
                <a:latin typeface="Times New Roman" panose="02020603050405020304" pitchFamily="18" charset="0"/>
                <a:cs typeface="Times New Roman" panose="02020603050405020304" pitchFamily="18" charset="0"/>
              </a:rPr>
              <a:t> annually</a:t>
            </a:r>
          </a:p>
          <a:p>
            <a:pPr lvl="1">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Consume </a:t>
            </a:r>
            <a:r>
              <a:rPr lang="en-US" sz="2000" dirty="0" smtClean="0">
                <a:solidFill>
                  <a:srgbClr val="00B0F0"/>
                </a:solidFill>
                <a:latin typeface="Times New Roman" panose="02020603050405020304" pitchFamily="18" charset="0"/>
                <a:cs typeface="Times New Roman" panose="02020603050405020304" pitchFamily="18" charset="0"/>
              </a:rPr>
              <a:t>2.5%</a:t>
            </a:r>
            <a:r>
              <a:rPr lang="en-US" dirty="0" smtClean="0">
                <a:latin typeface="Times New Roman" panose="02020603050405020304" pitchFamily="18" charset="0"/>
                <a:cs typeface="Times New Roman" panose="02020603050405020304" pitchFamily="18" charset="0"/>
              </a:rPr>
              <a:t> of the world's arable(</a:t>
            </a:r>
            <a:r>
              <a:rPr lang="en-US" dirty="0" smtClean="0"/>
              <a:t>agricultural</a:t>
            </a:r>
            <a:r>
              <a:rPr lang="en-US" dirty="0" smtClean="0">
                <a:latin typeface="Times New Roman" panose="02020603050405020304" pitchFamily="18" charset="0"/>
                <a:cs typeface="Times New Roman" panose="02020603050405020304" pitchFamily="18" charset="0"/>
              </a:rPr>
              <a:t>) land </a:t>
            </a:r>
          </a:p>
          <a:p>
            <a:pPr marL="514350" indent="-514350"/>
            <a:endParaRPr lang="en-US" dirty="0" smtClean="0"/>
          </a:p>
          <a:p>
            <a:endParaRPr lang="en-US" dirty="0"/>
          </a:p>
          <a:p>
            <a:endParaRPr lang="en-US" sz="1600" dirty="0"/>
          </a:p>
        </p:txBody>
      </p:sp>
      <p:pic>
        <p:nvPicPr>
          <p:cNvPr id="6" name="Picture 5"/>
          <p:cNvPicPr>
            <a:picLocks noChangeAspect="1"/>
          </p:cNvPicPr>
          <p:nvPr/>
        </p:nvPicPr>
        <p:blipFill>
          <a:blip r:embed="rId3"/>
          <a:stretch>
            <a:fillRect/>
          </a:stretch>
        </p:blipFill>
        <p:spPr>
          <a:xfrm>
            <a:off x="6799811" y="3518896"/>
            <a:ext cx="5020888" cy="2682400"/>
          </a:xfrm>
          <a:prstGeom prst="rect">
            <a:avLst/>
          </a:prstGeom>
        </p:spPr>
      </p:pic>
    </p:spTree>
    <p:extLst>
      <p:ext uri="{BB962C8B-B14F-4D97-AF65-F5344CB8AC3E}">
        <p14:creationId xmlns:p14="http://schemas.microsoft.com/office/powerpoint/2010/main" val="2312911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r>
              <a:rPr lang="en-US" dirty="0" smtClean="0">
                <a:solidFill>
                  <a:srgbClr val="FF0000"/>
                </a:solidFill>
              </a:rPr>
              <a:t>Price comparison (US cents/</a:t>
            </a:r>
            <a:r>
              <a:rPr lang="en-US" dirty="0" err="1" smtClean="0">
                <a:solidFill>
                  <a:srgbClr val="FF0000"/>
                </a:solidFill>
              </a:rPr>
              <a:t>lb</a:t>
            </a:r>
            <a:r>
              <a:rPr lang="en-US" dirty="0" smtClean="0">
                <a:solidFill>
                  <a:srgbClr val="FF0000"/>
                </a:solidFill>
              </a:rPr>
              <a:t>)</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1312248"/>
              </p:ext>
            </p:extLst>
          </p:nvPr>
        </p:nvGraphicFramePr>
        <p:xfrm>
          <a:off x="677863" y="1322386"/>
          <a:ext cx="8596310" cy="2139270"/>
        </p:xfrm>
        <a:graphic>
          <a:graphicData uri="http://schemas.openxmlformats.org/drawingml/2006/table">
            <a:tbl>
              <a:tblPr firstRow="1" bandRow="1">
                <a:tableStyleId>{5C22544A-7EE6-4342-B048-85BDC9FD1C3A}</a:tableStyleId>
              </a:tblPr>
              <a:tblGrid>
                <a:gridCol w="1719262"/>
                <a:gridCol w="1719262"/>
                <a:gridCol w="1719262"/>
                <a:gridCol w="1719262"/>
                <a:gridCol w="1719262"/>
              </a:tblGrid>
              <a:tr h="1069635">
                <a:tc>
                  <a:txBody>
                    <a:bodyPr/>
                    <a:lstStyle/>
                    <a:p>
                      <a:pPr algn="ctr"/>
                      <a:r>
                        <a:rPr lang="en-US" dirty="0" smtClean="0"/>
                        <a:t>Cotton</a:t>
                      </a:r>
                      <a:endParaRPr lang="en-US" dirty="0"/>
                    </a:p>
                  </a:txBody>
                  <a:tcPr/>
                </a:tc>
                <a:tc>
                  <a:txBody>
                    <a:bodyPr/>
                    <a:lstStyle/>
                    <a:p>
                      <a:pPr algn="ctr"/>
                      <a:r>
                        <a:rPr lang="en-US" dirty="0" smtClean="0"/>
                        <a:t>Polyester</a:t>
                      </a:r>
                      <a:r>
                        <a:rPr lang="en-US" baseline="0" dirty="0" smtClean="0"/>
                        <a:t> </a:t>
                      </a:r>
                      <a:endParaRPr lang="en-US" dirty="0" smtClean="0"/>
                    </a:p>
                  </a:txBody>
                  <a:tcPr/>
                </a:tc>
                <a:tc>
                  <a:txBody>
                    <a:bodyPr/>
                    <a:lstStyle/>
                    <a:p>
                      <a:pPr algn="ctr"/>
                      <a:r>
                        <a:rPr lang="en-US" dirty="0" smtClean="0"/>
                        <a:t>Wool</a:t>
                      </a:r>
                      <a:endParaRPr lang="en-US" dirty="0"/>
                    </a:p>
                  </a:txBody>
                  <a:tcPr/>
                </a:tc>
                <a:tc>
                  <a:txBody>
                    <a:bodyPr/>
                    <a:lstStyle/>
                    <a:p>
                      <a:pPr algn="ctr"/>
                      <a:r>
                        <a:rPr lang="en-US" dirty="0" smtClean="0"/>
                        <a:t>Viscose</a:t>
                      </a:r>
                      <a:endParaRPr lang="en-US" dirty="0"/>
                    </a:p>
                  </a:txBody>
                  <a:tcPr/>
                </a:tc>
                <a:tc>
                  <a:txBody>
                    <a:bodyPr/>
                    <a:lstStyle/>
                    <a:p>
                      <a:pPr algn="ctr"/>
                      <a:r>
                        <a:rPr lang="en-US" dirty="0" smtClean="0"/>
                        <a:t>Nylon</a:t>
                      </a:r>
                      <a:endParaRPr lang="en-US" dirty="0"/>
                    </a:p>
                  </a:txBody>
                  <a:tcPr/>
                </a:tc>
              </a:tr>
              <a:tr h="1069635">
                <a:tc>
                  <a:txBody>
                    <a:bodyPr/>
                    <a:lstStyle/>
                    <a:p>
                      <a:pPr algn="ctr"/>
                      <a:r>
                        <a:rPr lang="en-US" dirty="0" smtClean="0"/>
                        <a:t>75-85</a:t>
                      </a:r>
                      <a:endParaRPr lang="en-US" dirty="0"/>
                    </a:p>
                  </a:txBody>
                  <a:tcPr/>
                </a:tc>
                <a:tc>
                  <a:txBody>
                    <a:bodyPr/>
                    <a:lstStyle/>
                    <a:p>
                      <a:pPr algn="ctr"/>
                      <a:r>
                        <a:rPr lang="en-US" dirty="0" smtClean="0"/>
                        <a:t>60-70</a:t>
                      </a:r>
                      <a:endParaRPr lang="en-US" dirty="0"/>
                    </a:p>
                  </a:txBody>
                  <a:tcPr/>
                </a:tc>
                <a:tc>
                  <a:txBody>
                    <a:bodyPr/>
                    <a:lstStyle/>
                    <a:p>
                      <a:pPr algn="ctr"/>
                      <a:r>
                        <a:rPr lang="en-US" dirty="0" smtClean="0"/>
                        <a:t>600</a:t>
                      </a:r>
                      <a:endParaRPr lang="en-US" dirty="0"/>
                    </a:p>
                  </a:txBody>
                  <a:tcPr/>
                </a:tc>
                <a:tc>
                  <a:txBody>
                    <a:bodyPr/>
                    <a:lstStyle/>
                    <a:p>
                      <a:pPr algn="ctr"/>
                      <a:r>
                        <a:rPr lang="en-US" dirty="0" smtClean="0"/>
                        <a:t>100-110</a:t>
                      </a:r>
                      <a:endParaRPr lang="en-US" dirty="0"/>
                    </a:p>
                  </a:txBody>
                  <a:tcPr/>
                </a:tc>
                <a:tc>
                  <a:txBody>
                    <a:bodyPr/>
                    <a:lstStyle/>
                    <a:p>
                      <a:pPr algn="ctr"/>
                      <a:r>
                        <a:rPr lang="en-US" dirty="0" smtClean="0"/>
                        <a:t>160-170</a:t>
                      </a:r>
                      <a:endParaRPr lang="en-US" dirty="0"/>
                    </a:p>
                  </a:txBody>
                  <a:tcPr/>
                </a:tc>
              </a:tr>
            </a:tbl>
          </a:graphicData>
        </a:graphic>
      </p:graphicFrame>
    </p:spTree>
    <p:extLst>
      <p:ext uri="{BB962C8B-B14F-4D97-AF65-F5344CB8AC3E}">
        <p14:creationId xmlns:p14="http://schemas.microsoft.com/office/powerpoint/2010/main" val="2624152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r>
              <a:rPr lang="en-US" sz="2700" b="1" dirty="0">
                <a:latin typeface="Times New Roman" panose="02020603050405020304" pitchFamily="18" charset="0"/>
                <a:cs typeface="Times New Roman" panose="02020603050405020304" pitchFamily="18" charset="0"/>
              </a:rPr>
              <a:t>Bangladesh apparel sector has 95% local investors: BGMEA</a:t>
            </a:r>
            <a:r>
              <a:rPr lang="en-US" b="1" dirty="0"/>
              <a:t/>
            </a:r>
            <a:br>
              <a:rPr lang="en-US" b="1" dirty="0"/>
            </a:br>
            <a:endParaRPr lang="en-US" dirty="0"/>
          </a:p>
        </p:txBody>
      </p:sp>
      <p:sp>
        <p:nvSpPr>
          <p:cNvPr id="3" name="Content Placeholder 2"/>
          <p:cNvSpPr>
            <a:spLocks noGrp="1"/>
          </p:cNvSpPr>
          <p:nvPr>
            <p:ph idx="1"/>
          </p:nvPr>
        </p:nvSpPr>
        <p:spPr>
          <a:xfrm>
            <a:off x="677333" y="1159329"/>
            <a:ext cx="8956523" cy="5698671"/>
          </a:xfrm>
        </p:spPr>
        <p:txBody>
          <a:bodyPr>
            <a:normAutofit/>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local. Moreover, Bangladesh also has a number of foreign investors in textile and apparel sectors. The country encourages foreign 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also working on decreasing its dependency on imports as there has been a significant capacity building in 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a:t>
            </a:r>
            <a:r>
              <a:rPr lang="en-US" sz="2000" dirty="0" smtClean="0">
                <a:latin typeface="Times New Roman" panose="02020603050405020304" pitchFamily="18" charset="0"/>
                <a:cs typeface="Times New Roman" panose="02020603050405020304" pitchFamily="18" charset="0"/>
              </a:rPr>
              <a:t>95 </a:t>
            </a:r>
            <a:r>
              <a:rPr lang="en-US" sz="2000" dirty="0">
                <a:latin typeface="Times New Roman" panose="02020603050405020304" pitchFamily="18" charset="0"/>
                <a:cs typeface="Times New Roman" panose="02020603050405020304" pitchFamily="18" charset="0"/>
              </a:rPr>
              <a:t>per cent of the knitted fabrics are produced in Bangladesh. Denim production capacity has also got a significant boost in the last decade. Almost 50 per cent of the demand for denim fabric by our export oriented garment industry is being fulfilled by our local denim mills. Besides, Bangladesh 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production</a:t>
            </a:r>
            <a:r>
              <a:rPr lang="en-US" sz="2000" dirty="0"/>
              <a:t>, </a:t>
            </a:r>
            <a:r>
              <a:rPr lang="en-US" sz="2000" dirty="0">
                <a:latin typeface="Times New Roman" panose="02020603050405020304" pitchFamily="18" charset="0"/>
                <a:cs typeface="Times New Roman" panose="02020603050405020304" pitchFamily="18" charset="0"/>
              </a:rPr>
              <a:t>which has potentials for </a:t>
            </a:r>
            <a:r>
              <a:rPr lang="en-US" sz="2000" dirty="0" smtClean="0">
                <a:latin typeface="Times New Roman" panose="02020603050405020304" pitchFamily="18" charset="0"/>
                <a:cs typeface="Times New Roman" panose="02020603050405020304" pitchFamily="18" charset="0"/>
              </a:rPr>
              <a:t>investment</a:t>
            </a:r>
            <a:r>
              <a:rPr lang="en-US" sz="2000" dirty="0"/>
              <a:t>-</a:t>
            </a:r>
            <a:r>
              <a:rPr lang="en-US" sz="2000" dirty="0" smtClean="0"/>
              <a:t> </a:t>
            </a:r>
            <a:r>
              <a:rPr lang="en-US" sz="2000" dirty="0"/>
              <a:t>BGMEA</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19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4414"/>
          </a:xfrm>
        </p:spPr>
        <p:txBody>
          <a:bodyPr>
            <a:normAutofit fontScale="90000"/>
          </a:bodyPr>
          <a:lstStyle/>
          <a:p>
            <a:r>
              <a:rPr lang="en-US" sz="2200" b="1" dirty="0">
                <a:latin typeface="Times New Roman" panose="02020603050405020304" pitchFamily="18" charset="0"/>
                <a:cs typeface="Times New Roman" panose="02020603050405020304" pitchFamily="18" charset="0"/>
              </a:rPr>
              <a:t>China's Relocation Helps Bangladesh become top garment exporter</a:t>
            </a:r>
            <a:r>
              <a:rPr lang="en-US" b="1" dirty="0"/>
              <a:t/>
            </a:r>
            <a:br>
              <a:rPr lang="en-US" b="1" dirty="0"/>
            </a:br>
            <a:endParaRPr lang="en-US" dirty="0"/>
          </a:p>
        </p:txBody>
      </p:sp>
      <p:sp>
        <p:nvSpPr>
          <p:cNvPr id="3" name="Content Placeholder 2"/>
          <p:cNvSpPr>
            <a:spLocks noGrp="1"/>
          </p:cNvSpPr>
          <p:nvPr>
            <p:ph idx="1"/>
          </p:nvPr>
        </p:nvSpPr>
        <p:spPr>
          <a:xfrm>
            <a:off x="677334" y="1094015"/>
            <a:ext cx="8596668" cy="4947348"/>
          </a:xfrm>
        </p:spPr>
        <p:txBody>
          <a:bodyPr/>
          <a:lstStyle/>
          <a:p>
            <a:pPr lvl="0" algn="just"/>
            <a:r>
              <a:rPr lang="en-US" sz="2000" dirty="0">
                <a:latin typeface="Times New Roman" panose="02020603050405020304" pitchFamily="18" charset="0"/>
                <a:cs typeface="Times New Roman" panose="02020603050405020304" pitchFamily="18" charset="0"/>
              </a:rPr>
              <a:t>China can play a major role in making Bangladesh the world's top exporter of garments, according to analysts. Chinese industrialists are now planning to relocate their garments and textile industries, especially those manufacturing low-end apparel. These can be shifted to Bangladesh, where the government is planning to award a special economic zone to China</a:t>
            </a:r>
            <a:r>
              <a:rPr lang="en-US" sz="2000" dirty="0" smtClean="0">
                <a:latin typeface="Times New Roman" panose="02020603050405020304" pitchFamily="18" charset="0"/>
                <a:cs typeface="Times New Roman" panose="02020603050405020304" pitchFamily="18" charset="0"/>
              </a:rPr>
              <a:t>.</a:t>
            </a:r>
          </a:p>
          <a:p>
            <a:pPr lvl="0" algn="just"/>
            <a:r>
              <a:rPr lang="en-US" sz="2000" dirty="0">
                <a:latin typeface="Times New Roman" panose="02020603050405020304" pitchFamily="18" charset="0"/>
                <a:cs typeface="Times New Roman" panose="02020603050405020304" pitchFamily="18" charset="0"/>
              </a:rPr>
              <a:t>If Bangladesh plays its cards correctly, it can emerge as the number 1 readymade garment exporter in the world in the next 10 </a:t>
            </a:r>
            <a:r>
              <a:rPr lang="en-US" sz="2000" dirty="0" smtClean="0">
                <a:latin typeface="Times New Roman" panose="02020603050405020304" pitchFamily="18" charset="0"/>
                <a:cs typeface="Times New Roman" panose="02020603050405020304" pitchFamily="18" charset="0"/>
              </a:rPr>
              <a:t>years</a:t>
            </a:r>
          </a:p>
          <a:p>
            <a:pPr algn="just"/>
            <a:r>
              <a:rPr lang="en-US" sz="2000" dirty="0">
                <a:latin typeface="Times New Roman" panose="02020603050405020304" pitchFamily="18" charset="0"/>
                <a:cs typeface="Times New Roman" panose="02020603050405020304" pitchFamily="18" charset="0"/>
              </a:rPr>
              <a:t>China currently accounts for nearly 40 per cent share of global apparel consumption, which stood at $445 billion in 2015. In comparison, Bangladesh is far behind with around 6 per cent share.</a:t>
            </a:r>
          </a:p>
          <a:p>
            <a:pPr marL="0" lvl="0" indent="0" algn="just">
              <a:buNone/>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316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1050"/>
            <a:ext cx="8596668" cy="435429"/>
          </a:xfrm>
        </p:spPr>
        <p:txBody>
          <a:bodyPr>
            <a:normAutofit fontScale="90000"/>
          </a:bodyPr>
          <a:lstStyle/>
          <a:p>
            <a:r>
              <a:rPr lang="en-US" b="1" dirty="0">
                <a:latin typeface="Times New Roman" panose="02020603050405020304" pitchFamily="18" charset="0"/>
                <a:cs typeface="Times New Roman" panose="02020603050405020304" pitchFamily="18" charset="0"/>
              </a:rPr>
              <a:t>Bangladesh garment industry at a glance</a:t>
            </a:r>
            <a:r>
              <a:rPr lang="en-US" b="1" dirty="0"/>
              <a:t/>
            </a:r>
            <a:br>
              <a:rPr lang="en-US" b="1" dirty="0"/>
            </a:br>
            <a:endParaRPr lang="en-US" dirty="0"/>
          </a:p>
        </p:txBody>
      </p:sp>
      <p:sp>
        <p:nvSpPr>
          <p:cNvPr id="3" name="Content Placeholder 2"/>
          <p:cNvSpPr>
            <a:spLocks noGrp="1"/>
          </p:cNvSpPr>
          <p:nvPr>
            <p:ph idx="1"/>
          </p:nvPr>
        </p:nvSpPr>
        <p:spPr>
          <a:xfrm>
            <a:off x="247828" y="993069"/>
            <a:ext cx="10143081" cy="5698671"/>
          </a:xfrm>
        </p:spPr>
        <p:txBody>
          <a:bodyPr>
            <a:normAutofit fontScale="92500" lnSpcReduction="20000"/>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a:t>
            </a:r>
            <a:r>
              <a:rPr lang="en-US" sz="2000" dirty="0" smtClean="0">
                <a:latin typeface="Times New Roman" panose="02020603050405020304" pitchFamily="18" charset="0"/>
                <a:cs typeface="Times New Roman" panose="02020603050405020304" pitchFamily="18" charset="0"/>
              </a:rPr>
              <a:t>local.</a:t>
            </a:r>
          </a:p>
          <a:p>
            <a:pPr algn="just"/>
            <a:r>
              <a:rPr lang="en-US" sz="2000" dirty="0" smtClean="0">
                <a:latin typeface="Times New Roman" panose="02020603050405020304" pitchFamily="18" charset="0"/>
                <a:cs typeface="Times New Roman" panose="02020603050405020304" pitchFamily="18" charset="0"/>
              </a:rPr>
              <a:t>Bangladesh has </a:t>
            </a:r>
            <a:r>
              <a:rPr lang="en-US" sz="2000" dirty="0">
                <a:latin typeface="Times New Roman" panose="02020603050405020304" pitchFamily="18" charset="0"/>
                <a:cs typeface="Times New Roman" panose="02020603050405020304" pitchFamily="18" charset="0"/>
              </a:rPr>
              <a:t>a number of foreign investors in textile and apparel </a:t>
            </a:r>
            <a:r>
              <a:rPr lang="en-US" sz="2000" dirty="0" smtClean="0">
                <a:latin typeface="Times New Roman" panose="02020603050405020304" pitchFamily="18" charset="0"/>
                <a:cs typeface="Times New Roman" panose="02020603050405020304" pitchFamily="18" charset="0"/>
              </a:rPr>
              <a:t>sectors who </a:t>
            </a:r>
            <a:r>
              <a:rPr lang="en-US" sz="2000" dirty="0">
                <a:latin typeface="Times New Roman" panose="02020603050405020304" pitchFamily="18" charset="0"/>
                <a:cs typeface="Times New Roman" panose="02020603050405020304" pitchFamily="18" charset="0"/>
              </a:rPr>
              <a:t>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t>
            </a:r>
            <a:r>
              <a:rPr lang="en-US" sz="2000" dirty="0" smtClean="0">
                <a:latin typeface="Times New Roman" panose="02020603050405020304" pitchFamily="18" charset="0"/>
                <a:cs typeface="Times New Roman" panose="02020603050405020304" pitchFamily="18" charset="0"/>
              </a:rPr>
              <a:t>working </a:t>
            </a:r>
            <a:r>
              <a:rPr lang="en-US" sz="2000" dirty="0">
                <a:latin typeface="Times New Roman" panose="02020603050405020304" pitchFamily="18" charset="0"/>
                <a:cs typeface="Times New Roman" panose="02020603050405020304" pitchFamily="18" charset="0"/>
              </a:rPr>
              <a:t>on decreasing its dependency on imports as </a:t>
            </a:r>
            <a:r>
              <a:rPr lang="en-US" sz="2000" dirty="0" smtClean="0">
                <a:latin typeface="Times New Roman" panose="02020603050405020304" pitchFamily="18" charset="0"/>
                <a:cs typeface="Times New Roman" panose="02020603050405020304" pitchFamily="18" charset="0"/>
              </a:rPr>
              <a:t>this country is trying to build a </a:t>
            </a:r>
            <a:r>
              <a:rPr lang="en-US" sz="2000" dirty="0">
                <a:latin typeface="Times New Roman" panose="02020603050405020304" pitchFamily="18" charset="0"/>
                <a:cs typeface="Times New Roman" panose="02020603050405020304" pitchFamily="18" charset="0"/>
              </a:rPr>
              <a:t>significant capacity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80 per cent of the knitted fabrics are produced in Bangladesh.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Denim </a:t>
            </a:r>
            <a:r>
              <a:rPr lang="en-US" sz="2000" dirty="0">
                <a:latin typeface="Times New Roman" panose="02020603050405020304" pitchFamily="18" charset="0"/>
                <a:cs typeface="Times New Roman" panose="02020603050405020304" pitchFamily="18" charset="0"/>
              </a:rPr>
              <a:t>production capacity has also got a significant boost in the last decade. Almost 50 per cent of the demand for denim fabric by our export oriented garment industry is being fulfilled by our local denim mills.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Bangladesh </a:t>
            </a:r>
            <a:r>
              <a:rPr lang="en-US" sz="2000" dirty="0">
                <a:latin typeface="Times New Roman" panose="02020603050405020304" pitchFamily="18" charset="0"/>
                <a:cs typeface="Times New Roman" panose="02020603050405020304" pitchFamily="18" charset="0"/>
              </a:rPr>
              <a:t>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r>
              <a:rPr lang="en-US" sz="2000" dirty="0"/>
              <a:t>Bangladesh’s export earnings from the apparel sector registered  $30.61 billion in FY18</a:t>
            </a:r>
          </a:p>
          <a:p>
            <a:pPr lvl="1"/>
            <a:r>
              <a:rPr lang="en-US" b="1" dirty="0">
                <a:latin typeface="Times New Roman" panose="02020603050405020304" pitchFamily="18" charset="0"/>
                <a:cs typeface="Times New Roman" panose="02020603050405020304" pitchFamily="18" charset="0"/>
              </a:rPr>
              <a:t>Global market share 6.5% in FY2017/18</a:t>
            </a:r>
          </a:p>
          <a:p>
            <a:pPr lvl="1"/>
            <a:r>
              <a:rPr lang="en-US" b="1" dirty="0" smtClean="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million workers</a:t>
            </a:r>
          </a:p>
          <a:p>
            <a:pPr lvl="1"/>
            <a:r>
              <a:rPr lang="en-US" b="1" dirty="0">
                <a:latin typeface="Times New Roman" panose="02020603050405020304" pitchFamily="18" charset="0"/>
                <a:cs typeface="Times New Roman" panose="02020603050405020304" pitchFamily="18" charset="0"/>
              </a:rPr>
              <a:t>4560 garment factories</a:t>
            </a:r>
          </a:p>
          <a:p>
            <a:pPr lvl="1"/>
            <a:r>
              <a:rPr lang="en-US" b="1" dirty="0">
                <a:latin typeface="Times New Roman" panose="02020603050405020304" pitchFamily="18" charset="0"/>
                <a:cs typeface="Times New Roman" panose="02020603050405020304" pitchFamily="18" charset="0"/>
              </a:rPr>
              <a:t>$50bn export target by 2021</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a:t>
            </a:r>
            <a:r>
              <a:rPr lang="en-US" sz="2000" dirty="0" smtClean="0">
                <a:latin typeface="Times New Roman" panose="02020603050405020304" pitchFamily="18" charset="0"/>
                <a:cs typeface="Times New Roman" panose="02020603050405020304" pitchFamily="18" charset="0"/>
              </a:rPr>
              <a:t>production.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23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3164"/>
          </a:xfrm>
        </p:spPr>
        <p:txBody>
          <a:bodyPr>
            <a:noAutofit/>
          </a:bodyPr>
          <a:lstStyle/>
          <a:p>
            <a:pPr fontAlgn="base"/>
            <a:r>
              <a:rPr lang="en-US" sz="2800" b="1" dirty="0"/>
              <a:t>Leading cotton producing countries </a:t>
            </a:r>
            <a:r>
              <a:rPr lang="en-US" sz="2800" b="1" dirty="0" smtClean="0"/>
              <a:t>worldwide</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8958" y="1499052"/>
            <a:ext cx="6809296" cy="5231532"/>
          </a:xfrm>
        </p:spPr>
      </p:pic>
      <p:pic>
        <p:nvPicPr>
          <p:cNvPr id="3" name="Picture 2"/>
          <p:cNvPicPr>
            <a:picLocks noChangeAspect="1"/>
          </p:cNvPicPr>
          <p:nvPr/>
        </p:nvPicPr>
        <p:blipFill>
          <a:blip r:embed="rId3"/>
          <a:stretch>
            <a:fillRect/>
          </a:stretch>
        </p:blipFill>
        <p:spPr>
          <a:xfrm>
            <a:off x="1431734" y="1515222"/>
            <a:ext cx="7543800" cy="5581650"/>
          </a:xfrm>
          <a:prstGeom prst="rect">
            <a:avLst/>
          </a:prstGeom>
        </p:spPr>
      </p:pic>
    </p:spTree>
    <p:extLst>
      <p:ext uri="{BB962C8B-B14F-4D97-AF65-F5344CB8AC3E}">
        <p14:creationId xmlns:p14="http://schemas.microsoft.com/office/powerpoint/2010/main" val="1727188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4446"/>
          </a:xfrm>
        </p:spPr>
        <p:txBody>
          <a:bodyPr>
            <a:normAutofit fontScale="90000"/>
          </a:bodyPr>
          <a:lstStyle/>
          <a:p>
            <a:pPr algn="ctr"/>
            <a:r>
              <a:rPr lang="en-US" sz="2700" dirty="0" smtClean="0"/>
              <a:t>Leading Cotton Importing Countries Worldwide</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1247775" y="1204912"/>
            <a:ext cx="7610475" cy="5295900"/>
          </a:xfrm>
          <a:prstGeom prst="rect">
            <a:avLst/>
          </a:prstGeom>
        </p:spPr>
      </p:pic>
    </p:spTree>
    <p:extLst>
      <p:ext uri="{BB962C8B-B14F-4D97-AF65-F5344CB8AC3E}">
        <p14:creationId xmlns:p14="http://schemas.microsoft.com/office/powerpoint/2010/main" val="98892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8718831" cy="849086"/>
          </a:xfrm>
        </p:spPr>
        <p:txBody>
          <a:bodyPr>
            <a:normAutofit/>
          </a:bodyPr>
          <a:lstStyle/>
          <a:p>
            <a:pPr algn="ctr"/>
            <a:r>
              <a:rPr lang="en-US" dirty="0"/>
              <a:t>Cotton </a:t>
            </a:r>
            <a:r>
              <a:rPr lang="en-US" dirty="0" smtClean="0"/>
              <a:t>production in Bangladesh</a:t>
            </a:r>
            <a:endParaRPr lang="en-US" dirty="0"/>
          </a:p>
        </p:txBody>
      </p:sp>
      <p:sp>
        <p:nvSpPr>
          <p:cNvPr id="3" name="Content Placeholder 2"/>
          <p:cNvSpPr>
            <a:spLocks noGrp="1"/>
          </p:cNvSpPr>
          <p:nvPr>
            <p:ph idx="1"/>
          </p:nvPr>
        </p:nvSpPr>
        <p:spPr>
          <a:xfrm>
            <a:off x="261696" y="641269"/>
            <a:ext cx="11126740" cy="5192276"/>
          </a:xfrm>
        </p:spPr>
        <p:txBody>
          <a:bodyPr>
            <a:noAutofit/>
          </a:bodyPr>
          <a:lstStyle/>
          <a:p>
            <a:r>
              <a:rPr lang="en-US" sz="2200" dirty="0" smtClean="0"/>
              <a:t>The </a:t>
            </a:r>
            <a:r>
              <a:rPr lang="en-US" sz="2200" dirty="0"/>
              <a:t>country produced 1.65 lakh bales of cotton </a:t>
            </a:r>
            <a:r>
              <a:rPr lang="en-US" sz="2200" dirty="0" smtClean="0"/>
              <a:t>2017/2018 </a:t>
            </a:r>
            <a:r>
              <a:rPr lang="en-US" sz="2200" dirty="0"/>
              <a:t>fiscal year, which is less than 3 percent of the annual demand for 10 million bales.</a:t>
            </a:r>
          </a:p>
          <a:p>
            <a:r>
              <a:rPr lang="en-US" sz="2200" dirty="0" smtClean="0"/>
              <a:t>In 2016/2017, Cotton </a:t>
            </a:r>
            <a:r>
              <a:rPr lang="en-US" sz="2200" dirty="0"/>
              <a:t>is grown in around 42 thousand hectares of land with a yearly production of nearly </a:t>
            </a:r>
            <a:r>
              <a:rPr lang="en-US" sz="2200" dirty="0" smtClean="0"/>
              <a:t>1.5 lakh bales </a:t>
            </a:r>
            <a:r>
              <a:rPr lang="en-US" sz="2200" dirty="0"/>
              <a:t>which is only 3 percent of the total quantity demanded by the textile and garments industries of Bangladesh</a:t>
            </a:r>
            <a:r>
              <a:rPr lang="en-US" sz="2200" dirty="0" smtClean="0"/>
              <a:t>.</a:t>
            </a:r>
          </a:p>
          <a:p>
            <a:r>
              <a:rPr lang="en-US" sz="2400" dirty="0" smtClean="0"/>
              <a:t>In MY 2018/19 cotton imports are forecast up to 7.9 million bales on expectations of increased export market demand for value-added products. Gradual development of the upstream supply chain, including spinning, dyeing, finishing, weaving and printing creates more demand for cotton to meet required needs of the RMG industry.</a:t>
            </a:r>
            <a:endParaRPr lang="en-US" sz="2200" dirty="0" smtClean="0"/>
          </a:p>
          <a:p>
            <a:r>
              <a:rPr lang="en-US" sz="2200" dirty="0" smtClean="0"/>
              <a:t>In </a:t>
            </a:r>
            <a:r>
              <a:rPr lang="en-US" sz="2200" dirty="0"/>
              <a:t>order to bump up local production, state-run Cotton Development Board is looking for new farming lands in hilly and swamp areas in various districts along with the existing farming areas in </a:t>
            </a:r>
            <a:r>
              <a:rPr lang="en-US" sz="2200" dirty="0" err="1"/>
              <a:t>Jashore</a:t>
            </a:r>
            <a:r>
              <a:rPr lang="en-US" sz="2200" dirty="0"/>
              <a:t>, </a:t>
            </a:r>
            <a:r>
              <a:rPr lang="en-US" sz="2200" dirty="0" err="1"/>
              <a:t>Rangpur</a:t>
            </a:r>
            <a:r>
              <a:rPr lang="en-US" sz="2200" dirty="0"/>
              <a:t>, </a:t>
            </a:r>
            <a:r>
              <a:rPr lang="en-US" sz="2200" dirty="0" err="1"/>
              <a:t>Dinajpur</a:t>
            </a:r>
            <a:r>
              <a:rPr lang="en-US" sz="2200" dirty="0"/>
              <a:t>, </a:t>
            </a:r>
            <a:r>
              <a:rPr lang="en-US" sz="2200" dirty="0" err="1"/>
              <a:t>Rajshahi</a:t>
            </a:r>
            <a:r>
              <a:rPr lang="en-US" sz="2200" dirty="0"/>
              <a:t>, </a:t>
            </a:r>
            <a:r>
              <a:rPr lang="en-US" sz="2200" dirty="0" err="1"/>
              <a:t>Gazipur</a:t>
            </a:r>
            <a:r>
              <a:rPr lang="en-US" sz="2200" dirty="0"/>
              <a:t> and </a:t>
            </a:r>
            <a:r>
              <a:rPr lang="en-US" sz="2200" dirty="0" err="1"/>
              <a:t>Mymensingh</a:t>
            </a:r>
            <a:r>
              <a:rPr lang="en-US" sz="2200" dirty="0" smtClean="0"/>
              <a:t>.</a:t>
            </a:r>
          </a:p>
          <a:p>
            <a:r>
              <a:rPr lang="en-US" sz="2200" dirty="0" smtClean="0"/>
              <a:t>The board hopes to produce </a:t>
            </a:r>
            <a:r>
              <a:rPr lang="en-US" sz="2200" b="1" dirty="0" smtClean="0"/>
              <a:t>2.5 lakh bales </a:t>
            </a:r>
            <a:r>
              <a:rPr lang="en-US" sz="2200" dirty="0" smtClean="0"/>
              <a:t>of cotton by 2021, which will meet nearly </a:t>
            </a:r>
            <a:r>
              <a:rPr lang="en-US" sz="2200" b="1" dirty="0" smtClean="0"/>
              <a:t>5-7 percent </a:t>
            </a:r>
            <a:r>
              <a:rPr lang="en-US" sz="2200" dirty="0" smtClean="0"/>
              <a:t>of the local consumption</a:t>
            </a:r>
            <a:r>
              <a:rPr lang="en-US" sz="2200" dirty="0" smtClean="0"/>
              <a:t>.</a:t>
            </a:r>
          </a:p>
          <a:p>
            <a:r>
              <a:rPr lang="en-US" sz="2400" dirty="0"/>
              <a:t>Overall production is likely to be around 200,000 bales (one bale equals roughly 480 pounds) in fiscal 2020-21, </a:t>
            </a:r>
            <a:r>
              <a:rPr lang="en-US" sz="2400" dirty="0" smtClean="0"/>
              <a:t>Chairman of CDB said. (Source: The Daily Star, Jan 3,2021)</a:t>
            </a:r>
            <a:endParaRPr lang="en-US" sz="2200" dirty="0" smtClean="0"/>
          </a:p>
          <a:p>
            <a:endParaRPr lang="en-US" sz="2400" dirty="0"/>
          </a:p>
        </p:txBody>
      </p:sp>
    </p:spTree>
    <p:extLst>
      <p:ext uri="{BB962C8B-B14F-4D97-AF65-F5344CB8AC3E}">
        <p14:creationId xmlns:p14="http://schemas.microsoft.com/office/powerpoint/2010/main" val="16270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9" y="180109"/>
            <a:ext cx="8596668" cy="783771"/>
          </a:xfrm>
        </p:spPr>
        <p:txBody>
          <a:bodyPr>
            <a:normAutofit fontScale="90000"/>
          </a:bodyPr>
          <a:lstStyle/>
          <a:p>
            <a:pPr algn="ctr"/>
            <a:r>
              <a:rPr lang="en-US" dirty="0">
                <a:solidFill>
                  <a:srgbClr val="FF0000"/>
                </a:solidFill>
              </a:rPr>
              <a:t>Cotton </a:t>
            </a:r>
            <a:r>
              <a:rPr lang="en-US" dirty="0" smtClean="0">
                <a:solidFill>
                  <a:srgbClr val="FF0000"/>
                </a:solidFill>
              </a:rPr>
              <a:t>import or outsourcing of Bangladesh:</a:t>
            </a:r>
            <a:endParaRPr lang="en-US" dirty="0">
              <a:solidFill>
                <a:srgbClr val="FF0000"/>
              </a:solidFill>
            </a:endParaRPr>
          </a:p>
        </p:txBody>
      </p:sp>
      <p:sp>
        <p:nvSpPr>
          <p:cNvPr id="3" name="Content Placeholder 2"/>
          <p:cNvSpPr>
            <a:spLocks noGrp="1"/>
          </p:cNvSpPr>
          <p:nvPr>
            <p:ph idx="1"/>
          </p:nvPr>
        </p:nvSpPr>
        <p:spPr>
          <a:xfrm>
            <a:off x="677333" y="963386"/>
            <a:ext cx="9519611" cy="5388219"/>
          </a:xfrm>
        </p:spPr>
        <p:txBody>
          <a:bodyPr>
            <a:normAutofit fontScale="92500" lnSpcReduction="20000"/>
          </a:bodyPr>
          <a:lstStyle/>
          <a:p>
            <a:r>
              <a:rPr lang="en-US" sz="2800" dirty="0"/>
              <a:t>Bangladesh imported 7.5 million </a:t>
            </a:r>
            <a:r>
              <a:rPr lang="en-US" sz="2800" dirty="0" smtClean="0"/>
              <a:t>(480 </a:t>
            </a:r>
            <a:r>
              <a:rPr lang="en-US" sz="2800" dirty="0" err="1" smtClean="0"/>
              <a:t>lb</a:t>
            </a:r>
            <a:r>
              <a:rPr lang="en-US" sz="2800" dirty="0" smtClean="0"/>
              <a:t>) </a:t>
            </a:r>
            <a:r>
              <a:rPr lang="en-US" sz="2800" dirty="0"/>
              <a:t>bales in MY 2019-20 as well as in MY </a:t>
            </a:r>
            <a:r>
              <a:rPr lang="en-US" sz="2800" dirty="0" smtClean="0"/>
              <a:t>2020-21.</a:t>
            </a:r>
          </a:p>
          <a:p>
            <a:r>
              <a:rPr lang="en-US" sz="2800" dirty="0" smtClean="0"/>
              <a:t>Bangladesh’s </a:t>
            </a:r>
            <a:r>
              <a:rPr lang="en-US" sz="2800" dirty="0"/>
              <a:t>cotton imports will continue to be </a:t>
            </a:r>
            <a:r>
              <a:rPr lang="en-US" sz="2800" dirty="0" smtClean="0"/>
              <a:t>proportionate </a:t>
            </a:r>
            <a:r>
              <a:rPr lang="en-US" sz="2800" dirty="0"/>
              <a:t>with the expansion in spinning, according to the latest report of the United States Department of Agriculture</a:t>
            </a:r>
            <a:r>
              <a:rPr lang="en-US" sz="2800" dirty="0" smtClean="0"/>
              <a:t>.</a:t>
            </a:r>
          </a:p>
          <a:p>
            <a:r>
              <a:rPr lang="en-US" sz="2800" dirty="0" smtClean="0"/>
              <a:t>Nearly 80 percent of garments made in Bangladesh are sourced from cotton; the rest are made from viscose, polyester and other materials. Local spinners supply 90 percent of raw materials for knitwear and 40 percent for the woven garments sector.</a:t>
            </a:r>
          </a:p>
          <a:p>
            <a:r>
              <a:rPr lang="en-US" sz="2800" dirty="0" smtClean="0"/>
              <a:t>About </a:t>
            </a:r>
            <a:r>
              <a:rPr lang="en-US" sz="2800" dirty="0"/>
              <a:t>97% of the total requirements are managed by importing raw cotton </a:t>
            </a:r>
            <a:r>
              <a:rPr lang="en-US" sz="2800" dirty="0" smtClean="0"/>
              <a:t>from-</a:t>
            </a:r>
            <a:r>
              <a:rPr lang="en-US" sz="2800" b="1" dirty="0" smtClean="0"/>
              <a:t>Uzbekistan</a:t>
            </a:r>
            <a:r>
              <a:rPr lang="en-US" sz="2800" b="1" dirty="0"/>
              <a:t>, India, Pakistan, Turkmenistan and some cotton growing Sub-Saharan (African) </a:t>
            </a:r>
            <a:r>
              <a:rPr lang="en-US" sz="2800" dirty="0"/>
              <a:t>countries. </a:t>
            </a:r>
            <a:endParaRPr lang="en-US" sz="2800" dirty="0" smtClean="0"/>
          </a:p>
          <a:p>
            <a:endParaRPr lang="en-US" sz="2000" dirty="0"/>
          </a:p>
        </p:txBody>
      </p:sp>
    </p:spTree>
    <p:extLst>
      <p:ext uri="{BB962C8B-B14F-4D97-AF65-F5344CB8AC3E}">
        <p14:creationId xmlns:p14="http://schemas.microsoft.com/office/powerpoint/2010/main" val="1375317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Cotton import or outsourcing of </a:t>
            </a:r>
            <a:r>
              <a:rPr lang="en-US" dirty="0" smtClean="0">
                <a:solidFill>
                  <a:srgbClr val="FF0000"/>
                </a:solidFill>
              </a:rPr>
              <a:t>Bangladesh on 2017/2018:</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45" y="2071688"/>
            <a:ext cx="4809693" cy="452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5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914401"/>
          </a:xfrm>
        </p:spPr>
        <p:txBody>
          <a:bodyPr>
            <a:normAutofit fontScale="90000"/>
          </a:bodyPr>
          <a:lstStyle/>
          <a:p>
            <a:pPr algn="ctr"/>
            <a:r>
              <a:rPr lang="en-US" dirty="0">
                <a:solidFill>
                  <a:srgbClr val="FF0000"/>
                </a:solidFill>
              </a:rPr>
              <a:t>Cotton import or outsourcing of Bangladesh:</a:t>
            </a:r>
            <a:endParaRPr lang="en-US" dirty="0"/>
          </a:p>
        </p:txBody>
      </p:sp>
      <p:sp>
        <p:nvSpPr>
          <p:cNvPr id="3" name="Content Placeholder 2"/>
          <p:cNvSpPr>
            <a:spLocks noGrp="1"/>
          </p:cNvSpPr>
          <p:nvPr>
            <p:ph idx="1"/>
          </p:nvPr>
        </p:nvSpPr>
        <p:spPr>
          <a:xfrm>
            <a:off x="677334" y="1077685"/>
            <a:ext cx="8596668" cy="4963677"/>
          </a:xfrm>
        </p:spPr>
        <p:txBody>
          <a:bodyPr>
            <a:normAutofit/>
          </a:bodyPr>
          <a:lstStyle/>
          <a:p>
            <a:r>
              <a:rPr lang="en-US" sz="2000" dirty="0"/>
              <a:t>African nations have surpassed India to become the largest source of cotton for Bangladesh as local spinners and millers </a:t>
            </a:r>
            <a:r>
              <a:rPr lang="en-US" sz="2000" dirty="0" smtClean="0"/>
              <a:t>become free from the dependency of </a:t>
            </a:r>
            <a:r>
              <a:rPr lang="en-US" sz="2000" dirty="0"/>
              <a:t>a single source for their vital raw material</a:t>
            </a:r>
            <a:r>
              <a:rPr lang="en-US" sz="2000" dirty="0" smtClean="0"/>
              <a:t>.</a:t>
            </a:r>
            <a:endParaRPr lang="en-US" sz="2000" dirty="0"/>
          </a:p>
          <a:p>
            <a:r>
              <a:rPr lang="en-US" sz="2000" dirty="0" smtClean="0"/>
              <a:t>In FY 2017/2018, </a:t>
            </a:r>
            <a:r>
              <a:rPr lang="en-US" sz="2000" dirty="0"/>
              <a:t>Bangladesh, the </a:t>
            </a:r>
            <a:r>
              <a:rPr lang="en-US" sz="2000" dirty="0">
                <a:solidFill>
                  <a:srgbClr val="00B0F0"/>
                </a:solidFill>
              </a:rPr>
              <a:t>largest importer </a:t>
            </a:r>
            <a:r>
              <a:rPr lang="en-US" sz="2000" dirty="0"/>
              <a:t>of cotton in the world, met 37.06 percent of its requirement for the white </a:t>
            </a:r>
            <a:r>
              <a:rPr lang="en-US" sz="2000" dirty="0" err="1"/>
              <a:t>fibre</a:t>
            </a:r>
            <a:r>
              <a:rPr lang="en-US" sz="2000" dirty="0"/>
              <a:t> from East and West African countries</a:t>
            </a:r>
            <a:r>
              <a:rPr lang="en-US" sz="2000" dirty="0" smtClean="0"/>
              <a:t>.</a:t>
            </a:r>
            <a:endParaRPr lang="en-US" sz="2000" dirty="0"/>
          </a:p>
          <a:p>
            <a:r>
              <a:rPr lang="en-US" sz="2000" dirty="0"/>
              <a:t>T</a:t>
            </a:r>
            <a:r>
              <a:rPr lang="en-US" sz="2000" dirty="0" smtClean="0"/>
              <a:t>he </a:t>
            </a:r>
            <a:r>
              <a:rPr lang="en-US" sz="2000" dirty="0"/>
              <a:t>total cotton imports </a:t>
            </a:r>
            <a:r>
              <a:rPr lang="en-US" sz="2000" dirty="0" smtClean="0"/>
              <a:t>from India was 26.12 percent, </a:t>
            </a:r>
            <a:r>
              <a:rPr lang="en-US" sz="2000" dirty="0"/>
              <a:t>down from more than </a:t>
            </a:r>
            <a:r>
              <a:rPr lang="en-US" sz="2000" b="1" dirty="0">
                <a:solidFill>
                  <a:srgbClr val="00B0F0"/>
                </a:solidFill>
              </a:rPr>
              <a:t>60 percent </a:t>
            </a:r>
            <a:r>
              <a:rPr lang="en-US" sz="2000" dirty="0"/>
              <a:t>two years ago, according to </a:t>
            </a:r>
            <a:r>
              <a:rPr lang="en-US" sz="2000" dirty="0" smtClean="0"/>
              <a:t>the </a:t>
            </a:r>
            <a:r>
              <a:rPr lang="en-US" sz="2000" dirty="0"/>
              <a:t>Bangladesh Textile Mills Association (BTMA</a:t>
            </a:r>
            <a:r>
              <a:rPr lang="en-US" sz="2000" dirty="0" smtClean="0"/>
              <a:t>).</a:t>
            </a:r>
            <a:endParaRPr lang="en-US" sz="2000" dirty="0"/>
          </a:p>
          <a:p>
            <a:r>
              <a:rPr lang="en-US" sz="2000" dirty="0" smtClean="0"/>
              <a:t>In FY 2017/2018, 11.35 </a:t>
            </a:r>
            <a:r>
              <a:rPr lang="en-US" sz="2000" dirty="0"/>
              <a:t>percent of the cotton came from the CIS (Commonwealth of Independent States) countries, 11.14 percent from the US, 4.65 percent from Australia and 9.65 percent from the rest of the world</a:t>
            </a:r>
            <a:r>
              <a:rPr lang="en-US" sz="2000" dirty="0" smtClean="0"/>
              <a:t>.</a:t>
            </a:r>
          </a:p>
          <a:p>
            <a:r>
              <a:rPr lang="en-US" sz="2000" dirty="0" smtClean="0"/>
              <a:t>Bangladesh imports cotton from 42 countries around the world.</a:t>
            </a:r>
          </a:p>
          <a:p>
            <a:endParaRPr lang="en-US" sz="2000" dirty="0"/>
          </a:p>
          <a:p>
            <a:endParaRPr lang="en-US" sz="2000" dirty="0"/>
          </a:p>
        </p:txBody>
      </p:sp>
    </p:spTree>
    <p:extLst>
      <p:ext uri="{BB962C8B-B14F-4D97-AF65-F5344CB8AC3E}">
        <p14:creationId xmlns:p14="http://schemas.microsoft.com/office/powerpoint/2010/main" val="345368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1387</TotalTime>
  <Words>2124</Words>
  <Application>Microsoft Office PowerPoint</Application>
  <PresentationFormat>Widescreen</PresentationFormat>
  <Paragraphs>534</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Castellar</vt:lpstr>
      <vt:lpstr>Times New Roman</vt:lpstr>
      <vt:lpstr>Trebuchet MS</vt:lpstr>
      <vt:lpstr>Wingdings</vt:lpstr>
      <vt:lpstr>Wingdings 3</vt:lpstr>
      <vt:lpstr>Facet</vt:lpstr>
      <vt:lpstr>Raw Material of Textiles: Fibers</vt:lpstr>
      <vt:lpstr>Worldwide Fiber Consumption in 2019</vt:lpstr>
      <vt:lpstr>Cotton</vt:lpstr>
      <vt:lpstr>Leading cotton producing countries worldwide</vt:lpstr>
      <vt:lpstr>Leading Cotton Importing Countries Worldwide </vt:lpstr>
      <vt:lpstr>Cotton production in Bangladesh</vt:lpstr>
      <vt:lpstr>Cotton import or outsourcing of Bangladesh:</vt:lpstr>
      <vt:lpstr>Cotton import or outsourcing of Bangladesh on 2017/2018:</vt:lpstr>
      <vt:lpstr>Cotton import or outsourcing of Bangladesh:</vt:lpstr>
      <vt:lpstr>Causes of Shifting from India to Africa for Cotton import in 2017/2018</vt:lpstr>
      <vt:lpstr>Increasing trend of Cotton import of Bangladesh</vt:lpstr>
      <vt:lpstr>Price of Cotton</vt:lpstr>
      <vt:lpstr>PowerPoint Presentation</vt:lpstr>
      <vt:lpstr>PowerPoint Presentation</vt:lpstr>
      <vt:lpstr>Yarn Price as of 31.03.2021</vt:lpstr>
      <vt:lpstr>Updated Cotton Yarn Price in Bangladesh</vt:lpstr>
      <vt:lpstr>Updated Cotton Yarn Price in Bangladesh</vt:lpstr>
      <vt:lpstr>Polyester Top 10 polyester Exporters country</vt:lpstr>
      <vt:lpstr>Market Share</vt:lpstr>
      <vt:lpstr>Top 10 polyester importers country </vt:lpstr>
      <vt:lpstr>Market Share</vt:lpstr>
      <vt:lpstr>Uses of Polyester fibre:</vt:lpstr>
      <vt:lpstr>Jute</vt:lpstr>
      <vt:lpstr>Top jute importing &amp;exporting countries of the world: </vt:lpstr>
      <vt:lpstr>Top jute producing countries&amp; their share: </vt:lpstr>
      <vt:lpstr>Jute Pricing</vt:lpstr>
      <vt:lpstr>Types of Jute</vt:lpstr>
      <vt:lpstr>Wool Top Exporting Countries </vt:lpstr>
      <vt:lpstr>Top Wool fibre importing countries</vt:lpstr>
      <vt:lpstr>Price comparison (US cents/lb)</vt:lpstr>
      <vt:lpstr>Bangladesh apparel sector has 95% local investors: BGMEA </vt:lpstr>
      <vt:lpstr>China's Relocation Helps Bangladesh become top garment exporter </vt:lpstr>
      <vt:lpstr>Bangladesh garment industry at a glance </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Asit Gosh</dc:creator>
  <cp:lastModifiedBy>User</cp:lastModifiedBy>
  <cp:revision>160</cp:revision>
  <dcterms:created xsi:type="dcterms:W3CDTF">2019-02-10T01:09:35Z</dcterms:created>
  <dcterms:modified xsi:type="dcterms:W3CDTF">2021-11-28T10:15:38Z</dcterms:modified>
</cp:coreProperties>
</file>