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2"/>
  </p:notesMasterIdLst>
  <p:sldIdLst>
    <p:sldId id="256" r:id="rId2"/>
    <p:sldId id="257" r:id="rId3"/>
    <p:sldId id="319" r:id="rId4"/>
    <p:sldId id="355" r:id="rId5"/>
    <p:sldId id="378" r:id="rId6"/>
    <p:sldId id="379" r:id="rId7"/>
    <p:sldId id="356" r:id="rId8"/>
    <p:sldId id="380" r:id="rId9"/>
    <p:sldId id="382" r:id="rId10"/>
    <p:sldId id="384" r:id="rId11"/>
    <p:sldId id="385" r:id="rId12"/>
    <p:sldId id="386" r:id="rId13"/>
    <p:sldId id="388" r:id="rId14"/>
    <p:sldId id="389" r:id="rId15"/>
    <p:sldId id="390" r:id="rId16"/>
    <p:sldId id="391" r:id="rId17"/>
    <p:sldId id="392" r:id="rId18"/>
    <p:sldId id="393" r:id="rId19"/>
    <p:sldId id="395" r:id="rId20"/>
    <p:sldId id="397" r:id="rId21"/>
    <p:sldId id="399" r:id="rId22"/>
    <p:sldId id="396" r:id="rId23"/>
    <p:sldId id="398" r:id="rId24"/>
    <p:sldId id="400" r:id="rId25"/>
    <p:sldId id="401" r:id="rId26"/>
    <p:sldId id="402" r:id="rId27"/>
    <p:sldId id="403" r:id="rId28"/>
    <p:sldId id="404" r:id="rId29"/>
    <p:sldId id="405" r:id="rId30"/>
    <p:sldId id="259" r:id="rId31"/>
  </p:sldIdLst>
  <p:sldSz cx="9144000" cy="5143500" type="screen16x9"/>
  <p:notesSz cx="6858000" cy="9144000"/>
  <p:embeddedFontLst>
    <p:embeddedFont>
      <p:font typeface="Comic Sans MS" panose="030F0702030302020204" pitchFamily="66" charset="0"/>
      <p:regular r:id="rId33"/>
      <p:bold r:id="rId34"/>
      <p:italic r:id="rId35"/>
      <p:boldItalic r:id="rId36"/>
    </p:embeddedFont>
    <p:embeddedFont>
      <p:font typeface="Dosis" pitchFamily="2" charset="0"/>
      <p:regular r:id="rId37"/>
      <p:bold r:id="rId38"/>
    </p:embeddedFont>
    <p:embeddedFont>
      <p:font typeface="Sniglet"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9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78245-F04A-4819-98CB-A0784EEE9882}">
  <a:tblStyle styleId="{0FA78245-F04A-4819-98CB-A0784EEE98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4C3CC-C3A9-4D13-B8F7-F7B8FBA7BB3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86" autoAdjust="0"/>
  </p:normalViewPr>
  <p:slideViewPr>
    <p:cSldViewPr snapToGrid="0">
      <p:cViewPr varScale="1">
        <p:scale>
          <a:sx n="107" d="100"/>
          <a:sy n="107" d="100"/>
        </p:scale>
        <p:origin x="92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extLst>
      <p:ext uri="{BB962C8B-B14F-4D97-AF65-F5344CB8AC3E}">
        <p14:creationId xmlns:p14="http://schemas.microsoft.com/office/powerpoint/2010/main" val="2370176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039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673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703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005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574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825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151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845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333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93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90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2249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174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9627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841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7059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578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2399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598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6706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5979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298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4125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84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978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801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298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064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628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274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p:nvPr>
        </p:nvSpPr>
        <p:spPr>
          <a:xfrm>
            <a:off x="2305100" y="1161050"/>
            <a:ext cx="61530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2"/>
              </a:buClr>
              <a:buSzPts val="4800"/>
              <a:buNone/>
              <a:defRPr sz="4800" b="0">
                <a:solidFill>
                  <a:schemeClr val="dk2"/>
                </a:solidFill>
              </a:defRPr>
            </a:lvl1pPr>
            <a:lvl2pPr lvl="1" algn="r">
              <a:spcBef>
                <a:spcPts val="0"/>
              </a:spcBef>
              <a:spcAft>
                <a:spcPts val="0"/>
              </a:spcAft>
              <a:buClr>
                <a:schemeClr val="dk2"/>
              </a:buClr>
              <a:buSzPts val="4800"/>
              <a:buNone/>
              <a:defRPr sz="4800" b="0">
                <a:solidFill>
                  <a:schemeClr val="dk2"/>
                </a:solidFill>
              </a:defRPr>
            </a:lvl2pPr>
            <a:lvl3pPr lvl="2" algn="r">
              <a:spcBef>
                <a:spcPts val="0"/>
              </a:spcBef>
              <a:spcAft>
                <a:spcPts val="0"/>
              </a:spcAft>
              <a:buClr>
                <a:schemeClr val="dk2"/>
              </a:buClr>
              <a:buSzPts val="4800"/>
              <a:buNone/>
              <a:defRPr sz="4800" b="0">
                <a:solidFill>
                  <a:schemeClr val="dk2"/>
                </a:solidFill>
              </a:defRPr>
            </a:lvl3pPr>
            <a:lvl4pPr lvl="3" algn="r">
              <a:spcBef>
                <a:spcPts val="0"/>
              </a:spcBef>
              <a:spcAft>
                <a:spcPts val="0"/>
              </a:spcAft>
              <a:buClr>
                <a:schemeClr val="dk2"/>
              </a:buClr>
              <a:buSzPts val="4800"/>
              <a:buNone/>
              <a:defRPr sz="4800" b="0">
                <a:solidFill>
                  <a:schemeClr val="dk2"/>
                </a:solidFill>
              </a:defRPr>
            </a:lvl4pPr>
            <a:lvl5pPr lvl="4" algn="r">
              <a:spcBef>
                <a:spcPts val="0"/>
              </a:spcBef>
              <a:spcAft>
                <a:spcPts val="0"/>
              </a:spcAft>
              <a:buClr>
                <a:schemeClr val="dk2"/>
              </a:buClr>
              <a:buSzPts val="4800"/>
              <a:buNone/>
              <a:defRPr sz="4800" b="0">
                <a:solidFill>
                  <a:schemeClr val="dk2"/>
                </a:solidFill>
              </a:defRPr>
            </a:lvl5pPr>
            <a:lvl6pPr lvl="5" algn="r">
              <a:spcBef>
                <a:spcPts val="0"/>
              </a:spcBef>
              <a:spcAft>
                <a:spcPts val="0"/>
              </a:spcAft>
              <a:buClr>
                <a:schemeClr val="dk2"/>
              </a:buClr>
              <a:buSzPts val="4800"/>
              <a:buNone/>
              <a:defRPr sz="4800" b="0">
                <a:solidFill>
                  <a:schemeClr val="dk2"/>
                </a:solidFill>
              </a:defRPr>
            </a:lvl6pPr>
            <a:lvl7pPr lvl="6" algn="r">
              <a:spcBef>
                <a:spcPts val="0"/>
              </a:spcBef>
              <a:spcAft>
                <a:spcPts val="0"/>
              </a:spcAft>
              <a:buClr>
                <a:schemeClr val="dk2"/>
              </a:buClr>
              <a:buSzPts val="4800"/>
              <a:buNone/>
              <a:defRPr sz="4800" b="0">
                <a:solidFill>
                  <a:schemeClr val="dk2"/>
                </a:solidFill>
              </a:defRPr>
            </a:lvl7pPr>
            <a:lvl8pPr lvl="7" algn="r">
              <a:spcBef>
                <a:spcPts val="0"/>
              </a:spcBef>
              <a:spcAft>
                <a:spcPts val="0"/>
              </a:spcAft>
              <a:buClr>
                <a:schemeClr val="dk2"/>
              </a:buClr>
              <a:buSzPts val="4800"/>
              <a:buNone/>
              <a:defRPr sz="4800" b="0">
                <a:solidFill>
                  <a:schemeClr val="dk2"/>
                </a:solidFill>
              </a:defRPr>
            </a:lvl8pPr>
            <a:lvl9pPr lvl="8" algn="r">
              <a:spcBef>
                <a:spcPts val="0"/>
              </a:spcBef>
              <a:spcAft>
                <a:spcPts val="0"/>
              </a:spcAft>
              <a:buClr>
                <a:schemeClr val="dk2"/>
              </a:buClr>
              <a:buSzPts val="4800"/>
              <a:buNone/>
              <a:defRPr sz="4800" b="0">
                <a:solidFill>
                  <a:schemeClr val="dk2"/>
                </a:solidFill>
              </a:defRPr>
            </a:lvl9pPr>
          </a:lstStyle>
          <a:p>
            <a:endParaRPr/>
          </a:p>
        </p:txBody>
      </p:sp>
      <p:sp>
        <p:nvSpPr>
          <p:cNvPr id="163" name="Google Shape;163;p2"/>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4" name="Google Shape;164;p2"/>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5" name="Google Shape;165;p2"/>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6" name="Google Shape;166;p2"/>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7" name="Google Shape;167;p2"/>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8" name="Google Shape;168;p2"/>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69" name="Google Shape;169;p2"/>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0" name="Google Shape;170;p2"/>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1" name="Google Shape;171;p2"/>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2" name="Google Shape;172;p2"/>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3" name="Google Shape;173;p2"/>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4" name="Google Shape;174;p2"/>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5" name="Google Shape;175;p2"/>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6" name="Google Shape;176;p2"/>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7" name="Google Shape;177;p2"/>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8" name="Google Shape;178;p2"/>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79" name="Google Shape;179;p2"/>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0" name="Google Shape;180;p2"/>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1" name="Google Shape;181;p2"/>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2" name="Google Shape;182;p2"/>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3" name="Google Shape;183;p2"/>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4" name="Google Shape;184;p2"/>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5" name="Google Shape;185;p2"/>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6" name="Google Shape;186;p2"/>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7" name="Google Shape;187;p2"/>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8" name="Google Shape;188;p2"/>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89" name="Google Shape;189;p2"/>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0" name="Google Shape;190;p2"/>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1" name="Google Shape;191;p2"/>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92"/>
        <p:cNvGrpSpPr/>
        <p:nvPr/>
      </p:nvGrpSpPr>
      <p:grpSpPr>
        <a:xfrm>
          <a:off x="0" y="0"/>
          <a:ext cx="0" cy="0"/>
          <a:chOff x="0" y="0"/>
          <a:chExt cx="0" cy="0"/>
        </a:xfrm>
      </p:grpSpPr>
      <p:sp>
        <p:nvSpPr>
          <p:cNvPr id="193" name="Google Shape;193;p3"/>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0"/>
            </a:lvl1pPr>
            <a:lvl2pPr lvl="1" algn="r" rtl="0">
              <a:spcBef>
                <a:spcPts val="0"/>
              </a:spcBef>
              <a:spcAft>
                <a:spcPts val="0"/>
              </a:spcAft>
              <a:buSzPts val="3700"/>
              <a:buNone/>
              <a:defRPr sz="3700" b="0"/>
            </a:lvl2pPr>
            <a:lvl3pPr lvl="2" algn="r" rtl="0">
              <a:spcBef>
                <a:spcPts val="0"/>
              </a:spcBef>
              <a:spcAft>
                <a:spcPts val="0"/>
              </a:spcAft>
              <a:buSzPts val="3700"/>
              <a:buNone/>
              <a:defRPr sz="3700" b="0"/>
            </a:lvl3pPr>
            <a:lvl4pPr lvl="3" algn="r" rtl="0">
              <a:spcBef>
                <a:spcPts val="0"/>
              </a:spcBef>
              <a:spcAft>
                <a:spcPts val="0"/>
              </a:spcAft>
              <a:buSzPts val="3700"/>
              <a:buNone/>
              <a:defRPr sz="3700" b="0"/>
            </a:lvl4pPr>
            <a:lvl5pPr lvl="4" algn="r" rtl="0">
              <a:spcBef>
                <a:spcPts val="0"/>
              </a:spcBef>
              <a:spcAft>
                <a:spcPts val="0"/>
              </a:spcAft>
              <a:buSzPts val="3700"/>
              <a:buNone/>
              <a:defRPr sz="3700" b="0"/>
            </a:lvl5pPr>
            <a:lvl6pPr lvl="5" algn="r" rtl="0">
              <a:spcBef>
                <a:spcPts val="0"/>
              </a:spcBef>
              <a:spcAft>
                <a:spcPts val="0"/>
              </a:spcAft>
              <a:buSzPts val="3700"/>
              <a:buNone/>
              <a:defRPr sz="3700" b="0"/>
            </a:lvl6pPr>
            <a:lvl7pPr lvl="6" algn="r" rtl="0">
              <a:spcBef>
                <a:spcPts val="0"/>
              </a:spcBef>
              <a:spcAft>
                <a:spcPts val="0"/>
              </a:spcAft>
              <a:buSzPts val="3700"/>
              <a:buNone/>
              <a:defRPr sz="3700" b="0"/>
            </a:lvl7pPr>
            <a:lvl8pPr lvl="7" algn="r" rtl="0">
              <a:spcBef>
                <a:spcPts val="0"/>
              </a:spcBef>
              <a:spcAft>
                <a:spcPts val="0"/>
              </a:spcAft>
              <a:buSzPts val="3700"/>
              <a:buNone/>
              <a:defRPr sz="3700" b="0"/>
            </a:lvl8pPr>
            <a:lvl9pPr lvl="8" algn="r" rtl="0">
              <a:spcBef>
                <a:spcPts val="0"/>
              </a:spcBef>
              <a:spcAft>
                <a:spcPts val="0"/>
              </a:spcAft>
              <a:buSzPts val="3700"/>
              <a:buNone/>
              <a:defRPr sz="3700" b="0"/>
            </a:lvl9pPr>
          </a:lstStyle>
          <a:p>
            <a:endParaRPr/>
          </a:p>
        </p:txBody>
      </p:sp>
      <p:sp>
        <p:nvSpPr>
          <p:cNvPr id="194" name="Google Shape;194;p3"/>
          <p:cNvSpPr txBox="1">
            <a:spLocks noGrp="1"/>
          </p:cNvSpPr>
          <p:nvPr>
            <p:ph type="subTitle" idx="1"/>
          </p:nvPr>
        </p:nvSpPr>
        <p:spPr>
          <a:xfrm>
            <a:off x="3210885" y="2864177"/>
            <a:ext cx="5301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C4587"/>
              </a:buClr>
              <a:buSzPts val="2600"/>
              <a:buNone/>
              <a:defRPr>
                <a:solidFill>
                  <a:srgbClr val="1C4587"/>
                </a:solidFill>
              </a:defRPr>
            </a:lvl1pPr>
            <a:lvl2pPr lvl="1" algn="r" rtl="0">
              <a:spcBef>
                <a:spcPts val="0"/>
              </a:spcBef>
              <a:spcAft>
                <a:spcPts val="0"/>
              </a:spcAft>
              <a:buClr>
                <a:srgbClr val="1C4587"/>
              </a:buClr>
              <a:buSzPts val="3000"/>
              <a:buNone/>
              <a:defRPr sz="3000">
                <a:solidFill>
                  <a:srgbClr val="1C4587"/>
                </a:solidFill>
              </a:defRPr>
            </a:lvl2pPr>
            <a:lvl3pPr lvl="2" algn="r" rtl="0">
              <a:spcBef>
                <a:spcPts val="0"/>
              </a:spcBef>
              <a:spcAft>
                <a:spcPts val="0"/>
              </a:spcAft>
              <a:buClr>
                <a:srgbClr val="1C4587"/>
              </a:buClr>
              <a:buSzPts val="3000"/>
              <a:buNone/>
              <a:defRPr sz="3000">
                <a:solidFill>
                  <a:srgbClr val="1C4587"/>
                </a:solidFill>
              </a:defRPr>
            </a:lvl3pPr>
            <a:lvl4pPr lvl="3" algn="r" rtl="0">
              <a:spcBef>
                <a:spcPts val="0"/>
              </a:spcBef>
              <a:spcAft>
                <a:spcPts val="0"/>
              </a:spcAft>
              <a:buClr>
                <a:srgbClr val="1C4587"/>
              </a:buClr>
              <a:buSzPts val="3000"/>
              <a:buNone/>
              <a:defRPr sz="3000">
                <a:solidFill>
                  <a:srgbClr val="1C4587"/>
                </a:solidFill>
              </a:defRPr>
            </a:lvl4pPr>
            <a:lvl5pPr lvl="4" algn="r" rtl="0">
              <a:spcBef>
                <a:spcPts val="0"/>
              </a:spcBef>
              <a:spcAft>
                <a:spcPts val="0"/>
              </a:spcAft>
              <a:buClr>
                <a:srgbClr val="1C4587"/>
              </a:buClr>
              <a:buSzPts val="3000"/>
              <a:buNone/>
              <a:defRPr sz="3000">
                <a:solidFill>
                  <a:srgbClr val="1C4587"/>
                </a:solidFill>
              </a:defRPr>
            </a:lvl5pPr>
            <a:lvl6pPr lvl="5" algn="r" rtl="0">
              <a:spcBef>
                <a:spcPts val="0"/>
              </a:spcBef>
              <a:spcAft>
                <a:spcPts val="0"/>
              </a:spcAft>
              <a:buClr>
                <a:srgbClr val="1C4587"/>
              </a:buClr>
              <a:buSzPts val="3000"/>
              <a:buNone/>
              <a:defRPr sz="3000">
                <a:solidFill>
                  <a:srgbClr val="1C4587"/>
                </a:solidFill>
              </a:defRPr>
            </a:lvl6pPr>
            <a:lvl7pPr lvl="6" algn="r" rtl="0">
              <a:spcBef>
                <a:spcPts val="0"/>
              </a:spcBef>
              <a:spcAft>
                <a:spcPts val="0"/>
              </a:spcAft>
              <a:buClr>
                <a:srgbClr val="1C4587"/>
              </a:buClr>
              <a:buSzPts val="3000"/>
              <a:buNone/>
              <a:defRPr sz="3000">
                <a:solidFill>
                  <a:srgbClr val="1C4587"/>
                </a:solidFill>
              </a:defRPr>
            </a:lvl7pPr>
            <a:lvl8pPr lvl="7" algn="r" rtl="0">
              <a:spcBef>
                <a:spcPts val="0"/>
              </a:spcBef>
              <a:spcAft>
                <a:spcPts val="0"/>
              </a:spcAft>
              <a:buClr>
                <a:srgbClr val="1C4587"/>
              </a:buClr>
              <a:buSzPts val="3000"/>
              <a:buNone/>
              <a:defRPr sz="3000">
                <a:solidFill>
                  <a:srgbClr val="1C4587"/>
                </a:solidFill>
              </a:defRPr>
            </a:lvl8pPr>
            <a:lvl9pPr lvl="8" algn="r" rtl="0">
              <a:spcBef>
                <a:spcPts val="0"/>
              </a:spcBef>
              <a:spcAft>
                <a:spcPts val="0"/>
              </a:spcAft>
              <a:buClr>
                <a:srgbClr val="1C4587"/>
              </a:buClr>
              <a:buSzPts val="3000"/>
              <a:buNone/>
              <a:defRPr sz="3000">
                <a:solidFill>
                  <a:srgbClr val="1C4587"/>
                </a:solidFill>
              </a:defRPr>
            </a:lvl9pPr>
          </a:lstStyle>
          <a:p>
            <a:endParaRPr/>
          </a:p>
        </p:txBody>
      </p:sp>
      <p:sp>
        <p:nvSpPr>
          <p:cNvPr id="195" name="Google Shape;195;p3"/>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6" name="Google Shape;196;p3"/>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7" name="Google Shape;197;p3"/>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8" name="Google Shape;198;p3"/>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199" name="Google Shape;199;p3"/>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0" name="Google Shape;200;p3"/>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1" name="Google Shape;201;p3"/>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2" name="Google Shape;202;p3"/>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3" name="Google Shape;203;p3"/>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4" name="Google Shape;204;p3"/>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5" name="Google Shape;205;p3"/>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6" name="Google Shape;206;p3"/>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7" name="Google Shape;207;p3"/>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8" name="Google Shape;208;p3"/>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09" name="Google Shape;209;p3"/>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0" name="Google Shape;210;p3"/>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1" name="Google Shape;211;p3"/>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2" name="Google Shape;212;p3"/>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3" name="Google Shape;213;p3"/>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4" name="Google Shape;214;p3"/>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5" name="Google Shape;215;p3"/>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6" name="Google Shape;216;p3"/>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7" name="Google Shape;217;p3"/>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8" name="Google Shape;218;p3"/>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19" name="Google Shape;219;p3"/>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0" name="Google Shape;220;p3"/>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1" name="Google Shape;221;p3"/>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2" name="Google Shape;222;p3"/>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3" name="Google Shape;223;p3"/>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4" name="Google Shape;224;p3"/>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5" name="Google Shape;225;p3"/>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6" name="Google Shape;226;p3"/>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7" name="Google Shape;227;p3"/>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8" name="Google Shape;228;p3"/>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29" name="Google Shape;229;p3"/>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0" name="Google Shape;230;p3"/>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1" name="Google Shape;231;p3"/>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2" name="Google Shape;232;p3"/>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3" name="Google Shape;233;p3"/>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4" name="Google Shape;234;p3"/>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5" name="Google Shape;235;p3"/>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6" name="Google Shape;236;p3"/>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7" name="Google Shape;237;p3"/>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8" name="Google Shape;238;p3"/>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39" name="Google Shape;239;p3"/>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0" name="Google Shape;240;p3"/>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1" name="Google Shape;241;p3"/>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2" name="Google Shape;242;p3"/>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3" name="Google Shape;243;p3"/>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4" name="Google Shape;244;p3"/>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45" name="Google Shape;245;p3"/>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92" name="Google Shape;292;p5"/>
          <p:cNvSpPr txBox="1">
            <a:spLocks noGrp="1"/>
          </p:cNvSpPr>
          <p:nvPr>
            <p:ph type="body" idx="1"/>
          </p:nvPr>
        </p:nvSpPr>
        <p:spPr>
          <a:xfrm>
            <a:off x="747925" y="1302837"/>
            <a:ext cx="6140400" cy="3610800"/>
          </a:xfrm>
          <a:prstGeom prst="rect">
            <a:avLst/>
          </a:prstGeom>
        </p:spPr>
        <p:txBody>
          <a:bodyPr spcFirstLastPara="1" wrap="square" lIns="91425" tIns="91425" rIns="91425" bIns="91425" anchor="t" anchorCtr="0">
            <a:noAutofit/>
          </a:bodyPr>
          <a:lstStyle>
            <a:lvl1pPr marL="457200" lvl="0" indent="-387350">
              <a:spcBef>
                <a:spcPts val="600"/>
              </a:spcBef>
              <a:spcAft>
                <a:spcPts val="0"/>
              </a:spcAft>
              <a:buSzPts val="2500"/>
              <a:buChar char="✘"/>
              <a:defRPr sz="25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5" name="Google Shape;295;p5"/>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6" name="Google Shape;296;p5"/>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7" name="Google Shape;297;p5"/>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8" name="Google Shape;298;p5"/>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299" name="Google Shape;299;p5"/>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0" name="Google Shape;300;p5"/>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1" name="Google Shape;301;p5"/>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2" name="Google Shape;302;p5"/>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3" name="Google Shape;303;p5"/>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4" name="Google Shape;304;p5"/>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5" name="Google Shape;305;p5"/>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6" name="Google Shape;306;p5"/>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7" name="Google Shape;307;p5"/>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8" name="Google Shape;308;p5"/>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09" name="Google Shape;309;p5"/>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0" name="Google Shape;310;p5"/>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1" name="Google Shape;311;p5"/>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2" name="Google Shape;312;p5"/>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3" name="Google Shape;313;p5"/>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4" name="Google Shape;314;p5"/>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5" name="Google Shape;315;p5"/>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6" name="Google Shape;316;p5"/>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7" name="Google Shape;317;p5"/>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8" name="Google Shape;318;p5"/>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19" name="Google Shape;319;p5"/>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0" name="Google Shape;320;p5"/>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1" name="Google Shape;321;p5"/>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sp>
          <p:nvSpPr>
            <p:cNvPr id="322" name="Google Shape;322;p5"/>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A4C2F4"/>
                </a:solidFill>
                <a:latin typeface="Comic Sans MS" panose="030F0702030302020204" pitchFamily="66" charset="0"/>
              </a:endParaRPr>
            </a:p>
          </p:txBody>
        </p:sp>
      </p:grpSp>
      <p:cxnSp>
        <p:nvCxnSpPr>
          <p:cNvPr id="323" name="Google Shape;323;p5"/>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24" name="Google Shape;324;p5"/>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5"/>
        <p:cNvGrpSpPr/>
        <p:nvPr/>
      </p:nvGrpSpPr>
      <p:grpSpPr>
        <a:xfrm>
          <a:off x="0" y="0"/>
          <a:ext cx="0" cy="0"/>
          <a:chOff x="0" y="0"/>
          <a:chExt cx="0" cy="0"/>
        </a:xfrm>
      </p:grpSpPr>
      <p:sp>
        <p:nvSpPr>
          <p:cNvPr id="326" name="Google Shape;326;p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7" name="Google Shape;327;p6"/>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8" name="Google Shape;328;p6"/>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1" name="Google Shape;331;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2" name="Google Shape;332;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3" name="Google Shape;333;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4" name="Google Shape;334;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5" name="Google Shape;335;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6" name="Google Shape;336;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7" name="Google Shape;337;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8" name="Google Shape;338;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9" name="Google Shape;339;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0" name="Google Shape;340;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1" name="Google Shape;341;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2" name="Google Shape;342;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3" name="Google Shape;343;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4" name="Google Shape;344;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5" name="Google Shape;345;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6" name="Google Shape;346;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7" name="Google Shape;347;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8" name="Google Shape;348;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9" name="Google Shape;349;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0" name="Google Shape;350;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1" name="Google Shape;351;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2" name="Google Shape;352;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3" name="Google Shape;353;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4" name="Google Shape;354;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5" name="Google Shape;355;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6" name="Google Shape;356;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7" name="Google Shape;357;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8" name="Google Shape;358;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cxnSp>
        <p:nvCxnSpPr>
          <p:cNvPr id="359" name="Google Shape;359;p6"/>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Google Shape;360;p6"/>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3115031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2" name="Google Shape;32;p1"/>
            <p:cNvSpPr/>
            <p:nvPr/>
          </p:nvSpPr>
          <p:spPr>
            <a:xfrm>
              <a:off x="239950" y="3033100"/>
              <a:ext cx="7042900" cy="0"/>
            </a:xfrm>
            <a:custGeom>
              <a:avLst/>
              <a:gdLst/>
              <a:ahLst/>
              <a:cxnLst/>
              <a:rect l="l" t="t" r="r" b="b"/>
              <a:pathLst>
                <a:path w="281716"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omic Sans MS" panose="030F0702030302020204" pitchFamily="66" charset="0"/>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lvl="0" indent="-3937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marL="914400" lvl="1"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marL="1371600" lvl="2" indent="-355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marL="1828800" lvl="3"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marL="2286000" lvl="4"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marL="2743200" lvl="5"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marL="3200400" lvl="6"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marL="3657600" lvl="7"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marL="4114800" lvl="8" indent="-3429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a:endParaRPr/>
          </a:p>
        </p:txBody>
      </p:sp>
      <p:sp>
        <p:nvSpPr>
          <p:cNvPr id="160" name="Google Shape;160;p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 name="Footer Placeholder 1">
            <a:extLst>
              <a:ext uri="{FF2B5EF4-FFF2-40B4-BE49-F238E27FC236}">
                <a16:creationId xmlns:a16="http://schemas.microsoft.com/office/drawing/2014/main" id="{F462CC22-8C35-6C36-4D9F-CE37FDD8C1DD}"/>
              </a:ext>
            </a:extLst>
          </p:cNvPr>
          <p:cNvSpPr>
            <a:spLocks noGrp="1"/>
          </p:cNvSpPr>
          <p:nvPr>
            <p:ph type="ftr" sz="quarter" idx="3"/>
          </p:nvPr>
        </p:nvSpPr>
        <p:spPr>
          <a:xfrm>
            <a:off x="753591" y="4767263"/>
            <a:ext cx="754124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latin typeface="Comic Sans MS" panose="030F0702030302020204" pitchFamily="66" charset="0"/>
              </a:rPr>
              <a:t>Galib Muhammad Abrar Ishtiaque, Lecturer, Department of Pharmacy, DIU</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0" y="1"/>
            <a:ext cx="8458100" cy="317913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3200" b="1" dirty="0">
                <a:latin typeface="Comic Sans MS" panose="030F0702030302020204" pitchFamily="66" charset="0"/>
              </a:rPr>
              <a:t>Pharmaceutical Biotechnology (BPH 421)</a:t>
            </a:r>
            <a:br>
              <a:rPr lang="en-US" sz="3200" b="1" dirty="0">
                <a:latin typeface="Comic Sans MS" panose="030F0702030302020204" pitchFamily="66" charset="0"/>
              </a:rPr>
            </a:br>
            <a:br>
              <a:rPr lang="en-US" sz="3200" b="1" dirty="0">
                <a:latin typeface="Comic Sans MS" panose="030F0702030302020204" pitchFamily="66" charset="0"/>
              </a:rPr>
            </a:br>
            <a:r>
              <a:rPr lang="en-US" sz="1600" b="1" dirty="0">
                <a:latin typeface="Comic Sans MS" panose="030F0702030302020204" pitchFamily="66" charset="0"/>
              </a:rPr>
              <a:t>Galib Muhammad Abrar Ishtiaque</a:t>
            </a:r>
            <a:br>
              <a:rPr lang="en-US" sz="1600" b="1">
                <a:latin typeface="Comic Sans MS" panose="030F0702030302020204" pitchFamily="66" charset="0"/>
              </a:rPr>
            </a:br>
            <a:r>
              <a:rPr lang="en-US" sz="1600" b="1">
                <a:latin typeface="Comic Sans MS" panose="030F0702030302020204" pitchFamily="66" charset="0"/>
              </a:rPr>
              <a:t>Lecturer (Senior Scale)</a:t>
            </a:r>
            <a:br>
              <a:rPr lang="en-US" sz="1600" b="1" dirty="0">
                <a:latin typeface="Comic Sans MS" panose="030F0702030302020204" pitchFamily="66" charset="0"/>
              </a:rPr>
            </a:br>
            <a:r>
              <a:rPr lang="en-US" sz="1600" b="1" dirty="0">
                <a:latin typeface="Comic Sans MS" panose="030F0702030302020204" pitchFamily="66" charset="0"/>
              </a:rPr>
              <a:t>Department of Pharmacy</a:t>
            </a:r>
            <a:br>
              <a:rPr lang="en-US" sz="1600" b="1" dirty="0">
                <a:latin typeface="Comic Sans MS" panose="030F0702030302020204" pitchFamily="66" charset="0"/>
              </a:rPr>
            </a:br>
            <a:r>
              <a:rPr lang="en-US" sz="1600" b="1" dirty="0">
                <a:latin typeface="Comic Sans MS" panose="030F0702030302020204" pitchFamily="66" charset="0"/>
              </a:rPr>
              <a:t>Daffodil International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3"/>
            <a:ext cx="6694868" cy="3950911"/>
          </a:xfrm>
        </p:spPr>
        <p:txBody>
          <a:bodyPr/>
          <a:lstStyle/>
          <a:p>
            <a:pPr>
              <a:buSzPct val="100000"/>
              <a:buFont typeface="Arial" panose="020B0604020202020204" pitchFamily="34" charset="0"/>
              <a:buChar char="•"/>
            </a:pPr>
            <a:r>
              <a:rPr lang="en-US" sz="1600" dirty="0">
                <a:solidFill>
                  <a:srgbClr val="3D4965"/>
                </a:solidFill>
                <a:latin typeface="Comic Sans MS" panose="030F0702030302020204" pitchFamily="66" charset="0"/>
              </a:rPr>
              <a:t>Following compounds are used to prevent this:</a:t>
            </a:r>
          </a:p>
          <a:p>
            <a:pPr marL="469900" indent="-400050">
              <a:buSzPct val="100000"/>
              <a:buFont typeface="+mj-lt"/>
              <a:buAutoNum type="romanLcPeriod"/>
            </a:pPr>
            <a:r>
              <a:rPr lang="en-US" sz="1600" dirty="0">
                <a:solidFill>
                  <a:srgbClr val="3D4965"/>
                </a:solidFill>
                <a:latin typeface="Comic Sans MS" panose="030F0702030302020204" pitchFamily="66" charset="0"/>
              </a:rPr>
              <a:t>1% HSA (Human Serum Albumin) → It has strong tendency to be adsorbed in the interface and are adsorbed in preference to the active protein.</a:t>
            </a:r>
          </a:p>
          <a:p>
            <a:pPr marL="469900" indent="-400050">
              <a:buSzPct val="100000"/>
              <a:buFont typeface="+mj-lt"/>
              <a:buAutoNum type="romanLcPeriod"/>
            </a:pPr>
            <a:r>
              <a:rPr lang="en-US" sz="1600" dirty="0">
                <a:solidFill>
                  <a:srgbClr val="3D4965"/>
                </a:solidFill>
                <a:latin typeface="Comic Sans MS" panose="030F0702030302020204" pitchFamily="66" charset="0"/>
              </a:rPr>
              <a:t>Surfactants and phospholipids → They are also preferentially adsorbed in the interface making it unavailable for protein adsorption.</a:t>
            </a:r>
          </a:p>
          <a:p>
            <a:pPr>
              <a:buSzPct val="100000"/>
              <a:buFont typeface="Arial" panose="020B0604020202020204" pitchFamily="34" charset="0"/>
              <a:buChar char="•"/>
            </a:pPr>
            <a:endParaRPr lang="en-US" sz="1600" dirty="0">
              <a:solidFill>
                <a:srgbClr val="3D4965"/>
              </a:solidFill>
              <a:latin typeface="Comic Sans MS" panose="030F0702030302020204" pitchFamily="66" charset="0"/>
            </a:endParaRP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Same compound can act as anti-adhesion and anti-aggregation agent.</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10</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9040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5" y="967563"/>
            <a:ext cx="6694868" cy="3950911"/>
          </a:xfrm>
        </p:spPr>
        <p:txBody>
          <a:bodyPr/>
          <a:lstStyle/>
          <a:p>
            <a:pPr marL="69850" indent="0">
              <a:buSzPct val="100000"/>
              <a:buNone/>
            </a:pPr>
            <a:r>
              <a:rPr lang="en-US" sz="1600" b="1" dirty="0">
                <a:solidFill>
                  <a:srgbClr val="3D4965"/>
                </a:solidFill>
                <a:latin typeface="Comic Sans MS" panose="030F0702030302020204" pitchFamily="66" charset="0"/>
              </a:rPr>
              <a:t>Buffer Components: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The common buffers used are phosphate, citrate and acetate.</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When choosing a buffer it should be considered whether buffering action is disrupted during processing.</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For example in </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Na</a:t>
            </a:r>
            <a:r>
              <a:rPr lang="en-US" sz="1600" b="1" baseline="-25000" dirty="0">
                <a:effectLst/>
                <a:latin typeface="Comic Sans MS" panose="030F0702030302020204" pitchFamily="66" charset="0"/>
                <a:ea typeface="Times New Roman" panose="02020603050405020304" pitchFamily="18" charset="0"/>
              </a:rPr>
              <a:t>2</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HPO</a:t>
            </a:r>
            <a:r>
              <a:rPr lang="en-US" sz="1600" b="1" baseline="-25000" dirty="0">
                <a:effectLst/>
                <a:latin typeface="Comic Sans MS" panose="030F0702030302020204" pitchFamily="66" charset="0"/>
                <a:ea typeface="Times New Roman" panose="02020603050405020304" pitchFamily="18" charset="0"/>
              </a:rPr>
              <a:t>4</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/NaH</a:t>
            </a:r>
            <a:r>
              <a:rPr lang="en-US" sz="1600" b="1" baseline="-25000" dirty="0">
                <a:effectLst/>
                <a:latin typeface="Comic Sans MS" panose="030F0702030302020204" pitchFamily="66" charset="0"/>
                <a:ea typeface="Times New Roman" panose="02020603050405020304" pitchFamily="18" charset="0"/>
              </a:rPr>
              <a:t>2</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PO</a:t>
            </a:r>
            <a:r>
              <a:rPr lang="en-US" sz="1600" b="1" baseline="-25000" dirty="0">
                <a:effectLst/>
                <a:latin typeface="Comic Sans MS" panose="030F0702030302020204" pitchFamily="66" charset="0"/>
                <a:ea typeface="Times New Roman" panose="02020603050405020304" pitchFamily="18" charset="0"/>
              </a:rPr>
              <a:t>4</a:t>
            </a:r>
            <a:r>
              <a:rPr lang="en-US" sz="16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600" dirty="0">
                <a:solidFill>
                  <a:srgbClr val="3D4965"/>
                </a:solidFill>
                <a:latin typeface="Comic Sans MS" panose="030F0702030302020204" pitchFamily="66" charset="0"/>
              </a:rPr>
              <a:t>buffer, during freeze-drying </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Na</a:t>
            </a:r>
            <a:r>
              <a:rPr lang="en-US" sz="1600" b="1" baseline="-25000" dirty="0">
                <a:effectLst/>
                <a:latin typeface="Comic Sans MS" panose="030F0702030302020204" pitchFamily="66" charset="0"/>
                <a:ea typeface="Times New Roman" panose="02020603050405020304" pitchFamily="18" charset="0"/>
              </a:rPr>
              <a:t>2</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HPO</a:t>
            </a:r>
            <a:r>
              <a:rPr lang="en-US" sz="1600" b="1" baseline="-25000" dirty="0">
                <a:effectLst/>
                <a:latin typeface="Comic Sans MS" panose="030F0702030302020204" pitchFamily="66" charset="0"/>
                <a:ea typeface="Times New Roman" panose="02020603050405020304" pitchFamily="18" charset="0"/>
              </a:rPr>
              <a:t>4</a:t>
            </a:r>
            <a:r>
              <a:rPr lang="en-US" sz="1600" dirty="0">
                <a:solidFill>
                  <a:srgbClr val="3D4965"/>
                </a:solidFill>
                <a:latin typeface="Comic Sans MS" panose="030F0702030302020204" pitchFamily="66" charset="0"/>
              </a:rPr>
              <a:t> crystalizes faster than </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NaH</a:t>
            </a:r>
            <a:r>
              <a:rPr lang="en-US" sz="1600" b="1" baseline="-25000" dirty="0">
                <a:effectLst/>
                <a:latin typeface="Comic Sans MS" panose="030F0702030302020204" pitchFamily="66" charset="0"/>
                <a:ea typeface="Times New Roman" panose="02020603050405020304" pitchFamily="18" charset="0"/>
              </a:rPr>
              <a:t>2</a:t>
            </a:r>
            <a:r>
              <a:rPr lang="en-US" sz="1600" b="1" dirty="0">
                <a:effectLst/>
                <a:latin typeface="Comic Sans MS" panose="030F0702030302020204" pitchFamily="66" charset="0"/>
                <a:ea typeface="Times New Roman" panose="02020603050405020304" pitchFamily="18" charset="0"/>
                <a:cs typeface="Times New Roman" panose="02020603050405020304" pitchFamily="18" charset="0"/>
              </a:rPr>
              <a:t>PO</a:t>
            </a:r>
            <a:r>
              <a:rPr lang="en-US" sz="1600" b="1" baseline="-25000" dirty="0">
                <a:effectLst/>
                <a:latin typeface="Comic Sans MS" panose="030F0702030302020204" pitchFamily="66" charset="0"/>
                <a:ea typeface="Times New Roman" panose="02020603050405020304" pitchFamily="18" charset="0"/>
              </a:rPr>
              <a:t>4</a:t>
            </a:r>
            <a:r>
              <a:rPr lang="en-US" sz="1600" dirty="0">
                <a:solidFill>
                  <a:srgbClr val="3D4965"/>
                </a:solidFill>
                <a:latin typeface="Comic Sans MS" panose="030F0702030302020204" pitchFamily="66" charset="0"/>
              </a:rPr>
              <a:t>. Thus pH is changed significantly and may cause aggregation of protein.</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11</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52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3"/>
            <a:ext cx="7098905" cy="3950911"/>
          </a:xfrm>
        </p:spPr>
        <p:txBody>
          <a:bodyPr/>
          <a:lstStyle/>
          <a:p>
            <a:pPr marL="69850" indent="0">
              <a:buSzPct val="100000"/>
              <a:buNone/>
            </a:pPr>
            <a:r>
              <a:rPr lang="en-US" sz="1600" b="1" dirty="0">
                <a:solidFill>
                  <a:srgbClr val="3D4965"/>
                </a:solidFill>
                <a:latin typeface="Comic Sans MS" panose="030F0702030302020204" pitchFamily="66" charset="0"/>
              </a:rPr>
              <a:t>Preservatives: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The final product is sterilized before shipping. So preservatives should had been unnecessary. But some </a:t>
            </a:r>
            <a:r>
              <a:rPr lang="en-US" sz="1600" dirty="0" err="1">
                <a:solidFill>
                  <a:srgbClr val="3D4965"/>
                </a:solidFill>
                <a:latin typeface="Comic Sans MS" panose="030F0702030302020204" pitchFamily="66" charset="0"/>
              </a:rPr>
              <a:t>biotechs</a:t>
            </a:r>
            <a:r>
              <a:rPr lang="en-US" sz="1600" dirty="0">
                <a:solidFill>
                  <a:srgbClr val="3D4965"/>
                </a:solidFill>
                <a:latin typeface="Comic Sans MS" panose="030F0702030302020204" pitchFamily="66" charset="0"/>
              </a:rPr>
              <a:t> are designed to be administered in multiple doses (multi dose injectables). In such case, there is a chance of contamination after first administration. So to minimize microbial growth, preservatives are added.</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Preservatives includes:</a:t>
            </a:r>
          </a:p>
          <a:p>
            <a:pPr marL="469900" indent="-400050">
              <a:buSzPct val="100000"/>
              <a:buFont typeface="+mj-lt"/>
              <a:buAutoNum type="romanLcPeriod"/>
            </a:pPr>
            <a:r>
              <a:rPr lang="en-US" sz="1600" dirty="0">
                <a:solidFill>
                  <a:srgbClr val="3D4965"/>
                </a:solidFill>
                <a:latin typeface="Comic Sans MS" panose="030F0702030302020204" pitchFamily="66" charset="0"/>
              </a:rPr>
              <a:t>Phenyl mercuric nitrate</a:t>
            </a:r>
          </a:p>
          <a:p>
            <a:pPr marL="469900" indent="-400050">
              <a:buSzPct val="100000"/>
              <a:buFont typeface="+mj-lt"/>
              <a:buAutoNum type="romanLcPeriod"/>
            </a:pPr>
            <a:r>
              <a:rPr lang="en-US" sz="1600" dirty="0" err="1">
                <a:solidFill>
                  <a:srgbClr val="3D4965"/>
                </a:solidFill>
                <a:latin typeface="Comic Sans MS" panose="030F0702030302020204" pitchFamily="66" charset="0"/>
              </a:rPr>
              <a:t>Thimerasol</a:t>
            </a:r>
            <a:endParaRPr lang="en-US" sz="1600" dirty="0">
              <a:solidFill>
                <a:srgbClr val="3D4965"/>
              </a:solidFill>
              <a:latin typeface="Comic Sans MS" panose="030F0702030302020204" pitchFamily="66" charset="0"/>
            </a:endParaRPr>
          </a:p>
          <a:p>
            <a:pPr marL="469900" indent="-400050">
              <a:buSzPct val="100000"/>
              <a:buFont typeface="+mj-lt"/>
              <a:buAutoNum type="romanLcPeriod"/>
            </a:pPr>
            <a:r>
              <a:rPr lang="en-US" sz="1600" dirty="0">
                <a:solidFill>
                  <a:srgbClr val="3D4965"/>
                </a:solidFill>
                <a:latin typeface="Comic Sans MS" panose="030F0702030302020204" pitchFamily="66" charset="0"/>
              </a:rPr>
              <a:t>p-hydroxybenzoic acid</a:t>
            </a:r>
          </a:p>
          <a:p>
            <a:pPr marL="469900" indent="-400050">
              <a:buSzPct val="100000"/>
              <a:buFont typeface="+mj-lt"/>
              <a:buAutoNum type="romanLcPeriod"/>
            </a:pPr>
            <a:r>
              <a:rPr lang="en-US" sz="1600" dirty="0">
                <a:solidFill>
                  <a:srgbClr val="3D4965"/>
                </a:solidFill>
                <a:latin typeface="Comic Sans MS" panose="030F0702030302020204" pitchFamily="66" charset="0"/>
              </a:rPr>
              <a:t>Benzyl alcohol</a:t>
            </a:r>
          </a:p>
          <a:p>
            <a:pPr marL="469900" indent="-400050">
              <a:buSzPct val="100000"/>
              <a:buFont typeface="+mj-lt"/>
              <a:buAutoNum type="romanLcPeriod"/>
            </a:pPr>
            <a:r>
              <a:rPr lang="en-US" sz="1600" dirty="0" err="1">
                <a:solidFill>
                  <a:srgbClr val="3D4965"/>
                </a:solidFill>
                <a:latin typeface="Comic Sans MS" panose="030F0702030302020204" pitchFamily="66" charset="0"/>
              </a:rPr>
              <a:t>Chlorobutanol</a:t>
            </a:r>
            <a:endParaRPr lang="en-US" sz="1600" dirty="0">
              <a:solidFill>
                <a:srgbClr val="3D4965"/>
              </a:solidFill>
              <a:latin typeface="Comic Sans MS" panose="030F0702030302020204" pitchFamily="66" charset="0"/>
            </a:endParaRPr>
          </a:p>
          <a:p>
            <a:pPr marL="69850" indent="0">
              <a:buSzPct val="100000"/>
              <a:buNone/>
            </a:pPr>
            <a:endParaRPr lang="en-US" sz="1600" dirty="0">
              <a:solidFill>
                <a:srgbClr val="3D4965"/>
              </a:solidFill>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12</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7323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3"/>
            <a:ext cx="6620441" cy="3950911"/>
          </a:xfrm>
        </p:spPr>
        <p:txBody>
          <a:bodyPr/>
          <a:lstStyle/>
          <a:p>
            <a:pPr marL="69850" indent="0">
              <a:buSzPct val="100000"/>
              <a:buNone/>
            </a:pPr>
            <a:r>
              <a:rPr lang="en-US" sz="1600" b="1" dirty="0">
                <a:solidFill>
                  <a:srgbClr val="3D4965"/>
                </a:solidFill>
                <a:latin typeface="Comic Sans MS" panose="030F0702030302020204" pitchFamily="66" charset="0"/>
              </a:rPr>
              <a:t>Antioxidants: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Proteins rich in methionine, cysteine, tyrosine and histidine are susceptible to oxidative degradation.</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To reduce such a risk air is replaced by inert gases in the container vials.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Antioxidants, such as ascorbic acid (it may again act as oxidant in presence of heavy metal), sodium formaldehyde </a:t>
            </a:r>
            <a:r>
              <a:rPr lang="en-US" sz="1600" dirty="0" err="1">
                <a:solidFill>
                  <a:srgbClr val="3D4965"/>
                </a:solidFill>
                <a:latin typeface="Comic Sans MS" panose="030F0702030302020204" pitchFamily="66" charset="0"/>
              </a:rPr>
              <a:t>sulfoxylate</a:t>
            </a:r>
            <a:r>
              <a:rPr lang="en-US" sz="1600" dirty="0">
                <a:solidFill>
                  <a:srgbClr val="3D4965"/>
                </a:solidFill>
                <a:latin typeface="Comic Sans MS" panose="030F0702030302020204" pitchFamily="66" charset="0"/>
              </a:rPr>
              <a:t> can also be used.</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13</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6188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 Placeholder 1">
            <a:extLst>
              <a:ext uri="{FF2B5EF4-FFF2-40B4-BE49-F238E27FC236}">
                <a16:creationId xmlns:a16="http://schemas.microsoft.com/office/drawing/2014/main" id="{5B6901E7-84FE-D4A5-F716-A084860C2A03}"/>
              </a:ext>
            </a:extLst>
          </p:cNvPr>
          <p:cNvSpPr txBox="1">
            <a:spLocks/>
          </p:cNvSpPr>
          <p:nvPr/>
        </p:nvSpPr>
        <p:spPr>
          <a:xfrm>
            <a:off x="747924" y="956163"/>
            <a:ext cx="6394877" cy="39623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7350" algn="l" rtl="0">
              <a:lnSpc>
                <a:spcPct val="100000"/>
              </a:lnSpc>
              <a:spcBef>
                <a:spcPts val="600"/>
              </a:spcBef>
              <a:spcAft>
                <a:spcPts val="0"/>
              </a:spcAft>
              <a:buClr>
                <a:schemeClr val="dk1"/>
              </a:buClr>
              <a:buSzPts val="2500"/>
              <a:buFont typeface="Dosis"/>
              <a:buChar char="✘"/>
              <a:defRPr sz="2500" b="0" i="0" u="none" strike="noStrike" cap="none">
                <a:solidFill>
                  <a:schemeClr val="dk1"/>
                </a:solidFill>
                <a:latin typeface="Dosis"/>
                <a:ea typeface="Dosis"/>
                <a:cs typeface="Dosis"/>
                <a:sym typeface="Dosis"/>
              </a:defRPr>
            </a:lvl1pPr>
            <a:lvl2pPr marL="914400" marR="0" lvl="1" indent="-355600" algn="l" rtl="0">
              <a:lnSpc>
                <a:spcPct val="100000"/>
              </a:lnSpc>
              <a:spcBef>
                <a:spcPts val="0"/>
              </a:spcBef>
              <a:spcAft>
                <a:spcPts val="0"/>
              </a:spcAft>
              <a:buClr>
                <a:schemeClr val="dk1"/>
              </a:buClr>
              <a:buSzPts val="2000"/>
              <a:buFont typeface="Dosis"/>
              <a:buChar char="✗"/>
              <a:defRPr sz="2000" b="0" i="0" u="none" strike="noStrike" cap="none">
                <a:solidFill>
                  <a:schemeClr val="dk1"/>
                </a:solidFill>
                <a:latin typeface="Dosis"/>
                <a:ea typeface="Dosis"/>
                <a:cs typeface="Dosis"/>
                <a:sym typeface="Dosis"/>
              </a:defRPr>
            </a:lvl2pPr>
            <a:lvl3pPr marL="1371600" marR="0" lvl="2" indent="-355600" algn="l" rtl="0">
              <a:lnSpc>
                <a:spcPct val="100000"/>
              </a:lnSpc>
              <a:spcBef>
                <a:spcPts val="0"/>
              </a:spcBef>
              <a:spcAft>
                <a:spcPts val="0"/>
              </a:spcAft>
              <a:buClr>
                <a:schemeClr val="dk1"/>
              </a:buClr>
              <a:buSzPts val="2000"/>
              <a:buFont typeface="Dosis"/>
              <a:buChar char="■"/>
              <a:defRPr sz="2000" b="0" i="0" u="none" strike="noStrike" cap="none">
                <a:solidFill>
                  <a:schemeClr val="dk1"/>
                </a:solidFill>
                <a:latin typeface="Dosis"/>
                <a:ea typeface="Dosis"/>
                <a:cs typeface="Dosis"/>
                <a:sym typeface="Dosis"/>
              </a:defRPr>
            </a:lvl3pPr>
            <a:lvl4pPr marL="1828800" marR="0" lvl="3"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4pPr>
            <a:lvl5pPr marL="2286000" marR="0" lvl="4"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5pPr>
            <a:lvl6pPr marL="2743200" marR="0" lvl="5"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6pPr>
            <a:lvl7pPr marL="3200400" marR="0" lvl="6"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7pPr>
            <a:lvl8pPr marL="3657600" marR="0" lvl="7"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8pPr>
            <a:lvl9pPr marL="4114800" marR="0" lvl="8"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9pPr>
          </a:lstStyle>
          <a:p>
            <a:pPr marL="69850" indent="0">
              <a:buSzPct val="100000"/>
              <a:buFont typeface="Dosis"/>
              <a:buNone/>
            </a:pPr>
            <a:r>
              <a:rPr lang="en-US" sz="1600" b="1" dirty="0" err="1">
                <a:solidFill>
                  <a:srgbClr val="3D4965"/>
                </a:solidFill>
                <a:latin typeface="Comic Sans MS" panose="030F0702030302020204" pitchFamily="66" charset="0"/>
              </a:rPr>
              <a:t>Lyoprotectants</a:t>
            </a:r>
            <a:r>
              <a:rPr lang="en-US" sz="1600" b="1" dirty="0">
                <a:solidFill>
                  <a:srgbClr val="3D4965"/>
                </a:solidFill>
                <a:latin typeface="Comic Sans MS" panose="030F0702030302020204" pitchFamily="66" charset="0"/>
              </a:rPr>
              <a:t>:</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These are agents for stabilizing product during storage in the dry form, such as Sugars (not reducing sugars).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Lactose is a reducing sugar. So it reacts with the primary amino groups of protein via the Maillard reaction and form brownish product.</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This can occur even at dry state. Thus lactose and other reducing sugars should be avoided (as </a:t>
            </a:r>
            <a:r>
              <a:rPr lang="en-US" sz="1600" dirty="0" err="1">
                <a:solidFill>
                  <a:srgbClr val="3D4965"/>
                </a:solidFill>
                <a:latin typeface="Comic Sans MS" panose="030F0702030302020204" pitchFamily="66" charset="0"/>
              </a:rPr>
              <a:t>lyoprotectants</a:t>
            </a:r>
            <a:r>
              <a:rPr lang="en-US" sz="1600" dirty="0">
                <a:solidFill>
                  <a:srgbClr val="3D4965"/>
                </a:solidFill>
                <a:latin typeface="Comic Sans MS" panose="030F0702030302020204" pitchFamily="66" charset="0"/>
              </a:rPr>
              <a:t>).</a:t>
            </a:r>
          </a:p>
        </p:txBody>
      </p:sp>
    </p:spTree>
    <p:extLst>
      <p:ext uri="{BB962C8B-B14F-4D97-AF65-F5344CB8AC3E}">
        <p14:creationId xmlns:p14="http://schemas.microsoft.com/office/powerpoint/2010/main" val="232050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2234933"/>
          </a:xfrm>
        </p:spPr>
        <p:txBody>
          <a:bodyPr/>
          <a:lstStyle/>
          <a:p>
            <a:pPr marL="69850" indent="0">
              <a:buSzPct val="100000"/>
              <a:buNone/>
            </a:pPr>
            <a:r>
              <a:rPr lang="en-US" sz="1600" b="1" dirty="0">
                <a:solidFill>
                  <a:srgbClr val="3D4965"/>
                </a:solidFill>
                <a:latin typeface="Comic Sans MS" panose="030F0702030302020204" pitchFamily="66" charset="0"/>
              </a:rPr>
              <a:t>Osmotic Agents: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Parenteral products must be isotonic with the body fluid. Therefore tonicity adjusting agents are added. Usually mono and di-saccharide solutions are used.</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These agents may also influence protein stability and solubility.</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15</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2523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414162"/>
          </a:xfrm>
        </p:spPr>
        <p:txBody>
          <a:bodyPr/>
          <a:lstStyle/>
          <a:p>
            <a:pPr marL="69850" indent="0">
              <a:buSzPct val="100000"/>
              <a:buNone/>
            </a:pPr>
            <a:r>
              <a:rPr lang="en-US" sz="1600" dirty="0">
                <a:solidFill>
                  <a:srgbClr val="3D4965"/>
                </a:solidFill>
                <a:latin typeface="Comic Sans MS" panose="030F0702030302020204" pitchFamily="66" charset="0"/>
              </a:rPr>
              <a:t>The possible source of contamination during formulation of biotech products:</a:t>
            </a:r>
          </a:p>
          <a:p>
            <a:pPr marL="69850" indent="0">
              <a:buSzPct val="100000"/>
              <a:buNone/>
            </a:pPr>
            <a:endParaRPr lang="en-US" sz="1600" dirty="0">
              <a:solidFill>
                <a:srgbClr val="3D4965"/>
              </a:solidFill>
              <a:latin typeface="Comic Sans MS" panose="030F0702030302020204" pitchFamily="66" charset="0"/>
            </a:endParaRP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The protein extract obtained from the biological system: The production cell (vector) and the culture media may contain pathogenic substances such as viruses and pyrogens, which must be removed from the final product.</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Excipients: Sterilized before use.</a:t>
            </a:r>
          </a:p>
          <a:p>
            <a:pPr>
              <a:buSzPct val="100000"/>
              <a:buFont typeface="Arial" panose="020B0604020202020204" pitchFamily="34" charset="0"/>
              <a:buChar char="•"/>
            </a:pPr>
            <a:r>
              <a:rPr lang="en-US" sz="1600" dirty="0" err="1">
                <a:solidFill>
                  <a:srgbClr val="3D4965"/>
                </a:solidFill>
                <a:latin typeface="Comic Sans MS" panose="030F0702030302020204" pitchFamily="66" charset="0"/>
              </a:rPr>
              <a:t>Equipments</a:t>
            </a:r>
            <a:r>
              <a:rPr lang="en-US" sz="1600" dirty="0">
                <a:solidFill>
                  <a:srgbClr val="3D4965"/>
                </a:solidFill>
                <a:latin typeface="Comic Sans MS" panose="030F0702030302020204" pitchFamily="66" charset="0"/>
              </a:rPr>
              <a:t>: Sterilized before use.</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Human factors: PPE is used to minimize contamination.</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16</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434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414162"/>
          </a:xfrm>
        </p:spPr>
        <p:txBody>
          <a:bodyPr/>
          <a:lstStyle/>
          <a:p>
            <a:pPr algn="just">
              <a:buSzPct val="100000"/>
              <a:buFont typeface="Arial" panose="020B0604020202020204" pitchFamily="34" charset="0"/>
              <a:buChar char="•"/>
            </a:pPr>
            <a:r>
              <a:rPr lang="en-GB" sz="1600" dirty="0">
                <a:effectLst/>
                <a:latin typeface="Comic Sans MS" panose="030F0902030302020204" pitchFamily="66" charset="0"/>
                <a:ea typeface="Times New Roman" panose="02020603050405020304" pitchFamily="18" charset="0"/>
              </a:rPr>
              <a:t>To pass the microbiological test, a biotech product must be pyrogen-free.</a:t>
            </a:r>
          </a:p>
          <a:p>
            <a:pPr algn="just">
              <a:buSzPct val="100000"/>
              <a:buFont typeface="Arial" panose="020B0604020202020204" pitchFamily="34" charset="0"/>
              <a:buChar char="•"/>
            </a:pPr>
            <a:r>
              <a:rPr lang="en-GB" sz="1600" dirty="0">
                <a:effectLst/>
                <a:latin typeface="Comic Sans MS" panose="030F0902030302020204" pitchFamily="66" charset="0"/>
                <a:ea typeface="Times New Roman" panose="02020603050405020304" pitchFamily="18" charset="0"/>
              </a:rPr>
              <a:t>Pyrogen is any substance that can cause fever.</a:t>
            </a:r>
          </a:p>
          <a:p>
            <a:pPr algn="just">
              <a:buSzPct val="100000"/>
              <a:buFont typeface="Arial" panose="020B0604020202020204" pitchFamily="34" charset="0"/>
              <a:buChar char="•"/>
            </a:pPr>
            <a:r>
              <a:rPr lang="en-GB" sz="1600" dirty="0">
                <a:effectLst/>
                <a:latin typeface="Comic Sans MS" panose="030F0902030302020204" pitchFamily="66" charset="0"/>
                <a:ea typeface="Times New Roman" panose="02020603050405020304" pitchFamily="18" charset="0"/>
              </a:rPr>
              <a:t>Pyrogens may be exogenous or endogenous.</a:t>
            </a:r>
          </a:p>
          <a:p>
            <a:pPr algn="just">
              <a:buSzPct val="100000"/>
              <a:buFont typeface="Arial" panose="020B0604020202020204" pitchFamily="34" charset="0"/>
              <a:buChar char="•"/>
            </a:pPr>
            <a:r>
              <a:rPr lang="en-GB" sz="1600" dirty="0">
                <a:effectLst/>
                <a:latin typeface="Comic Sans MS" panose="030F0902030302020204" pitchFamily="66" charset="0"/>
                <a:ea typeface="Times New Roman" panose="02020603050405020304" pitchFamily="18" charset="0"/>
              </a:rPr>
              <a:t>Exogenous pyrogens are inserted into the body from the outside. Such pyrogens include viruses, fungi, bacteria, etc.</a:t>
            </a:r>
          </a:p>
          <a:p>
            <a:pPr algn="just">
              <a:buSzPct val="100000"/>
              <a:buFont typeface="Arial" panose="020B0604020202020204" pitchFamily="34" charset="0"/>
              <a:buChar char="•"/>
            </a:pPr>
            <a:r>
              <a:rPr lang="en-GB" sz="1600" dirty="0">
                <a:effectLst/>
                <a:latin typeface="Comic Sans MS" panose="030F0902030302020204" pitchFamily="66" charset="0"/>
                <a:ea typeface="Times New Roman" panose="02020603050405020304" pitchFamily="18" charset="0"/>
              </a:rPr>
              <a:t>Endogenous pyrogens are produced inside the body. For example, gram (-) bacteria, when lysed inside the body, produce toxins. These are called endotoxins.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9668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414162"/>
          </a:xfrm>
        </p:spPr>
        <p:txBody>
          <a:bodyPr/>
          <a:lstStyle/>
          <a:p>
            <a:pPr marL="69850" indent="0" algn="just">
              <a:buNone/>
            </a:pPr>
            <a:r>
              <a:rPr lang="en-US" sz="1600" dirty="0">
                <a:effectLst/>
                <a:latin typeface="Comic Sans MS" panose="030F0902030302020204" pitchFamily="66" charset="0"/>
                <a:ea typeface="Times New Roman" panose="02020603050405020304" pitchFamily="18" charset="0"/>
              </a:rPr>
              <a:t>The absence of pyrogen in the biotech is assured by the following tests:</a:t>
            </a:r>
          </a:p>
          <a:p>
            <a:pPr marL="69850" indent="0" algn="just">
              <a:buNone/>
            </a:pPr>
            <a:endParaRPr lang="en-US" sz="1600" dirty="0">
              <a:effectLst/>
              <a:latin typeface="Comic Sans MS" panose="030F0902030302020204" pitchFamily="66" charset="0"/>
              <a:ea typeface="Times New Roman" panose="02020603050405020304" pitchFamily="18" charset="0"/>
            </a:endParaRPr>
          </a:p>
          <a:p>
            <a:pPr marL="469900" indent="-400050" algn="just">
              <a:buSzPct val="100000"/>
              <a:buFont typeface="+mj-lt"/>
              <a:buAutoNum type="romanLcPeriod"/>
            </a:pPr>
            <a:r>
              <a:rPr lang="en-GB" sz="1600" dirty="0">
                <a:effectLst/>
                <a:latin typeface="Comic Sans MS" panose="030F0902030302020204" pitchFamily="66" charset="0"/>
                <a:ea typeface="Times New Roman" panose="02020603050405020304" pitchFamily="18" charset="0"/>
              </a:rPr>
              <a:t>Rabbit Test</a:t>
            </a:r>
          </a:p>
          <a:p>
            <a:pPr marL="469900" indent="-400050" algn="just">
              <a:buSzPct val="100000"/>
              <a:buFont typeface="+mj-lt"/>
              <a:buAutoNum type="romanLcPeriod"/>
            </a:pPr>
            <a:r>
              <a:rPr lang="en-GB" sz="1600" dirty="0">
                <a:effectLst/>
                <a:latin typeface="Comic Sans MS" panose="030F0902030302020204" pitchFamily="66" charset="0"/>
                <a:ea typeface="Times New Roman" panose="02020603050405020304" pitchFamily="18" charset="0"/>
              </a:rPr>
              <a:t>LAL Test</a:t>
            </a:r>
          </a:p>
          <a:p>
            <a:pPr marL="69850" indent="0" algn="just">
              <a:buNone/>
            </a:pPr>
            <a:endParaRPr lang="en-BE" sz="1600" dirty="0">
              <a:effectLst/>
              <a:latin typeface="Comic Sans MS" panose="030F0902030302020204" pitchFamily="66" charset="0"/>
              <a:ea typeface="Times New Roman" panose="02020603050405020304" pitchFamily="18"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7589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414162"/>
          </a:xfrm>
        </p:spPr>
        <p:txBody>
          <a:bodyPr/>
          <a:lstStyle/>
          <a:p>
            <a:pPr marL="469900" indent="-400050" algn="just">
              <a:buSzPct val="100000"/>
              <a:buFont typeface="+mj-lt"/>
              <a:buAutoNum type="romanLcPeriod"/>
            </a:pPr>
            <a:r>
              <a:rPr lang="en-GB" sz="1600" b="1" dirty="0">
                <a:effectLst/>
                <a:latin typeface="Comic Sans MS" panose="030F0902030302020204" pitchFamily="66" charset="0"/>
                <a:ea typeface="Times New Roman" panose="02020603050405020304" pitchFamily="18" charset="0"/>
              </a:rPr>
              <a:t>Rabbit Test</a:t>
            </a:r>
            <a:r>
              <a:rPr lang="en-BE" sz="1600" b="1" dirty="0">
                <a:latin typeface="Comic Sans MS" panose="030F0902030302020204" pitchFamily="66" charset="0"/>
                <a:ea typeface="Times New Roman" panose="02020603050405020304" pitchFamily="18" charset="0"/>
              </a:rPr>
              <a:t>:</a:t>
            </a:r>
            <a:endParaRPr lang="en-GB" sz="1600" b="1" dirty="0">
              <a:effectLst/>
              <a:latin typeface="Comic Sans MS" panose="030F0902030302020204" pitchFamily="66" charset="0"/>
              <a:ea typeface="Times New Roman" panose="02020603050405020304" pitchFamily="18"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19</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descr="Cruelty free: logo e certificazione dei prodotti | Ohga!">
            <a:extLst>
              <a:ext uri="{FF2B5EF4-FFF2-40B4-BE49-F238E27FC236}">
                <a16:creationId xmlns:a16="http://schemas.microsoft.com/office/drawing/2014/main" id="{F00620E5-42B2-8E0B-F7EC-4892787F0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542" y="1618872"/>
            <a:ext cx="5250916" cy="345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5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3"/>
          <p:cNvSpPr txBox="1">
            <a:spLocks noGrp="1"/>
          </p:cNvSpPr>
          <p:nvPr>
            <p:ph type="title"/>
          </p:nvPr>
        </p:nvSpPr>
        <p:spPr>
          <a:xfrm>
            <a:off x="747924" y="225025"/>
            <a:ext cx="6758661"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latin typeface="Comic Sans MS" panose="030F0702030302020204" pitchFamily="66" charset="0"/>
              </a:rPr>
              <a:t>Formulation of Biotech Products</a:t>
            </a:r>
            <a:endParaRPr sz="3200" b="1" dirty="0">
              <a:latin typeface="Comic Sans MS" panose="030F0702030302020204" pitchFamily="66" charset="0"/>
            </a:endParaRPr>
          </a:p>
        </p:txBody>
      </p:sp>
      <p:sp>
        <p:nvSpPr>
          <p:cNvPr id="531" name="Google Shape;531;p13"/>
          <p:cNvSpPr txBox="1"/>
          <p:nvPr/>
        </p:nvSpPr>
        <p:spPr>
          <a:xfrm>
            <a:off x="747925" y="1247656"/>
            <a:ext cx="6471582" cy="2913527"/>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3C78D8"/>
                </a:solidFill>
                <a:latin typeface="Comic Sans MS" panose="030F0702030302020204" pitchFamily="66" charset="0"/>
                <a:ea typeface="Dosis"/>
                <a:cs typeface="Dosis"/>
                <a:sym typeface="Dosis"/>
              </a:rPr>
              <a:t>CONTENTS</a:t>
            </a:r>
          </a:p>
          <a:p>
            <a:pPr marL="0" lvl="0" indent="0" algn="l" rtl="0">
              <a:spcBef>
                <a:spcPts val="600"/>
              </a:spcBef>
              <a:spcAft>
                <a:spcPts val="0"/>
              </a:spcAft>
              <a:buNone/>
            </a:pPr>
            <a:endParaRPr sz="1600" dirty="0">
              <a:solidFill>
                <a:srgbClr val="3C78D8"/>
              </a:solidFill>
              <a:latin typeface="Comic Sans MS" panose="030F0702030302020204" pitchFamily="66" charset="0"/>
              <a:ea typeface="Dosis"/>
              <a:cs typeface="Dosis"/>
              <a:sym typeface="Dosis"/>
            </a:endParaRP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Biotech Products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Formulation of Biotech Products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Excipients Used in Biotech Products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Microbial Considerations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Shelf-life Considerations</a:t>
            </a:r>
          </a:p>
          <a:p>
            <a:pPr marL="285750" indent="-285750">
              <a:spcBef>
                <a:spcPts val="600"/>
              </a:spcBef>
              <a:buClr>
                <a:schemeClr val="dk1"/>
              </a:buClr>
              <a:buSzPts val="1100"/>
              <a:buFont typeface="Arial" panose="020B0604020202020204" pitchFamily="34" charset="0"/>
              <a:buChar char="•"/>
            </a:pPr>
            <a:r>
              <a:rPr lang="en-US" sz="1600" dirty="0">
                <a:solidFill>
                  <a:srgbClr val="3D4965"/>
                </a:solidFill>
                <a:latin typeface="Comic Sans MS" panose="030F0702030302020204" pitchFamily="66" charset="0"/>
                <a:ea typeface="Dosis"/>
                <a:cs typeface="Dosis"/>
                <a:sym typeface="Dosis"/>
              </a:rPr>
              <a:t>Route of Administration Considerations</a:t>
            </a:r>
          </a:p>
        </p:txBody>
      </p:sp>
      <p:sp>
        <p:nvSpPr>
          <p:cNvPr id="534" name="Google Shape;534;p13"/>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414162"/>
          </a:xfrm>
        </p:spPr>
        <p:txBody>
          <a:bodyPr/>
          <a:lstStyle/>
          <a:p>
            <a:pPr marL="469900" indent="-400050" algn="just">
              <a:buSzPct val="100000"/>
              <a:buFont typeface="+mj-lt"/>
              <a:buAutoNum type="romanLcPeriod"/>
            </a:pPr>
            <a:r>
              <a:rPr lang="en-GB" sz="1600" b="1" dirty="0">
                <a:effectLst/>
                <a:latin typeface="Comic Sans MS" panose="030F0902030302020204" pitchFamily="66" charset="0"/>
                <a:ea typeface="Times New Roman" panose="02020603050405020304" pitchFamily="18" charset="0"/>
              </a:rPr>
              <a:t>Rabbit Test</a:t>
            </a:r>
            <a:r>
              <a:rPr lang="en-BE" sz="1600" b="1" dirty="0">
                <a:latin typeface="Comic Sans MS" panose="030F0902030302020204" pitchFamily="66" charset="0"/>
                <a:ea typeface="Times New Roman" panose="02020603050405020304" pitchFamily="18" charset="0"/>
              </a:rPr>
              <a:t>:</a:t>
            </a:r>
            <a:endParaRPr lang="en-US" sz="1600" b="1" dirty="0">
              <a:latin typeface="Comic Sans MS" panose="030F0902030302020204" pitchFamily="66" charset="0"/>
              <a:ea typeface="Times New Roman" panose="02020603050405020304" pitchFamily="18" charset="0"/>
            </a:endParaRPr>
          </a:p>
          <a:p>
            <a:pPr marL="69850" indent="0" algn="just">
              <a:buSzPct val="100000"/>
              <a:buNone/>
            </a:pPr>
            <a:r>
              <a:rPr lang="en-US" sz="1600" dirty="0">
                <a:effectLst/>
                <a:latin typeface="Comic Sans MS" panose="030F0902030302020204" pitchFamily="66" charset="0"/>
                <a:ea typeface="Times New Roman" panose="02020603050405020304" pitchFamily="18" charset="0"/>
              </a:rPr>
              <a:t>Procedure of the test</a:t>
            </a:r>
            <a:r>
              <a:rPr lang="en-US" sz="1600" dirty="0">
                <a:solidFill>
                  <a:srgbClr val="3D4965"/>
                </a:solidFill>
                <a:effectLst/>
                <a:latin typeface="Comic Sans MS" panose="030F0702030302020204" pitchFamily="66" charset="0"/>
                <a:ea typeface="Times New Roman" panose="02020603050405020304" pitchFamily="18" charset="0"/>
              </a:rPr>
              <a:t>:</a:t>
            </a:r>
            <a:endParaRPr lang="en-US" sz="1600" dirty="0">
              <a:solidFill>
                <a:srgbClr val="3D4965"/>
              </a:solidFill>
              <a:latin typeface="Comic Sans MS" panose="030F0702030302020204" pitchFamily="66" charset="0"/>
            </a:endParaRP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Rabbits exhibit similar threshold pyrogenic response to humans</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Control vs Treatment: Group of 3 rabbits</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Injection site: Ear vein</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injected volume: About 10 ml per kg of body weight</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Record temperature at 30 min intervals for 3 hours</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Site of temperature measurement: Rectal</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Instrument: Thermometers</a:t>
            </a:r>
          </a:p>
          <a:p>
            <a:pPr algn="just">
              <a:buSzPct val="100000"/>
              <a:buFont typeface="Arial" panose="020B0604020202020204" pitchFamily="34" charset="0"/>
              <a:buChar char="•"/>
            </a:pPr>
            <a:endParaRPr lang="en-GB" sz="1600" dirty="0">
              <a:effectLst/>
              <a:latin typeface="Comic Sans MS" panose="030F0902030302020204" pitchFamily="66" charset="0"/>
              <a:ea typeface="Times New Roman" panose="02020603050405020304" pitchFamily="18"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20</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981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914878"/>
          </a:xfrm>
        </p:spPr>
        <p:txBody>
          <a:bodyPr/>
          <a:lstStyle/>
          <a:p>
            <a:pPr marL="469900" indent="-400050" algn="just">
              <a:buSzPct val="100000"/>
              <a:buFont typeface="+mj-lt"/>
              <a:buAutoNum type="romanLcPeriod"/>
            </a:pPr>
            <a:r>
              <a:rPr lang="en-GB" sz="1600" b="1" dirty="0">
                <a:effectLst/>
                <a:latin typeface="Comic Sans MS" panose="030F0902030302020204" pitchFamily="66" charset="0"/>
                <a:ea typeface="Times New Roman" panose="02020603050405020304" pitchFamily="18" charset="0"/>
              </a:rPr>
              <a:t>Rabbit Test</a:t>
            </a:r>
            <a:r>
              <a:rPr lang="en-BE" sz="1600" b="1" dirty="0">
                <a:latin typeface="Comic Sans MS" panose="030F0902030302020204" pitchFamily="66" charset="0"/>
                <a:ea typeface="Times New Roman" panose="02020603050405020304" pitchFamily="18" charset="0"/>
              </a:rPr>
              <a:t>:</a:t>
            </a:r>
            <a:endParaRPr lang="en-US" sz="1600" b="1" dirty="0">
              <a:latin typeface="Comic Sans MS" panose="030F0902030302020204" pitchFamily="66" charset="0"/>
              <a:ea typeface="Times New Roman" panose="02020603050405020304" pitchFamily="18" charset="0"/>
            </a:endParaRPr>
          </a:p>
          <a:p>
            <a:pPr marL="69850" indent="0" algn="just">
              <a:buSzPct val="100000"/>
              <a:buNone/>
            </a:pPr>
            <a:r>
              <a:rPr lang="en-US" sz="1600" dirty="0">
                <a:effectLst/>
                <a:latin typeface="Comic Sans MS" panose="030F0902030302020204" pitchFamily="66" charset="0"/>
                <a:ea typeface="Times New Roman" panose="02020603050405020304" pitchFamily="18" charset="0"/>
              </a:rPr>
              <a:t>Interpretation of the results</a:t>
            </a:r>
            <a:r>
              <a:rPr lang="en-US" sz="1600" dirty="0">
                <a:solidFill>
                  <a:srgbClr val="3D4965"/>
                </a:solidFill>
                <a:effectLst/>
                <a:latin typeface="Comic Sans MS" panose="030F0702030302020204" pitchFamily="66" charset="0"/>
                <a:ea typeface="Times New Roman" panose="02020603050405020304" pitchFamily="18" charset="0"/>
              </a:rPr>
              <a:t>:</a:t>
            </a:r>
            <a:endParaRPr lang="en-US" sz="1600" dirty="0">
              <a:solidFill>
                <a:srgbClr val="3D4965"/>
              </a:solidFill>
              <a:latin typeface="Comic Sans MS" panose="030F0702030302020204" pitchFamily="66" charset="0"/>
            </a:endParaRP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sample may be judged nonpyrogenic if no single rabbit shows a rise in temperature of 0.5°C or greater above its control temperature. </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If this condition is not met, the test must proceed to a second stage. In the second stage, five additional rabbits are given a new preparation of the same test sample as the original three rabbits. </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solution may be judged non-pyrogenic if not more than three of the eight rabbits show individual temperature rises of 0.5°C or more.</a:t>
            </a:r>
          </a:p>
          <a:p>
            <a:pPr algn="just">
              <a:buSzPct val="100000"/>
              <a:buFont typeface="Arial" panose="020B0604020202020204" pitchFamily="34" charset="0"/>
              <a:buChar char="•"/>
            </a:pPr>
            <a:endParaRPr lang="en-GB" sz="1600" dirty="0">
              <a:effectLst/>
              <a:latin typeface="Comic Sans MS" panose="030F0902030302020204" pitchFamily="66" charset="0"/>
              <a:ea typeface="Times New Roman" panose="02020603050405020304" pitchFamily="18"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21</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9197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4"/>
            <a:ext cx="6391839" cy="3414162"/>
          </a:xfrm>
        </p:spPr>
        <p:txBody>
          <a:bodyPr/>
          <a:lstStyle/>
          <a:p>
            <a:pPr marL="469900" indent="-400050" algn="just">
              <a:buSzPct val="100000"/>
              <a:buFont typeface="+mj-lt"/>
              <a:buAutoNum type="romanLcPeriod" startAt="2"/>
            </a:pPr>
            <a:r>
              <a:rPr lang="en-GB" sz="1600" b="1" dirty="0">
                <a:effectLst/>
                <a:latin typeface="Comic Sans MS" panose="030F0902030302020204" pitchFamily="66" charset="0"/>
                <a:ea typeface="Times New Roman" panose="02020603050405020304" pitchFamily="18" charset="0"/>
              </a:rPr>
              <a:t>LAL Test:</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22</a:t>
            </a:fld>
            <a:endParaRPr/>
          </a:p>
        </p:txBody>
      </p:sp>
      <p:grpSp>
        <p:nvGrpSpPr>
          <p:cNvPr id="4" name="Group 3">
            <a:extLst>
              <a:ext uri="{FF2B5EF4-FFF2-40B4-BE49-F238E27FC236}">
                <a16:creationId xmlns:a16="http://schemas.microsoft.com/office/drawing/2014/main" id="{37EF78A7-9789-209A-F799-F1984716533A}"/>
              </a:ext>
            </a:extLst>
          </p:cNvPr>
          <p:cNvGrpSpPr/>
          <p:nvPr/>
        </p:nvGrpSpPr>
        <p:grpSpPr>
          <a:xfrm>
            <a:off x="1806683" y="1635138"/>
            <a:ext cx="5540196" cy="3400296"/>
            <a:chOff x="1806683" y="1635138"/>
            <a:chExt cx="5540196" cy="3400296"/>
          </a:xfrm>
        </p:grpSpPr>
        <p:pic>
          <p:nvPicPr>
            <p:cNvPr id="1026" name="Picture 2" descr="Limulus polyphemus Atlantic Horseshoe Crab Large Female">
              <a:extLst>
                <a:ext uri="{FF2B5EF4-FFF2-40B4-BE49-F238E27FC236}">
                  <a16:creationId xmlns:a16="http://schemas.microsoft.com/office/drawing/2014/main" id="{D4A58C2B-FB48-8D45-4340-96ABA46FD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683" y="1635138"/>
              <a:ext cx="5540196" cy="3400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rseshoe | Britannica">
              <a:extLst>
                <a:ext uri="{FF2B5EF4-FFF2-40B4-BE49-F238E27FC236}">
                  <a16:creationId xmlns:a16="http://schemas.microsoft.com/office/drawing/2014/main" id="{B5F7B821-FC17-D5BD-3C53-2B513DEF8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744" y="1635138"/>
              <a:ext cx="1702980" cy="14479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139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3"/>
            <a:ext cx="4679997" cy="3755391"/>
          </a:xfrm>
        </p:spPr>
        <p:txBody>
          <a:bodyPr/>
          <a:lstStyle/>
          <a:p>
            <a:pPr marL="469900" indent="-400050" algn="just">
              <a:buSzPct val="100000"/>
              <a:buFont typeface="+mj-lt"/>
              <a:buAutoNum type="romanLcPeriod" startAt="2"/>
            </a:pPr>
            <a:r>
              <a:rPr lang="en-GB" sz="1600" b="1" dirty="0">
                <a:effectLst/>
                <a:latin typeface="Comic Sans MS" panose="030F0902030302020204" pitchFamily="66" charset="0"/>
                <a:ea typeface="Times New Roman" panose="02020603050405020304" pitchFamily="18" charset="0"/>
              </a:rPr>
              <a:t>LAL Test:</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test was developed in 1960’s by Dr. Bang and Jack Levin. </a:t>
            </a:r>
            <a:r>
              <a:rPr lang="en-US" sz="1600" dirty="0">
                <a:latin typeface="Comic Sans MS" panose="030F0902030302020204" pitchFamily="66" charset="0"/>
                <a:ea typeface="Times New Roman" panose="02020603050405020304" pitchFamily="18" charset="0"/>
              </a:rPr>
              <a:t>It </a:t>
            </a:r>
            <a:r>
              <a:rPr lang="en-US" sz="1600" dirty="0">
                <a:effectLst/>
                <a:latin typeface="Comic Sans MS" panose="030F0902030302020204" pitchFamily="66" charset="0"/>
                <a:ea typeface="Times New Roman" panose="02020603050405020304" pitchFamily="18" charset="0"/>
              </a:rPr>
              <a:t>is based on clotting rection of horseshoe crab blood to endotoxin.</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Limulus: Genera of crab.</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Amebocytes: Crab blood cell from which active component is derived.</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Lysate: Component is obtained by separating amebocytes from the plasma and lysing them.</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23</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2" descr="Associates of Cape Cod, Inc. - LAL Reagents">
            <a:extLst>
              <a:ext uri="{FF2B5EF4-FFF2-40B4-BE49-F238E27FC236}">
                <a16:creationId xmlns:a16="http://schemas.microsoft.com/office/drawing/2014/main" id="{B6DA3FBA-EA60-3E82-F0C1-E3CD7D8EF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037" y="1503782"/>
            <a:ext cx="3508963" cy="23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Microbial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3"/>
            <a:ext cx="6519430" cy="3755391"/>
          </a:xfrm>
        </p:spPr>
        <p:txBody>
          <a:bodyPr/>
          <a:lstStyle/>
          <a:p>
            <a:pPr marL="469900" indent="-400050" algn="just">
              <a:buSzPct val="100000"/>
              <a:buFont typeface="+mj-lt"/>
              <a:buAutoNum type="romanLcPeriod" startAt="2"/>
            </a:pPr>
            <a:r>
              <a:rPr lang="en-GB" sz="1600" b="1" dirty="0">
                <a:effectLst/>
                <a:latin typeface="Comic Sans MS" panose="030F0902030302020204" pitchFamily="66" charset="0"/>
                <a:ea typeface="Times New Roman" panose="02020603050405020304" pitchFamily="18" charset="0"/>
              </a:rPr>
              <a:t>LAL Test:</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basic procedure is the combination of 0.1 ml of test sample with 0.1 ml LAL reagent. </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After incubation for 1 hour </a:t>
            </a:r>
            <a:r>
              <a:rPr lang="en-US" sz="1600" dirty="0">
                <a:effectLst/>
                <a:latin typeface="Comic Sans MS" panose="030F0702030302020204" pitchFamily="66" charset="0"/>
                <a:ea typeface="Times New Roman" panose="02020603050405020304" pitchFamily="18" charset="0"/>
              </a:rPr>
              <a:t>at </a:t>
            </a:r>
            <a:r>
              <a:rPr lang="en-US" altLang="en-US" sz="1600" dirty="0">
                <a:latin typeface="Comic Sans MS" panose="030F0702030302020204" pitchFamily="66" charset="0"/>
              </a:rPr>
              <a:t>37</a:t>
            </a:r>
            <a:r>
              <a:rPr lang="en-US" sz="1600" dirty="0">
                <a:effectLst/>
                <a:latin typeface="Comic Sans MS" panose="030F0902030302020204" pitchFamily="66" charset="0"/>
                <a:ea typeface="Times New Roman" panose="02020603050405020304" pitchFamily="18" charset="0"/>
              </a:rPr>
              <a:t>°</a:t>
            </a:r>
            <a:r>
              <a:rPr lang="en-US" altLang="en-US" sz="1600" dirty="0">
                <a:latin typeface="Comic Sans MS" panose="030F0702030302020204" pitchFamily="66" charset="0"/>
              </a:rPr>
              <a:t>C</a:t>
            </a:r>
            <a:r>
              <a:rPr lang="en-US" sz="1600" dirty="0">
                <a:effectLst/>
                <a:latin typeface="Comic Sans MS" panose="030F0702030302020204" pitchFamily="66" charset="0"/>
                <a:ea typeface="Times New Roman" panose="02020603050405020304" pitchFamily="18" charset="0"/>
              </a:rPr>
              <a:t>, the mixture is analyzed for the presence of gel clot.</a:t>
            </a:r>
          </a:p>
          <a:p>
            <a:pPr algn="just">
              <a:buSzPct val="100000"/>
              <a:buFont typeface="Arial" panose="020B0604020202020204" pitchFamily="34" charset="0"/>
              <a:buChar char="•"/>
            </a:pPr>
            <a:r>
              <a:rPr lang="en-US" sz="1600" dirty="0">
                <a:effectLst/>
                <a:latin typeface="Comic Sans MS" panose="030F0702030302020204" pitchFamily="66" charset="0"/>
                <a:ea typeface="Times New Roman" panose="02020603050405020304" pitchFamily="18" charset="0"/>
              </a:rPr>
              <a:t>The LAL test is positive if the gel clot maintains its integrity after slow inversion of the test tube containing the mixture</a:t>
            </a:r>
            <a:r>
              <a:rPr lang="en-US" sz="1600" dirty="0">
                <a:effectLst/>
                <a:latin typeface="Comic Sans MS" panose="030F0902030302020204" pitchFamily="66" charset="0"/>
                <a:ea typeface="Times New Roman" panose="02020603050405020304" pitchFamily="18" charset="0"/>
              </a:rPr>
              <a:t>. Positive LAL test </a:t>
            </a:r>
            <a:r>
              <a:rPr lang="en-US" sz="1600" dirty="0">
                <a:effectLst/>
                <a:latin typeface="Comic Sans MS" panose="030F0702030302020204" pitchFamily="66" charset="0"/>
                <a:ea typeface="Times New Roman" panose="02020603050405020304" pitchFamily="18" charset="0"/>
              </a:rPr>
              <a:t>indicates the presence of endotoxin.</a:t>
            </a:r>
            <a:endParaRPr lang="en-US" sz="1600" dirty="0">
              <a:latin typeface="Comic Sans MS" panose="030F0702030302020204" pitchFamily="66" charset="0"/>
              <a:ea typeface="Times New Roman" panose="02020603050405020304" pitchFamily="18" charset="0"/>
            </a:endParaRP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No clotting means a negative result in LAL test, indicating absence of endotoxin.</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24</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descr="ACC Catalog - CORP_0075.indd">
            <a:extLst>
              <a:ext uri="{FF2B5EF4-FFF2-40B4-BE49-F238E27FC236}">
                <a16:creationId xmlns:a16="http://schemas.microsoft.com/office/drawing/2014/main" id="{73F6DDF9-735C-DFFA-7338-2C729BDF7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189" y="957262"/>
            <a:ext cx="1579811" cy="418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31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Shelf-life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4624274" y="1082424"/>
            <a:ext cx="3197702" cy="3755391"/>
          </a:xfrm>
        </p:spPr>
        <p:txBody>
          <a:bodyPr/>
          <a:lstStyle/>
          <a:p>
            <a:pPr marL="69850" indent="0" algn="just">
              <a:buSzPct val="100000"/>
              <a:buNone/>
            </a:pPr>
            <a:r>
              <a:rPr lang="en-US" sz="1600" b="1" dirty="0">
                <a:effectLst/>
                <a:latin typeface="Comic Sans MS" panose="030F0902030302020204" pitchFamily="66" charset="0"/>
                <a:ea typeface="Times New Roman" panose="02020603050405020304" pitchFamily="18" charset="0"/>
              </a:rPr>
              <a:t>Freeze Drying:</a:t>
            </a:r>
          </a:p>
          <a:p>
            <a:pPr marL="69850" indent="0" algn="just">
              <a:buSzPct val="100000"/>
              <a:buNone/>
            </a:pPr>
            <a:r>
              <a:rPr lang="en-US" sz="1600" dirty="0">
                <a:effectLst/>
                <a:latin typeface="Comic Sans MS" panose="030F0902030302020204" pitchFamily="66" charset="0"/>
                <a:ea typeface="Times New Roman" panose="02020603050405020304" pitchFamily="18" charset="0"/>
              </a:rPr>
              <a:t>In the freeze-drying process the water is removed by sublimation (direct conversion from solid to gas) and not by evaporation (liquid to gas). The stages of freeze-drying are:</a:t>
            </a:r>
          </a:p>
          <a:p>
            <a:pPr marL="69850" indent="0" algn="just">
              <a:buSzPct val="100000"/>
              <a:buNone/>
            </a:pPr>
            <a:endParaRPr lang="en-US" sz="1600" dirty="0">
              <a:effectLst/>
              <a:latin typeface="Comic Sans MS" panose="030F0902030302020204" pitchFamily="66" charset="0"/>
              <a:ea typeface="Times New Roman" panose="02020603050405020304" pitchFamily="18" charset="0"/>
            </a:endParaRPr>
          </a:p>
          <a:p>
            <a:pPr marL="469900" indent="-400050" algn="just">
              <a:buSzPct val="100000"/>
              <a:buFont typeface="+mj-lt"/>
              <a:buAutoNum type="romanLcPeriod"/>
            </a:pPr>
            <a:r>
              <a:rPr lang="en-US" sz="1600" dirty="0">
                <a:effectLst/>
                <a:latin typeface="Comic Sans MS" panose="030F0902030302020204" pitchFamily="66" charset="0"/>
                <a:ea typeface="Times New Roman" panose="02020603050405020304" pitchFamily="18" charset="0"/>
              </a:rPr>
              <a:t>Freezing</a:t>
            </a:r>
          </a:p>
          <a:p>
            <a:pPr marL="469900" indent="-400050" algn="just">
              <a:buSzPct val="100000"/>
              <a:buFont typeface="+mj-lt"/>
              <a:buAutoNum type="romanLcPeriod"/>
            </a:pPr>
            <a:r>
              <a:rPr lang="en-US" sz="1600" dirty="0">
                <a:effectLst/>
                <a:latin typeface="Comic Sans MS" panose="030F0902030302020204" pitchFamily="66" charset="0"/>
                <a:ea typeface="Times New Roman" panose="02020603050405020304" pitchFamily="18" charset="0"/>
              </a:rPr>
              <a:t>Primary Drying</a:t>
            </a:r>
          </a:p>
          <a:p>
            <a:pPr marL="469900" indent="-400050" algn="just">
              <a:buSzPct val="100000"/>
              <a:buFont typeface="+mj-lt"/>
              <a:buAutoNum type="romanLcPeriod"/>
            </a:pPr>
            <a:r>
              <a:rPr lang="en-US" sz="1600" dirty="0">
                <a:effectLst/>
                <a:latin typeface="Comic Sans MS" panose="030F0902030302020204" pitchFamily="66" charset="0"/>
                <a:ea typeface="Times New Roman" panose="02020603050405020304" pitchFamily="18" charset="0"/>
              </a:rPr>
              <a:t>Secondary Drying</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25</a:t>
            </a:fld>
            <a:endParaRPr/>
          </a:p>
        </p:txBody>
      </p:sp>
      <p:graphicFrame>
        <p:nvGraphicFramePr>
          <p:cNvPr id="8" name="Object 7">
            <a:extLst>
              <a:ext uri="{FF2B5EF4-FFF2-40B4-BE49-F238E27FC236}">
                <a16:creationId xmlns:a16="http://schemas.microsoft.com/office/drawing/2014/main" id="{7667ABB4-4D40-68C8-C202-12A94837B7FD}"/>
              </a:ext>
            </a:extLst>
          </p:cNvPr>
          <p:cNvGraphicFramePr>
            <a:graphicFrameLocks noChangeAspect="1"/>
          </p:cNvGraphicFramePr>
          <p:nvPr>
            <p:extLst>
              <p:ext uri="{D42A27DB-BD31-4B8C-83A1-F6EECF244321}">
                <p14:modId xmlns:p14="http://schemas.microsoft.com/office/powerpoint/2010/main" val="2391005203"/>
              </p:ext>
            </p:extLst>
          </p:nvPr>
        </p:nvGraphicFramePr>
        <p:xfrm>
          <a:off x="90619" y="1233378"/>
          <a:ext cx="4533654" cy="3270855"/>
        </p:xfrm>
        <a:graphic>
          <a:graphicData uri="http://schemas.openxmlformats.org/presentationml/2006/ole">
            <mc:AlternateContent xmlns:mc="http://schemas.openxmlformats.org/markup-compatibility/2006">
              <mc:Choice xmlns:v="urn:schemas-microsoft-com:vml" Requires="v">
                <p:oleObj r:id="rId3" imgW="4932720" imgH="3556080" progId="Unknown">
                  <p:embed/>
                </p:oleObj>
              </mc:Choice>
              <mc:Fallback>
                <p:oleObj r:id="rId3" imgW="4932720" imgH="3556080" progId="Unknown">
                  <p:embed/>
                  <p:pic>
                    <p:nvPicPr>
                      <p:cNvPr id="6" name="Object 5">
                        <a:extLst>
                          <a:ext uri="{FF2B5EF4-FFF2-40B4-BE49-F238E27FC236}">
                            <a16:creationId xmlns:a16="http://schemas.microsoft.com/office/drawing/2014/main" id="{3C896304-6C4C-5D61-9476-7DCB35FD4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9" y="1233378"/>
                        <a:ext cx="4533654" cy="3270855"/>
                      </a:xfrm>
                      <a:prstGeom prst="rect">
                        <a:avLst/>
                      </a:prstGeom>
                      <a:noFill/>
                    </p:spPr>
                  </p:pic>
                </p:oleObj>
              </mc:Fallback>
            </mc:AlternateContent>
          </a:graphicData>
        </a:graphic>
      </p:graphicFrame>
    </p:spTree>
    <p:extLst>
      <p:ext uri="{BB962C8B-B14F-4D97-AF65-F5344CB8AC3E}">
        <p14:creationId xmlns:p14="http://schemas.microsoft.com/office/powerpoint/2010/main" val="3078596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Shelf-life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3"/>
            <a:ext cx="6519430" cy="3755391"/>
          </a:xfrm>
        </p:spPr>
        <p:txBody>
          <a:bodyPr/>
          <a:lstStyle/>
          <a:p>
            <a:pPr marL="469900" indent="-400050" algn="just">
              <a:buSzPct val="100000"/>
              <a:buFont typeface="+mj-lt"/>
              <a:buAutoNum type="romanLcPeriod"/>
            </a:pPr>
            <a:r>
              <a:rPr lang="en-GB" sz="1600" b="1" dirty="0">
                <a:effectLst/>
                <a:latin typeface="Comic Sans MS" panose="030F0902030302020204" pitchFamily="66" charset="0"/>
                <a:ea typeface="Times New Roman" panose="02020603050405020304" pitchFamily="18" charset="0"/>
              </a:rPr>
              <a:t>Freezing:</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In this step, the temperature of the product is lowered below the eutectic temperature of the solution (in case of an amorphous mixture, glass transition temperature). The pressure is not changed.</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Thus the (free) water will be converted to ice. The temperature is lowered below the eutectic temperature because it is the lowest temperature of the mixture at which freezing occurs. Freezing temperature of water is unreliable here because, in solution depression of freezing point occurs.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26</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81686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Shelf-life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3"/>
            <a:ext cx="6519430" cy="3755391"/>
          </a:xfrm>
        </p:spPr>
        <p:txBody>
          <a:bodyPr/>
          <a:lstStyle/>
          <a:p>
            <a:pPr marL="469900" indent="-400050" algn="just">
              <a:buSzPct val="100000"/>
              <a:buFont typeface="+mj-lt"/>
              <a:buAutoNum type="romanLcPeriod" startAt="2"/>
            </a:pPr>
            <a:r>
              <a:rPr lang="en-GB" sz="1600" b="1" dirty="0">
                <a:effectLst/>
                <a:latin typeface="Comic Sans MS" panose="030F0902030302020204" pitchFamily="66" charset="0"/>
                <a:ea typeface="Times New Roman" panose="02020603050405020304" pitchFamily="18" charset="0"/>
              </a:rPr>
              <a:t>Primary Drying:</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In this step, heat must be supplied for the sublimation (2500 KJ for each gram of ice) to occur. But the temperature is kept below the eutectic or glass transition temperature. This heat is transferred from the shelf (in which the vial containing the product is placed) to the vial. Then it is transferred to the product mass in the vial.</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vapor must be immediately removed, otherwise the pressure will rise. This is done by collecting the vapor in a condenser of lower temperature than the chamber. The temperature is kept below the glass transition or eutectic temperature because otherwise frozen glassy structure will collapse.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27</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037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Shelf-life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3"/>
            <a:ext cx="6519430" cy="3755391"/>
          </a:xfrm>
        </p:spPr>
        <p:txBody>
          <a:bodyPr/>
          <a:lstStyle/>
          <a:p>
            <a:pPr marL="469900" indent="-400050" algn="just">
              <a:buSzPct val="100000"/>
              <a:buFont typeface="+mj-lt"/>
              <a:buAutoNum type="romanLcPeriod" startAt="3"/>
            </a:pPr>
            <a:r>
              <a:rPr lang="en-GB" sz="1600" b="1" dirty="0">
                <a:effectLst/>
                <a:latin typeface="Comic Sans MS" panose="030F0902030302020204" pitchFamily="66" charset="0"/>
                <a:ea typeface="Times New Roman" panose="02020603050405020304" pitchFamily="18" charset="0"/>
              </a:rPr>
              <a:t>Secondary Drying:</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In this step, the water bound to the protein and excipients is removed. For this purpose, temperature is increased gradually to ambient temperature (say 20⁰C, but may require even higher temperature sometimes) and pressure is kept low.</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gradual increase of temperature in the chamber is to prevent collapse of product.</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The secondary drying is continued until the residual water content is 1% or lower.</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28</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DD9E553-AE29-BDB2-0506-97730B8E3EB7}"/>
              </a:ext>
            </a:extLst>
          </p:cNvPr>
          <p:cNvSpPr>
            <a:spLocks noChangeArrowheads="1"/>
          </p:cNvSpPr>
          <p:nvPr/>
        </p:nvSpPr>
        <p:spPr bwMode="auto">
          <a:xfrm>
            <a:off x="2519916" y="21670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6092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85356" y="225024"/>
            <a:ext cx="876692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Route of Administration Considerations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70198" y="1082423"/>
            <a:ext cx="6934100" cy="3914879"/>
          </a:xfrm>
        </p:spPr>
        <p:txBody>
          <a:bodyPr/>
          <a:lstStyle/>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Most common routes of administration are parenteral: IM, SC, IV.</a:t>
            </a:r>
          </a:p>
          <a:p>
            <a:pPr algn="just">
              <a:buSzPct val="100000"/>
              <a:buFont typeface="Arial" panose="020B0604020202020204" pitchFamily="34" charset="0"/>
              <a:buChar char="•"/>
            </a:pPr>
            <a:r>
              <a:rPr lang="en-US" sz="1600" dirty="0">
                <a:latin typeface="Comic Sans MS" panose="030F0902030302020204" pitchFamily="66" charset="0"/>
                <a:ea typeface="Times New Roman" panose="02020603050405020304" pitchFamily="18" charset="0"/>
              </a:rPr>
              <a:t>IV </a:t>
            </a:r>
            <a:r>
              <a:rPr lang="en-US" sz="1600" dirty="0">
                <a:effectLst/>
                <a:latin typeface="Comic Sans MS" panose="030F0902030302020204" pitchFamily="66" charset="0"/>
                <a:ea typeface="Times New Roman" panose="02020603050405020304" pitchFamily="18" charset="0"/>
              </a:rPr>
              <a:t>administration (Alteplase) is the fastest way where highest concentration can be achieved directly in one of superficial vein.</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SC drugs (Anakinra) are administered as bolus in the subcutis.</a:t>
            </a:r>
          </a:p>
          <a:p>
            <a:pPr algn="just">
              <a:buSzPct val="100000"/>
              <a:buFont typeface="Arial" panose="020B0604020202020204" pitchFamily="34" charset="0"/>
              <a:buChar char="•"/>
            </a:pPr>
            <a:r>
              <a:rPr lang="en-US" sz="1600" dirty="0">
                <a:latin typeface="Comic Sans MS" panose="030F0902030302020204" pitchFamily="66" charset="0"/>
                <a:ea typeface="Times New Roman" panose="02020603050405020304" pitchFamily="18" charset="0"/>
              </a:rPr>
              <a:t>IM medications (Medroxyprogesterone Acetate) deliver the drug into the muscles.</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However, IV administration causes infection, painful/fearful, requires supervisor to administer, irreversible, causes coagulation, and price is high compared to others.</a:t>
            </a:r>
          </a:p>
          <a:p>
            <a:pPr algn="just">
              <a:buSzPct val="100000"/>
              <a:buFont typeface="Arial" panose="020B0604020202020204" pitchFamily="34" charset="0"/>
              <a:buChar char="•"/>
            </a:pPr>
            <a:r>
              <a:rPr lang="en-US" sz="1600" dirty="0">
                <a:effectLst/>
                <a:latin typeface="Comic Sans MS" panose="030F0902030302020204" pitchFamily="66" charset="0"/>
                <a:ea typeface="Times New Roman" panose="02020603050405020304" pitchFamily="18" charset="0"/>
              </a:rPr>
              <a:t>Additionally, the IM or SC site of injection provides prolonged residence time compared to IV administration.</a:t>
            </a:r>
          </a:p>
          <a:p>
            <a:pPr algn="just">
              <a:buSzPct val="100000"/>
              <a:buFont typeface="Arial" panose="020B0604020202020204" pitchFamily="34" charset="0"/>
              <a:buChar char="•"/>
            </a:pPr>
            <a:r>
              <a:rPr lang="en-US" sz="1600" dirty="0">
                <a:latin typeface="Comic Sans MS" panose="030F0902030302020204" pitchFamily="66" charset="0"/>
                <a:ea typeface="Times New Roman" panose="02020603050405020304" pitchFamily="18" charset="0"/>
              </a:rPr>
              <a:t>This is why the IM &amp; SC routes are preferred over IV routes for the administration of biotech products.</a:t>
            </a:r>
            <a:endParaRPr lang="en-US" sz="1600" dirty="0">
              <a:effectLst/>
              <a:latin typeface="Comic Sans MS" panose="030F0902030302020204" pitchFamily="66" charset="0"/>
              <a:ea typeface="Times New Roman" panose="02020603050405020304" pitchFamily="18" charset="0"/>
            </a:endParaRPr>
          </a:p>
          <a:p>
            <a:pPr algn="just">
              <a:buSzPct val="100000"/>
              <a:buFont typeface="Arial" panose="020B0604020202020204" pitchFamily="34" charset="0"/>
              <a:buChar char="•"/>
            </a:pPr>
            <a:endParaRPr lang="en-US" sz="1600" dirty="0">
              <a:effectLst/>
              <a:latin typeface="Comic Sans MS" panose="030F0902030302020204" pitchFamily="66" charset="0"/>
              <a:ea typeface="Times New Roman" panose="02020603050405020304" pitchFamily="18"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29</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750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354627" cy="3755173"/>
          </a:xfrm>
        </p:spPr>
        <p:txBody>
          <a:bodyPr/>
          <a:lstStyle/>
          <a:p>
            <a:pPr>
              <a:buSzPct val="100000"/>
              <a:buFont typeface="Arial" panose="020B0604020202020204" pitchFamily="34" charset="0"/>
              <a:buChar char="•"/>
            </a:pPr>
            <a:r>
              <a:rPr lang="en-US" sz="1600" dirty="0">
                <a:latin typeface="Comic Sans MS" panose="030F0702030302020204" pitchFamily="66" charset="0"/>
              </a:rPr>
              <a:t>Biotech products are commercial products that are synthesized in the biological system using our knowledge and technology.</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Most biotech products are protein in nature though there are some drugs available which are not protein.</a:t>
            </a:r>
          </a:p>
          <a:p>
            <a:pPr>
              <a:buSzPct val="100000"/>
              <a:buFont typeface="Arial" panose="020B0604020202020204" pitchFamily="34" charset="0"/>
              <a:buChar char="•"/>
            </a:pPr>
            <a:endParaRPr lang="en-US" sz="1600" dirty="0">
              <a:latin typeface="Comic Sans MS" panose="030F0702030302020204" pitchFamily="66" charset="0"/>
            </a:endParaRPr>
          </a:p>
          <a:p>
            <a:pPr>
              <a:buSzPct val="100000"/>
              <a:buFont typeface="Arial" panose="020B0604020202020204" pitchFamily="34" charset="0"/>
              <a:buChar char="•"/>
            </a:pPr>
            <a:r>
              <a:rPr lang="en-US" sz="1600" dirty="0">
                <a:latin typeface="Comic Sans MS" panose="030F0702030302020204" pitchFamily="66" charset="0"/>
              </a:rPr>
              <a:t>For example: Human Insulin, Adalimumab, Enfuvirtide.</a:t>
            </a:r>
            <a:endParaRPr lang="en-US" sz="1100" dirty="0">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a:t>
            </a:fld>
            <a:endParaRPr/>
          </a:p>
        </p:txBody>
      </p:sp>
    </p:spTree>
    <p:extLst>
      <p:ext uri="{BB962C8B-B14F-4D97-AF65-F5344CB8AC3E}">
        <p14:creationId xmlns:p14="http://schemas.microsoft.com/office/powerpoint/2010/main" val="83849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5"/>
          <p:cNvSpPr txBox="1">
            <a:spLocks noGrp="1"/>
          </p:cNvSpPr>
          <p:nvPr>
            <p:ph type="ctrTitle"/>
          </p:nvPr>
        </p:nvSpPr>
        <p:spPr>
          <a:xfrm>
            <a:off x="3210935" y="1661762"/>
            <a:ext cx="5301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b="1" dirty="0">
                <a:latin typeface="Comic Sans MS" panose="030F0702030302020204" pitchFamily="66" charset="0"/>
              </a:rPr>
              <a:t>The End</a:t>
            </a:r>
            <a:endParaRPr sz="3600" b="1" dirty="0">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69606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Formulation of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69850" indent="0">
              <a:buSzPct val="100000"/>
              <a:buNone/>
            </a:pPr>
            <a:r>
              <a:rPr lang="en-US" sz="1600" dirty="0">
                <a:latin typeface="Comic Sans MS" panose="030F0702030302020204" pitchFamily="66" charset="0"/>
              </a:rPr>
              <a:t>Formulation is the process by which a drug (active ingredient) is combined with necessary excipients and made into final medicine that can be applied to the patient.</a:t>
            </a:r>
          </a:p>
          <a:p>
            <a:pPr marL="469900" indent="-400050">
              <a:buSzPct val="100000"/>
              <a:buFont typeface="+mj-lt"/>
              <a:buAutoNum type="romanLcPeriod"/>
            </a:pPr>
            <a:endParaRPr lang="en-US" sz="1600" dirty="0">
              <a:latin typeface="Comic Sans MS" panose="030F0702030302020204" pitchFamily="66" charset="0"/>
            </a:endParaRPr>
          </a:p>
          <a:p>
            <a:pPr marL="69850" indent="0">
              <a:buSzPct val="100000"/>
              <a:buNone/>
            </a:pPr>
            <a:r>
              <a:rPr lang="en-US" sz="1600" dirty="0">
                <a:latin typeface="Comic Sans MS" panose="030F0702030302020204" pitchFamily="66" charset="0"/>
              </a:rPr>
              <a:t>The formulation of biotech products involve the following steps:</a:t>
            </a:r>
          </a:p>
          <a:p>
            <a:pPr marL="469900" indent="-400050">
              <a:buSzPct val="100000"/>
              <a:buFont typeface="+mj-lt"/>
              <a:buAutoNum type="romanLcPeriod"/>
            </a:pPr>
            <a:endParaRPr lang="en-US" sz="1600" dirty="0">
              <a:latin typeface="Comic Sans MS" panose="030F0702030302020204" pitchFamily="66" charset="0"/>
            </a:endParaRPr>
          </a:p>
          <a:p>
            <a:pPr marL="469900" indent="-400050">
              <a:buSzPct val="100000"/>
              <a:buFont typeface="+mj-lt"/>
              <a:buAutoNum type="romanLcPeriod"/>
            </a:pPr>
            <a:r>
              <a:rPr lang="en-US" sz="1600" dirty="0">
                <a:latin typeface="Comic Sans MS" panose="030F0702030302020204" pitchFamily="66" charset="0"/>
              </a:rPr>
              <a:t>Purification of the product obtained from biological system.</a:t>
            </a:r>
          </a:p>
          <a:p>
            <a:pPr marL="469900" indent="-400050">
              <a:buSzPct val="100000"/>
              <a:buFont typeface="+mj-lt"/>
              <a:buAutoNum type="romanLcPeriod"/>
            </a:pPr>
            <a:r>
              <a:rPr lang="en-US" sz="1600" dirty="0">
                <a:latin typeface="Comic Sans MS" panose="030F0702030302020204" pitchFamily="66" charset="0"/>
              </a:rPr>
              <a:t>Addition of various excipients which stabilize and/or enhance the characteristics of final product.</a:t>
            </a:r>
          </a:p>
          <a:p>
            <a:pPr marL="469900" indent="-400050">
              <a:buSzPct val="100000"/>
              <a:buFont typeface="+mj-lt"/>
              <a:buAutoNum type="romanLcPeriod"/>
            </a:pPr>
            <a:r>
              <a:rPr lang="en-US" sz="1600" dirty="0">
                <a:latin typeface="Comic Sans MS" panose="030F0702030302020204" pitchFamily="66" charset="0"/>
              </a:rPr>
              <a:t>Sterilization of the product and aseptic filling of the final product into suitable containers.</a:t>
            </a:r>
          </a:p>
          <a:p>
            <a:pPr marL="469900" indent="-400050">
              <a:buSzPct val="100000"/>
              <a:buFont typeface="+mj-lt"/>
              <a:buAutoNum type="romanLcPeriod"/>
            </a:pPr>
            <a:r>
              <a:rPr lang="en-US" sz="1600" dirty="0">
                <a:latin typeface="Comic Sans MS" panose="030F0702030302020204" pitchFamily="66" charset="0"/>
              </a:rPr>
              <a:t>Freeze drying if the product is to be marketed in the powder form. This may be performed to enhance the shelf-life.</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4</a:t>
            </a:fld>
            <a:endParaRPr/>
          </a:p>
        </p:txBody>
      </p:sp>
    </p:spTree>
    <p:extLst>
      <p:ext uri="{BB962C8B-B14F-4D97-AF65-F5344CB8AC3E}">
        <p14:creationId xmlns:p14="http://schemas.microsoft.com/office/powerpoint/2010/main" val="261701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39661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6864990" cy="4051003"/>
          </a:xfrm>
        </p:spPr>
        <p:txBody>
          <a:bodyPr/>
          <a:lstStyle/>
          <a:p>
            <a:pPr marL="469900" indent="-400050">
              <a:buSzPct val="100000"/>
              <a:buFont typeface="+mj-lt"/>
              <a:buAutoNum type="romanLcPeriod"/>
            </a:pPr>
            <a:r>
              <a:rPr lang="en-US" sz="1600" dirty="0">
                <a:latin typeface="Comic Sans MS" panose="030F0702030302020204" pitchFamily="66" charset="0"/>
              </a:rPr>
              <a:t>Solubility Enhancers</a:t>
            </a:r>
          </a:p>
          <a:p>
            <a:pPr marL="469900" indent="-400050">
              <a:buSzPct val="100000"/>
              <a:buFont typeface="+mj-lt"/>
              <a:buAutoNum type="romanLcPeriod"/>
            </a:pPr>
            <a:r>
              <a:rPr lang="en-US" sz="1600" dirty="0">
                <a:latin typeface="Comic Sans MS" panose="030F0702030302020204" pitchFamily="66" charset="0"/>
              </a:rPr>
              <a:t>Anti-adhesion and Anti-aggregation Agents</a:t>
            </a:r>
          </a:p>
          <a:p>
            <a:pPr marL="469900" indent="-400050">
              <a:buSzPct val="100000"/>
              <a:buFont typeface="+mj-lt"/>
              <a:buAutoNum type="romanLcPeriod"/>
            </a:pPr>
            <a:r>
              <a:rPr lang="en-US" sz="1600" dirty="0">
                <a:latin typeface="Comic Sans MS" panose="030F0702030302020204" pitchFamily="66" charset="0"/>
              </a:rPr>
              <a:t>Buffer Components</a:t>
            </a:r>
          </a:p>
          <a:p>
            <a:pPr marL="469900" indent="-400050">
              <a:buSzPct val="100000"/>
              <a:buFont typeface="+mj-lt"/>
              <a:buAutoNum type="romanLcPeriod"/>
            </a:pPr>
            <a:r>
              <a:rPr lang="en-US" sz="1600" dirty="0">
                <a:latin typeface="Comic Sans MS" panose="030F0702030302020204" pitchFamily="66" charset="0"/>
              </a:rPr>
              <a:t>Preservatives</a:t>
            </a:r>
          </a:p>
          <a:p>
            <a:pPr marL="469900" indent="-400050">
              <a:buSzPct val="100000"/>
              <a:buFont typeface="+mj-lt"/>
              <a:buAutoNum type="romanLcPeriod"/>
            </a:pPr>
            <a:r>
              <a:rPr lang="en-US" sz="1600" dirty="0">
                <a:latin typeface="Comic Sans MS" panose="030F0702030302020204" pitchFamily="66" charset="0"/>
              </a:rPr>
              <a:t>Antioxidants</a:t>
            </a:r>
          </a:p>
          <a:p>
            <a:pPr marL="469900" indent="-400050">
              <a:buSzPct val="100000"/>
              <a:buFont typeface="+mj-lt"/>
              <a:buAutoNum type="romanLcPeriod"/>
            </a:pPr>
            <a:r>
              <a:rPr lang="en-US" sz="1600" dirty="0" err="1">
                <a:latin typeface="Comic Sans MS" panose="030F0702030302020204" pitchFamily="66" charset="0"/>
              </a:rPr>
              <a:t>Lyoprotectants</a:t>
            </a:r>
            <a:endParaRPr lang="en-US" sz="1600" dirty="0">
              <a:latin typeface="Comic Sans MS" panose="030F0702030302020204" pitchFamily="66" charset="0"/>
            </a:endParaRPr>
          </a:p>
          <a:p>
            <a:pPr marL="469900" indent="-400050">
              <a:buSzPct val="100000"/>
              <a:buFont typeface="+mj-lt"/>
              <a:buAutoNum type="romanLcPeriod"/>
            </a:pPr>
            <a:r>
              <a:rPr lang="en-US" sz="1600" dirty="0">
                <a:latin typeface="Comic Sans MS" panose="030F0702030302020204" pitchFamily="66" charset="0"/>
              </a:rPr>
              <a:t>Osmotic Agents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5</a:t>
            </a:fld>
            <a:endParaRPr/>
          </a:p>
        </p:txBody>
      </p:sp>
    </p:spTree>
    <p:extLst>
      <p:ext uri="{BB962C8B-B14F-4D97-AF65-F5344CB8AC3E}">
        <p14:creationId xmlns:p14="http://schemas.microsoft.com/office/powerpoint/2010/main" val="216598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4" y="225025"/>
            <a:ext cx="7439146"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6</a:t>
            </a:fld>
            <a:endParaRPr/>
          </a:p>
        </p:txBody>
      </p:sp>
      <p:graphicFrame>
        <p:nvGraphicFramePr>
          <p:cNvPr id="5" name="Table 4">
            <a:extLst>
              <a:ext uri="{FF2B5EF4-FFF2-40B4-BE49-F238E27FC236}">
                <a16:creationId xmlns:a16="http://schemas.microsoft.com/office/drawing/2014/main" id="{B2DE8637-CC48-77C9-A77B-5ED35C384C50}"/>
              </a:ext>
            </a:extLst>
          </p:cNvPr>
          <p:cNvGraphicFramePr>
            <a:graphicFrameLocks noGrp="1"/>
          </p:cNvGraphicFramePr>
          <p:nvPr>
            <p:extLst>
              <p:ext uri="{D42A27DB-BD31-4B8C-83A1-F6EECF244321}">
                <p14:modId xmlns:p14="http://schemas.microsoft.com/office/powerpoint/2010/main" val="2932307790"/>
              </p:ext>
            </p:extLst>
          </p:nvPr>
        </p:nvGraphicFramePr>
        <p:xfrm>
          <a:off x="843435" y="1082425"/>
          <a:ext cx="7343635" cy="3768398"/>
        </p:xfrm>
        <a:graphic>
          <a:graphicData uri="http://schemas.openxmlformats.org/drawingml/2006/table">
            <a:tbl>
              <a:tblPr firstRow="1" firstCol="1" lastRow="1" lastCol="1" bandRow="1" bandCol="1">
                <a:tableStyleId>{0FA78245-F04A-4819-98CB-A0784EEE9882}</a:tableStyleId>
              </a:tblPr>
              <a:tblGrid>
                <a:gridCol w="1542418">
                  <a:extLst>
                    <a:ext uri="{9D8B030D-6E8A-4147-A177-3AD203B41FA5}">
                      <a16:colId xmlns:a16="http://schemas.microsoft.com/office/drawing/2014/main" val="271524377"/>
                    </a:ext>
                  </a:extLst>
                </a:gridCol>
                <a:gridCol w="3787396">
                  <a:extLst>
                    <a:ext uri="{9D8B030D-6E8A-4147-A177-3AD203B41FA5}">
                      <a16:colId xmlns:a16="http://schemas.microsoft.com/office/drawing/2014/main" val="1302433016"/>
                    </a:ext>
                  </a:extLst>
                </a:gridCol>
                <a:gridCol w="2013821">
                  <a:extLst>
                    <a:ext uri="{9D8B030D-6E8A-4147-A177-3AD203B41FA5}">
                      <a16:colId xmlns:a16="http://schemas.microsoft.com/office/drawing/2014/main" val="2586697513"/>
                    </a:ext>
                  </a:extLst>
                </a:gridCol>
              </a:tblGrid>
              <a:tr h="230558">
                <a:tc>
                  <a:txBody>
                    <a:bodyPr/>
                    <a:lstStyle/>
                    <a:p>
                      <a:pPr marL="0" marR="0" algn="ctr">
                        <a:spcBef>
                          <a:spcPts val="0"/>
                        </a:spcBef>
                        <a:spcAft>
                          <a:spcPts val="0"/>
                        </a:spcAft>
                      </a:pPr>
                      <a:r>
                        <a:rPr lang="en-US" sz="1200" b="1" dirty="0">
                          <a:solidFill>
                            <a:srgbClr val="3D4965"/>
                          </a:solidFill>
                          <a:effectLst/>
                          <a:latin typeface="Comic Sans MS" panose="030F0702030302020204" pitchFamily="66" charset="0"/>
                        </a:rPr>
                        <a:t>Excipient</a:t>
                      </a:r>
                      <a:endParaRPr lang="en-US" sz="1200" b="1" dirty="0">
                        <a:solidFill>
                          <a:srgbClr val="3D4965"/>
                        </a:solidFill>
                        <a:effectLst/>
                        <a:latin typeface="Comic Sans MS" panose="030F0702030302020204" pitchFamily="66" charset="0"/>
                        <a:ea typeface="Times New Roman" panose="02020603050405020304" pitchFamily="18" charset="0"/>
                      </a:endParaRPr>
                    </a:p>
                  </a:txBody>
                  <a:tcPr marL="64492" marR="64492" marT="0" marB="0"/>
                </a:tc>
                <a:tc>
                  <a:txBody>
                    <a:bodyPr/>
                    <a:lstStyle/>
                    <a:p>
                      <a:pPr marL="0" marR="0" algn="ctr">
                        <a:spcBef>
                          <a:spcPts val="0"/>
                        </a:spcBef>
                        <a:spcAft>
                          <a:spcPts val="0"/>
                        </a:spcAft>
                      </a:pPr>
                      <a:r>
                        <a:rPr lang="en-US" sz="1200" b="1" dirty="0">
                          <a:solidFill>
                            <a:srgbClr val="3D4965"/>
                          </a:solidFill>
                          <a:effectLst/>
                          <a:latin typeface="Comic Sans MS" panose="030F0702030302020204" pitchFamily="66" charset="0"/>
                        </a:rPr>
                        <a:t>Function</a:t>
                      </a:r>
                      <a:endParaRPr lang="en-US" sz="1200" b="1" dirty="0">
                        <a:solidFill>
                          <a:srgbClr val="3D4965"/>
                        </a:solidFill>
                        <a:effectLst/>
                        <a:latin typeface="Comic Sans MS" panose="030F0702030302020204" pitchFamily="66" charset="0"/>
                        <a:ea typeface="Times New Roman" panose="02020603050405020304" pitchFamily="18" charset="0"/>
                      </a:endParaRPr>
                    </a:p>
                  </a:txBody>
                  <a:tcPr marL="64492" marR="64492" marT="0" marB="0"/>
                </a:tc>
                <a:tc>
                  <a:txBody>
                    <a:bodyPr/>
                    <a:lstStyle/>
                    <a:p>
                      <a:pPr marL="0" marR="0" algn="ctr">
                        <a:spcBef>
                          <a:spcPts val="0"/>
                        </a:spcBef>
                        <a:spcAft>
                          <a:spcPts val="0"/>
                        </a:spcAft>
                      </a:pPr>
                      <a:r>
                        <a:rPr lang="en-US" sz="1200" b="1" dirty="0">
                          <a:solidFill>
                            <a:srgbClr val="3D4965"/>
                          </a:solidFill>
                          <a:effectLst/>
                          <a:latin typeface="Comic Sans MS" panose="030F0702030302020204" pitchFamily="66" charset="0"/>
                        </a:rPr>
                        <a:t>Examples</a:t>
                      </a:r>
                      <a:endParaRPr lang="en-US" sz="1200" b="1" dirty="0">
                        <a:solidFill>
                          <a:srgbClr val="3D4965"/>
                        </a:solidFill>
                        <a:effectLst/>
                        <a:latin typeface="Comic Sans MS" panose="030F0702030302020204" pitchFamily="66" charset="0"/>
                        <a:ea typeface="Times New Roman" panose="02020603050405020304" pitchFamily="18" charset="0"/>
                      </a:endParaRPr>
                    </a:p>
                  </a:txBody>
                  <a:tcPr marL="64492" marR="64492" marT="0" marB="0"/>
                </a:tc>
                <a:extLst>
                  <a:ext uri="{0D108BD9-81ED-4DB2-BD59-A6C34878D82A}">
                    <a16:rowId xmlns:a16="http://schemas.microsoft.com/office/drawing/2014/main" val="1660516537"/>
                  </a:ext>
                </a:extLst>
              </a:tr>
              <a:tr h="325223">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Solubility Enhancers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Increase the solubility of active protein</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Amino acids, Surfactants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3830877736"/>
                  </a:ext>
                </a:extLst>
              </a:tr>
              <a:tr h="691675">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Anti-adhesion and Anti-aggregation Agents</a:t>
                      </a: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Reduce adsorption to the interface and prevent aggregation of the active protein</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Albumin, Surfactants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1304247442"/>
                  </a:ext>
                </a:extLst>
              </a:tr>
              <a:tr h="650447">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Buffer Components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For the stability of preparation and solubility of active proteins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Phosphate, Citrate</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1756178553"/>
                  </a:ext>
                </a:extLst>
              </a:tr>
              <a:tr h="487836">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Preservatives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Inhibit microbial growth in vials for multiple dosing</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Phenol, Benzyl alcohol</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221443823"/>
                  </a:ext>
                </a:extLst>
              </a:tr>
              <a:tr h="461117">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Antioxidant</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Prevent oxidation of protein</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Ascorbic Acid, </a:t>
                      </a:r>
                      <a:r>
                        <a:rPr lang="en-US" sz="1200" dirty="0" err="1">
                          <a:solidFill>
                            <a:srgbClr val="3D4965"/>
                          </a:solidFill>
                          <a:effectLst/>
                          <a:latin typeface="Comic Sans MS" panose="030F0702030302020204" pitchFamily="66" charset="0"/>
                        </a:rPr>
                        <a:t>Sulphites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3120521501"/>
                  </a:ext>
                </a:extLst>
              </a:tr>
              <a:tr h="650447">
                <a:tc>
                  <a:txBody>
                    <a:bodyPr/>
                    <a:lstStyle/>
                    <a:p>
                      <a:pPr marL="0" marR="0" algn="ctr">
                        <a:spcBef>
                          <a:spcPts val="0"/>
                        </a:spcBef>
                        <a:spcAft>
                          <a:spcPts val="0"/>
                        </a:spcAft>
                      </a:pPr>
                      <a:r>
                        <a:rPr lang="en-US" sz="1200" dirty="0" err="1">
                          <a:solidFill>
                            <a:srgbClr val="3D4965"/>
                          </a:solidFill>
                          <a:effectLst/>
                          <a:latin typeface="Comic Sans MS" panose="030F0702030302020204" pitchFamily="66" charset="0"/>
                        </a:rPr>
                        <a:t>Lyoprotectants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These are agents for stabilizing product during storage in the dry form</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Sugars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2750208162"/>
                  </a:ext>
                </a:extLst>
              </a:tr>
              <a:tr h="230558">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Osmotic Agents</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Ensure isotonicity</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tc>
                  <a:txBody>
                    <a:bodyPr/>
                    <a:lstStyle/>
                    <a:p>
                      <a:pPr marL="0" marR="0" algn="ctr">
                        <a:spcBef>
                          <a:spcPts val="0"/>
                        </a:spcBef>
                        <a:spcAft>
                          <a:spcPts val="0"/>
                        </a:spcAft>
                      </a:pPr>
                      <a:r>
                        <a:rPr lang="en-US" sz="1200" dirty="0">
                          <a:solidFill>
                            <a:srgbClr val="3D4965"/>
                          </a:solidFill>
                          <a:effectLst/>
                          <a:latin typeface="Comic Sans MS" panose="030F0702030302020204" pitchFamily="66" charset="0"/>
                        </a:rPr>
                        <a:t>Sugars, NaCl</a:t>
                      </a:r>
                      <a:endParaRPr lang="en-US" sz="1200" dirty="0">
                        <a:solidFill>
                          <a:srgbClr val="3D4965"/>
                        </a:solidFill>
                        <a:effectLst/>
                        <a:latin typeface="Comic Sans MS" panose="030F0702030302020204" pitchFamily="66" charset="0"/>
                        <a:ea typeface="Times New Roman" panose="02020603050405020304" pitchFamily="18" charset="0"/>
                      </a:endParaRPr>
                    </a:p>
                  </a:txBody>
                  <a:tcPr marL="64492" marR="64492" marT="0" marB="0" anchor="ctr"/>
                </a:tc>
                <a:extLst>
                  <a:ext uri="{0D108BD9-81ED-4DB2-BD59-A6C34878D82A}">
                    <a16:rowId xmlns:a16="http://schemas.microsoft.com/office/drawing/2014/main" val="3284812990"/>
                  </a:ext>
                </a:extLst>
              </a:tr>
            </a:tbl>
          </a:graphicData>
        </a:graphic>
      </p:graphicFrame>
    </p:spTree>
    <p:extLst>
      <p:ext uri="{BB962C8B-B14F-4D97-AF65-F5344CB8AC3E}">
        <p14:creationId xmlns:p14="http://schemas.microsoft.com/office/powerpoint/2010/main" val="160603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3"/>
            <a:ext cx="7013845" cy="3950911"/>
          </a:xfrm>
        </p:spPr>
        <p:txBody>
          <a:bodyPr/>
          <a:lstStyle/>
          <a:p>
            <a:pPr marL="69850" indent="0">
              <a:buSzPct val="100000"/>
              <a:buNone/>
            </a:pPr>
            <a:r>
              <a:rPr lang="en-US" sz="1600" b="1" dirty="0">
                <a:solidFill>
                  <a:srgbClr val="3D4965"/>
                </a:solidFill>
                <a:latin typeface="Comic Sans MS" panose="030F0702030302020204" pitchFamily="66" charset="0"/>
              </a:rPr>
              <a:t>Solubility Enhancers: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Proteins particularly non-glycosylated proteins have a tendency to aggregate and then precipitate. This aggregation can be of two types:</a:t>
            </a:r>
          </a:p>
          <a:p>
            <a:pPr marL="469900" indent="-400050">
              <a:buSzPct val="100000"/>
              <a:buFont typeface="+mj-lt"/>
              <a:buAutoNum type="romanLcPeriod"/>
            </a:pPr>
            <a:r>
              <a:rPr lang="en-US" sz="1600" dirty="0">
                <a:solidFill>
                  <a:srgbClr val="3D4965"/>
                </a:solidFill>
                <a:latin typeface="Comic Sans MS" panose="030F0702030302020204" pitchFamily="66" charset="0"/>
              </a:rPr>
              <a:t>Physical → Based on hydrophobic interactions between molecules.</a:t>
            </a:r>
          </a:p>
          <a:p>
            <a:pPr marL="469900" indent="-400050">
              <a:buSzPct val="100000"/>
              <a:buFont typeface="+mj-lt"/>
              <a:buAutoNum type="romanLcPeriod"/>
            </a:pPr>
            <a:r>
              <a:rPr lang="en-US" sz="1600" dirty="0">
                <a:solidFill>
                  <a:srgbClr val="3D4965"/>
                </a:solidFill>
                <a:latin typeface="Comic Sans MS" panose="030F0702030302020204" pitchFamily="66" charset="0"/>
              </a:rPr>
              <a:t>Chemical → Aggregation by covalent bonds.</a:t>
            </a:r>
          </a:p>
          <a:p>
            <a:pPr marL="69850" indent="0">
              <a:buSzPct val="100000"/>
              <a:buNone/>
            </a:pPr>
            <a:endParaRPr lang="en-US" sz="1600" dirty="0">
              <a:solidFill>
                <a:srgbClr val="3D4965"/>
              </a:solidFill>
              <a:latin typeface="Comic Sans MS" panose="030F0702030302020204" pitchFamily="66" charset="0"/>
            </a:endParaRP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To enhance solubility following excipients can be added:</a:t>
            </a:r>
          </a:p>
          <a:p>
            <a:pPr marL="469900" indent="-400050">
              <a:buSzPct val="100000"/>
              <a:buFont typeface="+mj-lt"/>
              <a:buAutoNum type="romanLcPeriod"/>
            </a:pPr>
            <a:r>
              <a:rPr lang="en-US" sz="1600" dirty="0">
                <a:solidFill>
                  <a:srgbClr val="3D4965"/>
                </a:solidFill>
                <a:latin typeface="Comic Sans MS" panose="030F0702030302020204" pitchFamily="66" charset="0"/>
              </a:rPr>
              <a:t>Surfactants → Sodium dodecyl sulphate.</a:t>
            </a:r>
          </a:p>
          <a:p>
            <a:pPr marL="69850" indent="0">
              <a:buSzPct val="100000"/>
              <a:buNone/>
            </a:pPr>
            <a:r>
              <a:rPr lang="en-US" sz="1600" dirty="0">
                <a:solidFill>
                  <a:srgbClr val="3D4965"/>
                </a:solidFill>
                <a:latin typeface="Comic Sans MS" panose="030F0702030302020204" pitchFamily="66" charset="0"/>
              </a:rPr>
              <a:t>Surfactants are known to cause protein denaturation, but in small quantity they can increase solubility.</a:t>
            </a:r>
          </a:p>
          <a:p>
            <a:pPr>
              <a:buSzPct val="100000"/>
              <a:buFont typeface="Arial" panose="020B0604020202020204" pitchFamily="34" charset="0"/>
              <a:buChar char="•"/>
            </a:pPr>
            <a:endParaRPr lang="en-US" sz="1600" dirty="0">
              <a:solidFill>
                <a:srgbClr val="3D4965"/>
              </a:solidFill>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7</a:t>
            </a:fld>
            <a:endParaRPr/>
          </a:p>
        </p:txBody>
      </p:sp>
    </p:spTree>
    <p:extLst>
      <p:ext uri="{BB962C8B-B14F-4D97-AF65-F5344CB8AC3E}">
        <p14:creationId xmlns:p14="http://schemas.microsoft.com/office/powerpoint/2010/main" val="150414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806643" y="994726"/>
            <a:ext cx="7343451" cy="3950911"/>
          </a:xfrm>
        </p:spPr>
        <p:txBody>
          <a:bodyPr/>
          <a:lstStyle/>
          <a:p>
            <a:pPr marL="469900" indent="-400050">
              <a:buSzPct val="100000"/>
              <a:buFont typeface="+mj-lt"/>
              <a:buAutoNum type="romanLcPeriod" startAt="2"/>
            </a:pPr>
            <a:r>
              <a:rPr lang="en-US" sz="1600" dirty="0">
                <a:solidFill>
                  <a:srgbClr val="3D4965"/>
                </a:solidFill>
                <a:latin typeface="Comic Sans MS" panose="030F0702030302020204" pitchFamily="66" charset="0"/>
              </a:rPr>
              <a:t>Amino acids → Lysine, Arginine</a:t>
            </a: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469900" indent="-400050">
              <a:buSzPct val="100000"/>
              <a:buFont typeface="+mj-lt"/>
              <a:buAutoNum type="romanLcPeriod" startAt="2"/>
            </a:pPr>
            <a:endParaRPr lang="en-US" sz="1600" dirty="0">
              <a:solidFill>
                <a:srgbClr val="3D4965"/>
              </a:solidFill>
              <a:latin typeface="Comic Sans MS" panose="030F0702030302020204" pitchFamily="66" charset="0"/>
            </a:endParaRPr>
          </a:p>
          <a:p>
            <a:pPr marL="69850" indent="0">
              <a:buSzPct val="100000"/>
              <a:buNone/>
            </a:pPr>
            <a:r>
              <a:rPr lang="en-US" sz="1600" dirty="0">
                <a:solidFill>
                  <a:srgbClr val="3D4965"/>
                </a:solidFill>
                <a:latin typeface="Comic Sans MS" panose="030F0702030302020204" pitchFamily="66" charset="0"/>
              </a:rPr>
              <a:t>The above figure illustrates how arginine-phosphate increased the solubility of recombinant tPA (tissue plasminogen activator) → Alteplase.</a:t>
            </a:r>
          </a:p>
          <a:p>
            <a:pPr marL="69850" indent="0">
              <a:buSzPct val="100000"/>
              <a:buNone/>
            </a:pPr>
            <a:endParaRPr lang="en-US" sz="1600" b="1" dirty="0">
              <a:solidFill>
                <a:srgbClr val="3D4965"/>
              </a:solidFill>
              <a:latin typeface="Comic Sans MS" panose="030F0702030302020204" pitchFamily="66" charset="0"/>
            </a:endParaRP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8</a:t>
            </a:fld>
            <a:endParaRPr/>
          </a:p>
        </p:txBody>
      </p:sp>
      <p:sp>
        <p:nvSpPr>
          <p:cNvPr id="5" name="Rectangle 4">
            <a:extLst>
              <a:ext uri="{FF2B5EF4-FFF2-40B4-BE49-F238E27FC236}">
                <a16:creationId xmlns:a16="http://schemas.microsoft.com/office/drawing/2014/main" id="{2FE0E76F-EE07-1B9D-7592-54E9B2C78140}"/>
              </a:ext>
            </a:extLst>
          </p:cNvPr>
          <p:cNvSpPr>
            <a:spLocks noChangeArrowheads="1"/>
          </p:cNvSpPr>
          <p:nvPr/>
        </p:nvSpPr>
        <p:spPr bwMode="auto">
          <a:xfrm>
            <a:off x="90619" y="2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9BE4E6DE-2C85-3323-39D6-CD88150CC3DD}"/>
              </a:ext>
            </a:extLst>
          </p:cNvPr>
          <p:cNvGraphicFramePr>
            <a:graphicFrameLocks noChangeAspect="1"/>
          </p:cNvGraphicFramePr>
          <p:nvPr>
            <p:extLst>
              <p:ext uri="{D42A27DB-BD31-4B8C-83A1-F6EECF244321}">
                <p14:modId xmlns:p14="http://schemas.microsoft.com/office/powerpoint/2010/main" val="2779546086"/>
              </p:ext>
            </p:extLst>
          </p:nvPr>
        </p:nvGraphicFramePr>
        <p:xfrm>
          <a:off x="2246249" y="1533150"/>
          <a:ext cx="4832740" cy="2373374"/>
        </p:xfrm>
        <a:graphic>
          <a:graphicData uri="http://schemas.openxmlformats.org/presentationml/2006/ole">
            <mc:AlternateContent xmlns:mc="http://schemas.openxmlformats.org/markup-compatibility/2006">
              <mc:Choice xmlns:v="urn:schemas-microsoft-com:vml" Requires="v">
                <p:oleObj r:id="rId3" imgW="6325920" imgH="3559320" progId="Unknown">
                  <p:embed/>
                </p:oleObj>
              </mc:Choice>
              <mc:Fallback>
                <p:oleObj r:id="rId3" imgW="6325920" imgH="3559320" progId="Unknown">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249" y="1533150"/>
                        <a:ext cx="4832740" cy="2373374"/>
                      </a:xfrm>
                      <a:prstGeom prst="rect">
                        <a:avLst/>
                      </a:prstGeom>
                      <a:noFill/>
                    </p:spPr>
                  </p:pic>
                </p:oleObj>
              </mc:Fallback>
            </mc:AlternateContent>
          </a:graphicData>
        </a:graphic>
      </p:graphicFrame>
    </p:spTree>
    <p:extLst>
      <p:ext uri="{BB962C8B-B14F-4D97-AF65-F5344CB8AC3E}">
        <p14:creationId xmlns:p14="http://schemas.microsoft.com/office/powerpoint/2010/main" val="116522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5"/>
          <p:cNvSpPr txBox="1">
            <a:spLocks noGrp="1"/>
          </p:cNvSpPr>
          <p:nvPr>
            <p:ph type="title"/>
          </p:nvPr>
        </p:nvSpPr>
        <p:spPr>
          <a:xfrm>
            <a:off x="747925" y="225025"/>
            <a:ext cx="734345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Comic Sans MS" panose="030F0702030302020204" pitchFamily="66" charset="0"/>
              </a:rPr>
              <a:t>Excipients Used in Biotech Products</a:t>
            </a:r>
          </a:p>
        </p:txBody>
      </p:sp>
      <p:sp>
        <p:nvSpPr>
          <p:cNvPr id="2" name="Text Placeholder 1">
            <a:extLst>
              <a:ext uri="{FF2B5EF4-FFF2-40B4-BE49-F238E27FC236}">
                <a16:creationId xmlns:a16="http://schemas.microsoft.com/office/drawing/2014/main" id="{5F17DD71-AA91-B511-09D0-DC2333052DA6}"/>
              </a:ext>
            </a:extLst>
          </p:cNvPr>
          <p:cNvSpPr>
            <a:spLocks noGrp="1"/>
          </p:cNvSpPr>
          <p:nvPr>
            <p:ph type="body" idx="1"/>
          </p:nvPr>
        </p:nvSpPr>
        <p:spPr>
          <a:xfrm>
            <a:off x="716024" y="967564"/>
            <a:ext cx="7088273" cy="1488558"/>
          </a:xfrm>
        </p:spPr>
        <p:txBody>
          <a:bodyPr/>
          <a:lstStyle/>
          <a:p>
            <a:pPr marL="69850" indent="0">
              <a:buSzPct val="100000"/>
              <a:buNone/>
            </a:pPr>
            <a:r>
              <a:rPr lang="en-US" sz="1600" b="1" dirty="0">
                <a:solidFill>
                  <a:srgbClr val="3D4965"/>
                </a:solidFill>
                <a:latin typeface="Comic Sans MS" panose="030F0702030302020204" pitchFamily="66" charset="0"/>
              </a:rPr>
              <a:t>Anti-adhesion and Anti-aggregation Agents:</a:t>
            </a:r>
          </a:p>
          <a:p>
            <a:pPr>
              <a:buSzPct val="100000"/>
              <a:buFont typeface="Arial" panose="020B0604020202020204" pitchFamily="34" charset="0"/>
              <a:buChar char="•"/>
            </a:pPr>
            <a:r>
              <a:rPr lang="en-US" sz="1600" dirty="0">
                <a:solidFill>
                  <a:srgbClr val="3D4965"/>
                </a:solidFill>
                <a:latin typeface="Comic Sans MS" panose="030F0702030302020204" pitchFamily="66" charset="0"/>
              </a:rPr>
              <a:t>Proteins are usually formulated in aqueous phase. Normally the hydrophobic portion of protein will then be positioned in the core of the structure. But when interface is present following happens:</a:t>
            </a:r>
          </a:p>
        </p:txBody>
      </p:sp>
      <p:sp>
        <p:nvSpPr>
          <p:cNvPr id="762" name="Google Shape;762;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9</a:t>
            </a:fld>
            <a:endParaRPr/>
          </a:p>
        </p:txBody>
      </p:sp>
      <p:sp>
        <p:nvSpPr>
          <p:cNvPr id="3" name="Rectangle 2">
            <a:extLst>
              <a:ext uri="{FF2B5EF4-FFF2-40B4-BE49-F238E27FC236}">
                <a16:creationId xmlns:a16="http://schemas.microsoft.com/office/drawing/2014/main" id="{29EB8DC5-A8AF-FB07-1F20-3B3BE8139D27}"/>
              </a:ext>
            </a:extLst>
          </p:cNvPr>
          <p:cNvSpPr>
            <a:spLocks noChangeArrowheads="1"/>
          </p:cNvSpPr>
          <p:nvPr/>
        </p:nvSpPr>
        <p:spPr bwMode="auto">
          <a:xfrm>
            <a:off x="2001199"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F813CDFB-523F-1CB0-18FA-99075F0A3543}"/>
              </a:ext>
            </a:extLst>
          </p:cNvPr>
          <p:cNvGraphicFramePr>
            <a:graphicFrameLocks noChangeAspect="1"/>
          </p:cNvGraphicFramePr>
          <p:nvPr>
            <p:extLst>
              <p:ext uri="{D42A27DB-BD31-4B8C-83A1-F6EECF244321}">
                <p14:modId xmlns:p14="http://schemas.microsoft.com/office/powerpoint/2010/main" val="3393644138"/>
              </p:ext>
            </p:extLst>
          </p:nvPr>
        </p:nvGraphicFramePr>
        <p:xfrm>
          <a:off x="1531938" y="2306638"/>
          <a:ext cx="6080125" cy="2703512"/>
        </p:xfrm>
        <a:graphic>
          <a:graphicData uri="http://schemas.openxmlformats.org/presentationml/2006/ole">
            <mc:AlternateContent xmlns:mc="http://schemas.openxmlformats.org/markup-compatibility/2006">
              <mc:Choice xmlns:v="urn:schemas-microsoft-com:vml" Requires="v">
                <p:oleObj r:id="rId3" imgW="7938720" imgH="3533400" progId="Unknown">
                  <p:embed/>
                </p:oleObj>
              </mc:Choice>
              <mc:Fallback>
                <p:oleObj r:id="rId3" imgW="7938720" imgH="3533400" progId="Unknown">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2306638"/>
                        <a:ext cx="6080125" cy="2703512"/>
                      </a:xfrm>
                      <a:prstGeom prst="rect">
                        <a:avLst/>
                      </a:prstGeom>
                      <a:noFill/>
                    </p:spPr>
                  </p:pic>
                </p:oleObj>
              </mc:Fallback>
            </mc:AlternateContent>
          </a:graphicData>
        </a:graphic>
      </p:graphicFrame>
    </p:spTree>
    <p:extLst>
      <p:ext uri="{BB962C8B-B14F-4D97-AF65-F5344CB8AC3E}">
        <p14:creationId xmlns:p14="http://schemas.microsoft.com/office/powerpoint/2010/main" val="3895098942"/>
      </p:ext>
    </p:extLst>
  </p:cSld>
  <p:clrMapOvr>
    <a:masterClrMapping/>
  </p:clrMapOvr>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4026</TotalTime>
  <Words>1869</Words>
  <Application>Microsoft Office PowerPoint</Application>
  <PresentationFormat>On-screen Show (16:9)</PresentationFormat>
  <Paragraphs>222</Paragraphs>
  <Slides>30</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Sniglet</vt:lpstr>
      <vt:lpstr>Comic Sans MS</vt:lpstr>
      <vt:lpstr>Dosis</vt:lpstr>
      <vt:lpstr>Arial</vt:lpstr>
      <vt:lpstr>Friar template</vt:lpstr>
      <vt:lpstr>Unknown</vt:lpstr>
      <vt:lpstr>Pharmaceutical Biotechnology (BPH 421)  Galib Muhammad Abrar Ishtiaque Lecturer (Senior Scale) Department of Pharmacy Daffodil International University</vt:lpstr>
      <vt:lpstr>Formulation of Biotech Products</vt:lpstr>
      <vt:lpstr>Biotech Products</vt:lpstr>
      <vt:lpstr>Formulation of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Excipients Used in Biotech Products</vt:lpstr>
      <vt:lpstr>Microbial Considerations</vt:lpstr>
      <vt:lpstr>Microbial Considerations</vt:lpstr>
      <vt:lpstr>Microbial Considerations</vt:lpstr>
      <vt:lpstr>Microbial Considerations</vt:lpstr>
      <vt:lpstr>Microbial Considerations</vt:lpstr>
      <vt:lpstr>Microbial Considerations</vt:lpstr>
      <vt:lpstr>Microbial Considerations</vt:lpstr>
      <vt:lpstr>Microbial Considerations</vt:lpstr>
      <vt:lpstr>Microbial Considerations</vt:lpstr>
      <vt:lpstr>Shelf-life Considerations</vt:lpstr>
      <vt:lpstr>Shelf-life Considerations</vt:lpstr>
      <vt:lpstr>Shelf-life Considerations</vt:lpstr>
      <vt:lpstr>Shelf-life Considerations</vt:lpstr>
      <vt:lpstr>Route of Administration Considerations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Biotechnology  Galib Muhammad Abrar Ishtiaque Lecturer Department of Pharmacy Daffodil International University</dc:title>
  <cp:lastModifiedBy>Acer</cp:lastModifiedBy>
  <cp:revision>308</cp:revision>
  <dcterms:modified xsi:type="dcterms:W3CDTF">2025-02-13T10:49:07Z</dcterms:modified>
</cp:coreProperties>
</file>