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59" r:id="rId3"/>
    <p:sldId id="264" r:id="rId4"/>
    <p:sldId id="279" r:id="rId5"/>
    <p:sldId id="260" r:id="rId6"/>
    <p:sldId id="270" r:id="rId7"/>
    <p:sldId id="268" r:id="rId8"/>
    <p:sldId id="280" r:id="rId9"/>
    <p:sldId id="281" r:id="rId10"/>
    <p:sldId id="271" r:id="rId11"/>
    <p:sldId id="272" r:id="rId12"/>
    <p:sldId id="282" r:id="rId13"/>
    <p:sldId id="283" r:id="rId14"/>
    <p:sldId id="28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15" autoAdjust="0"/>
    <p:restoredTop sz="86441" autoAdjust="0"/>
  </p:normalViewPr>
  <p:slideViewPr>
    <p:cSldViewPr>
      <p:cViewPr varScale="1">
        <p:scale>
          <a:sx n="59" d="100"/>
          <a:sy n="59" d="100"/>
        </p:scale>
        <p:origin x="-1208" y="-68"/>
      </p:cViewPr>
      <p:guideLst>
        <p:guide orient="horz" pos="2160"/>
        <p:guide pos="2880"/>
      </p:guideLst>
    </p:cSldViewPr>
  </p:slideViewPr>
  <p:outlineViewPr>
    <p:cViewPr>
      <p:scale>
        <a:sx n="33" d="100"/>
        <a:sy n="33" d="100"/>
      </p:scale>
      <p:origin x="210" y="1664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35BEAB-1D7D-4AF2-85F7-EDA7D6B2D6BE}" type="datetimeFigureOut">
              <a:rPr lang="en-US" smtClean="0"/>
              <a:pPr/>
              <a:t>5/5/2021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6F4589-1DB5-4FD5-BC2B-F5018342FCF3}" type="slidenum">
              <a:rPr lang="en-US" smtClean="0"/>
              <a:pPr/>
              <a:t>‹#›</a:t>
            </a:fld>
            <a:endParaRPr lang="en-US"/>
          </a:p>
        </p:txBody>
      </p:sp>
    </p:spTree>
    <p:extLst>
      <p:ext uri="{BB962C8B-B14F-4D97-AF65-F5344CB8AC3E}">
        <p14:creationId xmlns:p14="http://schemas.microsoft.com/office/powerpoint/2010/main" val="1128397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n.wikipedia.org/wiki/Business_ethics"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86F4589-1DB5-4FD5-BC2B-F5018342FCF3}" type="slidenum">
              <a:rPr lang="en-US" smtClean="0"/>
              <a:pPr/>
              <a:t>2</a:t>
            </a:fld>
            <a:endParaRPr lang="en-US"/>
          </a:p>
        </p:txBody>
      </p:sp>
    </p:spTree>
    <p:extLst>
      <p:ext uri="{BB962C8B-B14F-4D97-AF65-F5344CB8AC3E}">
        <p14:creationId xmlns:p14="http://schemas.microsoft.com/office/powerpoint/2010/main" val="1430320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sz="1200" dirty="0" smtClean="0"/>
              <a:t>It applies to all aspects of business conduct and is relevant to the conduct of individuals and entire organizations.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smtClean="0"/>
              <a:t> For example, today most major corporations promote their commitment to non-economic values under headings such as ethics codes and social responsibility charters. Adam Smith said, "People of the same trade seldom meet together, even for merriment and diversion, but the conversation ends in a conspiracy against the public, or in some contrivance to raise prices."</a:t>
            </a:r>
            <a:r>
              <a:rPr lang="en-US" sz="1200" baseline="30000" dirty="0" smtClean="0">
                <a:hlinkClick r:id="rId3"/>
              </a:rPr>
              <a:t>[1]</a:t>
            </a:r>
            <a:r>
              <a:rPr lang="en-US" sz="1200" dirty="0" smtClean="0"/>
              <a:t> </a:t>
            </a:r>
          </a:p>
          <a:p>
            <a:pPr marL="228600" indent="-228600">
              <a:buAutoNum type="arabicPeriod"/>
            </a:pPr>
            <a:endParaRPr lang="en-US" sz="1200" dirty="0" smtClean="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586F4589-1DB5-4FD5-BC2B-F5018342FCF3}" type="slidenum">
              <a:rPr lang="en-US" smtClean="0"/>
              <a:pPr/>
              <a:t>3</a:t>
            </a:fld>
            <a:endParaRPr lang="en-US"/>
          </a:p>
        </p:txBody>
      </p:sp>
    </p:spTree>
    <p:extLst>
      <p:ext uri="{BB962C8B-B14F-4D97-AF65-F5344CB8AC3E}">
        <p14:creationId xmlns:p14="http://schemas.microsoft.com/office/powerpoint/2010/main" val="3989077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6C2766-867B-4194-954E-0B2CC61BD287}" type="slidenum">
              <a:rPr lang="en-US"/>
              <a:pPr/>
              <a:t>8</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r>
              <a:rPr lang="en-US"/>
              <a:t>If you find yourself in this situation, find another company.</a:t>
            </a:r>
          </a:p>
        </p:txBody>
      </p:sp>
    </p:spTree>
    <p:extLst>
      <p:ext uri="{BB962C8B-B14F-4D97-AF65-F5344CB8AC3E}">
        <p14:creationId xmlns:p14="http://schemas.microsoft.com/office/powerpoint/2010/main" val="104435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690E8E-24F9-408A-8579-D8EA22B8E9B4}" type="slidenum">
              <a:rPr lang="en-US"/>
              <a:pPr/>
              <a:t>9</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r>
              <a:rPr lang="en-US"/>
              <a:t>Ethical dilemmas become more apparent when others around you are behaving in an unethical manner.</a:t>
            </a:r>
          </a:p>
        </p:txBody>
      </p:sp>
    </p:spTree>
    <p:extLst>
      <p:ext uri="{BB962C8B-B14F-4D97-AF65-F5344CB8AC3E}">
        <p14:creationId xmlns:p14="http://schemas.microsoft.com/office/powerpoint/2010/main" val="2998599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86F4589-1DB5-4FD5-BC2B-F5018342FCF3}" type="slidenum">
              <a:rPr lang="en-US" smtClean="0"/>
              <a:pPr/>
              <a:t>11</a:t>
            </a:fld>
            <a:endParaRPr lang="en-US"/>
          </a:p>
        </p:txBody>
      </p:sp>
    </p:spTree>
    <p:extLst>
      <p:ext uri="{BB962C8B-B14F-4D97-AF65-F5344CB8AC3E}">
        <p14:creationId xmlns:p14="http://schemas.microsoft.com/office/powerpoint/2010/main" val="1117394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63CB06-2961-4F97-8480-9595297140AB}" type="datetime1">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ABBE9-4EAE-4C18-AA96-8F081D0DF9B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DF15D6-B677-447B-BFA9-BF7D7B5AEF2C}" type="datetime1">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ABBE9-4EAE-4C18-AA96-8F081D0DF9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C8AC14-21BB-4213-9D16-AC4579F1946C}" type="datetime1">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ABBE9-4EAE-4C18-AA96-8F081D0DF9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3AE7A8-7B8F-4DAF-A898-A95F2805C50E}" type="datetime1">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ABBE9-4EAE-4C18-AA96-8F081D0DF9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732FBC-5C4C-434E-AA6C-BFA64621C9C1}" type="datetime1">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ABBE9-4EAE-4C18-AA96-8F081D0DF9B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400A22-32FD-46E9-A708-0A7ACF3A64A4}" type="datetime1">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AABBE9-4EAE-4C18-AA96-8F081D0DF9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964AA2-CD95-4BF5-8F5E-60BE6BFED3EA}" type="datetime1">
              <a:rPr lang="en-US" smtClean="0"/>
              <a:pPr/>
              <a:t>5/5/2021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AABBE9-4EAE-4C18-AA96-8F081D0DF9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D99E3F-B956-4162-B545-F7F43FA68525}" type="datetime1">
              <a:rPr lang="en-US" smtClean="0"/>
              <a:pPr/>
              <a:t>5/5/2021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AABBE9-4EAE-4C18-AA96-8F081D0DF9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51689-C058-49B2-87F9-A6430DE9723B}" type="datetime1">
              <a:rPr lang="en-US" smtClean="0"/>
              <a:pPr/>
              <a:t>5/5/2021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AABBE9-4EAE-4C18-AA96-8F081D0DF9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687C95-ECB6-4D26-A068-7EBE4C673DE7}" type="datetime1">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AABBE9-4EAE-4C18-AA96-8F081D0DF9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B36F0A-507F-4FA9-8FEE-0B70D06C999E}" type="datetime1">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AABBE9-4EAE-4C18-AA96-8F081D0DF9B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790A78-38CE-4161-8202-12639DB46390}" type="datetime1">
              <a:rPr lang="en-US" smtClean="0"/>
              <a:pPr/>
              <a:t>5/5/2021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AABBE9-4EAE-4C18-AA96-8F081D0DF9B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7391400" cy="2514600"/>
          </a:xfrm>
        </p:spPr>
        <p:txBody>
          <a:bodyPr>
            <a:noAutofit/>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6000" dirty="0" smtClean="0"/>
              <a:t>Business Ethics </a:t>
            </a:r>
            <a:endParaRPr lang="en-US" sz="6000" dirty="0"/>
          </a:p>
        </p:txBody>
      </p:sp>
      <p:sp>
        <p:nvSpPr>
          <p:cNvPr id="4" name="Text Placeholder 3"/>
          <p:cNvSpPr>
            <a:spLocks noGrp="1"/>
          </p:cNvSpPr>
          <p:nvPr>
            <p:ph type="body" sz="half" idx="2"/>
          </p:nvPr>
        </p:nvSpPr>
        <p:spPr>
          <a:xfrm>
            <a:off x="1676400" y="3962400"/>
            <a:ext cx="5486400" cy="2633662"/>
          </a:xfrm>
        </p:spPr>
        <p:txBody>
          <a:bodyPr>
            <a:normAutofit/>
          </a:bodyPr>
          <a:lstStyle/>
          <a:p>
            <a:pPr algn="ctr"/>
            <a:r>
              <a:rPr lang="en-US" sz="3200" b="1" dirty="0" smtClean="0"/>
              <a:t>    - </a:t>
            </a:r>
            <a:r>
              <a:rPr lang="en-US" sz="3200" b="1" dirty="0" err="1" smtClean="0"/>
              <a:t>Effat</a:t>
            </a:r>
            <a:r>
              <a:rPr lang="en-US" sz="3200" b="1" dirty="0" smtClean="0"/>
              <a:t> </a:t>
            </a:r>
            <a:r>
              <a:rPr lang="en-US" sz="3200" b="1" dirty="0" err="1" smtClean="0"/>
              <a:t>Ara</a:t>
            </a:r>
            <a:r>
              <a:rPr lang="en-US" sz="3200" b="1" dirty="0" smtClean="0"/>
              <a:t> </a:t>
            </a:r>
            <a:r>
              <a:rPr lang="en-US" sz="3200" b="1" dirty="0" err="1" smtClean="0"/>
              <a:t>Jahan</a:t>
            </a:r>
            <a:endParaRPr lang="en-US" sz="3200" b="1" dirty="0" smtClean="0"/>
          </a:p>
        </p:txBody>
      </p:sp>
      <p:sp>
        <p:nvSpPr>
          <p:cNvPr id="7" name="Slide Number Placeholder 6"/>
          <p:cNvSpPr>
            <a:spLocks noGrp="1"/>
          </p:cNvSpPr>
          <p:nvPr>
            <p:ph type="sldNum" sz="quarter" idx="12"/>
          </p:nvPr>
        </p:nvSpPr>
        <p:spPr/>
        <p:txBody>
          <a:bodyPr/>
          <a:lstStyle/>
          <a:p>
            <a:fld id="{13AABBE9-4EAE-4C18-AA96-8F081D0DF9BB}"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Ethics, Economics  &amp; Law</a:t>
            </a:r>
            <a:endParaRPr lang="en-US" b="1" u="sng" dirty="0"/>
          </a:p>
        </p:txBody>
      </p:sp>
      <p:sp>
        <p:nvSpPr>
          <p:cNvPr id="3" name="Content Placeholder 2"/>
          <p:cNvSpPr>
            <a:spLocks noGrp="1"/>
          </p:cNvSpPr>
          <p:nvPr>
            <p:ph idx="1"/>
          </p:nvPr>
        </p:nvSpPr>
        <p:spPr/>
        <p:txBody>
          <a:bodyPr>
            <a:noAutofit/>
          </a:bodyPr>
          <a:lstStyle/>
          <a:p>
            <a:r>
              <a:rPr lang="en-US" sz="3600" dirty="0" smtClean="0"/>
              <a:t>Ethical etiquette  is personal but larger in implications.</a:t>
            </a:r>
          </a:p>
          <a:p>
            <a:r>
              <a:rPr lang="en-US" sz="3600" dirty="0" smtClean="0"/>
              <a:t>Ethics pays in economic transactions and strengthens the mutual relations than anything in business expansion. </a:t>
            </a:r>
          </a:p>
          <a:p>
            <a:r>
              <a:rPr lang="en-US" sz="3600" dirty="0" smtClean="0"/>
              <a:t>Law is a watchdog, can check when it sniffs and affect the repercussions not the ethics straight.  </a:t>
            </a:r>
            <a:endParaRPr lang="en-US" sz="3600" dirty="0"/>
          </a:p>
        </p:txBody>
      </p:sp>
      <p:sp>
        <p:nvSpPr>
          <p:cNvPr id="4" name="Slide Number Placeholder 3"/>
          <p:cNvSpPr>
            <a:spLocks noGrp="1"/>
          </p:cNvSpPr>
          <p:nvPr>
            <p:ph type="sldNum" sz="quarter" idx="12"/>
          </p:nvPr>
        </p:nvSpPr>
        <p:spPr/>
        <p:txBody>
          <a:bodyPr/>
          <a:lstStyle/>
          <a:p>
            <a:fld id="{13AABBE9-4EAE-4C18-AA96-8F081D0DF9B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Business, Society &amp; Ethics</a:t>
            </a:r>
            <a:endParaRPr lang="en-US" b="1" u="sng" dirty="0"/>
          </a:p>
        </p:txBody>
      </p:sp>
      <p:sp>
        <p:nvSpPr>
          <p:cNvPr id="3" name="Content Placeholder 2"/>
          <p:cNvSpPr>
            <a:spLocks noGrp="1"/>
          </p:cNvSpPr>
          <p:nvPr>
            <p:ph idx="1"/>
          </p:nvPr>
        </p:nvSpPr>
        <p:spPr/>
        <p:txBody>
          <a:bodyPr>
            <a:normAutofit fontScale="92500" lnSpcReduction="10000"/>
          </a:bodyPr>
          <a:lstStyle/>
          <a:p>
            <a:r>
              <a:rPr lang="en-US" dirty="0" smtClean="0"/>
              <a:t>It is society that makes the business sustain, business is a tool to increase the frequency of economic activities, not to rule, control or govern the society.</a:t>
            </a:r>
          </a:p>
          <a:p>
            <a:r>
              <a:rPr lang="en-US" dirty="0" smtClean="0"/>
              <a:t>Exchange based society continued for long in the past with minimum conflicts than modern business.</a:t>
            </a:r>
          </a:p>
          <a:p>
            <a:r>
              <a:rPr lang="en-US" dirty="0" smtClean="0"/>
              <a:t>Physical form of business has less likelihood to incur crisis related to business than abstract form of business. </a:t>
            </a:r>
          </a:p>
          <a:p>
            <a:endParaRPr lang="en-US" dirty="0"/>
          </a:p>
        </p:txBody>
      </p:sp>
      <p:sp>
        <p:nvSpPr>
          <p:cNvPr id="4" name="Slide Number Placeholder 3"/>
          <p:cNvSpPr>
            <a:spLocks noGrp="1"/>
          </p:cNvSpPr>
          <p:nvPr>
            <p:ph type="sldNum" sz="quarter" idx="12"/>
          </p:nvPr>
        </p:nvSpPr>
        <p:spPr/>
        <p:txBody>
          <a:bodyPr/>
          <a:lstStyle/>
          <a:p>
            <a:fld id="{13AABBE9-4EAE-4C18-AA96-8F081D0DF9B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en-US" sz="40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Significance of Business ethics</a:t>
            </a:r>
          </a:p>
        </p:txBody>
      </p:sp>
      <p:sp>
        <p:nvSpPr>
          <p:cNvPr id="3" name="Content Placeholder 2"/>
          <p:cNvSpPr>
            <a:spLocks noGrp="1"/>
          </p:cNvSpPr>
          <p:nvPr>
            <p:ph idx="1"/>
          </p:nvPr>
        </p:nvSpPr>
        <p:spPr/>
        <p:txBody>
          <a:bodyPr>
            <a:normAutofit fontScale="92500" lnSpcReduction="20000"/>
          </a:bodyPr>
          <a:lstStyle/>
          <a:p>
            <a:pPr lvl="0"/>
            <a:r>
              <a:rPr lang="en-US" dirty="0" smtClean="0"/>
              <a:t>Attract customers to the firm’s products, thereby boosting sales and profits</a:t>
            </a:r>
          </a:p>
          <a:p>
            <a:pPr lvl="0"/>
            <a:r>
              <a:rPr lang="en-US" dirty="0" smtClean="0"/>
              <a:t>Make employees want to stay with the business, reduce labor turnover and therefore increase productivity</a:t>
            </a:r>
          </a:p>
          <a:p>
            <a:pPr lvl="0"/>
            <a:r>
              <a:rPr lang="en-US" dirty="0" smtClean="0"/>
              <a:t>Attract more employees wanting to work for the business, reduce recruitment costs and enable the company to get the most talented employees</a:t>
            </a:r>
          </a:p>
          <a:p>
            <a:r>
              <a:rPr lang="en-US" dirty="0" smtClean="0"/>
              <a:t>Attract investors and keep the company’s share price high, thereby protecting the business from takeover.</a:t>
            </a:r>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en-US" sz="40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Significance of Business ethics</a:t>
            </a:r>
          </a:p>
        </p:txBody>
      </p:sp>
      <p:sp>
        <p:nvSpPr>
          <p:cNvPr id="3" name="Content Placeholder 2"/>
          <p:cNvSpPr>
            <a:spLocks noGrp="1"/>
          </p:cNvSpPr>
          <p:nvPr>
            <p:ph idx="1"/>
          </p:nvPr>
        </p:nvSpPr>
        <p:spPr/>
        <p:txBody>
          <a:bodyPr>
            <a:normAutofit lnSpcReduction="10000"/>
          </a:bodyPr>
          <a:lstStyle/>
          <a:p>
            <a:pPr lvl="0"/>
            <a:r>
              <a:rPr lang="en-US" dirty="0" smtClean="0"/>
              <a:t>It facilitates the delivery of quality of products in an honest, reliable way.</a:t>
            </a:r>
          </a:p>
          <a:p>
            <a:pPr lvl="0"/>
            <a:r>
              <a:rPr lang="en-US" dirty="0" smtClean="0"/>
              <a:t>This approach can enhance work life by making the workplace more fun and challenging.</a:t>
            </a:r>
          </a:p>
          <a:p>
            <a:pPr lvl="0"/>
            <a:r>
              <a:rPr lang="en-US" dirty="0" smtClean="0"/>
              <a:t>It can improve relationships with stakeholders and can instill a more positive mindset that fosters creativity and innovations among the stakeholders.</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5516562"/>
          </a:xfrm>
        </p:spPr>
        <p:txBody>
          <a:bodyPr/>
          <a:lstStyle/>
          <a:p>
            <a:r>
              <a:rPr lang="en-US" dirty="0" smtClean="0"/>
              <a:t>Thank You..</a:t>
            </a:r>
            <a:endParaRPr lang="en-US" dirty="0"/>
          </a:p>
        </p:txBody>
      </p:sp>
      <p:sp>
        <p:nvSpPr>
          <p:cNvPr id="4" name="Slide Number Placeholder 3"/>
          <p:cNvSpPr>
            <a:spLocks noGrp="1"/>
          </p:cNvSpPr>
          <p:nvPr>
            <p:ph type="sldNum" sz="quarter" idx="12"/>
          </p:nvPr>
        </p:nvSpPr>
        <p:spPr/>
        <p:txBody>
          <a:bodyPr/>
          <a:lstStyle/>
          <a:p>
            <a:fld id="{13AABBE9-4EAE-4C18-AA96-8F081D0DF9BB}" type="slidenum">
              <a:rPr lang="en-US" smtClean="0"/>
              <a:pPr/>
              <a:t>14</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Business Ethics is</a:t>
            </a:r>
            <a:endParaRPr lang="en-US" b="1" u="sng" dirty="0"/>
          </a:p>
        </p:txBody>
      </p:sp>
      <p:sp>
        <p:nvSpPr>
          <p:cNvPr id="3" name="Content Placeholder 2"/>
          <p:cNvSpPr>
            <a:spLocks noGrp="1"/>
          </p:cNvSpPr>
          <p:nvPr>
            <p:ph idx="1"/>
          </p:nvPr>
        </p:nvSpPr>
        <p:spPr/>
        <p:txBody>
          <a:bodyPr>
            <a:normAutofit fontScale="92500" lnSpcReduction="10000"/>
          </a:bodyPr>
          <a:lstStyle/>
          <a:p>
            <a:r>
              <a:rPr lang="en-US" dirty="0" smtClean="0"/>
              <a:t>What is appropriate and what is not- in short or long term from the business viewpoint …..</a:t>
            </a:r>
          </a:p>
          <a:p>
            <a:r>
              <a:rPr lang="en-US" dirty="0" smtClean="0"/>
              <a:t>Appropriate in Business is-</a:t>
            </a:r>
          </a:p>
          <a:p>
            <a:r>
              <a:rPr lang="en-US" dirty="0" smtClean="0"/>
              <a:t>Trust of the customer/party</a:t>
            </a:r>
          </a:p>
          <a:p>
            <a:r>
              <a:rPr lang="en-US" dirty="0" smtClean="0"/>
              <a:t>Long term relations</a:t>
            </a:r>
          </a:p>
          <a:p>
            <a:r>
              <a:rPr lang="en-US" dirty="0" smtClean="0"/>
              <a:t>Horizontal rapport</a:t>
            </a:r>
          </a:p>
          <a:p>
            <a:r>
              <a:rPr lang="en-US" dirty="0" smtClean="0"/>
              <a:t>With a feeling of service to the society</a:t>
            </a:r>
          </a:p>
          <a:p>
            <a:r>
              <a:rPr lang="en-US" dirty="0" smtClean="0"/>
              <a:t>After a certain level of satisfaction society pays  back to the business </a:t>
            </a:r>
            <a:endParaRPr lang="en-US" dirty="0"/>
          </a:p>
        </p:txBody>
      </p:sp>
      <p:sp>
        <p:nvSpPr>
          <p:cNvPr id="4" name="Slide Number Placeholder 3"/>
          <p:cNvSpPr>
            <a:spLocks noGrp="1"/>
          </p:cNvSpPr>
          <p:nvPr>
            <p:ph type="sldNum" sz="quarter" idx="12"/>
          </p:nvPr>
        </p:nvSpPr>
        <p:spPr/>
        <p:txBody>
          <a:bodyPr/>
          <a:lstStyle/>
          <a:p>
            <a:fld id="{13AABBE9-4EAE-4C18-AA96-8F081D0DF9BB}"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u="sng" dirty="0" smtClean="0"/>
              <a:t>Business Ethics/Corporate Ethics</a:t>
            </a:r>
            <a:endParaRPr lang="en-US" u="sng" dirty="0"/>
          </a:p>
        </p:txBody>
      </p:sp>
      <p:sp>
        <p:nvSpPr>
          <p:cNvPr id="3" name="Content Placeholder 2"/>
          <p:cNvSpPr>
            <a:spLocks noGrp="1"/>
          </p:cNvSpPr>
          <p:nvPr>
            <p:ph idx="1"/>
          </p:nvPr>
        </p:nvSpPr>
        <p:spPr>
          <a:xfrm>
            <a:off x="457200" y="762000"/>
            <a:ext cx="8458200" cy="5638800"/>
          </a:xfrm>
        </p:spPr>
        <p:txBody>
          <a:bodyPr>
            <a:noAutofit/>
          </a:bodyPr>
          <a:lstStyle/>
          <a:p>
            <a:r>
              <a:rPr lang="en-US" sz="2400" b="1" dirty="0" smtClean="0"/>
              <a:t>Business Ethics means conducting all aspects of business and dealing with all stakeholders in ethical manner.</a:t>
            </a:r>
          </a:p>
          <a:p>
            <a:r>
              <a:rPr lang="en-US" sz="2400" b="1" dirty="0" smtClean="0"/>
              <a:t>Business Ethics (also known as Corporate Ethics) is a form of</a:t>
            </a:r>
            <a:r>
              <a:rPr lang="en-US" sz="2400" b="1" dirty="0" smtClean="0">
                <a:solidFill>
                  <a:srgbClr val="CC3300"/>
                </a:solidFill>
              </a:rPr>
              <a:t> </a:t>
            </a:r>
            <a:r>
              <a:rPr lang="en-US" sz="2400" b="1" dirty="0" smtClean="0">
                <a:solidFill>
                  <a:srgbClr val="00B0F0"/>
                </a:solidFill>
              </a:rPr>
              <a:t>applied ethics</a:t>
            </a:r>
            <a:r>
              <a:rPr lang="en-US" sz="2400" b="1" dirty="0" smtClean="0"/>
              <a:t> or</a:t>
            </a:r>
            <a:r>
              <a:rPr lang="en-US" sz="2400" b="1" dirty="0" smtClean="0">
                <a:solidFill>
                  <a:srgbClr val="00B0F0"/>
                </a:solidFill>
              </a:rPr>
              <a:t> professional ethics</a:t>
            </a:r>
            <a:r>
              <a:rPr lang="en-US" sz="2400" b="1" dirty="0" smtClean="0"/>
              <a:t> that examines ethical principles and moral or ethical problems that arise in a business environment</a:t>
            </a:r>
          </a:p>
          <a:p>
            <a:r>
              <a:rPr lang="en-US" sz="2400" b="1" dirty="0" smtClean="0"/>
              <a:t>Business ethics has both </a:t>
            </a:r>
            <a:r>
              <a:rPr lang="en-US" sz="2400" b="1" dirty="0" smtClean="0">
                <a:solidFill>
                  <a:srgbClr val="00B0F0"/>
                </a:solidFill>
              </a:rPr>
              <a:t>normative and descriptive </a:t>
            </a:r>
            <a:r>
              <a:rPr lang="en-US" sz="2400" b="1" dirty="0" smtClean="0"/>
              <a:t>dimensions. As a corporate practice and a career specialization, the field is primarily normative. Academics attempting to understand business behavior employ descriptive methods.</a:t>
            </a:r>
          </a:p>
          <a:p>
            <a:r>
              <a:rPr lang="en-US" sz="2400" dirty="0" smtClean="0"/>
              <a:t> The range and quantity of business ethical issues reflects the interaction of profit-maximizing behavior with non-economic concerns. Interest in business ethics accelerated dramatically during the 1980s and 1990s, both within major corporations and within academia.</a:t>
            </a:r>
          </a:p>
          <a:p>
            <a:endParaRPr lang="en-US" sz="2400" dirty="0"/>
          </a:p>
        </p:txBody>
      </p:sp>
      <p:sp>
        <p:nvSpPr>
          <p:cNvPr id="4" name="Slide Number Placeholder 3"/>
          <p:cNvSpPr>
            <a:spLocks noGrp="1"/>
          </p:cNvSpPr>
          <p:nvPr>
            <p:ph type="sldNum" sz="quarter" idx="12"/>
          </p:nvPr>
        </p:nvSpPr>
        <p:spPr/>
        <p:txBody>
          <a:bodyPr/>
          <a:lstStyle/>
          <a:p>
            <a:fld id="{13AABBE9-4EAE-4C18-AA96-8F081D0DF9B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en-US" sz="40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Business ethics</a:t>
            </a:r>
          </a:p>
        </p:txBody>
      </p:sp>
      <p:sp>
        <p:nvSpPr>
          <p:cNvPr id="3" name="Content Placeholder 2"/>
          <p:cNvSpPr>
            <a:spLocks noGrp="1"/>
          </p:cNvSpPr>
          <p:nvPr>
            <p:ph idx="1"/>
          </p:nvPr>
        </p:nvSpPr>
        <p:spPr/>
        <p:txBody>
          <a:bodyPr/>
          <a:lstStyle/>
          <a:p>
            <a:pPr lvl="0"/>
            <a:r>
              <a:rPr lang="en-US" dirty="0" smtClean="0"/>
              <a:t>Three basic topics covered:</a:t>
            </a:r>
          </a:p>
          <a:p>
            <a:pPr lvl="1"/>
            <a:r>
              <a:rPr lang="en-US" b="1" dirty="0" smtClean="0"/>
              <a:t>Systematic Issues </a:t>
            </a:r>
            <a:r>
              <a:rPr lang="en-US" dirty="0" smtClean="0"/>
              <a:t>– Raised question about economic, political, legal or other social systems within which business operate</a:t>
            </a:r>
          </a:p>
          <a:p>
            <a:pPr lvl="1"/>
            <a:r>
              <a:rPr lang="en-US" b="1" dirty="0" smtClean="0"/>
              <a:t>Corporate Issues </a:t>
            </a:r>
            <a:r>
              <a:rPr lang="en-US" dirty="0" smtClean="0"/>
              <a:t>– raised question about a particular company</a:t>
            </a:r>
          </a:p>
          <a:p>
            <a:pPr lvl="1"/>
            <a:r>
              <a:rPr lang="en-US" b="1" dirty="0" smtClean="0"/>
              <a:t>Individual Issues </a:t>
            </a:r>
            <a:r>
              <a:rPr lang="en-US" dirty="0" smtClean="0"/>
              <a:t>– Questions about a particular individual within an organization, their behavior &amp; decisions</a:t>
            </a:r>
          </a:p>
          <a:p>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Ethical Issues in Business</a:t>
            </a:r>
            <a:endParaRPr lang="en-US" dirty="0"/>
          </a:p>
        </p:txBody>
      </p:sp>
      <p:sp>
        <p:nvSpPr>
          <p:cNvPr id="3" name="Content Placeholder 2"/>
          <p:cNvSpPr>
            <a:spLocks noGrp="1"/>
          </p:cNvSpPr>
          <p:nvPr>
            <p:ph idx="1"/>
          </p:nvPr>
        </p:nvSpPr>
        <p:spPr/>
        <p:txBody>
          <a:bodyPr>
            <a:normAutofit fontScale="92500"/>
          </a:bodyPr>
          <a:lstStyle/>
          <a:p>
            <a:r>
              <a:rPr lang="en-US" dirty="0" smtClean="0"/>
              <a:t>Adulteration in edible items</a:t>
            </a:r>
          </a:p>
          <a:p>
            <a:r>
              <a:rPr lang="en-US" dirty="0" smtClean="0"/>
              <a:t>Product Safety/ Unequal Standards</a:t>
            </a:r>
          </a:p>
          <a:p>
            <a:r>
              <a:rPr lang="en-US" dirty="0" smtClean="0"/>
              <a:t>Product storage and logistics irresponsibility</a:t>
            </a:r>
          </a:p>
          <a:p>
            <a:r>
              <a:rPr lang="en-US" dirty="0" smtClean="0"/>
              <a:t>Customers as quantity of consumption</a:t>
            </a:r>
          </a:p>
          <a:p>
            <a:r>
              <a:rPr lang="en-US" dirty="0" smtClean="0"/>
              <a:t>Surrogate Advertising/ Treacherous Campaigns</a:t>
            </a:r>
          </a:p>
          <a:p>
            <a:r>
              <a:rPr lang="en-US" dirty="0" smtClean="0"/>
              <a:t>Finished accountability after selling the product.</a:t>
            </a:r>
          </a:p>
          <a:p>
            <a:r>
              <a:rPr lang="en-US" dirty="0" smtClean="0"/>
              <a:t>Less expenditure on social causes/wellbeing</a:t>
            </a:r>
          </a:p>
          <a:p>
            <a:r>
              <a:rPr lang="en-US" dirty="0" smtClean="0"/>
              <a:t>Environmental issues</a:t>
            </a:r>
            <a:endParaRPr lang="en-US" dirty="0"/>
          </a:p>
        </p:txBody>
      </p:sp>
      <p:sp>
        <p:nvSpPr>
          <p:cNvPr id="5" name="Slide Number Placeholder 4"/>
          <p:cNvSpPr>
            <a:spLocks noGrp="1"/>
          </p:cNvSpPr>
          <p:nvPr>
            <p:ph type="sldNum" sz="quarter" idx="12"/>
          </p:nvPr>
        </p:nvSpPr>
        <p:spPr/>
        <p:txBody>
          <a:bodyPr/>
          <a:lstStyle/>
          <a:p>
            <a:fld id="{13AABBE9-4EAE-4C18-AA96-8F081D0DF9B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Inventory of ethical Issues in Business</a:t>
            </a:r>
            <a:endParaRPr lang="en-US" b="1" u="sng" dirty="0"/>
          </a:p>
        </p:txBody>
      </p:sp>
      <p:sp>
        <p:nvSpPr>
          <p:cNvPr id="3" name="Content Placeholder 2"/>
          <p:cNvSpPr>
            <a:spLocks noGrp="1"/>
          </p:cNvSpPr>
          <p:nvPr>
            <p:ph idx="1"/>
          </p:nvPr>
        </p:nvSpPr>
        <p:spPr/>
        <p:txBody>
          <a:bodyPr>
            <a:noAutofit/>
          </a:bodyPr>
          <a:lstStyle/>
          <a:p>
            <a:r>
              <a:rPr lang="en-US" sz="4400" dirty="0" smtClean="0"/>
              <a:t>Employee – Employer Relations</a:t>
            </a:r>
          </a:p>
          <a:p>
            <a:r>
              <a:rPr lang="en-US" sz="4400" dirty="0" smtClean="0"/>
              <a:t>Employee –Employee Relations</a:t>
            </a:r>
          </a:p>
          <a:p>
            <a:r>
              <a:rPr lang="en-US" sz="4400" dirty="0" smtClean="0"/>
              <a:t>Company- Customer Relations</a:t>
            </a:r>
          </a:p>
          <a:p>
            <a:r>
              <a:rPr lang="en-US" sz="4400" dirty="0" smtClean="0"/>
              <a:t>Company-Shareholder Relations</a:t>
            </a:r>
          </a:p>
          <a:p>
            <a:r>
              <a:rPr lang="en-US" sz="4400" dirty="0" smtClean="0"/>
              <a:t>Company- Community /Public Relations </a:t>
            </a:r>
            <a:endParaRPr lang="en-US" sz="4400" dirty="0"/>
          </a:p>
        </p:txBody>
      </p:sp>
      <p:sp>
        <p:nvSpPr>
          <p:cNvPr id="4" name="Slide Number Placeholder 3"/>
          <p:cNvSpPr>
            <a:spLocks noGrp="1"/>
          </p:cNvSpPr>
          <p:nvPr>
            <p:ph type="sldNum" sz="quarter" idx="12"/>
          </p:nvPr>
        </p:nvSpPr>
        <p:spPr/>
        <p:txBody>
          <a:bodyPr/>
          <a:lstStyle/>
          <a:p>
            <a:fld id="{13AABBE9-4EAE-4C18-AA96-8F081D0DF9B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Why talk about Business Ethics?</a:t>
            </a:r>
            <a:endParaRPr lang="en-US" u="sng" dirty="0"/>
          </a:p>
        </p:txBody>
      </p:sp>
      <p:sp>
        <p:nvSpPr>
          <p:cNvPr id="3" name="Content Placeholder 2"/>
          <p:cNvSpPr>
            <a:spLocks noGrp="1"/>
          </p:cNvSpPr>
          <p:nvPr>
            <p:ph idx="1"/>
          </p:nvPr>
        </p:nvSpPr>
        <p:spPr/>
        <p:txBody>
          <a:bodyPr>
            <a:normAutofit fontScale="92500" lnSpcReduction="10000"/>
          </a:bodyPr>
          <a:lstStyle/>
          <a:p>
            <a:r>
              <a:rPr lang="en-US" dirty="0" smtClean="0"/>
              <a:t>For last decade there are evidences that the frequency related to business ethics violation increased</a:t>
            </a:r>
          </a:p>
          <a:p>
            <a:r>
              <a:rPr lang="en-US" b="1" dirty="0" smtClean="0"/>
              <a:t>Recently food adulteration  in National  Capital region and around came into limelight </a:t>
            </a:r>
          </a:p>
          <a:p>
            <a:r>
              <a:rPr lang="en-US" dirty="0" smtClean="0"/>
              <a:t>Corporate, Governance, Service Sector Govt. machinery.</a:t>
            </a:r>
          </a:p>
          <a:p>
            <a:r>
              <a:rPr lang="en-US" dirty="0" smtClean="0"/>
              <a:t>Due to professional lapses, incidences frequently take shaping and now a frequent phenomena in India </a:t>
            </a:r>
          </a:p>
          <a:p>
            <a:endParaRPr lang="en-US" dirty="0"/>
          </a:p>
        </p:txBody>
      </p:sp>
      <p:sp>
        <p:nvSpPr>
          <p:cNvPr id="4" name="Slide Number Placeholder 3"/>
          <p:cNvSpPr>
            <a:spLocks noGrp="1"/>
          </p:cNvSpPr>
          <p:nvPr>
            <p:ph type="sldNum" sz="quarter" idx="12"/>
          </p:nvPr>
        </p:nvSpPr>
        <p:spPr/>
        <p:txBody>
          <a:bodyPr/>
          <a:lstStyle/>
          <a:p>
            <a:fld id="{13AABBE9-4EAE-4C18-AA96-8F081D0DF9B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z="1600"/>
              <a:t>ETHICS</a:t>
            </a:r>
            <a:br>
              <a:rPr lang="en-US" sz="1600"/>
            </a:br>
            <a:r>
              <a:rPr lang="en-US">
                <a:solidFill>
                  <a:srgbClr val="3333CC"/>
                </a:solidFill>
              </a:rPr>
              <a:t>Ethical Dilemma</a:t>
            </a:r>
          </a:p>
        </p:txBody>
      </p:sp>
      <p:sp>
        <p:nvSpPr>
          <p:cNvPr id="13315" name="Rectangle 3"/>
          <p:cNvSpPr>
            <a:spLocks noGrp="1" noChangeArrowheads="1"/>
          </p:cNvSpPr>
          <p:nvPr>
            <p:ph type="body" idx="1"/>
          </p:nvPr>
        </p:nvSpPr>
        <p:spPr/>
        <p:txBody>
          <a:bodyPr/>
          <a:lstStyle/>
          <a:p>
            <a:r>
              <a:rPr lang="en-US" dirty="0"/>
              <a:t>Ethical Dilemma</a:t>
            </a:r>
          </a:p>
          <a:p>
            <a:pPr lvl="1"/>
            <a:r>
              <a:rPr lang="en-US" dirty="0"/>
              <a:t>A situation that, although offering potential benefits, is unethical.</a:t>
            </a:r>
          </a:p>
          <a:p>
            <a:pPr lvl="1"/>
            <a:r>
              <a:rPr lang="en-US" b="1" dirty="0"/>
              <a:t>One of the most common ethical dilemmas occurs when a company’s culture conflicts with an employee’s personal ethics.</a:t>
            </a:r>
          </a:p>
          <a:p>
            <a:pPr lvl="1"/>
            <a:endParaRPr lang="en-US" dirty="0"/>
          </a:p>
          <a:p>
            <a:pPr lvl="1"/>
            <a:endParaRPr lang="en-US" dirty="0"/>
          </a:p>
          <a:p>
            <a:pPr lvl="1" algn="ctr">
              <a:buFont typeface="Wingdings" pitchFamily="2" charset="2"/>
              <a:buNone/>
            </a:pPr>
            <a:endParaRPr 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0"/>
            <a:ext cx="8229600" cy="914400"/>
          </a:xfrm>
        </p:spPr>
        <p:txBody>
          <a:bodyPr>
            <a:normAutofit fontScale="90000"/>
          </a:bodyPr>
          <a:lstStyle/>
          <a:p>
            <a:r>
              <a:rPr lang="en-US" sz="1800" dirty="0"/>
              <a:t/>
            </a:r>
            <a:br>
              <a:rPr lang="en-US" sz="1800" dirty="0"/>
            </a:br>
            <a:r>
              <a:rPr lang="en-US" sz="1800" b="1" dirty="0"/>
              <a:t> </a:t>
            </a:r>
            <a:r>
              <a:rPr lang="en-US" sz="3200" b="1" dirty="0"/>
              <a:t>MANAGEMENT TIPS </a:t>
            </a:r>
            <a:r>
              <a:rPr lang="en-US" sz="3200" b="1" dirty="0" smtClean="0"/>
              <a:t>for dealing with ethical dilemmas </a:t>
            </a:r>
            <a:endParaRPr lang="en-US" sz="3200" dirty="0"/>
          </a:p>
        </p:txBody>
      </p:sp>
      <p:sp>
        <p:nvSpPr>
          <p:cNvPr id="20483" name="Rectangle 3"/>
          <p:cNvSpPr>
            <a:spLocks noGrp="1" noChangeArrowheads="1"/>
          </p:cNvSpPr>
          <p:nvPr>
            <p:ph type="body" idx="1"/>
          </p:nvPr>
        </p:nvSpPr>
        <p:spPr>
          <a:xfrm>
            <a:off x="457200" y="1066800"/>
            <a:ext cx="8229600" cy="5791200"/>
          </a:xfrm>
        </p:spPr>
        <p:txBody>
          <a:bodyPr>
            <a:noAutofit/>
          </a:bodyPr>
          <a:lstStyle/>
          <a:p>
            <a:pPr>
              <a:lnSpc>
                <a:spcPct val="80000"/>
              </a:lnSpc>
            </a:pPr>
            <a:r>
              <a:rPr lang="en-US" sz="2800" b="1" dirty="0"/>
              <a:t>Checklist for dealing with ethical dilemmas </a:t>
            </a:r>
          </a:p>
          <a:p>
            <a:pPr lvl="1">
              <a:lnSpc>
                <a:spcPct val="80000"/>
              </a:lnSpc>
            </a:pPr>
            <a:r>
              <a:rPr lang="en-US" dirty="0"/>
              <a:t>Step 1. Recognize the ethical dilemma. </a:t>
            </a:r>
          </a:p>
          <a:p>
            <a:pPr lvl="1">
              <a:lnSpc>
                <a:spcPct val="80000"/>
              </a:lnSpc>
            </a:pPr>
            <a:r>
              <a:rPr lang="en-US" dirty="0"/>
              <a:t>Step 2. Get the facts. </a:t>
            </a:r>
          </a:p>
          <a:p>
            <a:pPr lvl="1">
              <a:lnSpc>
                <a:spcPct val="80000"/>
              </a:lnSpc>
            </a:pPr>
            <a:r>
              <a:rPr lang="en-US" dirty="0"/>
              <a:t>Step 3. Identify your options. </a:t>
            </a:r>
          </a:p>
          <a:p>
            <a:pPr lvl="1">
              <a:lnSpc>
                <a:spcPct val="80000"/>
              </a:lnSpc>
            </a:pPr>
            <a:r>
              <a:rPr lang="en-US" dirty="0"/>
              <a:t>Step 4. Test each option: Is it legal? Is it right? Is it beneficial? </a:t>
            </a:r>
          </a:p>
          <a:p>
            <a:pPr lvl="1">
              <a:lnSpc>
                <a:spcPct val="80000"/>
              </a:lnSpc>
            </a:pPr>
            <a:r>
              <a:rPr lang="en-US" dirty="0"/>
              <a:t>Step 5. Decide which option to follow. </a:t>
            </a:r>
          </a:p>
          <a:p>
            <a:pPr lvl="1">
              <a:lnSpc>
                <a:spcPct val="80000"/>
              </a:lnSpc>
            </a:pPr>
            <a:r>
              <a:rPr lang="en-US" dirty="0"/>
              <a:t>Step 6. Ask the “Spotlight Questions”: To double check your decision. </a:t>
            </a:r>
          </a:p>
          <a:p>
            <a:pPr lvl="2">
              <a:lnSpc>
                <a:spcPct val="80000"/>
              </a:lnSpc>
            </a:pPr>
            <a:r>
              <a:rPr lang="en-US" sz="2800" dirty="0"/>
              <a:t>“How would I feel if my family found out about my decision?” </a:t>
            </a:r>
          </a:p>
          <a:p>
            <a:pPr lvl="2">
              <a:lnSpc>
                <a:spcPct val="80000"/>
              </a:lnSpc>
            </a:pPr>
            <a:r>
              <a:rPr lang="en-US" sz="2800" dirty="0"/>
              <a:t>“How would I feel if the local newspaper printed my decision?” </a:t>
            </a:r>
          </a:p>
          <a:p>
            <a:pPr lvl="1">
              <a:lnSpc>
                <a:spcPct val="80000"/>
              </a:lnSpc>
            </a:pPr>
            <a:r>
              <a:rPr lang="en-US" dirty="0"/>
              <a:t>Step 7. Take action. </a:t>
            </a: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884</TotalTime>
  <Words>773</Words>
  <Application>Microsoft Office PowerPoint</Application>
  <PresentationFormat>On-screen Show (4:3)</PresentationFormat>
  <Paragraphs>92</Paragraphs>
  <Slides>14</Slides>
  <Notes>5</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Business Ethics </vt:lpstr>
      <vt:lpstr>Business Ethics is</vt:lpstr>
      <vt:lpstr>Business Ethics/Corporate Ethics</vt:lpstr>
      <vt:lpstr>Business ethics</vt:lpstr>
      <vt:lpstr>Ethical Issues in Business</vt:lpstr>
      <vt:lpstr>Inventory of ethical Issues in Business</vt:lpstr>
      <vt:lpstr>Why talk about Business Ethics?</vt:lpstr>
      <vt:lpstr>ETHICS Ethical Dilemma</vt:lpstr>
      <vt:lpstr>  MANAGEMENT TIPS for dealing with ethical dilemmas </vt:lpstr>
      <vt:lpstr>Ethics, Economics  &amp; Law</vt:lpstr>
      <vt:lpstr>Business, Society &amp; Ethics</vt:lpstr>
      <vt:lpstr>Significance of Business ethics</vt:lpstr>
      <vt:lpstr>Significance of Business ethics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Admin</cp:lastModifiedBy>
  <cp:revision>138</cp:revision>
  <dcterms:created xsi:type="dcterms:W3CDTF">2011-04-12T10:38:32Z</dcterms:created>
  <dcterms:modified xsi:type="dcterms:W3CDTF">2021-05-05T11:48:59Z</dcterms:modified>
</cp:coreProperties>
</file>