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8" r:id="rId3"/>
    <p:sldId id="277" r:id="rId4"/>
    <p:sldId id="279" r:id="rId5"/>
    <p:sldId id="271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 autoAdjust="0"/>
    <p:restoredTop sz="95332" autoAdjust="0"/>
  </p:normalViewPr>
  <p:slideViewPr>
    <p:cSldViewPr snapToGrid="0">
      <p:cViewPr varScale="1">
        <p:scale>
          <a:sx n="88" d="100"/>
          <a:sy n="88" d="100"/>
        </p:scale>
        <p:origin x="46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CC4A0C-977C-409D-91F5-5F76AE9CFFFA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8951EA-8D90-4F49-A701-E09E3D518A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118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8951EA-8D90-4F49-A701-E09E3D518A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370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3620C-0BD8-5BD0-4A11-01E940CFDB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48E18D-FBE4-22C7-C547-3BE8AEEA9B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9B03D7-4908-54A7-1805-69A0CFAC2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711946-24BD-F8C4-540A-5193427DB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9E640B-39BF-9807-8B8D-DEC67CFDB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135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3EDD1-4237-4D0C-2C57-683F68A12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FAD5A4-4694-4A65-2AD5-9BE179DF04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673CD5-77E6-EDDC-1ED1-BF2BAA7C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DC9E5-1EBE-4C4E-9709-1A89EA650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A4A92-EAD3-BE27-1ACC-8A123740D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962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EB5DBF-A802-3C23-E00A-AAED065AC2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975DE2-E666-DB3C-3006-9683EB83C7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14D429-A2C0-CE33-F565-85DB1BD17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8C25D-B875-BE81-DA4F-A0B72AB14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D7F48F-820E-24E6-D40E-4DFA4D93A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809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7B041-ABCC-C67C-6923-4933D1013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3560E-61B8-1947-1632-B5EFFDEC7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43A780-7F0C-3E05-7E7A-39151BC51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373CE9-77B0-AFED-47F0-C9D780EAB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0F3EFB-1685-BE5E-7DA8-424CF7007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360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333D7-4404-37CB-ADE1-2637355C5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6BEA63-97E8-FFE9-9908-6C9B2BCF75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928E04-8D4B-6257-FE94-1C7DE5F91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3F3C44-394A-D57A-BA42-6FDB8FF20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60E9A-5E0D-CE89-0240-7B9739B68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304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8470C-D899-FCB9-9D5F-8E4457B81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B953A-B860-8852-2C0E-BD406C22CA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8454E9-BB84-A079-B8E4-7B69F2CF9F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6027E8-CA4A-59A9-EBD7-6DC4AEE04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2B7538-462B-F2F6-F856-E9463D3C7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A8B202-4C10-2EB6-06C4-46AB6A1A9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58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F6AEF-8C84-89B7-0E5B-6E75ACF45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702405-D177-DE79-ACC6-B3588C6DDF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119348-4D6D-7374-21BA-9BF37FE179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03A99F-0674-8451-ECF9-6953BD066E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9B4E41-4FFE-BFC9-1E9E-6FF109ACA4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71DBEA-8FDF-45FE-85FF-B93F43288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CBFE50-BCE6-2033-CF9E-6439B4B4D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DA4E00-D926-4A02-104F-C36F44988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380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80C970-904D-DA8E-02AE-26C005C30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0C55F0-B233-4EB7-B213-64FF1EAA8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30C9EE-5158-F91E-0E30-B703357549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92383A-F980-72C0-721B-CF10AA596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497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FB8174-EE92-5ABB-A05E-16A02A4AE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F9F0AC-63AB-9041-314F-C2443B812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1E0A28-0463-94D1-4687-B91E9F7E2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816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F10AF-1EA4-8CA2-EE48-9CBA808B8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A67D80-8923-EE44-B76D-D77829A2C8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583E81-053D-9C9F-C144-560248DF6D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40AE67-930D-C2D5-2CFB-42387EF5F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D50610-DF0B-0C4A-143E-04CE67CA4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A6F0ED-FC21-6ADA-59BD-D6236EC9E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221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F4904-7D96-F248-C2EE-F702994AE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9D0410-8C7A-5BBA-14E6-967A5A7B4B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9CFA0E-752E-F7A0-4FD6-B56D01044B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647064-A73D-3DB6-C51E-214D6FE3D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E5F9-ACF6-4CA2-9C69-06799B143BE1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BCC0B4-4DDE-CF4A-7CB6-509E230FC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8135CA-D97D-E6CB-F08D-2D3DFF166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356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1BD965-FAA3-F363-90BB-15576302D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6A31A0-93F4-22F4-1B0B-93A399B76B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255352-A3E0-B4D9-4C51-501C290D5C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6E5F9-ACF6-4CA2-9C69-06799B143BE1}" type="datetimeFigureOut">
              <a:rPr lang="en-US" smtClean="0"/>
              <a:t>8/24/2022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150817-A055-D071-7463-7FEC7F592E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BC35E7-ABB7-3E51-391F-8C660A7B7D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0E0C5-10E4-4427-9872-717DF1389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830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16BEC-06A0-F521-FEFD-9EE2AA2C1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73341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+mn-lt"/>
              </a:rPr>
              <a:t>Daffodil International University </a:t>
            </a:r>
            <a:br>
              <a:rPr lang="en-US" sz="4000" b="1" dirty="0">
                <a:latin typeface="+mn-lt"/>
              </a:rPr>
            </a:br>
            <a:r>
              <a:rPr lang="en-US" sz="4000" b="1" dirty="0">
                <a:latin typeface="+mn-lt"/>
              </a:rPr>
              <a:t>Dept. of CSE </a:t>
            </a:r>
            <a:br>
              <a:rPr lang="en-US" sz="4000" b="1" dirty="0">
                <a:latin typeface="+mn-lt"/>
              </a:rPr>
            </a:br>
            <a:r>
              <a:rPr lang="en-US" sz="4000" b="1" dirty="0">
                <a:latin typeface="+mn-lt"/>
              </a:rPr>
              <a:t>Information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B7738-6851-E897-FEE6-C84B3374B5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29000"/>
            <a:ext cx="10515600" cy="2747962"/>
          </a:xfrm>
        </p:spPr>
        <p:txBody>
          <a:bodyPr/>
          <a:lstStyle/>
          <a:p>
            <a:pPr marL="0" indent="0" algn="ctr">
              <a:buNone/>
            </a:pPr>
            <a:endParaRPr lang="en-US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Lecture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>
                <a:solidFill>
                  <a:srgbClr val="C00000"/>
                </a:solidFill>
              </a:rPr>
              <a:t>5</a:t>
            </a:r>
          </a:p>
          <a:p>
            <a:pPr marL="0" indent="0" algn="ctr">
              <a:buNone/>
            </a:pPr>
            <a:r>
              <a:rPr lang="en-US" b="1" dirty="0">
                <a:solidFill>
                  <a:srgbClr val="C00000"/>
                </a:solidFill>
              </a:rPr>
              <a:t>Incident </a:t>
            </a:r>
            <a:r>
              <a:rPr lang="en-US" b="1" dirty="0" smtClean="0">
                <a:solidFill>
                  <a:srgbClr val="C00000"/>
                </a:solidFill>
              </a:rPr>
              <a:t>Management, Handling </a:t>
            </a:r>
            <a:r>
              <a:rPr lang="en-US" b="1" dirty="0">
                <a:solidFill>
                  <a:srgbClr val="C00000"/>
                </a:solidFill>
              </a:rPr>
              <a:t>and Response </a:t>
            </a:r>
          </a:p>
        </p:txBody>
      </p:sp>
    </p:spTree>
    <p:extLst>
      <p:ext uri="{BB962C8B-B14F-4D97-AF65-F5344CB8AC3E}">
        <p14:creationId xmlns:p14="http://schemas.microsoft.com/office/powerpoint/2010/main" val="851130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60D15-76D3-9F4D-60C5-ED427CD05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3832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+mn-lt"/>
              </a:rPr>
              <a:t>What is Incident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8895F-C782-C9A1-AE62-37F95DE08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2452" y="1258957"/>
            <a:ext cx="9978888" cy="52339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100" b="0" i="0" dirty="0">
                <a:effectLst/>
              </a:rPr>
              <a:t>The definition of an incident is </a:t>
            </a:r>
            <a:r>
              <a:rPr lang="en-US" sz="2100" b="1" i="0" dirty="0">
                <a:effectLst/>
              </a:rPr>
              <a:t>something that happens, possibly as a result of something else</a:t>
            </a:r>
            <a:r>
              <a:rPr lang="en-US" sz="2100" b="0" i="0" dirty="0">
                <a:effectLst/>
              </a:rPr>
              <a:t>.</a:t>
            </a:r>
          </a:p>
          <a:p>
            <a:pPr marL="0" indent="0">
              <a:buNone/>
            </a:pPr>
            <a:r>
              <a:rPr lang="en-US" sz="2100" b="0" i="0" dirty="0">
                <a:effectLst/>
              </a:rPr>
              <a:t>A </a:t>
            </a:r>
            <a:r>
              <a:rPr lang="en-US" sz="2100" b="0" i="0" dirty="0">
                <a:solidFill>
                  <a:srgbClr val="0070C0"/>
                </a:solidFill>
                <a:effectLst/>
              </a:rPr>
              <a:t>security incident </a:t>
            </a:r>
            <a:r>
              <a:rPr lang="en-US" sz="2100" b="0" i="0" dirty="0">
                <a:effectLst/>
              </a:rPr>
              <a:t>is </a:t>
            </a:r>
            <a:r>
              <a:rPr lang="en-US" sz="2100" b="1" i="0" dirty="0">
                <a:effectLst/>
              </a:rPr>
              <a:t>an event that may indicate that an organization's systems or data have been compromised or that measures put in place to protect them have failed</a:t>
            </a:r>
            <a:r>
              <a:rPr lang="en-US" sz="2100" b="0" i="0" dirty="0">
                <a:effectLst/>
              </a:rPr>
              <a:t>.</a:t>
            </a:r>
          </a:p>
          <a:p>
            <a:pPr marL="0" indent="0">
              <a:buNone/>
            </a:pPr>
            <a:endParaRPr lang="en-US" sz="2100" b="0" i="0" dirty="0">
              <a:effectLst/>
            </a:endParaRPr>
          </a:p>
          <a:p>
            <a:pPr marL="0" indent="0">
              <a:buNone/>
            </a:pPr>
            <a:endParaRPr lang="en-US" sz="2100" b="0" i="0" dirty="0">
              <a:effectLst/>
            </a:endParaRPr>
          </a:p>
          <a:p>
            <a:pPr marL="0" indent="0">
              <a:buNone/>
            </a:pPr>
            <a:endParaRPr lang="en-US" sz="22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EFB7C1D-E179-15EB-3663-EF5D145E70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6870" y="2796209"/>
            <a:ext cx="4280451" cy="338075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267200" y="5962545"/>
            <a:ext cx="36575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Incident Response Process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50915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1976C-6CFB-868B-D4A5-96E4DF1F8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69762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+mn-lt"/>
              </a:rPr>
              <a:t>Incident Management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696852D-B178-DAB4-9FD6-5ED6E192F9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5549"/>
          <a:stretch/>
        </p:blipFill>
        <p:spPr>
          <a:xfrm>
            <a:off x="1014379" y="2263911"/>
            <a:ext cx="9836501" cy="3564805"/>
          </a:xfrm>
        </p:spPr>
      </p:pic>
      <p:sp>
        <p:nvSpPr>
          <p:cNvPr id="3" name="TextBox 2"/>
          <p:cNvSpPr txBox="1"/>
          <p:nvPr/>
        </p:nvSpPr>
        <p:spPr>
          <a:xfrm>
            <a:off x="4214948" y="5828716"/>
            <a:ext cx="40407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Fig:1 Block Diagram of Incident Management 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905690" y="949235"/>
            <a:ext cx="99451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Incident Management is a set of defined processes to </a:t>
            </a:r>
            <a:r>
              <a:rPr lang="en-US" sz="2400" b="1" dirty="0" smtClean="0">
                <a:solidFill>
                  <a:srgbClr val="0070C0"/>
                </a:solidFill>
              </a:rPr>
              <a:t>identify, analyze, prioritize</a:t>
            </a:r>
            <a:r>
              <a:rPr lang="en-US" sz="2400" dirty="0" smtClean="0">
                <a:solidFill>
                  <a:srgbClr val="0070C0"/>
                </a:solidFill>
              </a:rPr>
              <a:t>, </a:t>
            </a:r>
            <a:r>
              <a:rPr lang="en-US" sz="2400" dirty="0" smtClean="0"/>
              <a:t>and </a:t>
            </a:r>
            <a:r>
              <a:rPr lang="en-US" sz="2400" b="1" dirty="0" smtClean="0">
                <a:solidFill>
                  <a:srgbClr val="0070C0"/>
                </a:solidFill>
              </a:rPr>
              <a:t>resolve security </a:t>
            </a:r>
            <a:r>
              <a:rPr lang="en-US" sz="2400" dirty="0" smtClean="0"/>
              <a:t>incidents to restore normal service operations as quickly as possible and prevent future recurrence of the incident.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62974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D55BC-2A50-0092-06E3-7950A0B30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+mn-lt"/>
              </a:rPr>
              <a:t>Incident </a:t>
            </a:r>
            <a:r>
              <a:rPr lang="en-US" sz="2800" b="1" dirty="0" smtClean="0">
                <a:solidFill>
                  <a:srgbClr val="C00000"/>
                </a:solidFill>
                <a:latin typeface="+mn-lt"/>
              </a:rPr>
              <a:t>Management (Contd.)</a:t>
            </a:r>
            <a:endParaRPr lang="en-US" sz="28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803546-42C2-25AA-D470-69B7C2E78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034048"/>
            <a:ext cx="10578737" cy="534062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600" b="1" dirty="0" smtClean="0">
                <a:solidFill>
                  <a:srgbClr val="0070C0"/>
                </a:solidFill>
              </a:rPr>
              <a:t>Incident Management includes the Following:</a:t>
            </a:r>
          </a:p>
          <a:p>
            <a:r>
              <a:rPr lang="en-US" sz="2200" b="1" dirty="0" smtClean="0"/>
              <a:t>Vulnerability Analysis</a:t>
            </a:r>
          </a:p>
          <a:p>
            <a:r>
              <a:rPr lang="en-US" sz="2200" b="1" dirty="0" smtClean="0"/>
              <a:t>Artifacts Analysis</a:t>
            </a:r>
          </a:p>
          <a:p>
            <a:r>
              <a:rPr lang="en-US" sz="2200" b="1" dirty="0" smtClean="0"/>
              <a:t>Security Awareness Training</a:t>
            </a:r>
          </a:p>
          <a:p>
            <a:r>
              <a:rPr lang="en-US" sz="2200" b="1" dirty="0" smtClean="0"/>
              <a:t>Intrusion Detection</a:t>
            </a:r>
          </a:p>
          <a:p>
            <a:r>
              <a:rPr lang="en-US" sz="2200" b="1" dirty="0" smtClean="0"/>
              <a:t>Public or Technology Monitoring</a:t>
            </a:r>
          </a:p>
          <a:p>
            <a:endParaRPr lang="en-US" sz="2200" b="1" dirty="0" smtClean="0"/>
          </a:p>
          <a:p>
            <a:pPr marL="0" indent="0">
              <a:buNone/>
            </a:pPr>
            <a:r>
              <a:rPr lang="en-US" sz="2200" b="1" dirty="0" smtClean="0">
                <a:solidFill>
                  <a:srgbClr val="0070C0"/>
                </a:solidFill>
              </a:rPr>
              <a:t>The Incident Management Process is designed to:</a:t>
            </a:r>
          </a:p>
          <a:p>
            <a:r>
              <a:rPr lang="en-US" sz="2200" b="1" dirty="0" smtClean="0"/>
              <a:t>Improve </a:t>
            </a:r>
            <a:r>
              <a:rPr lang="en-US" sz="2200" b="1" dirty="0"/>
              <a:t>service quality</a:t>
            </a:r>
          </a:p>
          <a:p>
            <a:r>
              <a:rPr lang="en-US" sz="2200" b="1" dirty="0"/>
              <a:t>Resolve problems proactively</a:t>
            </a:r>
          </a:p>
          <a:p>
            <a:r>
              <a:rPr lang="en-US" sz="2200" b="1" dirty="0"/>
              <a:t>Reduce the impact of incidents on an organization or its business</a:t>
            </a:r>
          </a:p>
          <a:p>
            <a:r>
              <a:rPr lang="en-US" sz="2200" b="1" dirty="0"/>
              <a:t>Meet service availability requirements</a:t>
            </a:r>
          </a:p>
          <a:p>
            <a:r>
              <a:rPr lang="en-US" sz="2200" b="1" dirty="0"/>
              <a:t>Increase staff efficiency and productivity</a:t>
            </a:r>
          </a:p>
          <a:p>
            <a:r>
              <a:rPr lang="en-US" sz="2200" b="1" dirty="0"/>
              <a:t>Improve user and customer satisfaction</a:t>
            </a:r>
          </a:p>
          <a:p>
            <a:r>
              <a:rPr lang="en-US" sz="2200" b="1" dirty="0"/>
              <a:t>Assist in handling future incidents</a:t>
            </a:r>
          </a:p>
        </p:txBody>
      </p:sp>
    </p:spTree>
    <p:extLst>
      <p:ext uri="{BB962C8B-B14F-4D97-AF65-F5344CB8AC3E}">
        <p14:creationId xmlns:p14="http://schemas.microsoft.com/office/powerpoint/2010/main" val="4130668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02C85-0DC5-C350-7C5B-043766639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39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C00000"/>
                </a:solidFill>
                <a:latin typeface="+mn-lt"/>
              </a:rPr>
              <a:t>Incident Handling and Response 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31BB4A0F-C62C-CD30-4E6D-8AF5F35B01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4572"/>
          <a:stretch/>
        </p:blipFill>
        <p:spPr>
          <a:xfrm>
            <a:off x="740230" y="2290354"/>
            <a:ext cx="10230278" cy="3912402"/>
          </a:xfrm>
        </p:spPr>
      </p:pic>
      <p:sp>
        <p:nvSpPr>
          <p:cNvPr id="3" name="TextBox 2"/>
          <p:cNvSpPr txBox="1"/>
          <p:nvPr/>
        </p:nvSpPr>
        <p:spPr>
          <a:xfrm flipH="1">
            <a:off x="838200" y="970728"/>
            <a:ext cx="100039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Incident handling and response(IH&amp;R) is the </a:t>
            </a:r>
            <a:r>
              <a:rPr lang="en-US" sz="2400" b="1" dirty="0" smtClean="0">
                <a:solidFill>
                  <a:srgbClr val="0070C0"/>
                </a:solidFill>
              </a:rPr>
              <a:t>process of taking organized and careful steps</a:t>
            </a:r>
            <a:r>
              <a:rPr lang="en-US" sz="2400" dirty="0" smtClean="0"/>
              <a:t> when reacting to a security incident or cyberattack. It’s a set of procedures, actions and measures taken against an unexpected event occurrence.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513908" y="6202756"/>
            <a:ext cx="5164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Fig:1 Incident Handling and Response Process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17254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64D56B-20C9-E3B8-C503-BCC7DF3278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4380"/>
            <a:ext cx="10515600" cy="52325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6600" dirty="0">
              <a:latin typeface="Broadway" panose="04040905080B02020502" pitchFamily="82" charset="0"/>
            </a:endParaRPr>
          </a:p>
          <a:p>
            <a:pPr marL="0" indent="0" algn="ctr">
              <a:buNone/>
            </a:pPr>
            <a:endParaRPr lang="en-US" sz="6600" dirty="0">
              <a:latin typeface="Broadway" panose="04040905080B02020502" pitchFamily="82" charset="0"/>
            </a:endParaRPr>
          </a:p>
          <a:p>
            <a:pPr marL="0" indent="0" algn="ctr">
              <a:buNone/>
            </a:pPr>
            <a:r>
              <a:rPr lang="en-US" sz="6600" dirty="0">
                <a:latin typeface="Broadway" panose="04040905080B02020502" pitchFamily="82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2462431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187</Words>
  <Application>Microsoft Office PowerPoint</Application>
  <PresentationFormat>Widescreen</PresentationFormat>
  <Paragraphs>35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Broadway</vt:lpstr>
      <vt:lpstr>Calibri</vt:lpstr>
      <vt:lpstr>Calibri Light</vt:lpstr>
      <vt:lpstr>Office Theme</vt:lpstr>
      <vt:lpstr>Daffodil International University  Dept. of CSE  Information Security</vt:lpstr>
      <vt:lpstr>What is Incident</vt:lpstr>
      <vt:lpstr>Incident Management</vt:lpstr>
      <vt:lpstr>Incident Management (Contd.)</vt:lpstr>
      <vt:lpstr>Incident Handling and Response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Daffodil International University  Dept. of CSE  Information Security</dc:title>
  <dc:creator>KOTHA</dc:creator>
  <cp:lastModifiedBy>Windows User</cp:lastModifiedBy>
  <cp:revision>27</cp:revision>
  <dcterms:created xsi:type="dcterms:W3CDTF">2022-08-10T14:29:45Z</dcterms:created>
  <dcterms:modified xsi:type="dcterms:W3CDTF">2022-08-24T15:50:32Z</dcterms:modified>
</cp:coreProperties>
</file>