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2" r:id="rId2"/>
    <p:sldId id="314" r:id="rId3"/>
    <p:sldId id="316" r:id="rId4"/>
    <p:sldId id="317" r:id="rId5"/>
    <p:sldId id="318" r:id="rId6"/>
    <p:sldId id="319" r:id="rId7"/>
    <p:sldId id="320" r:id="rId8"/>
    <p:sldId id="321" r:id="rId9"/>
    <p:sldId id="336" r:id="rId10"/>
    <p:sldId id="322" r:id="rId11"/>
    <p:sldId id="323" r:id="rId12"/>
    <p:sldId id="325" r:id="rId13"/>
    <p:sldId id="326" r:id="rId14"/>
    <p:sldId id="327" r:id="rId15"/>
    <p:sldId id="337" r:id="rId16"/>
    <p:sldId id="329" r:id="rId17"/>
    <p:sldId id="330" r:id="rId18"/>
    <p:sldId id="331" r:id="rId19"/>
    <p:sldId id="328" r:id="rId20"/>
    <p:sldId id="332" r:id="rId21"/>
    <p:sldId id="334" r:id="rId22"/>
    <p:sldId id="338" r:id="rId23"/>
    <p:sldId id="333" r:id="rId24"/>
    <p:sldId id="335" r:id="rId25"/>
    <p:sldId id="339" r:id="rId26"/>
  </p:sldIdLst>
  <p:sldSz cx="14630400" cy="8229600"/>
  <p:notesSz cx="6815138" cy="9942513"/>
  <p:defaultTextStyle>
    <a:defPPr>
      <a:defRPr lang="en-US"/>
    </a:defPPr>
    <a:lvl1pPr marL="0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53109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265552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571772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224883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08" y="6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575A5-7687-49C3-AD02-09625C72408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BDF7D-2C45-4AB4-8CBF-96A590AD9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194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6B94-F02A-403D-9F1A-A9B3FDF65A20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D67C0-05AC-48E8-B7EA-CF861DF7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90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09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3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D67C0-05AC-48E8-B7EA-CF861DF7C86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GAA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3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D67C0-05AC-48E8-B7EA-CF861DF7C86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3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3"/>
            <a:ext cx="12435840" cy="1764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8794-E576-4D2B-9AA9-DC1D00C695F2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276E-B761-46F4-830B-48421AE0858E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73E2-8BB0-4207-B509-69195E0C056C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6F47-01F1-4862-A73C-9E1E40C58F63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8281"/>
            <a:ext cx="12435840" cy="1634490"/>
          </a:xfrm>
        </p:spPr>
        <p:txBody>
          <a:bodyPr anchor="t"/>
          <a:lstStyle>
            <a:lvl1pPr algn="l">
              <a:defRPr sz="5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8056"/>
            <a:ext cx="12435840" cy="1800223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310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6AE5-E9D8-41FE-8CE2-AD3F95294D49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5"/>
            <a:ext cx="6461760" cy="5431156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28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5"/>
            <a:ext cx="6461760" cy="5431156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28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271E-710E-450A-AA9C-0D2653460544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6" y="1842138"/>
            <a:ext cx="646430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09" indent="0">
              <a:buNone/>
              <a:defRPr sz="2800" b="1"/>
            </a:lvl2pPr>
            <a:lvl3pPr marL="1306220" indent="0">
              <a:buNone/>
              <a:defRPr sz="2700" b="1"/>
            </a:lvl3pPr>
            <a:lvl4pPr marL="1959331" indent="0">
              <a:buNone/>
              <a:defRPr sz="2200" b="1"/>
            </a:lvl4pPr>
            <a:lvl5pPr marL="2612441" indent="0">
              <a:buNone/>
              <a:defRPr sz="2200" b="1"/>
            </a:lvl5pPr>
            <a:lvl6pPr marL="3265552" indent="0">
              <a:buNone/>
              <a:defRPr sz="2200" b="1"/>
            </a:lvl6pPr>
            <a:lvl7pPr marL="3918661" indent="0">
              <a:buNone/>
              <a:defRPr sz="2200" b="1"/>
            </a:lvl7pPr>
            <a:lvl8pPr marL="4571772" indent="0">
              <a:buNone/>
              <a:defRPr sz="2200" b="1"/>
            </a:lvl8pPr>
            <a:lvl9pPr marL="522488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6" y="2609854"/>
            <a:ext cx="6464300" cy="474154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1842138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09" indent="0">
              <a:buNone/>
              <a:defRPr sz="2800" b="1"/>
            </a:lvl2pPr>
            <a:lvl3pPr marL="1306220" indent="0">
              <a:buNone/>
              <a:defRPr sz="2700" b="1"/>
            </a:lvl3pPr>
            <a:lvl4pPr marL="1959331" indent="0">
              <a:buNone/>
              <a:defRPr sz="2200" b="1"/>
            </a:lvl4pPr>
            <a:lvl5pPr marL="2612441" indent="0">
              <a:buNone/>
              <a:defRPr sz="2200" b="1"/>
            </a:lvl5pPr>
            <a:lvl6pPr marL="3265552" indent="0">
              <a:buNone/>
              <a:defRPr sz="2200" b="1"/>
            </a:lvl6pPr>
            <a:lvl7pPr marL="3918661" indent="0">
              <a:buNone/>
              <a:defRPr sz="2200" b="1"/>
            </a:lvl7pPr>
            <a:lvl8pPr marL="4571772" indent="0">
              <a:buNone/>
              <a:defRPr sz="2200" b="1"/>
            </a:lvl8pPr>
            <a:lvl9pPr marL="522488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609854"/>
            <a:ext cx="6466841" cy="474154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B2EE-A7EE-4186-AE45-669184FD8000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2583-DDC0-4404-A278-97226613EB67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A45F-5FC7-4F73-801B-342CEE3A8261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3" y="327661"/>
            <a:ext cx="4813300" cy="13944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2" y="327663"/>
            <a:ext cx="8178800" cy="7023737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3" y="1722123"/>
            <a:ext cx="4813300" cy="5629277"/>
          </a:xfrm>
        </p:spPr>
        <p:txBody>
          <a:bodyPr/>
          <a:lstStyle>
            <a:lvl1pPr marL="0" indent="0">
              <a:buNone/>
              <a:defRPr sz="2000"/>
            </a:lvl1pPr>
            <a:lvl2pPr marL="653109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2" indent="0">
              <a:buNone/>
              <a:defRPr sz="1300"/>
            </a:lvl6pPr>
            <a:lvl7pPr marL="3918661" indent="0">
              <a:buNone/>
              <a:defRPr sz="1300"/>
            </a:lvl7pPr>
            <a:lvl8pPr marL="4571772" indent="0">
              <a:buNone/>
              <a:defRPr sz="1300"/>
            </a:lvl8pPr>
            <a:lvl9pPr marL="522488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707D-14D5-4F59-BA79-270BA341E89D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5760722"/>
            <a:ext cx="8778240" cy="68008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735329"/>
            <a:ext cx="8778240" cy="4937760"/>
          </a:xfrm>
        </p:spPr>
        <p:txBody>
          <a:bodyPr/>
          <a:lstStyle>
            <a:lvl1pPr marL="0" indent="0">
              <a:buNone/>
              <a:defRPr sz="4700"/>
            </a:lvl1pPr>
            <a:lvl2pPr marL="653109" indent="0">
              <a:buNone/>
              <a:defRPr sz="4100"/>
            </a:lvl2pPr>
            <a:lvl3pPr marL="1306220" indent="0">
              <a:buNone/>
              <a:defRPr sz="3400"/>
            </a:lvl3pPr>
            <a:lvl4pPr marL="1959331" indent="0">
              <a:buNone/>
              <a:defRPr sz="2800"/>
            </a:lvl4pPr>
            <a:lvl5pPr marL="2612441" indent="0">
              <a:buNone/>
              <a:defRPr sz="2800"/>
            </a:lvl5pPr>
            <a:lvl6pPr marL="3265552" indent="0">
              <a:buNone/>
              <a:defRPr sz="2800"/>
            </a:lvl6pPr>
            <a:lvl7pPr marL="3918661" indent="0">
              <a:buNone/>
              <a:defRPr sz="2800"/>
            </a:lvl7pPr>
            <a:lvl8pPr marL="4571772" indent="0">
              <a:buNone/>
              <a:defRPr sz="2800"/>
            </a:lvl8pPr>
            <a:lvl9pPr marL="522488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6440809"/>
            <a:ext cx="8778240" cy="965833"/>
          </a:xfrm>
        </p:spPr>
        <p:txBody>
          <a:bodyPr/>
          <a:lstStyle>
            <a:lvl1pPr marL="0" indent="0">
              <a:buNone/>
              <a:defRPr sz="2000"/>
            </a:lvl1pPr>
            <a:lvl2pPr marL="653109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2" indent="0">
              <a:buNone/>
              <a:defRPr sz="1300"/>
            </a:lvl6pPr>
            <a:lvl7pPr marL="3918661" indent="0">
              <a:buNone/>
              <a:defRPr sz="1300"/>
            </a:lvl7pPr>
            <a:lvl8pPr marL="4571772" indent="0">
              <a:buNone/>
              <a:defRPr sz="1300"/>
            </a:lvl8pPr>
            <a:lvl9pPr marL="522488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63F7-F450-44E0-8DD5-77F0075806FB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5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49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C11F3-F239-4702-8821-DD60BDFFEFAC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49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49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3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7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8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8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09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2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3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96555"/>
            <a:ext cx="6461760" cy="1158239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Eras Demi ITC" pitchFamily="34" charset="0"/>
              </a:rPr>
              <a:t>Computer </a:t>
            </a:r>
            <a:r>
              <a:rPr lang="en-US" sz="4400" dirty="0" smtClean="0">
                <a:latin typeface="Eras Demi ITC" pitchFamily="34" charset="0"/>
              </a:rPr>
              <a:t>Networks</a:t>
            </a:r>
            <a:endParaRPr lang="en-US" sz="4400" b="1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" y="1598951"/>
            <a:ext cx="10850880" cy="6264889"/>
          </a:xfrm>
        </p:spPr>
        <p:txBody>
          <a:bodyPr>
            <a:normAutofit lnSpcReduction="10000"/>
          </a:bodyPr>
          <a:lstStyle/>
          <a:p>
            <a:pPr algn="ctr">
              <a:buClr>
                <a:srgbClr val="00B0F0"/>
              </a:buClr>
              <a:buNone/>
            </a:pPr>
            <a:r>
              <a:rPr lang="en-US" sz="3400" b="1" dirty="0">
                <a:solidFill>
                  <a:srgbClr val="FFFF00"/>
                </a:solidFill>
                <a:latin typeface="Eras Demi ITC" pitchFamily="34" charset="0"/>
              </a:rPr>
              <a:t/>
            </a:r>
            <a:br>
              <a:rPr lang="en-US" sz="3400" b="1" dirty="0">
                <a:solidFill>
                  <a:srgbClr val="FFFF00"/>
                </a:solidFill>
                <a:latin typeface="Eras Demi ITC" pitchFamily="34" charset="0"/>
              </a:rPr>
            </a:br>
            <a:r>
              <a:rPr lang="en-US" sz="5800" b="1" dirty="0" smtClean="0">
                <a:latin typeface="Eras Demi ITC" pitchFamily="34" charset="0"/>
                <a:cs typeface="Times New Roman" pitchFamily="18" charset="0"/>
              </a:rPr>
              <a:t>RIP</a:t>
            </a:r>
            <a:endParaRPr lang="en-US" sz="5800" b="1" dirty="0"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marL="0" indent="0" algn="ctr">
              <a:buNone/>
            </a:pPr>
            <a:r>
              <a:rPr lang="pt-BR" sz="3400" b="1" dirty="0">
                <a:latin typeface="Eras Demi ITC" panose="020B0805030504020804" pitchFamily="34" charset="0"/>
              </a:rPr>
              <a:t>Professor Dr. A.K.M Fazlul Haque</a:t>
            </a:r>
          </a:p>
          <a:p>
            <a:pPr marL="0" indent="0" algn="ctr">
              <a:buNone/>
            </a:pPr>
            <a:r>
              <a:rPr lang="en-US" sz="3400" b="1" dirty="0" smtClean="0">
                <a:latin typeface="Eras Demi ITC" panose="020B0805030504020804" pitchFamily="34" charset="0"/>
              </a:rPr>
              <a:t>Electronics </a:t>
            </a:r>
            <a:r>
              <a:rPr lang="en-US" sz="3400" b="1" dirty="0">
                <a:latin typeface="Eras Demi ITC" panose="020B0805030504020804" pitchFamily="34" charset="0"/>
              </a:rPr>
              <a:t>and Telecommunication Engineering</a:t>
            </a:r>
          </a:p>
          <a:p>
            <a:pPr marL="0" indent="0" algn="ctr">
              <a:buNone/>
            </a:pPr>
            <a:r>
              <a:rPr lang="en-US" sz="3400" b="1" dirty="0">
                <a:latin typeface="Eras Demi ITC" panose="020B0805030504020804" pitchFamily="34" charset="0"/>
              </a:rPr>
              <a:t>(ETE)</a:t>
            </a:r>
          </a:p>
          <a:p>
            <a:pPr marL="0" indent="0" algn="ctr">
              <a:buNone/>
            </a:pPr>
            <a:r>
              <a:rPr lang="en-US" sz="3400" b="1" dirty="0">
                <a:latin typeface="Eras Demi ITC" panose="020B0805030504020804" pitchFamily="34" charset="0"/>
              </a:rPr>
              <a:t>Daffodil International University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876804" y="3352799"/>
            <a:ext cx="1742441" cy="128016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9144000" y="152401"/>
            <a:ext cx="5181600" cy="1446550"/>
          </a:xfrm>
          <a:prstGeom prst="rect">
            <a:avLst/>
          </a:prstGeom>
        </p:spPr>
        <p:txBody>
          <a:bodyPr wrap="square" lIns="91441" tIns="45720" rIns="91441" bIns="45720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Eras Demi ITC" pitchFamily="34" charset="0"/>
              </a:rPr>
              <a:t>GAA</a:t>
            </a:r>
          </a:p>
          <a:p>
            <a:r>
              <a:rPr lang="en-US" sz="4400" b="1" dirty="0">
                <a:solidFill>
                  <a:srgbClr val="00B0F0"/>
                </a:solidFill>
                <a:latin typeface="Eras Demi ITC" pitchFamily="34" charset="0"/>
              </a:rPr>
              <a:t>Global Access Asia</a:t>
            </a:r>
            <a:endParaRPr lang="en-US" sz="4100" dirty="0"/>
          </a:p>
        </p:txBody>
      </p:sp>
      <p:sp>
        <p:nvSpPr>
          <p:cNvPr id="7" name="Rectangle 6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70"/>
            <a:ext cx="13167360" cy="81343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RIPv1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928325"/>
            <a:ext cx="6172201" cy="461777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router set up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is discontinuous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exists a static summary route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route information can be injected into routing table updates using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redistribution.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1 &amp; 3 contain VLSM networks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89" y="1928325"/>
            <a:ext cx="3898237" cy="461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909184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RIPv1 Limitations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809" y="1911996"/>
            <a:ext cx="6311395" cy="473690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Message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Format: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header - divided into 3 fields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Command field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Version field 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Must be zero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Entry - composed of 3 fields 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family identifier 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address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1911994"/>
            <a:ext cx="4724400" cy="546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70"/>
            <a:ext cx="13167360" cy="81343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RIPv1 Limitations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2" y="1800825"/>
            <a:ext cx="8519260" cy="229669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redistribution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Redistribution command is way to disseminate a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from one router to another via a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routing protocol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- R2(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-router)#redistribute static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3810002"/>
            <a:ext cx="5499772" cy="41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39" y="3810002"/>
            <a:ext cx="5470284" cy="41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70"/>
            <a:ext cx="13167360" cy="81343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RIPv1 Limitations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95399"/>
            <a:ext cx="8534400" cy="22860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RIPv1 does not support VLSM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Reason: RIPv1 does not send subnet mask in routing updates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RIPv1 does summarize routes to the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boundary </a:t>
            </a:r>
          </a:p>
          <a:p>
            <a:pPr marL="826770" lvl="1" indent="-270509"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uses the Subnet mask of the outgoing interface to determine which subnets to advertise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07" y="3620126"/>
            <a:ext cx="9749588" cy="43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70"/>
            <a:ext cx="13167360" cy="81343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RIPv1 Limitations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9623" y="1873896"/>
            <a:ext cx="4219149" cy="4099561"/>
          </a:xfrm>
        </p:spPr>
        <p:txBody>
          <a:bodyPr>
            <a:normAutofit/>
          </a:bodyPr>
          <a:lstStyle/>
          <a:p>
            <a:pPr algn="just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CIDR Support</a:t>
            </a:r>
          </a:p>
          <a:p>
            <a:pPr algn="just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diagram R2 will not include the static route in its update </a:t>
            </a:r>
          </a:p>
          <a:p>
            <a:pPr marL="826770" lvl="1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routing protocols do not support CIDR routes that are summarized with a smaller mask than the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subnet mask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3" y="1873898"/>
            <a:ext cx="5822960" cy="53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Eras Demi ITC" panose="020B0805030504020804" pitchFamily="34" charset="0"/>
              </a:rPr>
              <a:t>RIPv2 Features</a:t>
            </a:r>
            <a:endParaRPr lang="en-US" sz="4400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2" y="1920243"/>
            <a:ext cx="10774681" cy="45567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v2 is an improved version of RIP v1 and shares the following features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distance vector protocol that uses a hop count metric.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holddown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timers to prevent routing loops – default is 180 seconds.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split horizon to prevent routing loops.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16 hops as a metric for infinite distance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v2 multicasts routing updates using the Class D address 224.0.0.9, which provides for better efficiency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70"/>
            <a:ext cx="13167360" cy="956306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 Message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header - divided into 3 fields</a:t>
            </a:r>
          </a:p>
          <a:p>
            <a:pPr marL="688975" lvl="1" indent="-225425" algn="just"/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</a:p>
          <a:p>
            <a:pPr marL="688975" lvl="1" indent="-225425" algn="just"/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Version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</a:p>
          <a:p>
            <a:pPr marL="688975" lvl="1" indent="-225425" algn="just"/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zero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Entry - composed of 3 fields 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family identifier 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address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</a:p>
          <a:p>
            <a:endParaRPr lang="en-US" sz="4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78" y="2057403"/>
            <a:ext cx="5084764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52399"/>
            <a:ext cx="13167360" cy="13716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6450" lvl="1" indent="-342900" algn="just">
              <a:buFont typeface="Wingdings" panose="05000000000000000000" pitchFamily="2" charset="2"/>
              <a:buChar char="q"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uses 2 message types:</a:t>
            </a:r>
          </a:p>
          <a:p>
            <a:pPr marL="1139825" lvl="2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message</a:t>
            </a:r>
          </a:p>
          <a:p>
            <a:pPr marL="1603375" lvl="3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sent out on startup by each RIP enabled interface</a:t>
            </a:r>
          </a:p>
          <a:p>
            <a:pPr marL="1603375" lvl="3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Requests all RIP enabled neighbors to send routing table</a:t>
            </a:r>
          </a:p>
          <a:p>
            <a:pPr marL="1139825" lvl="2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message</a:t>
            </a:r>
          </a:p>
          <a:p>
            <a:pPr marL="1603375" lvl="3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sent to requesting router containing routing table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" y="123509"/>
            <a:ext cx="13167360" cy="13716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 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Operation (Cont.)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920245"/>
            <a:ext cx="5628841" cy="54311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addresses initially divided into classes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B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C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is a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routing protocol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send subnet masks in routing updates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3" y="1946126"/>
            <a:ext cx="4476749" cy="557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3" y="390537"/>
            <a:ext cx="12406253" cy="1483358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Comparing RIPv1 &amp; RIPv2 Message Formats</a:t>
            </a:r>
            <a:b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1108"/>
            <a:ext cx="5334000" cy="3684647"/>
          </a:xfrm>
        </p:spPr>
        <p:txBody>
          <a:bodyPr>
            <a:normAutofit/>
          </a:bodyPr>
          <a:lstStyle/>
          <a:p>
            <a:pPr marL="899159" lvl="1" indent="-342900" algn="just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RIPv2 Message format is similar to RIPv1 but has 2 extensions</a:t>
            </a:r>
          </a:p>
          <a:p>
            <a:pPr marL="1367791" lvl="2" indent="-270509" algn="just">
              <a:lnSpc>
                <a:spcPct val="85000"/>
              </a:lnSpc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is the subnet mask field</a:t>
            </a:r>
          </a:p>
          <a:p>
            <a:pPr marL="1367791" lvl="2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extension is the addition of next hop address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71" y="2057400"/>
            <a:ext cx="528256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81003"/>
            <a:ext cx="13167360" cy="81343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What is RIP?</a:t>
            </a:r>
            <a:endParaRPr lang="en-US" sz="4400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1" y="2514600"/>
            <a:ext cx="8001001" cy="407702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is a routing protocol for exchanging routing table information between routers.</a:t>
            </a:r>
          </a:p>
          <a:p>
            <a:pPr marL="411480" lvl="1" indent="-411480"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updates must be passed between routers so that they can make the proper choice on how to route a packet.</a:t>
            </a:r>
          </a:p>
          <a:p>
            <a:pPr marL="0" indent="0" algn="just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63569"/>
            <a:ext cx="13167360" cy="799405"/>
          </a:xfrm>
        </p:spPr>
        <p:txBody>
          <a:bodyPr>
            <a:noAutofit/>
          </a:bodyPr>
          <a:lstStyle/>
          <a:p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Administrative </a:t>
            </a:r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Distance of RIPv1</a:t>
            </a:r>
            <a:b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2" y="1396185"/>
            <a:ext cx="7554084" cy="865492"/>
          </a:xfrm>
        </p:spPr>
        <p:txBody>
          <a:bodyPr>
            <a:normAutofit/>
          </a:bodyPr>
          <a:lstStyle/>
          <a:p>
            <a:pPr marL="806450" lvl="1" indent="-342900" algn="just">
              <a:buFont typeface="Wingdings" panose="05000000000000000000" pitchFamily="2" charset="2"/>
              <a:buChar char="q"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RIP’s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default administrative distance is 120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3583799"/>
            <a:ext cx="4465636" cy="26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91" y="2100394"/>
            <a:ext cx="6148672" cy="29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5176244"/>
            <a:ext cx="6148672" cy="28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457201"/>
            <a:ext cx="9098281" cy="831832"/>
          </a:xfrm>
        </p:spPr>
        <p:txBody>
          <a:bodyPr>
            <a:noAutofit/>
          </a:bodyPr>
          <a:lstStyle/>
          <a:p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RIPv2 &amp; 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CIDR</a:t>
            </a:r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919" y="1327761"/>
            <a:ext cx="10477900" cy="188975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CIDR uses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Supernetting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lvl="1" indent="-225425" algn="just"/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Supernetting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bunch of contiguous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networks that is addressed as a single network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9" y="2782263"/>
            <a:ext cx="9753600" cy="531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6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Verifying</a:t>
            </a:r>
            <a:r>
              <a:rPr lang="en-US" dirty="0"/>
              <a:t> </a:t>
            </a:r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RIPv2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78339"/>
            <a:ext cx="10744201" cy="1598265"/>
          </a:xfrm>
        </p:spPr>
        <p:txBody>
          <a:bodyPr vert="horz" lIns="130622" tIns="65311" rIns="130622" bIns="65311" rtlCol="0"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show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protocols and show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route commands display information about routing protocols and the routing table. This section describes how to use show commands to verify the RIP configuration.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858622"/>
              </p:ext>
            </p:extLst>
          </p:nvPr>
        </p:nvGraphicFramePr>
        <p:xfrm>
          <a:off x="1524001" y="3543102"/>
          <a:ext cx="8610601" cy="380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3" imgW="5477640" imgH="2219635" progId="PBrush">
                  <p:embed/>
                </p:oleObj>
              </mc:Choice>
              <mc:Fallback>
                <p:oleObj name="Bitmap Image" r:id="rId3" imgW="5477640" imgH="2219635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3543102"/>
                        <a:ext cx="8610601" cy="3809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439" y="381699"/>
            <a:ext cx="6888480" cy="786899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Troubleshooting RIPv2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406" y="1395696"/>
            <a:ext cx="10611395" cy="151133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Networks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VLSM IP addressing scheme </a:t>
            </a:r>
          </a:p>
          <a:p>
            <a:pPr marL="688975" lvl="1" indent="-225425"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classless routing protocols (i.e. RIPv2) to disseminate network addresses and their subnet 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masks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4" y="3200402"/>
            <a:ext cx="1005839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2"/>
            <a:ext cx="9936480" cy="91347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Troubleshooting RIPv2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333204"/>
            <a:ext cx="10728960" cy="1638598"/>
          </a:xfrm>
        </p:spPr>
        <p:txBody>
          <a:bodyPr vert="horz" lIns="130622" tIns="65311" rIns="130622" bIns="65311" rtlCol="0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explains the use of the debug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rip command.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debug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rip command to display RIP routing updates as they are sent and received.  The no debug all or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undebug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commands will turn off all debugging.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2" y="2950392"/>
            <a:ext cx="7543801" cy="51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352801"/>
            <a:ext cx="2230444" cy="1094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900" b="1" dirty="0">
                <a:latin typeface="Eras Demi ITC" panose="020B0805030504020804" pitchFamily="34" charset="0"/>
                <a:ea typeface="+mj-ea"/>
                <a:cs typeface="+mj-cs"/>
              </a:rPr>
              <a:t>END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449518"/>
            <a:ext cx="10957561" cy="947372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Background to RIP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873896"/>
            <a:ext cx="9906000" cy="409956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dates back to 1969, the early networking days and ARPNET when Xerox and Berkley’s Unix implemented it broadly similar protocols.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distributed through ‘route d’ application, included in early Unix O.S.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uses a single class of routing algorithm known as distance vector - based on a simple hop count algorithm (derived from Bellman’s equation).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superseded by more complex algorithms, its simplicity means is still found widely in smaller autonomous systems.</a:t>
            </a:r>
          </a:p>
          <a:p>
            <a:pPr algn="just"/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9"/>
            <a:ext cx="13167360" cy="737233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Purpose of Routing </a:t>
            </a:r>
            <a:r>
              <a:rPr lang="en-GB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Information Protocol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3" y="1873896"/>
            <a:ext cx="9663053" cy="409956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Routing protocols is to supply information needed to do routing of datagrams from router to router.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intended for use in IP based network environment.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at layer 3 of OSI (Network)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makes no formal distinction between networks and hosts.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typically provide a gateway for datagrams to leave one network or AS and be forwarded onward to another network.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Routers therefore, have to make decisions if there is a choice of forwarding path on offer.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748" y="0"/>
            <a:ext cx="13167360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RIP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2" y="1873898"/>
            <a:ext cx="8891452" cy="49607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Distance vector routing protocol.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hop count as a path selection metric.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Updates are broadcast every 30 seconds.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stability features.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04804"/>
            <a:ext cx="10513696" cy="84835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2" y="2213256"/>
            <a:ext cx="8869680" cy="425195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versions of the Routing Information Protocol: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RIPv1-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specification of RIP, defined in RFC 1058, was published in 1988 and uses 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routing. 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RIPv2-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version 2 (RIPv2) was developed in 1993 and last standardized in 1998.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2" y="609601"/>
            <a:ext cx="10882253" cy="811105"/>
          </a:xfrm>
        </p:spPr>
        <p:txBody>
          <a:bodyPr>
            <a:noAutofit/>
          </a:bodyPr>
          <a:lstStyle/>
          <a:p>
            <a:pPr lvl="1" algn="ctr" defTabSz="1306220" rtl="0">
              <a:spcBef>
                <a:spcPct val="0"/>
              </a:spcBef>
            </a:pPr>
            <a:r>
              <a:rPr lang="en-US" sz="4400" b="1" kern="1200" dirty="0">
                <a:solidFill>
                  <a:schemeClr val="tx1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Difference between RIPv1 &amp; RIPv2</a:t>
            </a:r>
            <a:br>
              <a:rPr lang="en-US" sz="4400" b="1" kern="1200" dirty="0">
                <a:solidFill>
                  <a:schemeClr val="tx1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</a:br>
            <a:endParaRPr lang="en-US" sz="4400" b="1" kern="1200" dirty="0">
              <a:solidFill>
                <a:schemeClr val="tx1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1241"/>
            <a:ext cx="9982201" cy="4818796"/>
          </a:xfrm>
        </p:spPr>
        <p:txBody>
          <a:bodyPr>
            <a:noAutofit/>
          </a:bodyPr>
          <a:lstStyle/>
          <a:p>
            <a:pPr marL="411480" lvl="2" indent="-411480"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RIPv1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 vector routing protocol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support discontinuous subnets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support VLSM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send subnet mask in routing update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updates are broadcast</a:t>
            </a:r>
          </a:p>
          <a:p>
            <a:pPr marL="411480" lvl="2" indent="-411480"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RIPv2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classless distance vector routing protocol that is an enhancement of RIPv1’s features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hop address is included in updates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updates are multicast</a:t>
            </a:r>
          </a:p>
          <a:p>
            <a:pPr marL="1924050" lvl="3" indent="-270509" algn="just">
              <a:lnSpc>
                <a:spcPct val="85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authentication is an option</a:t>
            </a:r>
          </a:p>
          <a:p>
            <a:pPr marL="0" lvl="2" indent="0" algn="just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3"/>
            <a:ext cx="10896601" cy="76199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Similarities </a:t>
            </a:r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between RIPv1 </a:t>
            </a:r>
            <a:r>
              <a:rPr 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&amp; RIPv2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2362199"/>
            <a:ext cx="7696201" cy="4003985"/>
          </a:xfrm>
        </p:spPr>
        <p:txBody>
          <a:bodyPr>
            <a:normAutofit/>
          </a:bodyPr>
          <a:lstStyle/>
          <a:p>
            <a:pPr marL="411480" lvl="1" indent="-411480"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timers to prevent routing loops</a:t>
            </a:r>
          </a:p>
          <a:p>
            <a:pPr marL="411480" lvl="1" indent="-411480"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split horizon or split horizon with poison reverse</a:t>
            </a:r>
          </a:p>
          <a:p>
            <a:pPr marL="411480" lvl="1" indent="-411480" algn="just">
              <a:buFont typeface="Wingdings" panose="05000000000000000000" pitchFamily="2" charset="2"/>
              <a:buChar char="q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 count of 15</a:t>
            </a:r>
          </a:p>
          <a:p>
            <a:pPr marL="0" indent="0" algn="just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440" y="304802"/>
            <a:ext cx="7726681" cy="1118234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Eras Demi ITC" panose="020B0805030504020804" pitchFamily="34" charset="0"/>
              </a:rPr>
              <a:t>RIPv1 Features</a:t>
            </a:r>
            <a:endParaRPr lang="en-US" sz="4400" b="1" dirty="0">
              <a:latin typeface="Eras Demi ITC" panose="020B08050305040208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209802"/>
            <a:ext cx="10058400" cy="5379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54588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</TotalTime>
  <Words>917</Words>
  <Application>Microsoft Office PowerPoint</Application>
  <PresentationFormat>Custom</PresentationFormat>
  <Paragraphs>162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Eras Demi ITC</vt:lpstr>
      <vt:lpstr>Times New Roman</vt:lpstr>
      <vt:lpstr>Wingdings</vt:lpstr>
      <vt:lpstr>Office Theme</vt:lpstr>
      <vt:lpstr>Bitmap Image</vt:lpstr>
      <vt:lpstr>Computer Networks</vt:lpstr>
      <vt:lpstr>What is RIP?</vt:lpstr>
      <vt:lpstr>Background to RIP</vt:lpstr>
      <vt:lpstr>Purpose of Routing Information Protocol</vt:lpstr>
      <vt:lpstr>RIP Characteristics</vt:lpstr>
      <vt:lpstr>Versions</vt:lpstr>
      <vt:lpstr>Difference between RIPv1 &amp; RIPv2 </vt:lpstr>
      <vt:lpstr> Similarities between RIPv1 &amp; RIPv2 </vt:lpstr>
      <vt:lpstr>RIPv1 Features</vt:lpstr>
      <vt:lpstr>RIPv1 Limitations</vt:lpstr>
      <vt:lpstr>RIPv1 Limitations (cont.)</vt:lpstr>
      <vt:lpstr>RIPv1 Limitations (cont.)</vt:lpstr>
      <vt:lpstr>RIPv1 Limitations (cont.)</vt:lpstr>
      <vt:lpstr>RIPv1 Limitations (cont.)</vt:lpstr>
      <vt:lpstr>RIPv2 Features</vt:lpstr>
      <vt:lpstr>RIP Message Format</vt:lpstr>
      <vt:lpstr>RIP Operation</vt:lpstr>
      <vt:lpstr>RIP Operation (Cont.)</vt:lpstr>
      <vt:lpstr>Comparing RIPv1 &amp; RIPv2 Message Formats </vt:lpstr>
      <vt:lpstr> Administrative Distance of RIPv1 </vt:lpstr>
      <vt:lpstr> RIPv2 &amp; CIDR </vt:lpstr>
      <vt:lpstr>Verifying RIPv2</vt:lpstr>
      <vt:lpstr>Troubleshooting RIPv2</vt:lpstr>
      <vt:lpstr>Troubleshooting RIPv2 (Cont.)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Administrator</cp:lastModifiedBy>
  <cp:revision>391</cp:revision>
  <dcterms:created xsi:type="dcterms:W3CDTF">2006-08-16T00:00:00Z</dcterms:created>
  <dcterms:modified xsi:type="dcterms:W3CDTF">2020-09-03T19:09:53Z</dcterms:modified>
</cp:coreProperties>
</file>