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7" r:id="rId2"/>
    <p:sldId id="259" r:id="rId3"/>
    <p:sldId id="258" r:id="rId4"/>
    <p:sldId id="276" r:id="rId5"/>
    <p:sldId id="261" r:id="rId6"/>
    <p:sldId id="277" r:id="rId7"/>
    <p:sldId id="278" r:id="rId8"/>
    <p:sldId id="286" r:id="rId9"/>
    <p:sldId id="287" r:id="rId10"/>
    <p:sldId id="288" r:id="rId11"/>
    <p:sldId id="279" r:id="rId12"/>
    <p:sldId id="280" r:id="rId13"/>
    <p:sldId id="281" r:id="rId14"/>
    <p:sldId id="282" r:id="rId15"/>
    <p:sldId id="283" r:id="rId16"/>
    <p:sldId id="284" r:id="rId17"/>
    <p:sldId id="274" r:id="rId18"/>
    <p:sldId id="289" r:id="rId19"/>
    <p:sldId id="270" r:id="rId20"/>
    <p:sldId id="271" r:id="rId21"/>
    <p:sldId id="273" r:id="rId22"/>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6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FAC83DAC-64B1-47A5-9913-9B506C17675A}" type="datetimeFigureOut">
              <a:rPr lang="en-US" smtClean="0"/>
              <a:t>2/3/2020</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0F2C7AE2-80BF-4AB2-9E23-07A489957AC7}" type="slidenum">
              <a:rPr lang="en-US" smtClean="0"/>
              <a:t>‹#›</a:t>
            </a:fld>
            <a:endParaRPr lang="en-US"/>
          </a:p>
        </p:txBody>
      </p:sp>
    </p:spTree>
    <p:extLst>
      <p:ext uri="{BB962C8B-B14F-4D97-AF65-F5344CB8AC3E}">
        <p14:creationId xmlns:p14="http://schemas.microsoft.com/office/powerpoint/2010/main" val="3636272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45BCC583-C32A-4087-AA85-F9223F5F3F5B}" type="datetimeFigureOut">
              <a:rPr lang="en-US" smtClean="0"/>
              <a:t>2/3/2020</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5"/>
            <a:ext cx="7437120" cy="2760346"/>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97C28B45-3A3A-4FBC-869D-DEF383C6099C}" type="slidenum">
              <a:rPr lang="en-US" smtClean="0"/>
              <a:t>‹#›</a:t>
            </a:fld>
            <a:endParaRPr lang="en-US"/>
          </a:p>
        </p:txBody>
      </p:sp>
    </p:spTree>
    <p:extLst>
      <p:ext uri="{BB962C8B-B14F-4D97-AF65-F5344CB8AC3E}">
        <p14:creationId xmlns:p14="http://schemas.microsoft.com/office/powerpoint/2010/main" val="3436213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Tahoma" panose="020B0604030504040204" pitchFamily="34" charset="0"/>
                <a:cs typeface="Arial" panose="020B0604020202020204" pitchFamily="34" charset="0"/>
              </a:defRPr>
            </a:lvl1pPr>
            <a:lvl2pPr marL="757066" indent="-291179" eaLnBrk="0" hangingPunct="0">
              <a:defRPr b="1">
                <a:solidFill>
                  <a:schemeClr val="tx1"/>
                </a:solidFill>
                <a:latin typeface="Tahoma" panose="020B0604030504040204" pitchFamily="34" charset="0"/>
                <a:cs typeface="Arial" panose="020B0604020202020204" pitchFamily="34" charset="0"/>
              </a:defRPr>
            </a:lvl2pPr>
            <a:lvl3pPr marL="1164717" indent="-232943" eaLnBrk="0" hangingPunct="0">
              <a:defRPr b="1">
                <a:solidFill>
                  <a:schemeClr val="tx1"/>
                </a:solidFill>
                <a:latin typeface="Tahoma" panose="020B0604030504040204" pitchFamily="34" charset="0"/>
                <a:cs typeface="Arial" panose="020B0604020202020204" pitchFamily="34" charset="0"/>
              </a:defRPr>
            </a:lvl3pPr>
            <a:lvl4pPr marL="1630604" indent="-232943" eaLnBrk="0" hangingPunct="0">
              <a:defRPr b="1">
                <a:solidFill>
                  <a:schemeClr val="tx1"/>
                </a:solidFill>
                <a:latin typeface="Tahoma" panose="020B0604030504040204" pitchFamily="34" charset="0"/>
                <a:cs typeface="Arial" panose="020B0604020202020204" pitchFamily="34" charset="0"/>
              </a:defRPr>
            </a:lvl4pPr>
            <a:lvl5pPr marL="2096491" indent="-232943" eaLnBrk="0" hangingPunct="0">
              <a:defRPr b="1">
                <a:solidFill>
                  <a:schemeClr val="tx1"/>
                </a:solidFill>
                <a:latin typeface="Tahoma" panose="020B0604030504040204" pitchFamily="34" charset="0"/>
                <a:cs typeface="Arial" panose="020B0604020202020204" pitchFamily="34" charset="0"/>
              </a:defRPr>
            </a:lvl5pPr>
            <a:lvl6pPr marL="2562377" indent="-232943" rtl="1"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6pPr>
            <a:lvl7pPr marL="3028264" indent="-232943" rtl="1"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7pPr>
            <a:lvl8pPr marL="3494151" indent="-232943" rtl="1"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8pPr>
            <a:lvl9pPr marL="3960038" indent="-232943" rtl="1"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9pPr>
          </a:lstStyle>
          <a:p>
            <a:pPr eaLnBrk="1" hangingPunct="1"/>
            <a:fld id="{B2DD9BC4-8D83-4DD9-A438-AEC9298C66DC}" type="slidenum">
              <a:rPr lang="en-US"/>
              <a:pPr eaLnBrk="1" hangingPunct="1"/>
              <a:t>19</a:t>
            </a:fld>
            <a:endParaRPr lang="en-US"/>
          </a:p>
        </p:txBody>
      </p:sp>
    </p:spTree>
    <p:extLst>
      <p:ext uri="{BB962C8B-B14F-4D97-AF65-F5344CB8AC3E}">
        <p14:creationId xmlns:p14="http://schemas.microsoft.com/office/powerpoint/2010/main" val="757308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065A640-EBAB-4A50-84CD-87D9EF12A060}"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234354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65A640-EBAB-4A50-84CD-87D9EF12A060}"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78098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65A640-EBAB-4A50-84CD-87D9EF12A060}"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411011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65A640-EBAB-4A50-84CD-87D9EF12A060}"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169046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65A640-EBAB-4A50-84CD-87D9EF12A060}"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3731142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65A640-EBAB-4A50-84CD-87D9EF12A060}"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735102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065A640-EBAB-4A50-84CD-87D9EF12A060}" type="datetimeFigureOut">
              <a:rPr lang="en-US" smtClean="0"/>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970382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65A640-EBAB-4A50-84CD-87D9EF12A060}" type="datetimeFigureOut">
              <a:rPr lang="en-US" smtClean="0"/>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2115032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5A640-EBAB-4A50-84CD-87D9EF12A060}" type="datetimeFigureOut">
              <a:rPr lang="en-US" smtClean="0"/>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3433493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65A640-EBAB-4A50-84CD-87D9EF12A060}"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356853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65A640-EBAB-4A50-84CD-87D9EF12A060}"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0E468-B7CB-4CE7-9124-D8EF3AE55D98}" type="slidenum">
              <a:rPr lang="en-US" smtClean="0"/>
              <a:t>‹#›</a:t>
            </a:fld>
            <a:endParaRPr lang="en-US"/>
          </a:p>
        </p:txBody>
      </p:sp>
    </p:spTree>
    <p:extLst>
      <p:ext uri="{BB962C8B-B14F-4D97-AF65-F5344CB8AC3E}">
        <p14:creationId xmlns:p14="http://schemas.microsoft.com/office/powerpoint/2010/main" val="998107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65A640-EBAB-4A50-84CD-87D9EF12A060}" type="datetimeFigureOut">
              <a:rPr lang="en-US" smtClean="0"/>
              <a:t>2/3/2020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B0E468-B7CB-4CE7-9124-D8EF3AE55D98}" type="slidenum">
              <a:rPr lang="en-US" smtClean="0"/>
              <a:t>‹#›</a:t>
            </a:fld>
            <a:endParaRPr lang="en-US"/>
          </a:p>
        </p:txBody>
      </p:sp>
    </p:spTree>
    <p:extLst>
      <p:ext uri="{BB962C8B-B14F-4D97-AF65-F5344CB8AC3E}">
        <p14:creationId xmlns:p14="http://schemas.microsoft.com/office/powerpoint/2010/main" val="9615045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slideLayout" Target="../slideLayouts/slideLayout7.xml"/><Relationship Id="rId6" Type="http://schemas.openxmlformats.org/officeDocument/2006/relationships/image" Target="../media/image37.wmf"/><Relationship Id="rId5" Type="http://schemas.openxmlformats.org/officeDocument/2006/relationships/image" Target="../media/image36.wmf"/><Relationship Id="rId10" Type="http://schemas.openxmlformats.org/officeDocument/2006/relationships/image" Target="../media/image41.wmf"/><Relationship Id="rId4" Type="http://schemas.openxmlformats.org/officeDocument/2006/relationships/image" Target="../media/image35.wmf"/><Relationship Id="rId9" Type="http://schemas.openxmlformats.org/officeDocument/2006/relationships/image" Target="../media/image40.wmf"/></Relationships>
</file>

<file path=ppt/slides/_rels/slide15.x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slideLayout" Target="../slideLayouts/slideLayout7.xml"/><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image" Target="../media/image19.wmf"/><Relationship Id="rId3" Type="http://schemas.openxmlformats.org/officeDocument/2006/relationships/image" Target="../media/image9.wmf"/><Relationship Id="rId7" Type="http://schemas.openxmlformats.org/officeDocument/2006/relationships/image" Target="../media/image13.wmf"/><Relationship Id="rId12" Type="http://schemas.openxmlformats.org/officeDocument/2006/relationships/image" Target="../media/image18.wmf"/><Relationship Id="rId2" Type="http://schemas.openxmlformats.org/officeDocument/2006/relationships/image" Target="../media/image8.wmf"/><Relationship Id="rId16" Type="http://schemas.openxmlformats.org/officeDocument/2006/relationships/image" Target="../media/image22.wmf"/><Relationship Id="rId1" Type="http://schemas.openxmlformats.org/officeDocument/2006/relationships/slideLayout" Target="../slideLayouts/slideLayout7.xml"/><Relationship Id="rId6" Type="http://schemas.openxmlformats.org/officeDocument/2006/relationships/image" Target="../media/image12.wmf"/><Relationship Id="rId11" Type="http://schemas.openxmlformats.org/officeDocument/2006/relationships/image" Target="../media/image17.wmf"/><Relationship Id="rId5" Type="http://schemas.openxmlformats.org/officeDocument/2006/relationships/image" Target="../media/image11.wmf"/><Relationship Id="rId15" Type="http://schemas.openxmlformats.org/officeDocument/2006/relationships/image" Target="../media/image21.wmf"/><Relationship Id="rId10" Type="http://schemas.openxmlformats.org/officeDocument/2006/relationships/image" Target="../media/image16.wmf"/><Relationship Id="rId4" Type="http://schemas.openxmlformats.org/officeDocument/2006/relationships/image" Target="../media/image10.wmf"/><Relationship Id="rId9" Type="http://schemas.openxmlformats.org/officeDocument/2006/relationships/image" Target="../media/image15.wmf"/><Relationship Id="rId14" Type="http://schemas.openxmlformats.org/officeDocument/2006/relationships/image" Target="../media/image20.wmf"/></Relationships>
</file>

<file path=ppt/slides/_rels/slide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02225"/>
            <a:ext cx="7886700" cy="769765"/>
          </a:xfrm>
        </p:spPr>
        <p:txBody>
          <a:bodyPr/>
          <a:lstStyle/>
          <a:p>
            <a:pPr algn="ctr"/>
            <a:r>
              <a:rPr lang="en-US" b="1" dirty="0" smtClean="0"/>
              <a:t>PROTON-PUMP INHIBITORS</a:t>
            </a:r>
            <a:endParaRPr lang="en-US" dirty="0"/>
          </a:p>
        </p:txBody>
      </p:sp>
      <p:sp>
        <p:nvSpPr>
          <p:cNvPr id="3" name="Content Placeholder 2"/>
          <p:cNvSpPr>
            <a:spLocks noGrp="1"/>
          </p:cNvSpPr>
          <p:nvPr>
            <p:ph idx="1"/>
          </p:nvPr>
        </p:nvSpPr>
        <p:spPr>
          <a:xfrm>
            <a:off x="477079" y="1404730"/>
            <a:ext cx="8282608" cy="4916557"/>
          </a:xfrm>
        </p:spPr>
        <p:txBody>
          <a:bodyPr>
            <a:normAutofit fontScale="92500" lnSpcReduction="10000"/>
          </a:bodyPr>
          <a:lstStyle/>
          <a:p>
            <a:r>
              <a:rPr lang="en-US" b="1" dirty="0"/>
              <a:t>Proton-pump inhibitors</a:t>
            </a:r>
            <a:r>
              <a:rPr lang="en-US" dirty="0"/>
              <a:t> (</a:t>
            </a:r>
            <a:r>
              <a:rPr lang="en-US" b="1" dirty="0"/>
              <a:t>PPIs</a:t>
            </a:r>
            <a:r>
              <a:rPr lang="en-US" dirty="0"/>
              <a:t>) are a group of drugs whose main action is a pronounced and long-lasting reduction of gastric </a:t>
            </a:r>
            <a:r>
              <a:rPr lang="en-US" dirty="0" smtClean="0"/>
              <a:t>acid production.</a:t>
            </a:r>
          </a:p>
          <a:p>
            <a:pPr marL="0" indent="0" fontAlgn="base">
              <a:buNone/>
            </a:pPr>
            <a:endParaRPr lang="en-US" dirty="0" smtClean="0"/>
          </a:p>
          <a:p>
            <a:pPr marL="0" indent="0" fontAlgn="base">
              <a:buNone/>
            </a:pPr>
            <a:r>
              <a:rPr lang="en-US" dirty="0" smtClean="0"/>
              <a:t>Proton </a:t>
            </a:r>
            <a:r>
              <a:rPr lang="en-US" dirty="0"/>
              <a:t>pump inhibitors are used to:</a:t>
            </a:r>
          </a:p>
          <a:p>
            <a:pPr fontAlgn="base"/>
            <a:r>
              <a:rPr lang="en-US" dirty="0"/>
              <a:t>Relieve symptoms of acid reflux, or </a:t>
            </a:r>
            <a:r>
              <a:rPr lang="en-US" dirty="0" err="1"/>
              <a:t>gastroesophageal</a:t>
            </a:r>
            <a:r>
              <a:rPr lang="en-US" dirty="0"/>
              <a:t> reflux disease (GERD). This is a condition in which food or liquid moves up from the stomach to the esophagus (the tube from the mouth to the stomach).</a:t>
            </a:r>
          </a:p>
          <a:p>
            <a:pPr fontAlgn="base"/>
            <a:r>
              <a:rPr lang="en-US" dirty="0"/>
              <a:t>Treat a peptic or stomach ulcer.</a:t>
            </a:r>
          </a:p>
          <a:p>
            <a:pPr fontAlgn="base"/>
            <a:r>
              <a:rPr lang="en-US" dirty="0"/>
              <a:t>Treat damage to the lower esophagus caused by acid reflux</a:t>
            </a:r>
            <a:r>
              <a:rPr lang="en-US" dirty="0" smtClean="0"/>
              <a:t>.</a:t>
            </a:r>
            <a:endParaRPr lang="en-US" dirty="0"/>
          </a:p>
        </p:txBody>
      </p:sp>
    </p:spTree>
    <p:extLst>
      <p:ext uri="{BB962C8B-B14F-4D97-AF65-F5344CB8AC3E}">
        <p14:creationId xmlns:p14="http://schemas.microsoft.com/office/powerpoint/2010/main" val="1266046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304" y="384313"/>
            <a:ext cx="8560905" cy="5976730"/>
          </a:xfrm>
        </p:spPr>
        <p:txBody>
          <a:bodyPr>
            <a:normAutofit fontScale="92500" lnSpcReduction="20000"/>
          </a:bodyPr>
          <a:lstStyle/>
          <a:p>
            <a:pPr algn="just"/>
            <a:r>
              <a:rPr lang="en-US" dirty="0"/>
              <a:t>The gastric proton-pump inhibitors currently available all retain the same key chemical features present in omeprazole, indicating that the structural requirements to achieve irreversible inhibition of the gastric ATPase enzyme. Thus the potency of irreversible proton-pump inhibitors is a time and pH-dependent property</a:t>
            </a:r>
            <a:r>
              <a:rPr lang="en-US" dirty="0" smtClean="0"/>
              <a:t>.</a:t>
            </a:r>
          </a:p>
          <a:p>
            <a:pPr algn="just"/>
            <a:endParaRPr lang="en-US" dirty="0"/>
          </a:p>
          <a:p>
            <a:pPr algn="just"/>
            <a:endParaRPr lang="en-US" dirty="0" smtClean="0"/>
          </a:p>
          <a:p>
            <a:pPr algn="just"/>
            <a:endParaRPr lang="en-US" dirty="0"/>
          </a:p>
          <a:p>
            <a:pPr algn="just"/>
            <a:endParaRPr lang="en-US" dirty="0"/>
          </a:p>
          <a:p>
            <a:pPr marL="0" indent="0" algn="just">
              <a:buNone/>
            </a:pPr>
            <a:r>
              <a:rPr lang="en-US" dirty="0" smtClean="0"/>
              <a:t>		</a:t>
            </a:r>
            <a:r>
              <a:rPr lang="en-US" dirty="0"/>
              <a:t> </a:t>
            </a:r>
            <a:r>
              <a:rPr lang="en-US" dirty="0" smtClean="0"/>
              <a:t>omeprazole		 </a:t>
            </a:r>
            <a:r>
              <a:rPr lang="en-US" dirty="0" err="1"/>
              <a:t>tenatoprazole</a:t>
            </a:r>
            <a:endParaRPr lang="en-US" dirty="0" smtClean="0"/>
          </a:p>
          <a:p>
            <a:pPr algn="just"/>
            <a:r>
              <a:rPr lang="en-US" dirty="0" smtClean="0"/>
              <a:t>The </a:t>
            </a:r>
            <a:r>
              <a:rPr lang="en-US" dirty="0" err="1"/>
              <a:t>benzimidazole</a:t>
            </a:r>
            <a:r>
              <a:rPr lang="en-US" dirty="0"/>
              <a:t> group of omeprazole has been replaced by other </a:t>
            </a:r>
            <a:r>
              <a:rPr lang="en-US" dirty="0" err="1"/>
              <a:t>heterocycles</a:t>
            </a:r>
            <a:r>
              <a:rPr lang="en-US" dirty="0"/>
              <a:t> and its activity retained, with the </a:t>
            </a:r>
            <a:r>
              <a:rPr lang="en-US" dirty="0" err="1"/>
              <a:t>methoxyimidazopyridine</a:t>
            </a:r>
            <a:r>
              <a:rPr lang="en-US" dirty="0"/>
              <a:t> compound </a:t>
            </a:r>
            <a:r>
              <a:rPr lang="en-US" dirty="0" err="1"/>
              <a:t>tenatoprazole</a:t>
            </a:r>
            <a:r>
              <a:rPr lang="en-US" dirty="0"/>
              <a:t> </a:t>
            </a:r>
            <a:r>
              <a:rPr lang="en-US" dirty="0" smtClean="0"/>
              <a:t>being </a:t>
            </a:r>
            <a:r>
              <a:rPr lang="en-US" dirty="0"/>
              <a:t>the most advanced. Similarly, the fused benzene ring of the </a:t>
            </a:r>
            <a:r>
              <a:rPr lang="en-US" dirty="0" err="1"/>
              <a:t>benzimidazole</a:t>
            </a:r>
            <a:r>
              <a:rPr lang="en-US" dirty="0"/>
              <a:t> group has been substituted by a </a:t>
            </a:r>
            <a:r>
              <a:rPr lang="en-US" dirty="0" err="1"/>
              <a:t>thiophene</a:t>
            </a:r>
            <a:r>
              <a:rPr lang="en-US" dirty="0"/>
              <a:t> ring in the </a:t>
            </a:r>
            <a:r>
              <a:rPr lang="en-US" dirty="0" err="1" smtClean="0"/>
              <a:t>saviprazole</a:t>
            </a:r>
            <a:r>
              <a:rPr lang="en-US" dirty="0" smtClean="0"/>
              <a:t>.</a:t>
            </a:r>
            <a:endParaRPr lang="en-US" dirty="0"/>
          </a:p>
        </p:txBody>
      </p:sp>
      <p:pic>
        <p:nvPicPr>
          <p:cNvPr id="4" name="Picture 3"/>
          <p:cNvPicPr>
            <a:picLocks noChangeAspect="1"/>
          </p:cNvPicPr>
          <p:nvPr/>
        </p:nvPicPr>
        <p:blipFill>
          <a:blip r:embed="rId2"/>
          <a:stretch>
            <a:fillRect/>
          </a:stretch>
        </p:blipFill>
        <p:spPr>
          <a:xfrm>
            <a:off x="1270575" y="2805521"/>
            <a:ext cx="2810784" cy="993712"/>
          </a:xfrm>
          <a:prstGeom prst="rect">
            <a:avLst/>
          </a:prstGeom>
        </p:spPr>
      </p:pic>
      <p:pic>
        <p:nvPicPr>
          <p:cNvPr id="5" name="Picture 4"/>
          <p:cNvPicPr>
            <a:picLocks noChangeAspect="1"/>
          </p:cNvPicPr>
          <p:nvPr/>
        </p:nvPicPr>
        <p:blipFill>
          <a:blip r:embed="rId3"/>
          <a:stretch>
            <a:fillRect/>
          </a:stretch>
        </p:blipFill>
        <p:spPr>
          <a:xfrm>
            <a:off x="4532242" y="2706955"/>
            <a:ext cx="2703445" cy="1112572"/>
          </a:xfrm>
          <a:prstGeom prst="rect">
            <a:avLst/>
          </a:prstGeom>
        </p:spPr>
      </p:pic>
    </p:spTree>
    <p:extLst>
      <p:ext uri="{BB962C8B-B14F-4D97-AF65-F5344CB8AC3E}">
        <p14:creationId xmlns:p14="http://schemas.microsoft.com/office/powerpoint/2010/main" val="583059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28600" y="2667000"/>
            <a:ext cx="8534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lgn="just">
              <a:buFontTx/>
              <a:buChar char="•"/>
            </a:pPr>
            <a:r>
              <a:rPr lang="en-GB" altLang="en-GB" sz="2000" b="1" dirty="0">
                <a:latin typeface="+mn-lt"/>
              </a:rPr>
              <a:t>Originally an antiviral drug</a:t>
            </a:r>
          </a:p>
          <a:p>
            <a:pPr algn="just">
              <a:buFontTx/>
              <a:buChar char="•"/>
            </a:pPr>
            <a:r>
              <a:rPr lang="en-GB" altLang="en-GB" sz="2000" b="1" dirty="0">
                <a:latin typeface="+mn-lt"/>
              </a:rPr>
              <a:t>Inhibits gastric acid secretion</a:t>
            </a:r>
          </a:p>
          <a:p>
            <a:pPr algn="just">
              <a:buFontTx/>
              <a:buChar char="•"/>
            </a:pPr>
            <a:r>
              <a:rPr lang="en-GB" altLang="en-GB" sz="2000" b="1" dirty="0">
                <a:latin typeface="+mn-lt"/>
              </a:rPr>
              <a:t>Liver toxicity due to the </a:t>
            </a:r>
            <a:r>
              <a:rPr lang="en-GB" altLang="en-GB" sz="2000" b="1" dirty="0" err="1">
                <a:latin typeface="+mn-lt"/>
              </a:rPr>
              <a:t>thioamide</a:t>
            </a:r>
            <a:r>
              <a:rPr lang="en-GB" altLang="en-GB" sz="2000" b="1" dirty="0">
                <a:latin typeface="+mn-lt"/>
              </a:rPr>
              <a:t> group</a:t>
            </a:r>
          </a:p>
        </p:txBody>
      </p:sp>
      <p:sp>
        <p:nvSpPr>
          <p:cNvPr id="9219" name="Text Box 3"/>
          <p:cNvSpPr txBox="1">
            <a:spLocks noChangeArrowheads="1"/>
          </p:cNvSpPr>
          <p:nvPr/>
        </p:nvSpPr>
        <p:spPr bwMode="auto">
          <a:xfrm>
            <a:off x="152400" y="304800"/>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t>Design </a:t>
            </a:r>
            <a:r>
              <a:rPr lang="en-GB" altLang="en-GB" sz="2800" b="1" dirty="0"/>
              <a:t>of </a:t>
            </a:r>
            <a:r>
              <a:rPr lang="en-GB" altLang="en-GB" sz="2800" b="1" dirty="0" smtClean="0"/>
              <a:t>omeprazole</a:t>
            </a:r>
            <a:endParaRPr lang="en-GB" altLang="en-GB" b="1" dirty="0"/>
          </a:p>
        </p:txBody>
      </p:sp>
      <p:sp>
        <p:nvSpPr>
          <p:cNvPr id="9259" name="Text Box 43"/>
          <p:cNvSpPr txBox="1">
            <a:spLocks noChangeArrowheads="1"/>
          </p:cNvSpPr>
          <p:nvPr/>
        </p:nvSpPr>
        <p:spPr bwMode="auto">
          <a:xfrm>
            <a:off x="152400" y="914400"/>
            <a:ext cx="8991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b="1" dirty="0" smtClean="0"/>
              <a:t>1</a:t>
            </a:r>
            <a:r>
              <a:rPr lang="en-GB" altLang="en-GB" b="1" dirty="0"/>
              <a:t>. The lead compound</a:t>
            </a:r>
          </a:p>
        </p:txBody>
      </p:sp>
      <p:pic>
        <p:nvPicPr>
          <p:cNvPr id="9260" name="Picture 44"/>
          <p:cNvPicPr>
            <a:picLocks noChangeAspect="1" noChangeArrowheads="1"/>
          </p:cNvPicPr>
          <p:nvPr/>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3657600" y="1447800"/>
            <a:ext cx="1630363"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61" name="Text Box 45"/>
          <p:cNvSpPr txBox="1">
            <a:spLocks noChangeArrowheads="1"/>
          </p:cNvSpPr>
          <p:nvPr/>
        </p:nvSpPr>
        <p:spPr bwMode="auto">
          <a:xfrm>
            <a:off x="152400" y="3962400"/>
            <a:ext cx="853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b="1" dirty="0" smtClean="0"/>
              <a:t>2</a:t>
            </a:r>
            <a:r>
              <a:rPr lang="en-GB" altLang="en-GB" b="1" dirty="0"/>
              <a:t>. Modification of the </a:t>
            </a:r>
            <a:r>
              <a:rPr lang="en-GB" altLang="en-GB" b="1" dirty="0" err="1" smtClean="0"/>
              <a:t>thioamide</a:t>
            </a:r>
            <a:r>
              <a:rPr lang="en-GB" altLang="en-GB" b="1" dirty="0" smtClean="0"/>
              <a:t> </a:t>
            </a:r>
            <a:r>
              <a:rPr lang="en-GB" altLang="en-GB" b="1" dirty="0"/>
              <a:t>group</a:t>
            </a:r>
          </a:p>
        </p:txBody>
      </p:sp>
      <p:pic>
        <p:nvPicPr>
          <p:cNvPr id="9262" name="Picture 46"/>
          <p:cNvPicPr>
            <a:picLocks noChangeAspect="1" noChangeArrowheads="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3581400" y="4495800"/>
            <a:ext cx="1935163"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63" name="Text Box 47"/>
          <p:cNvSpPr txBox="1">
            <a:spLocks noChangeArrowheads="1"/>
          </p:cNvSpPr>
          <p:nvPr/>
        </p:nvSpPr>
        <p:spPr bwMode="auto">
          <a:xfrm>
            <a:off x="228600" y="5638800"/>
            <a:ext cx="8534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lgn="just">
              <a:buFontTx/>
              <a:buChar char="•"/>
            </a:pPr>
            <a:r>
              <a:rPr lang="en-GB" altLang="en-GB" sz="2000" b="1">
                <a:latin typeface="+mn-lt"/>
              </a:rPr>
              <a:t>Inhibits gastric acid secretion</a:t>
            </a:r>
          </a:p>
          <a:p>
            <a:pPr algn="just">
              <a:buFontTx/>
              <a:buChar char="•"/>
            </a:pPr>
            <a:r>
              <a:rPr lang="en-GB" altLang="en-GB" sz="2000" b="1">
                <a:latin typeface="+mn-lt"/>
              </a:rPr>
              <a:t>The pyridine ring and bridging CH</a:t>
            </a:r>
            <a:r>
              <a:rPr lang="en-GB" altLang="en-GB" sz="2000" b="1" baseline="-25000">
                <a:latin typeface="+mn-lt"/>
              </a:rPr>
              <a:t>2</a:t>
            </a:r>
            <a:r>
              <a:rPr lang="en-GB" altLang="en-GB" sz="2000" b="1">
                <a:latin typeface="+mn-lt"/>
              </a:rPr>
              <a:t>S moiety are important to activity</a:t>
            </a:r>
          </a:p>
          <a:p>
            <a:pPr algn="just">
              <a:buFontTx/>
              <a:buChar char="•"/>
            </a:pPr>
            <a:endParaRPr lang="en-GB" altLang="en-GB" sz="2000" b="1">
              <a:latin typeface="+mn-lt"/>
            </a:endParaRPr>
          </a:p>
        </p:txBody>
      </p:sp>
      <p:sp>
        <p:nvSpPr>
          <p:cNvPr id="2" name="TextBox 1"/>
          <p:cNvSpPr txBox="1"/>
          <p:nvPr/>
        </p:nvSpPr>
        <p:spPr>
          <a:xfrm>
            <a:off x="3236648" y="2419906"/>
            <a:ext cx="2480166" cy="369332"/>
          </a:xfrm>
          <a:prstGeom prst="rect">
            <a:avLst/>
          </a:prstGeom>
          <a:noFill/>
        </p:spPr>
        <p:txBody>
          <a:bodyPr wrap="none" rtlCol="0">
            <a:spAutoFit/>
          </a:bodyPr>
          <a:lstStyle/>
          <a:p>
            <a:r>
              <a:rPr lang="en-US" b="1" dirty="0">
                <a:latin typeface="Times New Roman" panose="02020603050405020304" pitchFamily="18" charset="0"/>
                <a:cs typeface="Times New Roman" panose="02020603050405020304" pitchFamily="18" charset="0"/>
              </a:rPr>
              <a:t>2-pyridylthioacteamide</a:t>
            </a:r>
          </a:p>
        </p:txBody>
      </p:sp>
    </p:spTree>
    <p:extLst>
      <p:ext uri="{BB962C8B-B14F-4D97-AF65-F5344CB8AC3E}">
        <p14:creationId xmlns:p14="http://schemas.microsoft.com/office/powerpoint/2010/main" val="1095112361"/>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9260"/>
                                        </p:tgtEl>
                                        <p:attrNameLst>
                                          <p:attrName>style.visibility</p:attrName>
                                        </p:attrNameLst>
                                      </p:cBhvr>
                                      <p:to>
                                        <p:strVal val="visible"/>
                                      </p:to>
                                    </p:set>
                                    <p:animEffect transition="in" filter="box(out)">
                                      <p:cBhvr>
                                        <p:cTn id="7" dur="500"/>
                                        <p:tgtEl>
                                          <p:spTgt spid="92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8">
                                            <p:txEl>
                                              <p:pRg st="0" end="0"/>
                                            </p:txEl>
                                          </p:spTgt>
                                        </p:tgtEl>
                                        <p:attrNameLst>
                                          <p:attrName>style.visibility</p:attrName>
                                        </p:attrNameLst>
                                      </p:cBhvr>
                                      <p:to>
                                        <p:strVal val="visible"/>
                                      </p:to>
                                    </p:set>
                                    <p:animEffect transition="in" filter="randombar(horizontal)">
                                      <p:cBhvr>
                                        <p:cTn id="12" dur="500"/>
                                        <p:tgtEl>
                                          <p:spTgt spid="921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218">
                                            <p:txEl>
                                              <p:pRg st="1" end="1"/>
                                            </p:txEl>
                                          </p:spTgt>
                                        </p:tgtEl>
                                        <p:attrNameLst>
                                          <p:attrName>style.visibility</p:attrName>
                                        </p:attrNameLst>
                                      </p:cBhvr>
                                      <p:to>
                                        <p:strVal val="visible"/>
                                      </p:to>
                                    </p:set>
                                    <p:animEffect transition="in" filter="randombar(horizontal)">
                                      <p:cBhvr>
                                        <p:cTn id="17" dur="500"/>
                                        <p:tgtEl>
                                          <p:spTgt spid="9218">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218">
                                            <p:txEl>
                                              <p:pRg st="2" end="2"/>
                                            </p:txEl>
                                          </p:spTgt>
                                        </p:tgtEl>
                                        <p:attrNameLst>
                                          <p:attrName>style.visibility</p:attrName>
                                        </p:attrNameLst>
                                      </p:cBhvr>
                                      <p:to>
                                        <p:strVal val="visible"/>
                                      </p:to>
                                    </p:set>
                                    <p:animEffect transition="in" filter="randombar(horizontal)">
                                      <p:cBhvr>
                                        <p:cTn id="22" dur="500"/>
                                        <p:tgtEl>
                                          <p:spTgt spid="9218">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261"/>
                                        </p:tgtEl>
                                        <p:attrNameLst>
                                          <p:attrName>style.visibility</p:attrName>
                                        </p:attrNameLst>
                                      </p:cBhvr>
                                      <p:to>
                                        <p:strVal val="visible"/>
                                      </p:to>
                                    </p:set>
                                    <p:animEffect transition="in" filter="randombar(horizontal)">
                                      <p:cBhvr>
                                        <p:cTn id="27" dur="500"/>
                                        <p:tgtEl>
                                          <p:spTgt spid="926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9262"/>
                                        </p:tgtEl>
                                        <p:attrNameLst>
                                          <p:attrName>style.visibility</p:attrName>
                                        </p:attrNameLst>
                                      </p:cBhvr>
                                      <p:to>
                                        <p:strVal val="visible"/>
                                      </p:to>
                                    </p:set>
                                    <p:animEffect transition="in" filter="box(out)">
                                      <p:cBhvr>
                                        <p:cTn id="32" dur="500"/>
                                        <p:tgtEl>
                                          <p:spTgt spid="92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9263">
                                            <p:txEl>
                                              <p:pRg st="0" end="0"/>
                                            </p:txEl>
                                          </p:spTgt>
                                        </p:tgtEl>
                                        <p:attrNameLst>
                                          <p:attrName>style.visibility</p:attrName>
                                        </p:attrNameLst>
                                      </p:cBhvr>
                                      <p:to>
                                        <p:strVal val="visible"/>
                                      </p:to>
                                    </p:set>
                                    <p:animEffect transition="in" filter="randombar(horizontal)">
                                      <p:cBhvr>
                                        <p:cTn id="37" dur="500"/>
                                        <p:tgtEl>
                                          <p:spTgt spid="9263">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9263">
                                            <p:txEl>
                                              <p:pRg st="1" end="1"/>
                                            </p:txEl>
                                          </p:spTgt>
                                        </p:tgtEl>
                                        <p:attrNameLst>
                                          <p:attrName>style.visibility</p:attrName>
                                        </p:attrNameLst>
                                      </p:cBhvr>
                                      <p:to>
                                        <p:strVal val="visible"/>
                                      </p:to>
                                    </p:set>
                                    <p:animEffect transition="in" filter="randombar(horizontal)">
                                      <p:cBhvr>
                                        <p:cTn id="42" dur="500"/>
                                        <p:tgtEl>
                                          <p:spTgt spid="92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autoUpdateAnimBg="0"/>
      <p:bldP spid="9261" grpId="0" autoUpdateAnimBg="0"/>
      <p:bldP spid="926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28600" y="2819400"/>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lgn="just">
              <a:buFontTx/>
              <a:buChar char="•"/>
            </a:pPr>
            <a:r>
              <a:rPr lang="en-GB" altLang="en-GB" sz="2000" b="1"/>
              <a:t>Increase in activity due to the benzimidazole ring</a:t>
            </a:r>
          </a:p>
        </p:txBody>
      </p:sp>
      <p:sp>
        <p:nvSpPr>
          <p:cNvPr id="10244" name="Text Box 4"/>
          <p:cNvSpPr txBox="1">
            <a:spLocks noChangeArrowheads="1"/>
          </p:cNvSpPr>
          <p:nvPr/>
        </p:nvSpPr>
        <p:spPr bwMode="auto">
          <a:xfrm>
            <a:off x="152400" y="914400"/>
            <a:ext cx="8991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b="1" dirty="0" smtClean="0">
                <a:latin typeface="Times" panose="02020603050405020304" pitchFamily="18" charset="0"/>
              </a:rPr>
              <a:t>3. </a:t>
            </a:r>
            <a:r>
              <a:rPr lang="en-GB" altLang="en-GB" b="1" dirty="0">
                <a:latin typeface="Times" panose="02020603050405020304" pitchFamily="18" charset="0"/>
              </a:rPr>
              <a:t>Modify the imidazole ring</a:t>
            </a:r>
          </a:p>
        </p:txBody>
      </p:sp>
      <p:sp>
        <p:nvSpPr>
          <p:cNvPr id="10246" name="Text Box 6"/>
          <p:cNvSpPr txBox="1">
            <a:spLocks noChangeArrowheads="1"/>
          </p:cNvSpPr>
          <p:nvPr/>
        </p:nvSpPr>
        <p:spPr bwMode="auto">
          <a:xfrm>
            <a:off x="152400" y="3352800"/>
            <a:ext cx="853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b="1" dirty="0" smtClean="0">
                <a:latin typeface="Times" panose="02020603050405020304" pitchFamily="18" charset="0"/>
              </a:rPr>
              <a:t>4. </a:t>
            </a:r>
            <a:r>
              <a:rPr lang="en-GB" altLang="en-GB" b="1" dirty="0">
                <a:latin typeface="Times" panose="02020603050405020304" pitchFamily="18" charset="0"/>
              </a:rPr>
              <a:t>Drug metabolism studies</a:t>
            </a:r>
          </a:p>
        </p:txBody>
      </p:sp>
      <p:sp>
        <p:nvSpPr>
          <p:cNvPr id="10248" name="Text Box 8"/>
          <p:cNvSpPr txBox="1">
            <a:spLocks noChangeArrowheads="1"/>
          </p:cNvSpPr>
          <p:nvPr/>
        </p:nvSpPr>
        <p:spPr bwMode="auto">
          <a:xfrm>
            <a:off x="228600" y="5181600"/>
            <a:ext cx="85344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lgn="just">
              <a:buFontTx/>
              <a:buChar char="•"/>
            </a:pPr>
            <a:r>
              <a:rPr lang="en-GB" altLang="en-GB" sz="2000" b="1"/>
              <a:t>Timoprazole formed by metabolism of H124/26</a:t>
            </a:r>
          </a:p>
          <a:p>
            <a:pPr algn="just">
              <a:buFontTx/>
              <a:buChar char="•"/>
            </a:pPr>
            <a:r>
              <a:rPr lang="en-GB" altLang="en-GB" sz="2000" b="1"/>
              <a:t>Timoprazole is the active drug</a:t>
            </a:r>
          </a:p>
          <a:p>
            <a:pPr algn="just">
              <a:buFontTx/>
              <a:buChar char="•"/>
            </a:pPr>
            <a:r>
              <a:rPr lang="en-GB" altLang="en-GB" sz="2000" b="1"/>
              <a:t>Pyridinylmethylsulfinyl benzimidazole structure</a:t>
            </a:r>
          </a:p>
          <a:p>
            <a:pPr algn="just">
              <a:buFontTx/>
              <a:buChar char="•"/>
            </a:pPr>
            <a:r>
              <a:rPr lang="en-GB" altLang="en-GB" sz="2000" b="1"/>
              <a:t>Side effect - inhibits iodine uptake by the thyroid gland</a:t>
            </a:r>
          </a:p>
          <a:p>
            <a:pPr algn="just">
              <a:buFontTx/>
              <a:buChar char="•"/>
            </a:pPr>
            <a:endParaRPr lang="en-GB" altLang="en-GB" sz="2000" b="1"/>
          </a:p>
        </p:txBody>
      </p:sp>
      <p:pic>
        <p:nvPicPr>
          <p:cNvPr id="10249"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1143000"/>
            <a:ext cx="2506663" cy="141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50"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200" y="3657600"/>
            <a:ext cx="2447925"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51" name="Text Box 11"/>
          <p:cNvSpPr txBox="1">
            <a:spLocks noChangeArrowheads="1"/>
          </p:cNvSpPr>
          <p:nvPr/>
        </p:nvSpPr>
        <p:spPr bwMode="auto">
          <a:xfrm>
            <a:off x="193344" y="304800"/>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latin typeface="OUP Argo" pitchFamily="34" charset="0"/>
              </a:rPr>
              <a:t>Design </a:t>
            </a:r>
            <a:r>
              <a:rPr lang="en-GB" altLang="en-GB" sz="2800" b="1" dirty="0">
                <a:latin typeface="OUP Argo" pitchFamily="34" charset="0"/>
              </a:rPr>
              <a:t>of omeprazole </a:t>
            </a:r>
            <a:endParaRPr lang="en-GB" altLang="en-GB" b="1" dirty="0">
              <a:latin typeface="OUP Argo" pitchFamily="34" charset="0"/>
            </a:endParaRPr>
          </a:p>
        </p:txBody>
      </p:sp>
    </p:spTree>
    <p:extLst>
      <p:ext uri="{BB962C8B-B14F-4D97-AF65-F5344CB8AC3E}">
        <p14:creationId xmlns:p14="http://schemas.microsoft.com/office/powerpoint/2010/main" val="3896448860"/>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0249"/>
                                        </p:tgtEl>
                                        <p:attrNameLst>
                                          <p:attrName>style.visibility</p:attrName>
                                        </p:attrNameLst>
                                      </p:cBhvr>
                                      <p:to>
                                        <p:strVal val="visible"/>
                                      </p:to>
                                    </p:set>
                                    <p:animEffect transition="in" filter="box(out)">
                                      <p:cBhvr>
                                        <p:cTn id="7" dur="500"/>
                                        <p:tgtEl>
                                          <p:spTgt spid="102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242"/>
                                        </p:tgtEl>
                                        <p:attrNameLst>
                                          <p:attrName>style.visibility</p:attrName>
                                        </p:attrNameLst>
                                      </p:cBhvr>
                                      <p:to>
                                        <p:strVal val="visible"/>
                                      </p:to>
                                    </p:set>
                                    <p:animEffect transition="in" filter="randombar(horizontal)">
                                      <p:cBhvr>
                                        <p:cTn id="12" dur="500"/>
                                        <p:tgtEl>
                                          <p:spTgt spid="102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246"/>
                                        </p:tgtEl>
                                        <p:attrNameLst>
                                          <p:attrName>style.visibility</p:attrName>
                                        </p:attrNameLst>
                                      </p:cBhvr>
                                      <p:to>
                                        <p:strVal val="visible"/>
                                      </p:to>
                                    </p:set>
                                    <p:animEffect transition="in" filter="randombar(horizontal)">
                                      <p:cBhvr>
                                        <p:cTn id="17" dur="500"/>
                                        <p:tgtEl>
                                          <p:spTgt spid="102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10250"/>
                                        </p:tgtEl>
                                        <p:attrNameLst>
                                          <p:attrName>style.visibility</p:attrName>
                                        </p:attrNameLst>
                                      </p:cBhvr>
                                      <p:to>
                                        <p:strVal val="visible"/>
                                      </p:to>
                                    </p:set>
                                    <p:animEffect transition="in" filter="box(out)">
                                      <p:cBhvr>
                                        <p:cTn id="22" dur="500"/>
                                        <p:tgtEl>
                                          <p:spTgt spid="1025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0248">
                                            <p:txEl>
                                              <p:pRg st="0" end="0"/>
                                            </p:txEl>
                                          </p:spTgt>
                                        </p:tgtEl>
                                        <p:attrNameLst>
                                          <p:attrName>style.visibility</p:attrName>
                                        </p:attrNameLst>
                                      </p:cBhvr>
                                      <p:to>
                                        <p:strVal val="visible"/>
                                      </p:to>
                                    </p:set>
                                    <p:animEffect transition="in" filter="randombar(horizontal)">
                                      <p:cBhvr>
                                        <p:cTn id="27" dur="500"/>
                                        <p:tgtEl>
                                          <p:spTgt spid="10248">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248">
                                            <p:txEl>
                                              <p:pRg st="1" end="1"/>
                                            </p:txEl>
                                          </p:spTgt>
                                        </p:tgtEl>
                                        <p:attrNameLst>
                                          <p:attrName>style.visibility</p:attrName>
                                        </p:attrNameLst>
                                      </p:cBhvr>
                                      <p:to>
                                        <p:strVal val="visible"/>
                                      </p:to>
                                    </p:set>
                                    <p:animEffect transition="in" filter="randombar(horizontal)">
                                      <p:cBhvr>
                                        <p:cTn id="32" dur="500"/>
                                        <p:tgtEl>
                                          <p:spTgt spid="10248">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0248">
                                            <p:txEl>
                                              <p:pRg st="2" end="2"/>
                                            </p:txEl>
                                          </p:spTgt>
                                        </p:tgtEl>
                                        <p:attrNameLst>
                                          <p:attrName>style.visibility</p:attrName>
                                        </p:attrNameLst>
                                      </p:cBhvr>
                                      <p:to>
                                        <p:strVal val="visible"/>
                                      </p:to>
                                    </p:set>
                                    <p:animEffect transition="in" filter="randombar(horizontal)">
                                      <p:cBhvr>
                                        <p:cTn id="37" dur="500"/>
                                        <p:tgtEl>
                                          <p:spTgt spid="10248">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0248">
                                            <p:txEl>
                                              <p:pRg st="3" end="3"/>
                                            </p:txEl>
                                          </p:spTgt>
                                        </p:tgtEl>
                                        <p:attrNameLst>
                                          <p:attrName>style.visibility</p:attrName>
                                        </p:attrNameLst>
                                      </p:cBhvr>
                                      <p:to>
                                        <p:strVal val="visible"/>
                                      </p:to>
                                    </p:set>
                                    <p:animEffect transition="in" filter="randombar(horizontal)">
                                      <p:cBhvr>
                                        <p:cTn id="42" dur="500"/>
                                        <p:tgtEl>
                                          <p:spTgt spid="102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6" grpId="0" autoUpdateAnimBg="0"/>
      <p:bldP spid="10248"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52400" y="3810000"/>
            <a:ext cx="8534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lgn="just">
              <a:buFontTx/>
              <a:buChar char="•"/>
            </a:pPr>
            <a:r>
              <a:rPr lang="en-GB" altLang="en-GB" sz="2000" b="1"/>
              <a:t>Potent antisecretory properties over long periods of time</a:t>
            </a:r>
          </a:p>
          <a:p>
            <a:pPr algn="just">
              <a:buFontTx/>
              <a:buChar char="•"/>
            </a:pPr>
            <a:r>
              <a:rPr lang="en-GB" altLang="en-GB" sz="2000" b="1"/>
              <a:t>No toxic side effects on the thyroid</a:t>
            </a:r>
          </a:p>
          <a:p>
            <a:pPr algn="just">
              <a:buFontTx/>
              <a:buChar char="•"/>
            </a:pPr>
            <a:r>
              <a:rPr lang="en-GB" altLang="en-GB" sz="2000" b="1"/>
              <a:t>No other serous side effects</a:t>
            </a:r>
          </a:p>
        </p:txBody>
      </p:sp>
      <p:sp>
        <p:nvSpPr>
          <p:cNvPr id="11268" name="Text Box 4"/>
          <p:cNvSpPr txBox="1">
            <a:spLocks noChangeArrowheads="1"/>
          </p:cNvSpPr>
          <p:nvPr/>
        </p:nvSpPr>
        <p:spPr bwMode="auto">
          <a:xfrm>
            <a:off x="152400" y="914400"/>
            <a:ext cx="8991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b="1" dirty="0" smtClean="0">
                <a:latin typeface="Times" panose="02020603050405020304" pitchFamily="18" charset="0"/>
              </a:rPr>
              <a:t>5. </a:t>
            </a:r>
            <a:r>
              <a:rPr lang="en-GB" altLang="en-GB" b="1" dirty="0">
                <a:latin typeface="Times" panose="02020603050405020304" pitchFamily="18" charset="0"/>
              </a:rPr>
              <a:t>Add substituents to the heterocyclic rings</a:t>
            </a:r>
          </a:p>
        </p:txBody>
      </p:sp>
      <p:pic>
        <p:nvPicPr>
          <p:cNvPr id="11273"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1800" y="1905000"/>
            <a:ext cx="3103563" cy="129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74" name="Text Box 10"/>
          <p:cNvSpPr txBox="1">
            <a:spLocks noChangeArrowheads="1"/>
          </p:cNvSpPr>
          <p:nvPr/>
        </p:nvSpPr>
        <p:spPr bwMode="auto">
          <a:xfrm>
            <a:off x="152400" y="304800"/>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latin typeface="OUP Argo" pitchFamily="34" charset="0"/>
              </a:rPr>
              <a:t>Design </a:t>
            </a:r>
            <a:r>
              <a:rPr lang="en-GB" altLang="en-GB" sz="2800" b="1" dirty="0">
                <a:latin typeface="OUP Argo" pitchFamily="34" charset="0"/>
              </a:rPr>
              <a:t>of omeprazole </a:t>
            </a:r>
            <a:endParaRPr lang="en-GB" altLang="en-GB" b="1" dirty="0">
              <a:latin typeface="OUP Argo" pitchFamily="34" charset="0"/>
            </a:endParaRPr>
          </a:p>
        </p:txBody>
      </p:sp>
    </p:spTree>
    <p:extLst>
      <p:ext uri="{BB962C8B-B14F-4D97-AF65-F5344CB8AC3E}">
        <p14:creationId xmlns:p14="http://schemas.microsoft.com/office/powerpoint/2010/main" val="1869223693"/>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1273"/>
                                        </p:tgtEl>
                                        <p:attrNameLst>
                                          <p:attrName>style.visibility</p:attrName>
                                        </p:attrNameLst>
                                      </p:cBhvr>
                                      <p:to>
                                        <p:strVal val="visible"/>
                                      </p:to>
                                    </p:set>
                                    <p:animEffect transition="in" filter="box(out)">
                                      <p:cBhvr>
                                        <p:cTn id="7" dur="500"/>
                                        <p:tgtEl>
                                          <p:spTgt spid="112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266">
                                            <p:txEl>
                                              <p:pRg st="0" end="0"/>
                                            </p:txEl>
                                          </p:spTgt>
                                        </p:tgtEl>
                                        <p:attrNameLst>
                                          <p:attrName>style.visibility</p:attrName>
                                        </p:attrNameLst>
                                      </p:cBhvr>
                                      <p:to>
                                        <p:strVal val="visible"/>
                                      </p:to>
                                    </p:set>
                                    <p:animEffect transition="in" filter="randombar(horizontal)">
                                      <p:cBhvr>
                                        <p:cTn id="12" dur="500"/>
                                        <p:tgtEl>
                                          <p:spTgt spid="1126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266">
                                            <p:txEl>
                                              <p:pRg st="1" end="1"/>
                                            </p:txEl>
                                          </p:spTgt>
                                        </p:tgtEl>
                                        <p:attrNameLst>
                                          <p:attrName>style.visibility</p:attrName>
                                        </p:attrNameLst>
                                      </p:cBhvr>
                                      <p:to>
                                        <p:strVal val="visible"/>
                                      </p:to>
                                    </p:set>
                                    <p:animEffect transition="in" filter="randombar(horizontal)">
                                      <p:cBhvr>
                                        <p:cTn id="17" dur="500"/>
                                        <p:tgtEl>
                                          <p:spTgt spid="1126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266">
                                            <p:txEl>
                                              <p:pRg st="2" end="2"/>
                                            </p:txEl>
                                          </p:spTgt>
                                        </p:tgtEl>
                                        <p:attrNameLst>
                                          <p:attrName>style.visibility</p:attrName>
                                        </p:attrNameLst>
                                      </p:cBhvr>
                                      <p:to>
                                        <p:strVal val="visible"/>
                                      </p:to>
                                    </p:set>
                                    <p:animEffect transition="in" filter="randombar(horizontal)">
                                      <p:cBhvr>
                                        <p:cTn id="22" dur="500"/>
                                        <p:tgtEl>
                                          <p:spTgt spid="112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5"/>
          <p:cNvSpPr txBox="1">
            <a:spLocks noChangeArrowheads="1"/>
          </p:cNvSpPr>
          <p:nvPr/>
        </p:nvSpPr>
        <p:spPr bwMode="auto">
          <a:xfrm>
            <a:off x="152400" y="914400"/>
            <a:ext cx="853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b="1" dirty="0" smtClean="0">
                <a:latin typeface="Times" panose="02020603050405020304" pitchFamily="18" charset="0"/>
              </a:rPr>
              <a:t>6. </a:t>
            </a:r>
            <a:r>
              <a:rPr lang="en-GB" altLang="en-GB" b="1" dirty="0">
                <a:latin typeface="Times" panose="02020603050405020304" pitchFamily="18" charset="0"/>
              </a:rPr>
              <a:t>Substituents varied on the pyridine ring</a:t>
            </a:r>
          </a:p>
        </p:txBody>
      </p:sp>
      <p:sp>
        <p:nvSpPr>
          <p:cNvPr id="12294" name="Text Box 6"/>
          <p:cNvSpPr txBox="1">
            <a:spLocks noChangeArrowheads="1"/>
          </p:cNvSpPr>
          <p:nvPr/>
        </p:nvSpPr>
        <p:spPr bwMode="auto">
          <a:xfrm>
            <a:off x="304800" y="2819400"/>
            <a:ext cx="8534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lgn="just">
              <a:buFontTx/>
              <a:buChar char="•"/>
            </a:pPr>
            <a:r>
              <a:rPr lang="en-GB" altLang="en-GB" sz="2000" b="1"/>
              <a:t>Substituents which increase the basicity of the pyridine ring are good for activity</a:t>
            </a:r>
          </a:p>
          <a:p>
            <a:pPr algn="just">
              <a:buFontTx/>
              <a:buChar char="•"/>
            </a:pPr>
            <a:r>
              <a:rPr lang="en-GB" altLang="en-GB" sz="2000" b="1"/>
              <a:t>Promotes the mechanism of activation</a:t>
            </a:r>
          </a:p>
          <a:p>
            <a:pPr algn="just">
              <a:buFontTx/>
              <a:buChar char="•"/>
            </a:pPr>
            <a:r>
              <a:rPr lang="en-GB" altLang="en-GB" sz="2000" b="1"/>
              <a:t>Methyl substituents at the </a:t>
            </a:r>
            <a:r>
              <a:rPr lang="en-GB" altLang="en-GB" sz="2000" b="1" i="1"/>
              <a:t>meta</a:t>
            </a:r>
            <a:r>
              <a:rPr lang="en-GB" altLang="en-GB" sz="2000" b="1"/>
              <a:t> position have an inductive effect</a:t>
            </a:r>
          </a:p>
          <a:p>
            <a:pPr algn="just">
              <a:buFontTx/>
              <a:buChar char="•"/>
            </a:pPr>
            <a:r>
              <a:rPr lang="en-GB" altLang="en-GB" sz="2000" b="1"/>
              <a:t>Methoxy substituent are more effective at </a:t>
            </a:r>
            <a:r>
              <a:rPr lang="en-GB" altLang="en-GB" sz="2000" b="1" i="1"/>
              <a:t>para</a:t>
            </a:r>
            <a:r>
              <a:rPr lang="en-GB" altLang="en-GB" sz="2000" b="1"/>
              <a:t> position than </a:t>
            </a:r>
            <a:r>
              <a:rPr lang="en-GB" altLang="en-GB" sz="2000" b="1" i="1"/>
              <a:t>meta</a:t>
            </a:r>
            <a:r>
              <a:rPr lang="en-GB" altLang="en-GB" sz="2000" b="1"/>
              <a:t> position</a:t>
            </a:r>
          </a:p>
          <a:p>
            <a:pPr algn="just">
              <a:buFontTx/>
              <a:buChar char="•"/>
            </a:pPr>
            <a:r>
              <a:rPr lang="en-GB" altLang="en-GB" sz="2000" b="1"/>
              <a:t>Resonance effect increases electron density on the nitrogen</a:t>
            </a:r>
          </a:p>
        </p:txBody>
      </p:sp>
      <p:pic>
        <p:nvPicPr>
          <p:cNvPr id="12296"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1447800"/>
            <a:ext cx="3521075" cy="135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7" name="Text Box 9"/>
          <p:cNvSpPr txBox="1">
            <a:spLocks noChangeArrowheads="1"/>
          </p:cNvSpPr>
          <p:nvPr/>
        </p:nvSpPr>
        <p:spPr bwMode="auto">
          <a:xfrm>
            <a:off x="304800" y="6096000"/>
            <a:ext cx="523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buFontTx/>
              <a:buChar char="•"/>
            </a:pPr>
            <a:r>
              <a:rPr lang="en-GB" altLang="en-GB" sz="2000" b="1"/>
              <a:t>H159/69 is potent but chemically too labile</a:t>
            </a:r>
          </a:p>
        </p:txBody>
      </p:sp>
      <p:pic>
        <p:nvPicPr>
          <p:cNvPr id="12298"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965700"/>
            <a:ext cx="1465263" cy="1150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309" name="Group 21"/>
          <p:cNvGrpSpPr>
            <a:grpSpLocks/>
          </p:cNvGrpSpPr>
          <p:nvPr/>
        </p:nvGrpSpPr>
        <p:grpSpPr bwMode="auto">
          <a:xfrm>
            <a:off x="2133600" y="4965700"/>
            <a:ext cx="2078038" cy="1150938"/>
            <a:chOff x="1344" y="2976"/>
            <a:chExt cx="1309" cy="725"/>
          </a:xfrm>
        </p:grpSpPr>
        <p:pic>
          <p:nvPicPr>
            <p:cNvPr id="12299"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8" y="2976"/>
              <a:ext cx="925" cy="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302" name="Picture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44" y="3264"/>
              <a:ext cx="309" cy="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2311" name="Group 23"/>
          <p:cNvGrpSpPr>
            <a:grpSpLocks/>
          </p:cNvGrpSpPr>
          <p:nvPr/>
        </p:nvGrpSpPr>
        <p:grpSpPr bwMode="auto">
          <a:xfrm>
            <a:off x="6705600" y="4965700"/>
            <a:ext cx="2074863" cy="1150938"/>
            <a:chOff x="4224" y="2976"/>
            <a:chExt cx="1307" cy="725"/>
          </a:xfrm>
        </p:grpSpPr>
        <p:pic>
          <p:nvPicPr>
            <p:cNvPr id="12301" name="Picture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08" y="2976"/>
              <a:ext cx="923" cy="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303" name="Picture 1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24" y="3264"/>
              <a:ext cx="309" cy="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2310" name="Group 22"/>
          <p:cNvGrpSpPr>
            <a:grpSpLocks/>
          </p:cNvGrpSpPr>
          <p:nvPr/>
        </p:nvGrpSpPr>
        <p:grpSpPr bwMode="auto">
          <a:xfrm>
            <a:off x="4343400" y="4965700"/>
            <a:ext cx="2078038" cy="1196975"/>
            <a:chOff x="2736" y="2976"/>
            <a:chExt cx="1309" cy="754"/>
          </a:xfrm>
        </p:grpSpPr>
        <p:pic>
          <p:nvPicPr>
            <p:cNvPr id="12300" name="Picture 1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20" y="2976"/>
              <a:ext cx="925" cy="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304" name="Picture 1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36" y="3264"/>
              <a:ext cx="309" cy="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2305" name="Picture 1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52500" y="5673725"/>
            <a:ext cx="528638"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306"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695700" y="5016500"/>
            <a:ext cx="377825"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307" name="Picture 1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08600" y="4965700"/>
            <a:ext cx="6350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08" name="Text Box 20"/>
          <p:cNvSpPr txBox="1">
            <a:spLocks noChangeArrowheads="1"/>
          </p:cNvSpPr>
          <p:nvPr/>
        </p:nvSpPr>
        <p:spPr bwMode="auto">
          <a:xfrm>
            <a:off x="152400" y="304800"/>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latin typeface="OUP Argo" pitchFamily="34" charset="0"/>
              </a:rPr>
              <a:t>Design </a:t>
            </a:r>
            <a:r>
              <a:rPr lang="en-GB" altLang="en-GB" sz="2800" b="1" dirty="0">
                <a:latin typeface="OUP Argo" pitchFamily="34" charset="0"/>
              </a:rPr>
              <a:t>of </a:t>
            </a:r>
            <a:r>
              <a:rPr lang="en-GB" altLang="en-GB" sz="2800" b="1" dirty="0" smtClean="0">
                <a:latin typeface="OUP Argo" pitchFamily="34" charset="0"/>
              </a:rPr>
              <a:t>omeprazole</a:t>
            </a:r>
            <a:endParaRPr lang="en-GB" altLang="en-GB" b="1" dirty="0">
              <a:latin typeface="OUP Argo" pitchFamily="34" charset="0"/>
            </a:endParaRPr>
          </a:p>
        </p:txBody>
      </p:sp>
    </p:spTree>
    <p:extLst>
      <p:ext uri="{BB962C8B-B14F-4D97-AF65-F5344CB8AC3E}">
        <p14:creationId xmlns:p14="http://schemas.microsoft.com/office/powerpoint/2010/main" val="3046138692"/>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checkerboard(across)">
                                      <p:cBhvr>
                                        <p:cTn id="7" dur="500"/>
                                        <p:tgtEl>
                                          <p:spTgt spid="122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294">
                                            <p:txEl>
                                              <p:pRg st="0" end="0"/>
                                            </p:txEl>
                                          </p:spTgt>
                                        </p:tgtEl>
                                        <p:attrNameLst>
                                          <p:attrName>style.visibility</p:attrName>
                                        </p:attrNameLst>
                                      </p:cBhvr>
                                      <p:to>
                                        <p:strVal val="visible"/>
                                      </p:to>
                                    </p:set>
                                    <p:animEffect transition="in" filter="randombar(horizontal)">
                                      <p:cBhvr>
                                        <p:cTn id="12" dur="500"/>
                                        <p:tgtEl>
                                          <p:spTgt spid="1229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2294">
                                            <p:txEl>
                                              <p:pRg st="1" end="1"/>
                                            </p:txEl>
                                          </p:spTgt>
                                        </p:tgtEl>
                                        <p:attrNameLst>
                                          <p:attrName>style.visibility</p:attrName>
                                        </p:attrNameLst>
                                      </p:cBhvr>
                                      <p:to>
                                        <p:strVal val="visible"/>
                                      </p:to>
                                    </p:set>
                                    <p:animEffect transition="in" filter="randombar(horizontal)">
                                      <p:cBhvr>
                                        <p:cTn id="17" dur="500"/>
                                        <p:tgtEl>
                                          <p:spTgt spid="12294">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294">
                                            <p:txEl>
                                              <p:pRg st="2" end="2"/>
                                            </p:txEl>
                                          </p:spTgt>
                                        </p:tgtEl>
                                        <p:attrNameLst>
                                          <p:attrName>style.visibility</p:attrName>
                                        </p:attrNameLst>
                                      </p:cBhvr>
                                      <p:to>
                                        <p:strVal val="visible"/>
                                      </p:to>
                                    </p:set>
                                    <p:animEffect transition="in" filter="randombar(horizontal)">
                                      <p:cBhvr>
                                        <p:cTn id="22" dur="500"/>
                                        <p:tgtEl>
                                          <p:spTgt spid="12294">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2294">
                                            <p:txEl>
                                              <p:pRg st="3" end="3"/>
                                            </p:txEl>
                                          </p:spTgt>
                                        </p:tgtEl>
                                        <p:attrNameLst>
                                          <p:attrName>style.visibility</p:attrName>
                                        </p:attrNameLst>
                                      </p:cBhvr>
                                      <p:to>
                                        <p:strVal val="visible"/>
                                      </p:to>
                                    </p:set>
                                    <p:animEffect transition="in" filter="randombar(horizontal)">
                                      <p:cBhvr>
                                        <p:cTn id="27" dur="500"/>
                                        <p:tgtEl>
                                          <p:spTgt spid="12294">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294">
                                            <p:txEl>
                                              <p:pRg st="4" end="4"/>
                                            </p:txEl>
                                          </p:spTgt>
                                        </p:tgtEl>
                                        <p:attrNameLst>
                                          <p:attrName>style.visibility</p:attrName>
                                        </p:attrNameLst>
                                      </p:cBhvr>
                                      <p:to>
                                        <p:strVal val="visible"/>
                                      </p:to>
                                    </p:set>
                                    <p:animEffect transition="in" filter="randombar(horizontal)">
                                      <p:cBhvr>
                                        <p:cTn id="32" dur="500"/>
                                        <p:tgtEl>
                                          <p:spTgt spid="12294">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2298"/>
                                        </p:tgtEl>
                                        <p:attrNameLst>
                                          <p:attrName>style.visibility</p:attrName>
                                        </p:attrNameLst>
                                      </p:cBhvr>
                                      <p:to>
                                        <p:strVal val="visible"/>
                                      </p:to>
                                    </p:set>
                                    <p:anim calcmode="lin" valueType="num">
                                      <p:cBhvr additive="base">
                                        <p:cTn id="37" dur="500" fill="hold"/>
                                        <p:tgtEl>
                                          <p:spTgt spid="12298"/>
                                        </p:tgtEl>
                                        <p:attrNameLst>
                                          <p:attrName>ppt_x</p:attrName>
                                        </p:attrNameLst>
                                      </p:cBhvr>
                                      <p:tavLst>
                                        <p:tav tm="0">
                                          <p:val>
                                            <p:strVal val="0-#ppt_w/2"/>
                                          </p:val>
                                        </p:tav>
                                        <p:tav tm="100000">
                                          <p:val>
                                            <p:strVal val="#ppt_x"/>
                                          </p:val>
                                        </p:tav>
                                      </p:tavLst>
                                    </p:anim>
                                    <p:anim calcmode="lin" valueType="num">
                                      <p:cBhvr additive="base">
                                        <p:cTn id="38" dur="500" fill="hold"/>
                                        <p:tgtEl>
                                          <p:spTgt spid="1229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12305"/>
                                        </p:tgtEl>
                                        <p:attrNameLst>
                                          <p:attrName>style.visibility</p:attrName>
                                        </p:attrNameLst>
                                      </p:cBhvr>
                                      <p:to>
                                        <p:strVal val="visible"/>
                                      </p:to>
                                    </p:set>
                                    <p:animEffect transition="in" filter="dissolve">
                                      <p:cBhvr>
                                        <p:cTn id="43" dur="500"/>
                                        <p:tgtEl>
                                          <p:spTgt spid="1230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12309"/>
                                        </p:tgtEl>
                                        <p:attrNameLst>
                                          <p:attrName>style.visibility</p:attrName>
                                        </p:attrNameLst>
                                      </p:cBhvr>
                                      <p:to>
                                        <p:strVal val="visible"/>
                                      </p:to>
                                    </p:set>
                                    <p:animEffect transition="in" filter="wipe(left)">
                                      <p:cBhvr>
                                        <p:cTn id="48" dur="500"/>
                                        <p:tgtEl>
                                          <p:spTgt spid="1230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nodeType="clickEffect">
                                  <p:stCondLst>
                                    <p:cond delay="0"/>
                                  </p:stCondLst>
                                  <p:childTnLst>
                                    <p:set>
                                      <p:cBhvr>
                                        <p:cTn id="52" dur="1" fill="hold">
                                          <p:stCondLst>
                                            <p:cond delay="0"/>
                                          </p:stCondLst>
                                        </p:cTn>
                                        <p:tgtEl>
                                          <p:spTgt spid="12306"/>
                                        </p:tgtEl>
                                        <p:attrNameLst>
                                          <p:attrName>style.visibility</p:attrName>
                                        </p:attrNameLst>
                                      </p:cBhvr>
                                      <p:to>
                                        <p:strVal val="visible"/>
                                      </p:to>
                                    </p:set>
                                    <p:animEffect transition="in" filter="wipe(down)">
                                      <p:cBhvr>
                                        <p:cTn id="53" dur="500"/>
                                        <p:tgtEl>
                                          <p:spTgt spid="12306"/>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12310"/>
                                        </p:tgtEl>
                                        <p:attrNameLst>
                                          <p:attrName>style.visibility</p:attrName>
                                        </p:attrNameLst>
                                      </p:cBhvr>
                                      <p:to>
                                        <p:strVal val="visible"/>
                                      </p:to>
                                    </p:set>
                                    <p:animEffect transition="in" filter="wipe(left)">
                                      <p:cBhvr>
                                        <p:cTn id="58" dur="500"/>
                                        <p:tgtEl>
                                          <p:spTgt spid="1231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2" fill="hold" nodeType="clickEffect">
                                  <p:stCondLst>
                                    <p:cond delay="0"/>
                                  </p:stCondLst>
                                  <p:childTnLst>
                                    <p:set>
                                      <p:cBhvr>
                                        <p:cTn id="62" dur="1" fill="hold">
                                          <p:stCondLst>
                                            <p:cond delay="0"/>
                                          </p:stCondLst>
                                        </p:cTn>
                                        <p:tgtEl>
                                          <p:spTgt spid="12307"/>
                                        </p:tgtEl>
                                        <p:attrNameLst>
                                          <p:attrName>style.visibility</p:attrName>
                                        </p:attrNameLst>
                                      </p:cBhvr>
                                      <p:to>
                                        <p:strVal val="visible"/>
                                      </p:to>
                                    </p:set>
                                    <p:animEffect transition="in" filter="wipe(right)">
                                      <p:cBhvr>
                                        <p:cTn id="63" dur="500"/>
                                        <p:tgtEl>
                                          <p:spTgt spid="1230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12311"/>
                                        </p:tgtEl>
                                        <p:attrNameLst>
                                          <p:attrName>style.visibility</p:attrName>
                                        </p:attrNameLst>
                                      </p:cBhvr>
                                      <p:to>
                                        <p:strVal val="visible"/>
                                      </p:to>
                                    </p:set>
                                    <p:animEffect transition="in" filter="wipe(left)">
                                      <p:cBhvr>
                                        <p:cTn id="68" dur="500"/>
                                        <p:tgtEl>
                                          <p:spTgt spid="1231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4" presetClass="entr" presetSubtype="10" fill="hold" grpId="0" nodeType="clickEffect">
                                  <p:stCondLst>
                                    <p:cond delay="0"/>
                                  </p:stCondLst>
                                  <p:childTnLst>
                                    <p:set>
                                      <p:cBhvr>
                                        <p:cTn id="72" dur="1" fill="hold">
                                          <p:stCondLst>
                                            <p:cond delay="0"/>
                                          </p:stCondLst>
                                        </p:cTn>
                                        <p:tgtEl>
                                          <p:spTgt spid="12297"/>
                                        </p:tgtEl>
                                        <p:attrNameLst>
                                          <p:attrName>style.visibility</p:attrName>
                                        </p:attrNameLst>
                                      </p:cBhvr>
                                      <p:to>
                                        <p:strVal val="visible"/>
                                      </p:to>
                                    </p:set>
                                    <p:animEffect transition="in" filter="randombar(horizontal)">
                                      <p:cBhvr>
                                        <p:cTn id="73" dur="500"/>
                                        <p:tgtEl>
                                          <p:spTgt spid="12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build="p" autoUpdateAnimBg="0"/>
      <p:bldP spid="12297"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152400" y="914400"/>
            <a:ext cx="853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b="1" dirty="0" smtClean="0">
                <a:latin typeface="Times" panose="02020603050405020304" pitchFamily="18" charset="0"/>
              </a:rPr>
              <a:t>7. </a:t>
            </a:r>
            <a:r>
              <a:rPr lang="en-GB" altLang="en-GB" b="1" dirty="0">
                <a:latin typeface="Times" panose="02020603050405020304" pitchFamily="18" charset="0"/>
              </a:rPr>
              <a:t>Substituents varied on the </a:t>
            </a:r>
            <a:r>
              <a:rPr lang="en-GB" altLang="en-GB" b="1" dirty="0" err="1">
                <a:latin typeface="Times" panose="02020603050405020304" pitchFamily="18" charset="0"/>
              </a:rPr>
              <a:t>benzimidazole</a:t>
            </a:r>
            <a:r>
              <a:rPr lang="en-GB" altLang="en-GB" b="1" dirty="0">
                <a:latin typeface="Times" panose="02020603050405020304" pitchFamily="18" charset="0"/>
              </a:rPr>
              <a:t>  ring</a:t>
            </a:r>
          </a:p>
        </p:txBody>
      </p:sp>
      <p:sp>
        <p:nvSpPr>
          <p:cNvPr id="13316" name="Text Box 4"/>
          <p:cNvSpPr txBox="1">
            <a:spLocks noChangeArrowheads="1"/>
          </p:cNvSpPr>
          <p:nvPr/>
        </p:nvSpPr>
        <p:spPr bwMode="auto">
          <a:xfrm>
            <a:off x="304800" y="1447800"/>
            <a:ext cx="85344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lgn="just">
              <a:buFontTx/>
              <a:buChar char="•"/>
            </a:pPr>
            <a:r>
              <a:rPr lang="en-GB" altLang="en-GB" sz="2000" b="1"/>
              <a:t>Substituents were varied to get the right balance of potency, chemical stability and synthetic accessibility</a:t>
            </a:r>
          </a:p>
          <a:p>
            <a:pPr algn="just">
              <a:buFontTx/>
              <a:buChar char="•"/>
            </a:pPr>
            <a:r>
              <a:rPr lang="en-GB" altLang="en-GB" sz="2000" b="1"/>
              <a:t>Omeprazole was found to have the best balance</a:t>
            </a:r>
          </a:p>
          <a:p>
            <a:pPr algn="just"/>
            <a:endParaRPr lang="en-GB" altLang="en-GB" sz="2000" b="1"/>
          </a:p>
          <a:p>
            <a:pPr algn="just"/>
            <a:endParaRPr lang="en-GB" altLang="en-GB" sz="2000" b="1"/>
          </a:p>
        </p:txBody>
      </p:sp>
      <p:sp>
        <p:nvSpPr>
          <p:cNvPr id="13318" name="Text Box 6"/>
          <p:cNvSpPr txBox="1">
            <a:spLocks noChangeArrowheads="1"/>
          </p:cNvSpPr>
          <p:nvPr/>
        </p:nvSpPr>
        <p:spPr bwMode="auto">
          <a:xfrm>
            <a:off x="304800" y="4419600"/>
            <a:ext cx="36909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buFontTx/>
              <a:buChar char="•"/>
            </a:pPr>
            <a:r>
              <a:rPr lang="en-GB" altLang="en-GB" sz="2000" b="1"/>
              <a:t>Launched in 1988 by Astra</a:t>
            </a:r>
          </a:p>
          <a:p>
            <a:pPr>
              <a:buFontTx/>
              <a:buChar char="•"/>
            </a:pPr>
            <a:r>
              <a:rPr lang="en-GB" altLang="en-GB" sz="2000" b="1"/>
              <a:t>World’s biggest selling drug</a:t>
            </a:r>
          </a:p>
        </p:txBody>
      </p:sp>
      <p:pic>
        <p:nvPicPr>
          <p:cNvPr id="13330" name="Picture 1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0" y="2743200"/>
            <a:ext cx="3352800" cy="142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1" name="Text Box 19"/>
          <p:cNvSpPr txBox="1">
            <a:spLocks noChangeArrowheads="1"/>
          </p:cNvSpPr>
          <p:nvPr/>
        </p:nvSpPr>
        <p:spPr bwMode="auto">
          <a:xfrm>
            <a:off x="152400" y="304800"/>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latin typeface="OUP Argo" pitchFamily="34" charset="0"/>
              </a:rPr>
              <a:t>Design </a:t>
            </a:r>
            <a:r>
              <a:rPr lang="en-GB" altLang="en-GB" sz="2800" b="1" dirty="0">
                <a:latin typeface="OUP Argo" pitchFamily="34" charset="0"/>
              </a:rPr>
              <a:t>of omeprazole </a:t>
            </a:r>
            <a:endParaRPr lang="en-GB" altLang="en-GB" b="1" dirty="0">
              <a:latin typeface="OUP Argo" pitchFamily="34" charset="0"/>
            </a:endParaRPr>
          </a:p>
        </p:txBody>
      </p:sp>
    </p:spTree>
    <p:extLst>
      <p:ext uri="{BB962C8B-B14F-4D97-AF65-F5344CB8AC3E}">
        <p14:creationId xmlns:p14="http://schemas.microsoft.com/office/powerpoint/2010/main" val="3965443173"/>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randombar(horizontal)">
                                      <p:cBhvr>
                                        <p:cTn id="7" dur="500"/>
                                        <p:tgtEl>
                                          <p:spTgt spid="1331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316">
                                            <p:txEl>
                                              <p:pRg st="1" end="1"/>
                                            </p:txEl>
                                          </p:spTgt>
                                        </p:tgtEl>
                                        <p:attrNameLst>
                                          <p:attrName>style.visibility</p:attrName>
                                        </p:attrNameLst>
                                      </p:cBhvr>
                                      <p:to>
                                        <p:strVal val="visible"/>
                                      </p:to>
                                    </p:set>
                                    <p:animEffect transition="in" filter="randombar(horizontal)">
                                      <p:cBhvr>
                                        <p:cTn id="12" dur="500"/>
                                        <p:tgtEl>
                                          <p:spTgt spid="1331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nodeType="clickEffect">
                                  <p:stCondLst>
                                    <p:cond delay="0"/>
                                  </p:stCondLst>
                                  <p:childTnLst>
                                    <p:set>
                                      <p:cBhvr>
                                        <p:cTn id="16" dur="1" fill="hold">
                                          <p:stCondLst>
                                            <p:cond delay="0"/>
                                          </p:stCondLst>
                                        </p:cTn>
                                        <p:tgtEl>
                                          <p:spTgt spid="13330"/>
                                        </p:tgtEl>
                                        <p:attrNameLst>
                                          <p:attrName>style.visibility</p:attrName>
                                        </p:attrNameLst>
                                      </p:cBhvr>
                                      <p:to>
                                        <p:strVal val="visible"/>
                                      </p:to>
                                    </p:set>
                                    <p:anim calcmode="lin" valueType="num">
                                      <p:cBhvr>
                                        <p:cTn id="17" dur="500" fill="hold"/>
                                        <p:tgtEl>
                                          <p:spTgt spid="13330"/>
                                        </p:tgtEl>
                                        <p:attrNameLst>
                                          <p:attrName>ppt_w</p:attrName>
                                        </p:attrNameLst>
                                      </p:cBhvr>
                                      <p:tavLst>
                                        <p:tav tm="0">
                                          <p:val>
                                            <p:fltVal val="0"/>
                                          </p:val>
                                        </p:tav>
                                        <p:tav tm="100000">
                                          <p:val>
                                            <p:strVal val="#ppt_w"/>
                                          </p:val>
                                        </p:tav>
                                      </p:tavLst>
                                    </p:anim>
                                    <p:anim calcmode="lin" valueType="num">
                                      <p:cBhvr>
                                        <p:cTn id="18" dur="500" fill="hold"/>
                                        <p:tgtEl>
                                          <p:spTgt spid="13330"/>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13318"/>
                                        </p:tgtEl>
                                        <p:attrNameLst>
                                          <p:attrName>style.visibility</p:attrName>
                                        </p:attrNameLst>
                                      </p:cBhvr>
                                      <p:to>
                                        <p:strVal val="visible"/>
                                      </p:to>
                                    </p:set>
                                    <p:animEffect transition="in" filter="randombar(horizontal)">
                                      <p:cBhvr>
                                        <p:cTn id="23"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build="p" autoUpdateAnimBg="0"/>
      <p:bldP spid="1331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52400" y="304800"/>
            <a:ext cx="89916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latin typeface="OUP Argo" pitchFamily="34" charset="0"/>
              </a:rPr>
              <a:t>Esomeprazole</a:t>
            </a:r>
            <a:endParaRPr lang="en-GB" altLang="en-GB" b="1" dirty="0">
              <a:latin typeface="OUP Argo" pitchFamily="34" charset="0"/>
            </a:endParaRPr>
          </a:p>
          <a:p>
            <a:pPr algn="just"/>
            <a:endParaRPr lang="en-GB" altLang="en-GB" b="1" dirty="0">
              <a:latin typeface="OUP Argo" pitchFamily="34" charset="0"/>
            </a:endParaRPr>
          </a:p>
        </p:txBody>
      </p:sp>
      <p:sp>
        <p:nvSpPr>
          <p:cNvPr id="14339" name="Text Box 3"/>
          <p:cNvSpPr txBox="1">
            <a:spLocks noChangeArrowheads="1"/>
          </p:cNvSpPr>
          <p:nvPr/>
        </p:nvSpPr>
        <p:spPr bwMode="auto">
          <a:xfrm>
            <a:off x="228600" y="914400"/>
            <a:ext cx="8534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lgn="just">
              <a:spcBef>
                <a:spcPct val="50000"/>
              </a:spcBef>
              <a:buFontTx/>
              <a:buChar char="•"/>
            </a:pPr>
            <a:r>
              <a:rPr lang="en-GB" altLang="en-GB" sz="2000" b="1"/>
              <a:t>Omeprazole has an asymmetric centre</a:t>
            </a:r>
          </a:p>
          <a:p>
            <a:pPr algn="just">
              <a:spcBef>
                <a:spcPct val="50000"/>
              </a:spcBef>
              <a:buFontTx/>
              <a:buChar char="•"/>
            </a:pPr>
            <a:r>
              <a:rPr lang="en-GB" altLang="en-GB" sz="2000" b="1"/>
              <a:t>The </a:t>
            </a:r>
            <a:r>
              <a:rPr lang="en-GB" altLang="en-GB" sz="2000" b="1" i="1"/>
              <a:t>S</a:t>
            </a:r>
            <a:r>
              <a:rPr lang="en-GB" altLang="en-GB" sz="2000" b="1"/>
              <a:t>-enantiomer has better potency and pharmacokinetic profile </a:t>
            </a:r>
          </a:p>
          <a:p>
            <a:pPr algn="just">
              <a:spcBef>
                <a:spcPct val="50000"/>
              </a:spcBef>
              <a:buFontTx/>
              <a:buChar char="•"/>
            </a:pPr>
            <a:r>
              <a:rPr lang="en-GB" altLang="en-GB" sz="2000" b="1"/>
              <a:t>Example of chiral switching</a:t>
            </a:r>
          </a:p>
        </p:txBody>
      </p:sp>
      <p:pic>
        <p:nvPicPr>
          <p:cNvPr id="1434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2908300"/>
            <a:ext cx="3352800" cy="130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2613195"/>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randombar(horizontal)">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randombar(horizontal)">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randombar(horizontal)">
                                      <p:cBhvr>
                                        <p:cTn id="17" dur="5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10" fill="hold" nodeType="clickEffect">
                                  <p:stCondLst>
                                    <p:cond delay="0"/>
                                  </p:stCondLst>
                                  <p:childTnLst>
                                    <p:set>
                                      <p:cBhvr>
                                        <p:cTn id="21" dur="1" fill="hold">
                                          <p:stCondLst>
                                            <p:cond delay="0"/>
                                          </p:stCondLst>
                                        </p:cTn>
                                        <p:tgtEl>
                                          <p:spTgt spid="14343"/>
                                        </p:tgtEl>
                                        <p:attrNameLst>
                                          <p:attrName>style.visibility</p:attrName>
                                        </p:attrNameLst>
                                      </p:cBhvr>
                                      <p:to>
                                        <p:strVal val="visible"/>
                                      </p:to>
                                    </p:set>
                                    <p:anim calcmode="lin" valueType="num">
                                      <p:cBhvr>
                                        <p:cTn id="22" dur="500" fill="hold"/>
                                        <p:tgtEl>
                                          <p:spTgt spid="14343"/>
                                        </p:tgtEl>
                                        <p:attrNameLst>
                                          <p:attrName>ppt_w</p:attrName>
                                        </p:attrNameLst>
                                      </p:cBhvr>
                                      <p:tavLst>
                                        <p:tav tm="0">
                                          <p:val>
                                            <p:fltVal val="0"/>
                                          </p:val>
                                        </p:tav>
                                        <p:tav tm="100000">
                                          <p:val>
                                            <p:strVal val="#ppt_w"/>
                                          </p:val>
                                        </p:tav>
                                      </p:tavLst>
                                    </p:anim>
                                    <p:anim calcmode="lin" valueType="num">
                                      <p:cBhvr>
                                        <p:cTn id="23" dur="500" fill="hold"/>
                                        <p:tgtEl>
                                          <p:spTgt spid="1434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45059"/>
          </a:xfrm>
        </p:spPr>
        <p:txBody>
          <a:bodyPr/>
          <a:lstStyle/>
          <a:p>
            <a:r>
              <a:rPr lang="en-US" b="1" dirty="0" smtClean="0"/>
              <a:t>Esomeprazole</a:t>
            </a:r>
            <a:endParaRPr lang="en-US" b="1" dirty="0"/>
          </a:p>
        </p:txBody>
      </p:sp>
      <p:sp>
        <p:nvSpPr>
          <p:cNvPr id="3" name="Content Placeholder 2"/>
          <p:cNvSpPr>
            <a:spLocks noGrp="1"/>
          </p:cNvSpPr>
          <p:nvPr>
            <p:ph idx="1"/>
          </p:nvPr>
        </p:nvSpPr>
        <p:spPr>
          <a:xfrm>
            <a:off x="628650" y="1310185"/>
            <a:ext cx="7886700" cy="4866778"/>
          </a:xfrm>
        </p:spPr>
        <p:txBody>
          <a:bodyPr>
            <a:normAutofit fontScale="92500" lnSpcReduction="20000"/>
          </a:bodyPr>
          <a:lstStyle/>
          <a:p>
            <a:pPr algn="just"/>
            <a:r>
              <a:rPr lang="en-US" dirty="0" smtClean="0"/>
              <a:t>Omeprazole </a:t>
            </a:r>
            <a:r>
              <a:rPr lang="en-US" dirty="0"/>
              <a:t>showed an inter-individual variability and therefore a significant number of patients with acid-related disorders required higher or multiple doses to achieve symptom relief and healing. </a:t>
            </a:r>
            <a:endParaRPr lang="en-US" dirty="0" smtClean="0"/>
          </a:p>
          <a:p>
            <a:pPr algn="just"/>
            <a:r>
              <a:rPr lang="en-US" dirty="0" smtClean="0"/>
              <a:t>Astra </a:t>
            </a:r>
            <a:r>
              <a:rPr lang="en-US" dirty="0"/>
              <a:t>started a new research program in 1987 to identify a new analogue to omeprazole with less </a:t>
            </a:r>
            <a:r>
              <a:rPr lang="en-US" dirty="0" err="1"/>
              <a:t>interpatient</a:t>
            </a:r>
            <a:r>
              <a:rPr lang="en-US" dirty="0"/>
              <a:t> variability. </a:t>
            </a:r>
            <a:endParaRPr lang="en-US" dirty="0" smtClean="0"/>
          </a:p>
          <a:p>
            <a:pPr algn="just"/>
            <a:r>
              <a:rPr lang="en-US" dirty="0" smtClean="0"/>
              <a:t>Only </a:t>
            </a:r>
            <a:r>
              <a:rPr lang="en-US" dirty="0"/>
              <a:t>one compound proved superior to omeprazole and that was the (S)-(−)-isomer, esomeprazole, which was </a:t>
            </a:r>
            <a:r>
              <a:rPr lang="en-US" dirty="0" smtClean="0"/>
              <a:t>developed. </a:t>
            </a:r>
          </a:p>
          <a:p>
            <a:pPr algn="just"/>
            <a:r>
              <a:rPr lang="en-US" dirty="0" smtClean="0"/>
              <a:t>Esomeprazole magnesium </a:t>
            </a:r>
            <a:r>
              <a:rPr lang="en-US" dirty="0"/>
              <a:t>received its first approval in 2000 and provided more pronounced inhibition of acid secretion and less inter-patient variation compared to </a:t>
            </a:r>
            <a:r>
              <a:rPr lang="en-US" dirty="0" smtClean="0"/>
              <a:t>omeprazole.</a:t>
            </a:r>
            <a:endParaRPr lang="en-US" dirty="0"/>
          </a:p>
        </p:txBody>
      </p:sp>
    </p:spTree>
    <p:extLst>
      <p:ext uri="{BB962C8B-B14F-4D97-AF65-F5344CB8AC3E}">
        <p14:creationId xmlns:p14="http://schemas.microsoft.com/office/powerpoint/2010/main" val="2460956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35000">
              <a:schemeClr val="accent2">
                <a:lumMod val="50000"/>
              </a:schemeClr>
            </a:gs>
            <a:gs pos="83000">
              <a:schemeClr val="accent2">
                <a:lumMod val="50000"/>
              </a:schemeClr>
            </a:gs>
          </a:gsLst>
          <a:lin ang="5400000" scaled="1"/>
        </a:gradFill>
        <a:effectLst/>
      </p:bgPr>
    </p:bg>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52400" y="304800"/>
            <a:ext cx="89916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effectLst>
                  <a:outerShdw blurRad="38100" dist="38100" dir="2700000" algn="tl">
                    <a:srgbClr val="000000"/>
                  </a:outerShdw>
                </a:effectLst>
                <a:latin typeface="OUP Argo" pitchFamily="34" charset="0"/>
              </a:rPr>
              <a:t>Synthesis </a:t>
            </a:r>
            <a:r>
              <a:rPr lang="en-GB" altLang="en-GB" sz="2800" b="1" dirty="0">
                <a:effectLst>
                  <a:outerShdw blurRad="38100" dist="38100" dir="2700000" algn="tl">
                    <a:srgbClr val="000000"/>
                  </a:outerShdw>
                </a:effectLst>
                <a:latin typeface="OUP Argo" pitchFamily="34" charset="0"/>
              </a:rPr>
              <a:t>of Omeprazole</a:t>
            </a:r>
            <a:endParaRPr lang="en-GB" altLang="en-GB" b="1" dirty="0">
              <a:effectLst>
                <a:outerShdw blurRad="38100" dist="38100" dir="2700000" algn="tl">
                  <a:srgbClr val="000000"/>
                </a:outerShdw>
              </a:effectLst>
              <a:latin typeface="OUP Argo" pitchFamily="34" charset="0"/>
            </a:endParaRPr>
          </a:p>
          <a:p>
            <a:pPr algn="just"/>
            <a:endParaRPr lang="en-GB" altLang="en-GB" b="1" dirty="0">
              <a:effectLst>
                <a:outerShdw blurRad="38100" dist="38100" dir="2700000" algn="tl">
                  <a:srgbClr val="000000"/>
                </a:outerShdw>
              </a:effectLst>
              <a:latin typeface="OUP Argo" pitchFamily="34" charset="0"/>
            </a:endParaRPr>
          </a:p>
        </p:txBody>
      </p:sp>
      <p:pic>
        <p:nvPicPr>
          <p:cNvPr id="15366"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447800"/>
            <a:ext cx="1973263"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386" name="Group 26"/>
          <p:cNvGrpSpPr>
            <a:grpSpLocks/>
          </p:cNvGrpSpPr>
          <p:nvPr/>
        </p:nvGrpSpPr>
        <p:grpSpPr bwMode="auto">
          <a:xfrm>
            <a:off x="2438400" y="1600200"/>
            <a:ext cx="2328863" cy="1455738"/>
            <a:chOff x="1536" y="1008"/>
            <a:chExt cx="1467" cy="917"/>
          </a:xfrm>
        </p:grpSpPr>
        <p:pic>
          <p:nvPicPr>
            <p:cNvPr id="15367"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6" y="1200"/>
              <a:ext cx="83" cy="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8"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80" y="1008"/>
              <a:ext cx="1323" cy="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5387" name="Group 27"/>
          <p:cNvGrpSpPr>
            <a:grpSpLocks/>
          </p:cNvGrpSpPr>
          <p:nvPr/>
        </p:nvGrpSpPr>
        <p:grpSpPr bwMode="auto">
          <a:xfrm>
            <a:off x="4854575" y="1371600"/>
            <a:ext cx="4140200" cy="1227138"/>
            <a:chOff x="3058" y="864"/>
            <a:chExt cx="2608" cy="773"/>
          </a:xfrm>
        </p:grpSpPr>
        <p:grpSp>
          <p:nvGrpSpPr>
            <p:cNvPr id="15376" name="Group 16"/>
            <p:cNvGrpSpPr>
              <a:grpSpLocks/>
            </p:cNvGrpSpPr>
            <p:nvPr/>
          </p:nvGrpSpPr>
          <p:grpSpPr bwMode="auto">
            <a:xfrm>
              <a:off x="3059" y="1186"/>
              <a:ext cx="344" cy="84"/>
              <a:chOff x="2963" y="898"/>
              <a:chExt cx="344" cy="84"/>
            </a:xfrm>
          </p:grpSpPr>
          <p:sp>
            <p:nvSpPr>
              <p:cNvPr id="15373" name="Freeform 13"/>
              <p:cNvSpPr>
                <a:spLocks/>
              </p:cNvSpPr>
              <p:nvPr/>
            </p:nvSpPr>
            <p:spPr bwMode="auto">
              <a:xfrm>
                <a:off x="3139" y="898"/>
                <a:ext cx="168" cy="84"/>
              </a:xfrm>
              <a:custGeom>
                <a:avLst/>
                <a:gdLst>
                  <a:gd name="T0" fmla="*/ 168 w 168"/>
                  <a:gd name="T1" fmla="*/ 43 h 84"/>
                  <a:gd name="T2" fmla="*/ 0 w 168"/>
                  <a:gd name="T3" fmla="*/ 84 h 84"/>
                  <a:gd name="T4" fmla="*/ 21 w 168"/>
                  <a:gd name="T5" fmla="*/ 43 h 84"/>
                  <a:gd name="T6" fmla="*/ 0 w 168"/>
                  <a:gd name="T7" fmla="*/ 0 h 84"/>
                  <a:gd name="T8" fmla="*/ 168 w 168"/>
                  <a:gd name="T9" fmla="*/ 43 h 84"/>
                </a:gdLst>
                <a:ahLst/>
                <a:cxnLst>
                  <a:cxn ang="0">
                    <a:pos x="T0" y="T1"/>
                  </a:cxn>
                  <a:cxn ang="0">
                    <a:pos x="T2" y="T3"/>
                  </a:cxn>
                  <a:cxn ang="0">
                    <a:pos x="T4" y="T5"/>
                  </a:cxn>
                  <a:cxn ang="0">
                    <a:pos x="T6" y="T7"/>
                  </a:cxn>
                  <a:cxn ang="0">
                    <a:pos x="T8" y="T9"/>
                  </a:cxn>
                </a:cxnLst>
                <a:rect l="0" t="0" r="r" b="b"/>
                <a:pathLst>
                  <a:path w="168" h="84">
                    <a:moveTo>
                      <a:pt x="168" y="43"/>
                    </a:moveTo>
                    <a:lnTo>
                      <a:pt x="0" y="84"/>
                    </a:lnTo>
                    <a:lnTo>
                      <a:pt x="21" y="43"/>
                    </a:lnTo>
                    <a:lnTo>
                      <a:pt x="0" y="0"/>
                    </a:lnTo>
                    <a:lnTo>
                      <a:pt x="168"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4" name="Rectangle 14"/>
              <p:cNvSpPr>
                <a:spLocks noChangeArrowheads="1"/>
              </p:cNvSpPr>
              <p:nvPr/>
            </p:nvSpPr>
            <p:spPr bwMode="auto">
              <a:xfrm>
                <a:off x="2963" y="933"/>
                <a:ext cx="197" cy="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375" name="Line 15"/>
              <p:cNvSpPr>
                <a:spLocks noChangeShapeType="1"/>
              </p:cNvSpPr>
              <p:nvPr/>
            </p:nvSpPr>
            <p:spPr bwMode="auto">
              <a:xfrm flipH="1">
                <a:off x="2965" y="941"/>
                <a:ext cx="193"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381" name="Group 21"/>
            <p:cNvGrpSpPr>
              <a:grpSpLocks/>
            </p:cNvGrpSpPr>
            <p:nvPr/>
          </p:nvGrpSpPr>
          <p:grpSpPr bwMode="auto">
            <a:xfrm>
              <a:off x="3058" y="1293"/>
              <a:ext cx="268" cy="116"/>
              <a:chOff x="2962" y="1005"/>
              <a:chExt cx="268" cy="116"/>
            </a:xfrm>
          </p:grpSpPr>
          <p:sp>
            <p:nvSpPr>
              <p:cNvPr id="15377" name="Rectangle 17"/>
              <p:cNvSpPr>
                <a:spLocks noChangeArrowheads="1"/>
              </p:cNvSpPr>
              <p:nvPr/>
            </p:nvSpPr>
            <p:spPr bwMode="auto">
              <a:xfrm>
                <a:off x="2962" y="1005"/>
                <a:ext cx="7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altLang="en-GB" sz="1200" b="1">
                    <a:latin typeface="Times" panose="02020603050405020304" pitchFamily="18" charset="0"/>
                  </a:rPr>
                  <a:t>N</a:t>
                </a:r>
                <a:endParaRPr lang="en-GB" altLang="en-GB">
                  <a:latin typeface="Times" panose="02020603050405020304" pitchFamily="18" charset="0"/>
                </a:endParaRPr>
              </a:p>
            </p:txBody>
          </p:sp>
          <p:sp>
            <p:nvSpPr>
              <p:cNvPr id="15378" name="Rectangle 18"/>
              <p:cNvSpPr>
                <a:spLocks noChangeArrowheads="1"/>
              </p:cNvSpPr>
              <p:nvPr/>
            </p:nvSpPr>
            <p:spPr bwMode="auto">
              <a:xfrm>
                <a:off x="3031" y="1005"/>
                <a:ext cx="4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altLang="en-GB" sz="1200" b="1">
                    <a:latin typeface="Times" panose="02020603050405020304" pitchFamily="18" charset="0"/>
                  </a:rPr>
                  <a:t>a</a:t>
                </a:r>
                <a:endParaRPr lang="en-GB" altLang="en-GB">
                  <a:latin typeface="Times" panose="02020603050405020304" pitchFamily="18" charset="0"/>
                </a:endParaRPr>
              </a:p>
            </p:txBody>
          </p:sp>
          <p:sp>
            <p:nvSpPr>
              <p:cNvPr id="15379" name="Rectangle 19"/>
              <p:cNvSpPr>
                <a:spLocks noChangeArrowheads="1"/>
              </p:cNvSpPr>
              <p:nvPr/>
            </p:nvSpPr>
            <p:spPr bwMode="auto">
              <a:xfrm>
                <a:off x="3079" y="1005"/>
                <a:ext cx="7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altLang="en-GB" sz="1200" b="1">
                    <a:latin typeface="Times" panose="02020603050405020304" pitchFamily="18" charset="0"/>
                  </a:rPr>
                  <a:t>O</a:t>
                </a:r>
                <a:endParaRPr lang="en-GB" altLang="en-GB">
                  <a:latin typeface="Times" panose="02020603050405020304" pitchFamily="18" charset="0"/>
                </a:endParaRPr>
              </a:p>
            </p:txBody>
          </p:sp>
          <p:sp>
            <p:nvSpPr>
              <p:cNvPr id="15380" name="Rectangle 20"/>
              <p:cNvSpPr>
                <a:spLocks noChangeArrowheads="1"/>
              </p:cNvSpPr>
              <p:nvPr/>
            </p:nvSpPr>
            <p:spPr bwMode="auto">
              <a:xfrm>
                <a:off x="3154" y="1005"/>
                <a:ext cx="7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altLang="en-GB" sz="1200" b="1">
                    <a:latin typeface="Times" panose="02020603050405020304" pitchFamily="18" charset="0"/>
                  </a:rPr>
                  <a:t>H</a:t>
                </a:r>
                <a:endParaRPr lang="en-GB" altLang="en-GB">
                  <a:latin typeface="Times" panose="02020603050405020304" pitchFamily="18" charset="0"/>
                </a:endParaRPr>
              </a:p>
            </p:txBody>
          </p:sp>
        </p:grpSp>
        <p:pic>
          <p:nvPicPr>
            <p:cNvPr id="15370" name="Picture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52" y="864"/>
              <a:ext cx="2114" cy="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5389" name="Group 29"/>
          <p:cNvGrpSpPr>
            <a:grpSpLocks/>
          </p:cNvGrpSpPr>
          <p:nvPr/>
        </p:nvGrpSpPr>
        <p:grpSpPr bwMode="auto">
          <a:xfrm>
            <a:off x="381000" y="3733800"/>
            <a:ext cx="5872163" cy="1709738"/>
            <a:chOff x="240" y="2352"/>
            <a:chExt cx="3699" cy="1077"/>
          </a:xfrm>
        </p:grpSpPr>
        <p:pic>
          <p:nvPicPr>
            <p:cNvPr id="15372" name="Picture 1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24" y="2352"/>
              <a:ext cx="2115" cy="1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388" name="Group 28"/>
            <p:cNvGrpSpPr>
              <a:grpSpLocks/>
            </p:cNvGrpSpPr>
            <p:nvPr/>
          </p:nvGrpSpPr>
          <p:grpSpPr bwMode="auto">
            <a:xfrm>
              <a:off x="240" y="2688"/>
              <a:ext cx="1251" cy="614"/>
              <a:chOff x="240" y="2688"/>
              <a:chExt cx="1251" cy="614"/>
            </a:xfrm>
          </p:grpSpPr>
          <p:pic>
            <p:nvPicPr>
              <p:cNvPr id="15371" name="Picture 1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0" y="2832"/>
                <a:ext cx="1251" cy="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382" name="Group 22"/>
              <p:cNvGrpSpPr>
                <a:grpSpLocks/>
              </p:cNvGrpSpPr>
              <p:nvPr/>
            </p:nvGrpSpPr>
            <p:grpSpPr bwMode="auto">
              <a:xfrm>
                <a:off x="576" y="2688"/>
                <a:ext cx="344" cy="84"/>
                <a:chOff x="2963" y="898"/>
                <a:chExt cx="344" cy="84"/>
              </a:xfrm>
            </p:grpSpPr>
            <p:sp>
              <p:nvSpPr>
                <p:cNvPr id="15383" name="Freeform 23"/>
                <p:cNvSpPr>
                  <a:spLocks/>
                </p:cNvSpPr>
                <p:nvPr/>
              </p:nvSpPr>
              <p:spPr bwMode="auto">
                <a:xfrm>
                  <a:off x="3139" y="898"/>
                  <a:ext cx="168" cy="84"/>
                </a:xfrm>
                <a:custGeom>
                  <a:avLst/>
                  <a:gdLst>
                    <a:gd name="T0" fmla="*/ 168 w 168"/>
                    <a:gd name="T1" fmla="*/ 43 h 84"/>
                    <a:gd name="T2" fmla="*/ 0 w 168"/>
                    <a:gd name="T3" fmla="*/ 84 h 84"/>
                    <a:gd name="T4" fmla="*/ 21 w 168"/>
                    <a:gd name="T5" fmla="*/ 43 h 84"/>
                    <a:gd name="T6" fmla="*/ 0 w 168"/>
                    <a:gd name="T7" fmla="*/ 0 h 84"/>
                    <a:gd name="T8" fmla="*/ 168 w 168"/>
                    <a:gd name="T9" fmla="*/ 43 h 84"/>
                  </a:gdLst>
                  <a:ahLst/>
                  <a:cxnLst>
                    <a:cxn ang="0">
                      <a:pos x="T0" y="T1"/>
                    </a:cxn>
                    <a:cxn ang="0">
                      <a:pos x="T2" y="T3"/>
                    </a:cxn>
                    <a:cxn ang="0">
                      <a:pos x="T4" y="T5"/>
                    </a:cxn>
                    <a:cxn ang="0">
                      <a:pos x="T6" y="T7"/>
                    </a:cxn>
                    <a:cxn ang="0">
                      <a:pos x="T8" y="T9"/>
                    </a:cxn>
                  </a:cxnLst>
                  <a:rect l="0" t="0" r="r" b="b"/>
                  <a:pathLst>
                    <a:path w="168" h="84">
                      <a:moveTo>
                        <a:pt x="168" y="43"/>
                      </a:moveTo>
                      <a:lnTo>
                        <a:pt x="0" y="84"/>
                      </a:lnTo>
                      <a:lnTo>
                        <a:pt x="21" y="43"/>
                      </a:lnTo>
                      <a:lnTo>
                        <a:pt x="0" y="0"/>
                      </a:lnTo>
                      <a:lnTo>
                        <a:pt x="168"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4" name="Rectangle 24"/>
                <p:cNvSpPr>
                  <a:spLocks noChangeArrowheads="1"/>
                </p:cNvSpPr>
                <p:nvPr/>
              </p:nvSpPr>
              <p:spPr bwMode="auto">
                <a:xfrm>
                  <a:off x="2963" y="933"/>
                  <a:ext cx="197" cy="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385" name="Line 25"/>
                <p:cNvSpPr>
                  <a:spLocks noChangeShapeType="1"/>
                </p:cNvSpPr>
                <p:nvPr/>
              </p:nvSpPr>
              <p:spPr bwMode="auto">
                <a:xfrm flipH="1">
                  <a:off x="2965" y="941"/>
                  <a:ext cx="193"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spTree>
    <p:extLst>
      <p:ext uri="{BB962C8B-B14F-4D97-AF65-F5344CB8AC3E}">
        <p14:creationId xmlns:p14="http://schemas.microsoft.com/office/powerpoint/2010/main" val="1856073287"/>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366"/>
                                        </p:tgtEl>
                                        <p:attrNameLst>
                                          <p:attrName>style.visibility</p:attrName>
                                        </p:attrNameLst>
                                      </p:cBhvr>
                                      <p:to>
                                        <p:strVal val="visible"/>
                                      </p:to>
                                    </p:set>
                                    <p:anim calcmode="lin" valueType="num">
                                      <p:cBhvr>
                                        <p:cTn id="7" dur="500" fill="hold"/>
                                        <p:tgtEl>
                                          <p:spTgt spid="15366"/>
                                        </p:tgtEl>
                                        <p:attrNameLst>
                                          <p:attrName>ppt_w</p:attrName>
                                        </p:attrNameLst>
                                      </p:cBhvr>
                                      <p:tavLst>
                                        <p:tav tm="0">
                                          <p:val>
                                            <p:fltVal val="0"/>
                                          </p:val>
                                        </p:tav>
                                        <p:tav tm="100000">
                                          <p:val>
                                            <p:strVal val="#ppt_w"/>
                                          </p:val>
                                        </p:tav>
                                      </p:tavLst>
                                    </p:anim>
                                    <p:anim calcmode="lin" valueType="num">
                                      <p:cBhvr>
                                        <p:cTn id="8" dur="500" fill="hold"/>
                                        <p:tgtEl>
                                          <p:spTgt spid="1536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5386"/>
                                        </p:tgtEl>
                                        <p:attrNameLst>
                                          <p:attrName>style.visibility</p:attrName>
                                        </p:attrNameLst>
                                      </p:cBhvr>
                                      <p:to>
                                        <p:strVal val="visible"/>
                                      </p:to>
                                    </p:set>
                                    <p:animEffect transition="in" filter="wipe(left)">
                                      <p:cBhvr>
                                        <p:cTn id="13" dur="500"/>
                                        <p:tgtEl>
                                          <p:spTgt spid="1538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15387"/>
                                        </p:tgtEl>
                                        <p:attrNameLst>
                                          <p:attrName>style.visibility</p:attrName>
                                        </p:attrNameLst>
                                      </p:cBhvr>
                                      <p:to>
                                        <p:strVal val="visible"/>
                                      </p:to>
                                    </p:set>
                                    <p:animEffect transition="in" filter="wipe(left)">
                                      <p:cBhvr>
                                        <p:cTn id="18" dur="500"/>
                                        <p:tgtEl>
                                          <p:spTgt spid="1538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15389"/>
                                        </p:tgtEl>
                                        <p:attrNameLst>
                                          <p:attrName>style.visibility</p:attrName>
                                        </p:attrNameLst>
                                      </p:cBhvr>
                                      <p:to>
                                        <p:strVal val="visible"/>
                                      </p:to>
                                    </p:set>
                                    <p:animEffect transition="in" filter="wipe(left)">
                                      <p:cBhvr>
                                        <p:cTn id="23" dur="500"/>
                                        <p:tgtEl>
                                          <p:spTgt spid="15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518614" y="333375"/>
            <a:ext cx="8215953" cy="6264275"/>
          </a:xfrm>
        </p:spPr>
        <p:txBody>
          <a:bodyPr/>
          <a:lstStyle/>
          <a:p>
            <a:pPr algn="justLow" eaLnBrk="1" hangingPunct="1">
              <a:buFont typeface="Wingdings" panose="05000000000000000000" pitchFamily="2" charset="2"/>
              <a:buNone/>
              <a:defRPr/>
            </a:pPr>
            <a:r>
              <a:rPr lang="en-US" sz="3600" b="1" dirty="0" smtClean="0">
                <a:effectLst>
                  <a:outerShdw blurRad="38100" dist="38100" dir="2700000" algn="tl">
                    <a:srgbClr val="C0C0C0"/>
                  </a:outerShdw>
                </a:effectLst>
                <a:latin typeface="Times New Roman" pitchFamily="18" charset="0"/>
                <a:cs typeface="Times New Roman" pitchFamily="18" charset="0"/>
              </a:rPr>
              <a:t>Pharmacodynamics</a:t>
            </a:r>
          </a:p>
          <a:p>
            <a:pPr algn="justLow" eaLnBrk="1" hangingPunct="1">
              <a:buFont typeface="Wingdings" panose="05000000000000000000" pitchFamily="2" charset="2"/>
              <a:buNone/>
              <a:defRPr/>
            </a:pPr>
            <a:endParaRPr lang="en-US" sz="1200" b="1" dirty="0" smtClean="0">
              <a:solidFill>
                <a:srgbClr val="0000FF"/>
              </a:solidFill>
              <a:effectLst>
                <a:outerShdw blurRad="38100" dist="38100" dir="2700000" algn="tl">
                  <a:srgbClr val="C0C0C0"/>
                </a:outerShdw>
              </a:effectLst>
              <a:latin typeface="Times New Roman" pitchFamily="18" charset="0"/>
              <a:cs typeface="Times New Roman" pitchFamily="18" charset="0"/>
            </a:endParaRPr>
          </a:p>
          <a:p>
            <a:pPr eaLnBrk="1" hangingPunct="1">
              <a:spcBef>
                <a:spcPts val="1200"/>
              </a:spcBef>
              <a:buFont typeface="Wingdings" panose="05000000000000000000" pitchFamily="2" charset="2"/>
              <a:buChar char="§"/>
              <a:defRPr/>
            </a:pPr>
            <a:r>
              <a:rPr lang="en-US" dirty="0" smtClean="0">
                <a:latin typeface="Times New Roman" pitchFamily="18" charset="0"/>
                <a:cs typeface="Times New Roman" pitchFamily="18" charset="0"/>
              </a:rPr>
              <a:t>They are the most potent inhibitors of acid secretion available today. </a:t>
            </a:r>
          </a:p>
          <a:p>
            <a:pPr eaLnBrk="1" hangingPunct="1">
              <a:spcBef>
                <a:spcPts val="1200"/>
              </a:spcBef>
              <a:buFont typeface="Wingdings" panose="05000000000000000000" pitchFamily="2" charset="2"/>
              <a:buChar char="§"/>
              <a:defRPr/>
            </a:pPr>
            <a:r>
              <a:rPr lang="en-US" dirty="0" smtClean="0">
                <a:latin typeface="Times New Roman" pitchFamily="18" charset="0"/>
                <a:cs typeface="Times New Roman" pitchFamily="18" charset="0"/>
              </a:rPr>
              <a:t>Produce marked inhibition of basal &amp; meal stimulated-acid secretion</a:t>
            </a:r>
            <a:r>
              <a:rPr lang="en-US" dirty="0" smtClean="0"/>
              <a:t> </a:t>
            </a:r>
            <a:r>
              <a:rPr lang="en-US" dirty="0" smtClean="0">
                <a:latin typeface="Times New Roman" pitchFamily="18" charset="0"/>
                <a:cs typeface="Times New Roman" pitchFamily="18" charset="0"/>
              </a:rPr>
              <a:t>(90-98%).</a:t>
            </a:r>
          </a:p>
          <a:p>
            <a:pPr eaLnBrk="1" hangingPunct="1">
              <a:spcBef>
                <a:spcPts val="1200"/>
              </a:spcBef>
              <a:buFont typeface="Wingdings" panose="05000000000000000000" pitchFamily="2" charset="2"/>
              <a:buChar char="§"/>
              <a:defRPr/>
            </a:pPr>
            <a:r>
              <a:rPr lang="en-US" dirty="0" smtClean="0">
                <a:latin typeface="Times New Roman" pitchFamily="18" charset="0"/>
                <a:cs typeface="Times New Roman" pitchFamily="18" charset="0"/>
              </a:rPr>
              <a:t>Reduce pepsin activity.</a:t>
            </a:r>
          </a:p>
          <a:p>
            <a:pPr eaLnBrk="1" hangingPunct="1">
              <a:spcBef>
                <a:spcPts val="1200"/>
              </a:spcBef>
              <a:buFont typeface="Wingdings" panose="05000000000000000000" pitchFamily="2" charset="2"/>
              <a:buChar char="§"/>
              <a:defRPr/>
            </a:pPr>
            <a:r>
              <a:rPr lang="en-US" dirty="0" smtClean="0">
                <a:latin typeface="Times New Roman" pitchFamily="18" charset="0"/>
                <a:cs typeface="Times New Roman" pitchFamily="18" charset="0"/>
              </a:rPr>
              <a:t>Promote mucosal healing &amp; decrease pain.</a:t>
            </a:r>
          </a:p>
          <a:p>
            <a:pPr eaLnBrk="1" hangingPunct="1">
              <a:spcBef>
                <a:spcPts val="1200"/>
              </a:spcBef>
              <a:buFont typeface="Wingdings" panose="05000000000000000000" pitchFamily="2" charset="2"/>
              <a:buChar char="§"/>
              <a:defRPr/>
            </a:pPr>
            <a:r>
              <a:rPr lang="en-US" dirty="0" smtClean="0">
                <a:latin typeface="Times New Roman" pitchFamily="18" charset="0"/>
                <a:cs typeface="Times New Roman" pitchFamily="18" charset="0"/>
              </a:rPr>
              <a:t>Proton pump inhibitors heal faster the ulcers than 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blockers, and have H. pylori inhibitory properties. </a:t>
            </a:r>
          </a:p>
          <a:p>
            <a:pPr eaLnBrk="1" hangingPunct="1">
              <a:spcBef>
                <a:spcPts val="1200"/>
              </a:spcBef>
              <a:buFont typeface="Wingdings" panose="05000000000000000000" pitchFamily="2" charset="2"/>
              <a:buChar char="§"/>
              <a:defRPr/>
            </a:pPr>
            <a:endParaRPr lang="en-US" b="1" dirty="0" smtClean="0">
              <a:effectLst>
                <a:outerShdw blurRad="38100" dist="38100" dir="2700000" algn="tl">
                  <a:srgbClr val="C0C0C0"/>
                </a:outerShdw>
              </a:effectLst>
              <a:latin typeface="Times New Roman" pitchFamily="18" charset="0"/>
              <a:cs typeface="Times New Roman" pitchFamily="18" charset="0"/>
            </a:endParaRPr>
          </a:p>
          <a:p>
            <a:pPr eaLnBrk="1" hangingPunct="1">
              <a:spcBef>
                <a:spcPts val="600"/>
              </a:spcBef>
              <a:buFont typeface="Wingdings" panose="05000000000000000000" pitchFamily="2" charset="2"/>
              <a:buChar char="§"/>
              <a:defRPr/>
            </a:pPr>
            <a:endParaRPr lang="en-US" b="1" dirty="0" smtClean="0">
              <a:effectLst>
                <a:outerShdw blurRad="38100" dist="38100" dir="2700000" algn="tl">
                  <a:srgbClr val="C0C0C0"/>
                </a:outerShdw>
              </a:effectLst>
              <a:latin typeface="Times New Roman" pitchFamily="18" charset="0"/>
              <a:cs typeface="Times New Roman" pitchFamily="18" charset="0"/>
            </a:endParaRPr>
          </a:p>
          <a:p>
            <a:pPr eaLnBrk="1" hangingPunct="1">
              <a:lnSpc>
                <a:spcPct val="120000"/>
              </a:lnSpc>
              <a:spcBef>
                <a:spcPct val="0"/>
              </a:spcBef>
              <a:buFont typeface="Wingdings" panose="05000000000000000000" pitchFamily="2" charset="2"/>
              <a:buNone/>
              <a:defRPr/>
            </a:pPr>
            <a:endParaRPr lang="en-US" b="1" dirty="0" smtClean="0">
              <a:effectLst>
                <a:outerShdw blurRad="38100" dist="38100" dir="2700000" algn="tl">
                  <a:srgbClr val="C0C0C0"/>
                </a:outerShdw>
              </a:effectLst>
              <a:latin typeface="Times New Roman" pitchFamily="18" charset="0"/>
              <a:cs typeface="Times New Roman" pitchFamily="18" charset="0"/>
            </a:endParaRPr>
          </a:p>
          <a:p>
            <a:pPr eaLnBrk="1" hangingPunct="1">
              <a:lnSpc>
                <a:spcPct val="120000"/>
              </a:lnSpc>
              <a:spcBef>
                <a:spcPct val="0"/>
              </a:spcBef>
              <a:buFont typeface="Wingdings" panose="05000000000000000000" pitchFamily="2" charset="2"/>
              <a:buNone/>
              <a:defRPr/>
            </a:pPr>
            <a:endParaRPr lang="en-US" b="1" dirty="0" smtClean="0">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68642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anim calcmode="lin" valueType="num">
                                      <p:cBhvr additive="base">
                                        <p:cTn id="7" dur="10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2531">
                                            <p:txEl>
                                              <p:pRg st="3" end="3"/>
                                            </p:txEl>
                                          </p:spTgt>
                                        </p:tgtEl>
                                        <p:attrNameLst>
                                          <p:attrName>style.visibility</p:attrName>
                                        </p:attrNameLst>
                                      </p:cBhvr>
                                      <p:to>
                                        <p:strVal val="visible"/>
                                      </p:to>
                                    </p:set>
                                    <p:anim calcmode="lin" valueType="num">
                                      <p:cBhvr additive="base">
                                        <p:cTn id="13" dur="10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25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2531">
                                            <p:txEl>
                                              <p:pRg st="4" end="4"/>
                                            </p:txEl>
                                          </p:spTgt>
                                        </p:tgtEl>
                                        <p:attrNameLst>
                                          <p:attrName>style.visibility</p:attrName>
                                        </p:attrNameLst>
                                      </p:cBhvr>
                                      <p:to>
                                        <p:strVal val="visible"/>
                                      </p:to>
                                    </p:set>
                                    <p:anim calcmode="lin" valueType="num">
                                      <p:cBhvr additive="base">
                                        <p:cTn id="19" dur="10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2531">
                                            <p:txEl>
                                              <p:pRg st="5" end="5"/>
                                            </p:txEl>
                                          </p:spTgt>
                                        </p:tgtEl>
                                        <p:attrNameLst>
                                          <p:attrName>style.visibility</p:attrName>
                                        </p:attrNameLst>
                                      </p:cBhvr>
                                      <p:to>
                                        <p:strVal val="visible"/>
                                      </p:to>
                                    </p:set>
                                    <p:anim calcmode="lin" valueType="num">
                                      <p:cBhvr additive="base">
                                        <p:cTn id="25" dur="10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25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2531">
                                            <p:txEl>
                                              <p:pRg st="6" end="6"/>
                                            </p:txEl>
                                          </p:spTgt>
                                        </p:tgtEl>
                                        <p:attrNameLst>
                                          <p:attrName>style.visibility</p:attrName>
                                        </p:attrNameLst>
                                      </p:cBhvr>
                                      <p:to>
                                        <p:strVal val="visible"/>
                                      </p:to>
                                    </p:set>
                                    <p:anim calcmode="lin" valueType="num">
                                      <p:cBhvr additive="base">
                                        <p:cTn id="31" dur="1000" fill="hold"/>
                                        <p:tgtEl>
                                          <p:spTgt spid="22531">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253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0087" y="689112"/>
            <a:ext cx="8150087" cy="5685183"/>
          </a:xfrm>
        </p:spPr>
        <p:txBody>
          <a:bodyPr>
            <a:normAutofit lnSpcReduction="10000"/>
          </a:bodyPr>
          <a:lstStyle/>
          <a:p>
            <a:pPr algn="just"/>
            <a:r>
              <a:rPr lang="en-US" dirty="0" err="1"/>
              <a:t>Gastroesophageal</a:t>
            </a:r>
            <a:r>
              <a:rPr lang="en-US" dirty="0"/>
              <a:t> reflux disease (GERD) is a condition in which the stomach contents leak backwards from the stomach into the </a:t>
            </a:r>
            <a:r>
              <a:rPr lang="en-US" dirty="0" smtClean="0"/>
              <a:t>esophagus</a:t>
            </a:r>
          </a:p>
          <a:p>
            <a:pPr algn="just"/>
            <a:endParaRPr lang="en-US" dirty="0"/>
          </a:p>
          <a:p>
            <a:pPr algn="just" fontAlgn="base"/>
            <a:r>
              <a:rPr lang="en-US" dirty="0"/>
              <a:t>A peptic ulcer is an open sore or raw area in the lining of the stomach or intestine.</a:t>
            </a:r>
          </a:p>
          <a:p>
            <a:pPr lvl="1" algn="just" fontAlgn="base"/>
            <a:r>
              <a:rPr lang="en-US" dirty="0"/>
              <a:t>A gastric ulcer occurs in the stomach.</a:t>
            </a:r>
          </a:p>
          <a:p>
            <a:pPr lvl="1" algn="just" fontAlgn="base"/>
            <a:r>
              <a:rPr lang="en-US" dirty="0"/>
              <a:t>A duodenal ulcer occurs in the first part of the small intestine</a:t>
            </a:r>
            <a:r>
              <a:rPr lang="en-US" dirty="0" smtClean="0"/>
              <a:t>.</a:t>
            </a:r>
            <a:endParaRPr lang="en-US" dirty="0"/>
          </a:p>
          <a:p>
            <a:pPr algn="just"/>
            <a:endParaRPr lang="en-US" dirty="0" smtClean="0"/>
          </a:p>
          <a:p>
            <a:pPr algn="just"/>
            <a:r>
              <a:rPr lang="en-US" dirty="0"/>
              <a:t>Available PPIs are omeprazole, </a:t>
            </a:r>
            <a:r>
              <a:rPr lang="en-US" dirty="0" err="1"/>
              <a:t>lansoprazole</a:t>
            </a:r>
            <a:r>
              <a:rPr lang="en-US" dirty="0"/>
              <a:t>, </a:t>
            </a:r>
            <a:r>
              <a:rPr lang="en-US" dirty="0" err="1"/>
              <a:t>rabeprazole</a:t>
            </a:r>
            <a:r>
              <a:rPr lang="en-US" dirty="0"/>
              <a:t>, pantoprazole, and esomeprazole are inactive </a:t>
            </a:r>
            <a:r>
              <a:rPr lang="en-US" dirty="0" err="1"/>
              <a:t>prodrugs</a:t>
            </a:r>
            <a:r>
              <a:rPr lang="en-US" dirty="0"/>
              <a:t> that are activated in the acid environment of the gastric glands.</a:t>
            </a:r>
          </a:p>
          <a:p>
            <a:pPr marL="0" indent="0" algn="just">
              <a:buNone/>
            </a:pPr>
            <a:endParaRPr lang="en-US" dirty="0"/>
          </a:p>
        </p:txBody>
      </p:sp>
    </p:spTree>
    <p:extLst>
      <p:ext uri="{BB962C8B-B14F-4D97-AF65-F5344CB8AC3E}">
        <p14:creationId xmlns:p14="http://schemas.microsoft.com/office/powerpoint/2010/main" val="4150831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382138" y="368490"/>
            <a:ext cx="8366576" cy="6156135"/>
          </a:xfrm>
        </p:spPr>
        <p:txBody>
          <a:bodyPr>
            <a:normAutofit fontScale="92500" lnSpcReduction="10000"/>
          </a:bodyPr>
          <a:lstStyle/>
          <a:p>
            <a:pPr algn="justLow" eaLnBrk="1" hangingPunct="1">
              <a:buFont typeface="Wingdings" panose="05000000000000000000" pitchFamily="2" charset="2"/>
              <a:buNone/>
              <a:defRPr/>
            </a:pPr>
            <a:r>
              <a:rPr lang="en-US" sz="3600" b="1" dirty="0" smtClean="0">
                <a:effectLst>
                  <a:outerShdw blurRad="38100" dist="38100" dir="2700000" algn="tl">
                    <a:srgbClr val="C0C0C0"/>
                  </a:outerShdw>
                </a:effectLst>
                <a:latin typeface="Times New Roman" pitchFamily="18" charset="0"/>
                <a:cs typeface="Times New Roman" pitchFamily="18" charset="0"/>
              </a:rPr>
              <a:t>Pharmacokinetics</a:t>
            </a:r>
          </a:p>
          <a:p>
            <a:pPr algn="justLow" eaLnBrk="1" hangingPunct="1">
              <a:buFont typeface="Wingdings" panose="05000000000000000000" pitchFamily="2" charset="2"/>
              <a:buNone/>
              <a:defRPr/>
            </a:pPr>
            <a:endParaRPr lang="en-US" sz="3600" b="1" dirty="0" smtClean="0">
              <a:effectLst>
                <a:outerShdw blurRad="38100" dist="38100" dir="2700000" algn="tl">
                  <a:srgbClr val="C0C0C0"/>
                </a:outerShdw>
              </a:effectLst>
              <a:latin typeface="Times New Roman" pitchFamily="18" charset="0"/>
              <a:cs typeface="Times New Roman" pitchFamily="18" charset="0"/>
            </a:endParaRPr>
          </a:p>
          <a:p>
            <a:pPr eaLnBrk="1" hangingPunct="1">
              <a:spcBef>
                <a:spcPts val="600"/>
              </a:spcBef>
              <a:buFont typeface="Wingdings" panose="05000000000000000000" pitchFamily="2" charset="2"/>
              <a:buChar char="§"/>
              <a:defRPr/>
            </a:pPr>
            <a:r>
              <a:rPr lang="en-US" dirty="0" smtClean="0">
                <a:latin typeface="Times New Roman" pitchFamily="18" charset="0"/>
                <a:cs typeface="Times New Roman" pitchFamily="18" charset="0"/>
              </a:rPr>
              <a:t>Given orally</a:t>
            </a:r>
            <a:endParaRPr lang="en-US" dirty="0" smtClean="0">
              <a:solidFill>
                <a:srgbClr val="FF0000"/>
              </a:solidFill>
              <a:latin typeface="Times New Roman" pitchFamily="18" charset="0"/>
              <a:cs typeface="Times New Roman" pitchFamily="18" charset="0"/>
            </a:endParaRPr>
          </a:p>
          <a:p>
            <a:pPr eaLnBrk="1" hangingPunct="1">
              <a:spcBef>
                <a:spcPts val="600"/>
              </a:spcBef>
              <a:buFont typeface="Wingdings" panose="05000000000000000000" pitchFamily="2" charset="2"/>
              <a:buChar char="§"/>
              <a:defRPr/>
            </a:pPr>
            <a:r>
              <a:rPr lang="en-US" dirty="0" smtClean="0">
                <a:latin typeface="Times New Roman" pitchFamily="18" charset="0"/>
                <a:cs typeface="Times New Roman" pitchFamily="18" charset="0"/>
              </a:rPr>
              <a:t>Are pro-drugs</a:t>
            </a:r>
          </a:p>
          <a:p>
            <a:pPr eaLnBrk="1" hangingPunct="1">
              <a:spcBef>
                <a:spcPts val="600"/>
              </a:spcBef>
              <a:buFont typeface="Wingdings" panose="05000000000000000000" pitchFamily="2" charset="2"/>
              <a:buChar char="§"/>
              <a:defRPr/>
            </a:pPr>
            <a:r>
              <a:rPr lang="en-US" dirty="0" smtClean="0">
                <a:latin typeface="Times New Roman" pitchFamily="18" charset="0"/>
                <a:cs typeface="Times New Roman" pitchFamily="18" charset="0"/>
              </a:rPr>
              <a:t>rapidly absorbed from the intestine. </a:t>
            </a:r>
          </a:p>
          <a:p>
            <a:pPr eaLnBrk="1" hangingPunct="1">
              <a:spcBef>
                <a:spcPts val="600"/>
              </a:spcBef>
              <a:buFont typeface="Wingdings" panose="05000000000000000000" pitchFamily="2" charset="2"/>
              <a:buChar char="§"/>
              <a:defRPr/>
            </a:pPr>
            <a:r>
              <a:rPr lang="en-US" dirty="0" smtClean="0">
                <a:latin typeface="Times New Roman" pitchFamily="18" charset="0"/>
                <a:cs typeface="Times New Roman" pitchFamily="18" charset="0"/>
              </a:rPr>
              <a:t>Activated in the acidic medium of parietal cell canaliculi.</a:t>
            </a:r>
          </a:p>
          <a:p>
            <a:pPr eaLnBrk="1" hangingPunct="1">
              <a:spcBef>
                <a:spcPts val="600"/>
              </a:spcBef>
              <a:buFont typeface="Wingdings" panose="05000000000000000000" pitchFamily="2" charset="2"/>
              <a:buChar char="§"/>
              <a:defRPr/>
            </a:pPr>
            <a:r>
              <a:rPr lang="en-US" dirty="0" smtClean="0">
                <a:latin typeface="Times New Roman" pitchFamily="18" charset="0"/>
                <a:cs typeface="Times New Roman" pitchFamily="18" charset="0"/>
              </a:rPr>
              <a:t>Inactivated if at neutral </a:t>
            </a:r>
            <a:r>
              <a:rPr lang="en-US" dirty="0" err="1" smtClean="0">
                <a:latin typeface="Times New Roman" pitchFamily="18" charset="0"/>
                <a:cs typeface="Times New Roman" pitchFamily="18" charset="0"/>
              </a:rPr>
              <a:t>pH.</a:t>
            </a:r>
            <a:endParaRPr lang="en-US" dirty="0" smtClean="0">
              <a:latin typeface="Times New Roman" pitchFamily="18" charset="0"/>
              <a:cs typeface="Times New Roman" pitchFamily="18" charset="0"/>
            </a:endParaRPr>
          </a:p>
          <a:p>
            <a:pPr eaLnBrk="1" hangingPunct="1">
              <a:spcBef>
                <a:spcPts val="600"/>
              </a:spcBef>
              <a:buFont typeface="Wingdings" panose="05000000000000000000" pitchFamily="2" charset="2"/>
              <a:buChar char="§"/>
              <a:defRPr/>
            </a:pPr>
            <a:r>
              <a:rPr lang="en-US" dirty="0" smtClean="0">
                <a:latin typeface="Times New Roman" pitchFamily="18" charset="0"/>
                <a:cs typeface="Times New Roman" pitchFamily="18" charset="0"/>
              </a:rPr>
              <a:t>Should not combined with 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blockers or antacids. </a:t>
            </a:r>
          </a:p>
          <a:p>
            <a:pPr>
              <a:lnSpc>
                <a:spcPct val="120000"/>
              </a:lnSpc>
              <a:spcBef>
                <a:spcPct val="0"/>
              </a:spcBef>
              <a:buFont typeface="Wingdings" panose="05000000000000000000" pitchFamily="2" charset="2"/>
              <a:buChar char="§"/>
              <a:defRPr/>
            </a:pPr>
            <a:r>
              <a:rPr lang="en-US" dirty="0">
                <a:latin typeface="Times New Roman" pitchFamily="18" charset="0"/>
                <a:cs typeface="Times New Roman" pitchFamily="18" charset="0"/>
              </a:rPr>
              <a:t>Have long duration of action (&gt; 12 h-24 h).</a:t>
            </a:r>
          </a:p>
          <a:p>
            <a:pPr>
              <a:lnSpc>
                <a:spcPct val="120000"/>
              </a:lnSpc>
              <a:spcBef>
                <a:spcPct val="0"/>
              </a:spcBef>
              <a:buFont typeface="Wingdings" panose="05000000000000000000" pitchFamily="2" charset="2"/>
              <a:buChar char="§"/>
              <a:defRPr/>
            </a:pPr>
            <a:r>
              <a:rPr lang="en-US" dirty="0">
                <a:latin typeface="Times New Roman" pitchFamily="18" charset="0"/>
                <a:cs typeface="Times New Roman" pitchFamily="18" charset="0"/>
              </a:rPr>
              <a:t>Once daily dose is sufficient </a:t>
            </a:r>
          </a:p>
          <a:p>
            <a:pPr>
              <a:lnSpc>
                <a:spcPct val="120000"/>
              </a:lnSpc>
              <a:spcBef>
                <a:spcPct val="0"/>
              </a:spcBef>
              <a:buFont typeface="Wingdings" panose="05000000000000000000" pitchFamily="2" charset="2"/>
              <a:buChar char="§"/>
              <a:defRPr/>
            </a:pPr>
            <a:r>
              <a:rPr lang="en-US" dirty="0">
                <a:latin typeface="Times New Roman" pitchFamily="18" charset="0"/>
                <a:cs typeface="Times New Roman" pitchFamily="18" charset="0"/>
              </a:rPr>
              <a:t>Given 1 h before meal.</a:t>
            </a:r>
          </a:p>
          <a:p>
            <a:pPr>
              <a:lnSpc>
                <a:spcPct val="120000"/>
              </a:lnSpc>
              <a:spcBef>
                <a:spcPct val="0"/>
              </a:spcBef>
              <a:buFont typeface="Wingdings" panose="05000000000000000000" pitchFamily="2" charset="2"/>
              <a:buChar char="§"/>
              <a:defRPr/>
            </a:pPr>
            <a:r>
              <a:rPr lang="en-US" dirty="0">
                <a:latin typeface="Times New Roman" pitchFamily="18" charset="0"/>
                <a:cs typeface="Times New Roman" pitchFamily="18" charset="0"/>
              </a:rPr>
              <a:t>Bioavailability is reduced by food.</a:t>
            </a:r>
          </a:p>
          <a:p>
            <a:pPr>
              <a:lnSpc>
                <a:spcPct val="120000"/>
              </a:lnSpc>
              <a:spcBef>
                <a:spcPct val="0"/>
              </a:spcBef>
              <a:buFont typeface="Wingdings" panose="05000000000000000000" pitchFamily="2" charset="2"/>
              <a:buChar char="§"/>
              <a:defRPr/>
            </a:pPr>
            <a:r>
              <a:rPr lang="en-US" dirty="0">
                <a:latin typeface="Times New Roman" pitchFamily="18" charset="0"/>
                <a:cs typeface="Times New Roman" pitchFamily="18" charset="0"/>
              </a:rPr>
              <a:t>metabolized in the liver </a:t>
            </a:r>
            <a:r>
              <a:rPr lang="en-US">
                <a:latin typeface="Times New Roman" pitchFamily="18" charset="0"/>
                <a:cs typeface="Times New Roman" pitchFamily="18" charset="0"/>
              </a:rPr>
              <a:t>by </a:t>
            </a:r>
            <a:r>
              <a:rPr lang="en-US" smtClean="0">
                <a:latin typeface="Times New Roman" pitchFamily="18" charset="0"/>
                <a:cs typeface="Times New Roman" pitchFamily="18" charset="0"/>
              </a:rPr>
              <a:t>CYP-450</a:t>
            </a:r>
            <a:r>
              <a:rPr lang="en-US" dirty="0">
                <a:latin typeface="Times New Roman" pitchFamily="18" charset="0"/>
                <a:cs typeface="Times New Roman" pitchFamily="18" charset="0"/>
              </a:rPr>
              <a:t>.</a:t>
            </a:r>
          </a:p>
          <a:p>
            <a:pPr>
              <a:lnSpc>
                <a:spcPct val="120000"/>
              </a:lnSpc>
              <a:spcBef>
                <a:spcPct val="0"/>
              </a:spcBef>
              <a:buFont typeface="Wingdings" panose="05000000000000000000" pitchFamily="2" charset="2"/>
              <a:buChar char="§"/>
              <a:defRPr/>
            </a:pPr>
            <a:r>
              <a:rPr lang="en-US" dirty="0">
                <a:latin typeface="Times New Roman" pitchFamily="18" charset="0"/>
                <a:cs typeface="Times New Roman" pitchFamily="18" charset="0"/>
              </a:rPr>
              <a:t>Dose reduction is required in severe liver failure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218397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anim calcmode="lin" valueType="num">
                                      <p:cBhvr additive="base">
                                        <p:cTn id="7"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531">
                                            <p:txEl>
                                              <p:pRg st="3" end="3"/>
                                            </p:txEl>
                                          </p:spTgt>
                                        </p:tgtEl>
                                        <p:attrNameLst>
                                          <p:attrName>style.visibility</p:attrName>
                                        </p:attrNameLst>
                                      </p:cBhvr>
                                      <p:to>
                                        <p:strVal val="visible"/>
                                      </p:to>
                                    </p:set>
                                    <p:anim calcmode="lin" valueType="num">
                                      <p:cBhvr additive="base">
                                        <p:cTn id="13"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25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2531">
                                            <p:txEl>
                                              <p:pRg st="4" end="4"/>
                                            </p:txEl>
                                          </p:spTgt>
                                        </p:tgtEl>
                                        <p:attrNameLst>
                                          <p:attrName>style.visibility</p:attrName>
                                        </p:attrNameLst>
                                      </p:cBhvr>
                                      <p:to>
                                        <p:strVal val="visible"/>
                                      </p:to>
                                    </p:set>
                                    <p:anim calcmode="lin" valueType="num">
                                      <p:cBhvr additive="base">
                                        <p:cTn id="19"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2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2531">
                                            <p:txEl>
                                              <p:pRg st="5" end="5"/>
                                            </p:txEl>
                                          </p:spTgt>
                                        </p:tgtEl>
                                        <p:attrNameLst>
                                          <p:attrName>style.visibility</p:attrName>
                                        </p:attrNameLst>
                                      </p:cBhvr>
                                      <p:to>
                                        <p:strVal val="visible"/>
                                      </p:to>
                                    </p:set>
                                    <p:anim calcmode="lin" valueType="num">
                                      <p:cBhvr additive="base">
                                        <p:cTn id="25" dur="10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253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2531">
                                            <p:txEl>
                                              <p:pRg st="7" end="7"/>
                                            </p:txEl>
                                          </p:spTgt>
                                        </p:tgtEl>
                                        <p:attrNameLst>
                                          <p:attrName>style.visibility</p:attrName>
                                        </p:attrNameLst>
                                      </p:cBhvr>
                                      <p:to>
                                        <p:strVal val="visible"/>
                                      </p:to>
                                    </p:set>
                                    <p:anim calcmode="lin" valueType="num">
                                      <p:cBhvr additive="base">
                                        <p:cTn id="31" dur="1000" fill="hold"/>
                                        <p:tgtEl>
                                          <p:spTgt spid="22531">
                                            <p:txEl>
                                              <p:pRg st="7" end="7"/>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253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2531">
                                            <p:txEl>
                                              <p:pRg st="8" end="8"/>
                                            </p:txEl>
                                          </p:spTgt>
                                        </p:tgtEl>
                                        <p:attrNameLst>
                                          <p:attrName>style.visibility</p:attrName>
                                        </p:attrNameLst>
                                      </p:cBhvr>
                                      <p:to>
                                        <p:strVal val="visible"/>
                                      </p:to>
                                    </p:set>
                                    <p:anim calcmode="lin" valueType="num">
                                      <p:cBhvr additive="base">
                                        <p:cTn id="37" dur="1000" fill="hold"/>
                                        <p:tgtEl>
                                          <p:spTgt spid="22531">
                                            <p:txEl>
                                              <p:pRg st="8" end="8"/>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253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2531">
                                            <p:txEl>
                                              <p:pRg st="9" end="9"/>
                                            </p:txEl>
                                          </p:spTgt>
                                        </p:tgtEl>
                                        <p:attrNameLst>
                                          <p:attrName>style.visibility</p:attrName>
                                        </p:attrNameLst>
                                      </p:cBhvr>
                                      <p:to>
                                        <p:strVal val="visible"/>
                                      </p:to>
                                    </p:set>
                                    <p:anim calcmode="lin" valueType="num">
                                      <p:cBhvr additive="base">
                                        <p:cTn id="43" dur="1000" fill="hold"/>
                                        <p:tgtEl>
                                          <p:spTgt spid="22531">
                                            <p:txEl>
                                              <p:pRg st="9" end="9"/>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2253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2531">
                                            <p:txEl>
                                              <p:pRg st="10" end="10"/>
                                            </p:txEl>
                                          </p:spTgt>
                                        </p:tgtEl>
                                        <p:attrNameLst>
                                          <p:attrName>style.visibility</p:attrName>
                                        </p:attrNameLst>
                                      </p:cBhvr>
                                      <p:to>
                                        <p:strVal val="visible"/>
                                      </p:to>
                                    </p:set>
                                    <p:anim calcmode="lin" valueType="num">
                                      <p:cBhvr additive="base">
                                        <p:cTn id="49" dur="1000" fill="hold"/>
                                        <p:tgtEl>
                                          <p:spTgt spid="22531">
                                            <p:txEl>
                                              <p:pRg st="10" end="10"/>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2253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2531">
                                            <p:txEl>
                                              <p:pRg st="11" end="11"/>
                                            </p:txEl>
                                          </p:spTgt>
                                        </p:tgtEl>
                                        <p:attrNameLst>
                                          <p:attrName>style.visibility</p:attrName>
                                        </p:attrNameLst>
                                      </p:cBhvr>
                                      <p:to>
                                        <p:strVal val="visible"/>
                                      </p:to>
                                    </p:set>
                                    <p:anim calcmode="lin" valueType="num">
                                      <p:cBhvr additive="base">
                                        <p:cTn id="55" dur="1000" fill="hold"/>
                                        <p:tgtEl>
                                          <p:spTgt spid="22531">
                                            <p:txEl>
                                              <p:pRg st="11" end="11"/>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22531">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2531">
                                            <p:txEl>
                                              <p:pRg st="12" end="12"/>
                                            </p:txEl>
                                          </p:spTgt>
                                        </p:tgtEl>
                                        <p:attrNameLst>
                                          <p:attrName>style.visibility</p:attrName>
                                        </p:attrNameLst>
                                      </p:cBhvr>
                                      <p:to>
                                        <p:strVal val="visible"/>
                                      </p:to>
                                    </p:set>
                                    <p:anim calcmode="lin" valueType="num">
                                      <p:cBhvr additive="base">
                                        <p:cTn id="61" dur="1000" fill="hold"/>
                                        <p:tgtEl>
                                          <p:spTgt spid="22531">
                                            <p:txEl>
                                              <p:pRg st="12" end="12"/>
                                            </p:txEl>
                                          </p:spTgt>
                                        </p:tgtEl>
                                        <p:attrNameLst>
                                          <p:attrName>ppt_x</p:attrName>
                                        </p:attrNameLst>
                                      </p:cBhvr>
                                      <p:tavLst>
                                        <p:tav tm="0">
                                          <p:val>
                                            <p:strVal val="#ppt_x"/>
                                          </p:val>
                                        </p:tav>
                                        <p:tav tm="100000">
                                          <p:val>
                                            <p:strVal val="#ppt_x"/>
                                          </p:val>
                                        </p:tav>
                                      </p:tavLst>
                                    </p:anim>
                                    <p:anim calcmode="lin" valueType="num">
                                      <p:cBhvr additive="base">
                                        <p:cTn id="62" dur="1000" fill="hold"/>
                                        <p:tgtEl>
                                          <p:spTgt spid="22531">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2531">
                                            <p:txEl>
                                              <p:pRg st="13" end="13"/>
                                            </p:txEl>
                                          </p:spTgt>
                                        </p:tgtEl>
                                        <p:attrNameLst>
                                          <p:attrName>style.visibility</p:attrName>
                                        </p:attrNameLst>
                                      </p:cBhvr>
                                      <p:to>
                                        <p:strVal val="visible"/>
                                      </p:to>
                                    </p:set>
                                    <p:anim calcmode="lin" valueType="num">
                                      <p:cBhvr additive="base">
                                        <p:cTn id="67" dur="1000" fill="hold"/>
                                        <p:tgtEl>
                                          <p:spTgt spid="22531">
                                            <p:txEl>
                                              <p:pRg st="13" end="13"/>
                                            </p:txEl>
                                          </p:spTgt>
                                        </p:tgtEl>
                                        <p:attrNameLst>
                                          <p:attrName>ppt_x</p:attrName>
                                        </p:attrNameLst>
                                      </p:cBhvr>
                                      <p:tavLst>
                                        <p:tav tm="0">
                                          <p:val>
                                            <p:strVal val="#ppt_x"/>
                                          </p:val>
                                        </p:tav>
                                        <p:tav tm="100000">
                                          <p:val>
                                            <p:strVal val="#ppt_x"/>
                                          </p:val>
                                        </p:tav>
                                      </p:tavLst>
                                    </p:anim>
                                    <p:anim calcmode="lin" valueType="num">
                                      <p:cBhvr additive="base">
                                        <p:cTn id="68" dur="1000" fill="hold"/>
                                        <p:tgtEl>
                                          <p:spTgt spid="22531">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22531">
                                            <p:txEl>
                                              <p:pRg st="6" end="6"/>
                                            </p:txEl>
                                          </p:spTgt>
                                        </p:tgtEl>
                                        <p:attrNameLst>
                                          <p:attrName>style.visibility</p:attrName>
                                        </p:attrNameLst>
                                      </p:cBhvr>
                                      <p:to>
                                        <p:strVal val="visible"/>
                                      </p:to>
                                    </p:set>
                                    <p:anim calcmode="lin" valueType="num">
                                      <p:cBhvr additive="base">
                                        <p:cTn id="73" dur="1000" fill="hold"/>
                                        <p:tgtEl>
                                          <p:spTgt spid="22531">
                                            <p:txEl>
                                              <p:pRg st="6" end="6"/>
                                            </p:txEl>
                                          </p:spTgt>
                                        </p:tgtEl>
                                        <p:attrNameLst>
                                          <p:attrName>ppt_x</p:attrName>
                                        </p:attrNameLst>
                                      </p:cBhvr>
                                      <p:tavLst>
                                        <p:tav tm="0">
                                          <p:val>
                                            <p:strVal val="#ppt_x"/>
                                          </p:val>
                                        </p:tav>
                                        <p:tav tm="100000">
                                          <p:val>
                                            <p:strVal val="#ppt_x"/>
                                          </p:val>
                                        </p:tav>
                                      </p:tavLst>
                                    </p:anim>
                                    <p:anim calcmode="lin" valueType="num">
                                      <p:cBhvr additive="base">
                                        <p:cTn id="74" dur="1000" fill="hold"/>
                                        <p:tgtEl>
                                          <p:spTgt spid="2253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4294967295"/>
          </p:nvPr>
        </p:nvSpPr>
        <p:spPr>
          <a:xfrm>
            <a:off x="832513" y="805218"/>
            <a:ext cx="8203537" cy="5792432"/>
          </a:xfrm>
        </p:spPr>
        <p:txBody>
          <a:bodyPr/>
          <a:lstStyle/>
          <a:p>
            <a:pPr marL="93663" indent="23813" algn="justLow" eaLnBrk="1" hangingPunct="1">
              <a:lnSpc>
                <a:spcPct val="95000"/>
              </a:lnSpc>
              <a:buFont typeface="Wingdings" panose="05000000000000000000" pitchFamily="2" charset="2"/>
              <a:buNone/>
              <a:defRPr/>
            </a:pPr>
            <a:endParaRPr lang="en-US" sz="1000" b="1" dirty="0" smtClean="0">
              <a:solidFill>
                <a:srgbClr val="0000FF"/>
              </a:solidFill>
              <a:effectLst>
                <a:outerShdw blurRad="38100" dist="38100" dir="2700000" algn="tl">
                  <a:srgbClr val="C0C0C0"/>
                </a:outerShdw>
              </a:effectLst>
              <a:latin typeface="Times New Roman" pitchFamily="18" charset="0"/>
              <a:cs typeface="Times New Roman" pitchFamily="18" charset="0"/>
            </a:endParaRPr>
          </a:p>
          <a:p>
            <a:pPr marL="93663" indent="23813" algn="justLow" eaLnBrk="1" hangingPunct="1">
              <a:lnSpc>
                <a:spcPct val="95000"/>
              </a:lnSpc>
              <a:buFont typeface="Wingdings" panose="05000000000000000000" pitchFamily="2" charset="2"/>
              <a:buNone/>
              <a:defRPr/>
            </a:pPr>
            <a:r>
              <a:rPr lang="en-US" b="1" dirty="0" smtClean="0">
                <a:effectLst>
                  <a:outerShdw blurRad="38100" dist="38100" dir="2700000" algn="tl">
                    <a:srgbClr val="C0C0C0"/>
                  </a:outerShdw>
                </a:effectLst>
                <a:latin typeface="Times New Roman" pitchFamily="18" charset="0"/>
                <a:cs typeface="Times New Roman" pitchFamily="18" charset="0"/>
              </a:rPr>
              <a:t>USES</a:t>
            </a:r>
          </a:p>
          <a:p>
            <a:pPr marL="93663" indent="23813" algn="justLow" eaLnBrk="1" hangingPunct="1">
              <a:lnSpc>
                <a:spcPct val="95000"/>
              </a:lnSpc>
              <a:buFont typeface="Wingdings" panose="05000000000000000000" pitchFamily="2" charset="2"/>
              <a:buNone/>
              <a:defRPr/>
            </a:pPr>
            <a:endParaRPr lang="en-US" sz="1000" b="1" dirty="0" smtClean="0">
              <a:effectLst>
                <a:outerShdw blurRad="38100" dist="38100" dir="2700000" algn="tl">
                  <a:srgbClr val="C0C0C0"/>
                </a:outerShdw>
              </a:effectLst>
              <a:latin typeface="Times New Roman" pitchFamily="18" charset="0"/>
              <a:cs typeface="Times New Roman" pitchFamily="18" charset="0"/>
            </a:endParaRPr>
          </a:p>
          <a:p>
            <a:pPr marL="93663" indent="23813" eaLnBrk="1" hangingPunct="1">
              <a:spcBef>
                <a:spcPts val="1200"/>
              </a:spcBef>
              <a:buFont typeface="Wingdings" panose="05000000000000000000" pitchFamily="2" charset="2"/>
              <a:buChar char="Ø"/>
              <a:defRPr/>
            </a:pPr>
            <a:r>
              <a:rPr lang="en-US" b="1" dirty="0" smtClean="0">
                <a:effectLst>
                  <a:outerShdw blurRad="38100" dist="38100" dir="2700000" algn="tl">
                    <a:srgbClr val="C0C0C0"/>
                  </a:outerShdw>
                </a:effectLst>
                <a:latin typeface="Times New Roman" pitchFamily="18" charset="0"/>
                <a:cs typeface="Times New Roman" pitchFamily="18" charset="0"/>
              </a:rPr>
              <a:t>Eradication of H. pylori (combined with</a:t>
            </a:r>
          </a:p>
          <a:p>
            <a:pPr marL="93663" indent="23813" eaLnBrk="1" hangingPunct="1">
              <a:spcBef>
                <a:spcPts val="1200"/>
              </a:spcBef>
              <a:buFont typeface="Wingdings" panose="05000000000000000000" pitchFamily="2" charset="2"/>
              <a:buNone/>
              <a:defRPr/>
            </a:pPr>
            <a:r>
              <a:rPr lang="en-US" b="1" dirty="0" smtClean="0">
                <a:effectLst>
                  <a:outerShdw blurRad="38100" dist="38100" dir="2700000" algn="tl">
                    <a:srgbClr val="C0C0C0"/>
                  </a:outerShdw>
                </a:effectLst>
                <a:latin typeface="Times New Roman" pitchFamily="18" charset="0"/>
                <a:cs typeface="Times New Roman" pitchFamily="18" charset="0"/>
              </a:rPr>
              <a:t>  antimicrobial drugs).</a:t>
            </a:r>
            <a:endParaRPr lang="en-US" sz="1000" b="1" dirty="0" smtClean="0">
              <a:effectLst>
                <a:outerShdw blurRad="38100" dist="38100" dir="2700000" algn="tl">
                  <a:srgbClr val="C0C0C0"/>
                </a:outerShdw>
              </a:effectLst>
              <a:latin typeface="Times New Roman" pitchFamily="18" charset="0"/>
              <a:cs typeface="Times New Roman" pitchFamily="18" charset="0"/>
            </a:endParaRPr>
          </a:p>
          <a:p>
            <a:pPr marL="93663" indent="23813" eaLnBrk="1" hangingPunct="1">
              <a:spcBef>
                <a:spcPts val="1200"/>
              </a:spcBef>
              <a:buFont typeface="Wingdings" panose="05000000000000000000" pitchFamily="2" charset="2"/>
              <a:buChar char="Ø"/>
              <a:defRPr/>
            </a:pPr>
            <a:r>
              <a:rPr lang="en-US" b="1" dirty="0" smtClean="0">
                <a:effectLst>
                  <a:outerShdw blurRad="38100" dist="38100" dir="2700000" algn="tl">
                    <a:srgbClr val="C0C0C0"/>
                  </a:outerShdw>
                </a:effectLst>
                <a:latin typeface="Times New Roman" pitchFamily="18" charset="0"/>
                <a:cs typeface="Times New Roman" pitchFamily="18" charset="0"/>
              </a:rPr>
              <a:t> Peptic ulcer ( 4-8 weeks) resistant to H</a:t>
            </a:r>
            <a:r>
              <a:rPr lang="en-US" b="1" baseline="-25000" dirty="0" smtClean="0">
                <a:effectLst>
                  <a:outerShdw blurRad="38100" dist="38100" dir="2700000" algn="tl">
                    <a:srgbClr val="C0C0C0"/>
                  </a:outerShdw>
                </a:effectLst>
                <a:latin typeface="Times New Roman" pitchFamily="18" charset="0"/>
                <a:cs typeface="Times New Roman" pitchFamily="18" charset="0"/>
              </a:rPr>
              <a:t>2</a:t>
            </a:r>
            <a:r>
              <a:rPr lang="en-US" b="1" dirty="0" smtClean="0">
                <a:effectLst>
                  <a:outerShdw blurRad="38100" dist="38100" dir="2700000" algn="tl">
                    <a:srgbClr val="C0C0C0"/>
                  </a:outerShdw>
                </a:effectLst>
                <a:latin typeface="Times New Roman" pitchFamily="18" charset="0"/>
                <a:cs typeface="Times New Roman" pitchFamily="18" charset="0"/>
              </a:rPr>
              <a:t> antagonists.</a:t>
            </a:r>
          </a:p>
          <a:p>
            <a:pPr marL="93663" indent="23813" algn="justLow" eaLnBrk="1" hangingPunct="1">
              <a:spcBef>
                <a:spcPts val="1200"/>
              </a:spcBef>
              <a:buFont typeface="Wingdings" panose="05000000000000000000" pitchFamily="2" charset="2"/>
              <a:buChar char="Ø"/>
              <a:defRPr/>
            </a:pPr>
            <a:r>
              <a:rPr lang="en-US" b="1" dirty="0" smtClean="0">
                <a:effectLst>
                  <a:outerShdw blurRad="38100" dist="38100" dir="2700000" algn="tl">
                    <a:srgbClr val="C0C0C0"/>
                  </a:outerShdw>
                </a:effectLst>
                <a:latin typeface="Times New Roman" pitchFamily="18" charset="0"/>
                <a:cs typeface="Times New Roman" pitchFamily="18" charset="0"/>
              </a:rPr>
              <a:t> Reflux esophagitis.</a:t>
            </a:r>
          </a:p>
          <a:p>
            <a:pPr marL="93663" indent="23813" eaLnBrk="1" hangingPunct="1">
              <a:spcBef>
                <a:spcPts val="1200"/>
              </a:spcBef>
              <a:buFont typeface="Wingdings" panose="05000000000000000000" pitchFamily="2" charset="2"/>
              <a:buChar char="Ø"/>
              <a:defRPr/>
            </a:pPr>
            <a:r>
              <a:rPr lang="en-US" b="1" dirty="0" smtClean="0">
                <a:effectLst>
                  <a:outerShdw blurRad="38100" dist="38100" dir="2700000" algn="tl">
                    <a:srgbClr val="C0C0C0"/>
                  </a:outerShdw>
                </a:effectLst>
                <a:latin typeface="Times New Roman" pitchFamily="18" charset="0"/>
                <a:cs typeface="Times New Roman" pitchFamily="18" charset="0"/>
              </a:rPr>
              <a:t>Hypersecretory conditions as Zollinger Ellison syndrome (drug of choice).</a:t>
            </a:r>
          </a:p>
          <a:p>
            <a:pPr marL="93663" indent="23813" algn="justLow" eaLnBrk="1" hangingPunct="1">
              <a:spcBef>
                <a:spcPts val="1800"/>
              </a:spcBef>
              <a:buFont typeface="Wingdings" panose="05000000000000000000" pitchFamily="2" charset="2"/>
              <a:buNone/>
              <a:defRPr/>
            </a:pPr>
            <a:endParaRPr lang="en-US" b="1" dirty="0" smtClean="0">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861930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5842">
                                            <p:txEl>
                                              <p:pRg st="1" end="1"/>
                                            </p:txEl>
                                          </p:spTgt>
                                        </p:tgtEl>
                                        <p:attrNameLst>
                                          <p:attrName>style.visibility</p:attrName>
                                        </p:attrNameLst>
                                      </p:cBhvr>
                                      <p:to>
                                        <p:strVal val="visible"/>
                                      </p:to>
                                    </p:set>
                                    <p:anim calcmode="lin" valueType="num">
                                      <p:cBhvr additive="base">
                                        <p:cTn id="7" dur="1000" fill="hold"/>
                                        <p:tgtEl>
                                          <p:spTgt spid="35842">
                                            <p:txEl>
                                              <p:pRg st="1" end="1"/>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584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5842">
                                            <p:txEl>
                                              <p:pRg st="3" end="3"/>
                                            </p:txEl>
                                          </p:spTgt>
                                        </p:tgtEl>
                                        <p:attrNameLst>
                                          <p:attrName>style.visibility</p:attrName>
                                        </p:attrNameLst>
                                      </p:cBhvr>
                                      <p:to>
                                        <p:strVal val="visible"/>
                                      </p:to>
                                    </p:set>
                                    <p:anim calcmode="lin" valueType="num">
                                      <p:cBhvr additive="base">
                                        <p:cTn id="13" dur="1000" fill="hold"/>
                                        <p:tgtEl>
                                          <p:spTgt spid="35842">
                                            <p:txEl>
                                              <p:pRg st="3" end="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584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5842">
                                            <p:txEl>
                                              <p:pRg st="4" end="4"/>
                                            </p:txEl>
                                          </p:spTgt>
                                        </p:tgtEl>
                                        <p:attrNameLst>
                                          <p:attrName>style.visibility</p:attrName>
                                        </p:attrNameLst>
                                      </p:cBhvr>
                                      <p:to>
                                        <p:strVal val="visible"/>
                                      </p:to>
                                    </p:set>
                                    <p:anim calcmode="lin" valueType="num">
                                      <p:cBhvr additive="base">
                                        <p:cTn id="19" dur="1000" fill="hold"/>
                                        <p:tgtEl>
                                          <p:spTgt spid="35842">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584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5842">
                                            <p:txEl>
                                              <p:pRg st="5" end="5"/>
                                            </p:txEl>
                                          </p:spTgt>
                                        </p:tgtEl>
                                        <p:attrNameLst>
                                          <p:attrName>style.visibility</p:attrName>
                                        </p:attrNameLst>
                                      </p:cBhvr>
                                      <p:to>
                                        <p:strVal val="visible"/>
                                      </p:to>
                                    </p:set>
                                    <p:anim calcmode="lin" valueType="num">
                                      <p:cBhvr additive="base">
                                        <p:cTn id="25" dur="1000" fill="hold"/>
                                        <p:tgtEl>
                                          <p:spTgt spid="35842">
                                            <p:txEl>
                                              <p:pRg st="5" end="5"/>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584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5842">
                                            <p:txEl>
                                              <p:pRg st="6" end="6"/>
                                            </p:txEl>
                                          </p:spTgt>
                                        </p:tgtEl>
                                        <p:attrNameLst>
                                          <p:attrName>style.visibility</p:attrName>
                                        </p:attrNameLst>
                                      </p:cBhvr>
                                      <p:to>
                                        <p:strVal val="visible"/>
                                      </p:to>
                                    </p:set>
                                    <p:anim calcmode="lin" valueType="num">
                                      <p:cBhvr additive="base">
                                        <p:cTn id="31" dur="1000" fill="hold"/>
                                        <p:tgtEl>
                                          <p:spTgt spid="35842">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584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5842">
                                            <p:txEl>
                                              <p:pRg st="7" end="7"/>
                                            </p:txEl>
                                          </p:spTgt>
                                        </p:tgtEl>
                                        <p:attrNameLst>
                                          <p:attrName>style.visibility</p:attrName>
                                        </p:attrNameLst>
                                      </p:cBhvr>
                                      <p:to>
                                        <p:strVal val="visible"/>
                                      </p:to>
                                    </p:set>
                                    <p:anim calcmode="lin" valueType="num">
                                      <p:cBhvr additive="base">
                                        <p:cTn id="37" dur="1000" fill="hold"/>
                                        <p:tgtEl>
                                          <p:spTgt spid="35842">
                                            <p:txEl>
                                              <p:pRg st="7" end="7"/>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584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460" y="4619729"/>
            <a:ext cx="1617593" cy="521287"/>
          </a:xfrm>
        </p:spPr>
        <p:txBody>
          <a:bodyPr>
            <a:normAutofit/>
          </a:bodyPr>
          <a:lstStyle/>
          <a:p>
            <a:r>
              <a:rPr lang="en-US" sz="2100" dirty="0"/>
              <a:t>GERD</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r="957" b="5463"/>
          <a:stretch/>
        </p:blipFill>
        <p:spPr>
          <a:xfrm>
            <a:off x="747919" y="1280311"/>
            <a:ext cx="3585105" cy="2737583"/>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9930" y="1339945"/>
            <a:ext cx="3548270" cy="2838616"/>
          </a:xfrm>
          <a:prstGeom prst="rect">
            <a:avLst/>
          </a:prstGeom>
        </p:spPr>
      </p:pic>
      <p:sp>
        <p:nvSpPr>
          <p:cNvPr id="6" name="Title 1"/>
          <p:cNvSpPr txBox="1">
            <a:spLocks/>
          </p:cNvSpPr>
          <p:nvPr/>
        </p:nvSpPr>
        <p:spPr>
          <a:xfrm>
            <a:off x="5354707" y="4619729"/>
            <a:ext cx="1617593" cy="521287"/>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100" dirty="0"/>
              <a:t>Peptic ulcer</a:t>
            </a:r>
          </a:p>
        </p:txBody>
      </p:sp>
    </p:spTree>
    <p:extLst>
      <p:ext uri="{BB962C8B-B14F-4D97-AF65-F5344CB8AC3E}">
        <p14:creationId xmlns:p14="http://schemas.microsoft.com/office/powerpoint/2010/main" val="1460053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p:cNvGrpSpPr>
            <a:grpSpLocks/>
          </p:cNvGrpSpPr>
          <p:nvPr/>
        </p:nvGrpSpPr>
        <p:grpSpPr bwMode="auto">
          <a:xfrm>
            <a:off x="2895600" y="1066800"/>
            <a:ext cx="4348163" cy="2417763"/>
            <a:chOff x="1824" y="992"/>
            <a:chExt cx="2739" cy="1523"/>
          </a:xfrm>
        </p:grpSpPr>
        <p:grpSp>
          <p:nvGrpSpPr>
            <p:cNvPr id="16387" name="Group 3"/>
            <p:cNvGrpSpPr>
              <a:grpSpLocks/>
            </p:cNvGrpSpPr>
            <p:nvPr/>
          </p:nvGrpSpPr>
          <p:grpSpPr bwMode="auto">
            <a:xfrm>
              <a:off x="1824" y="992"/>
              <a:ext cx="2739" cy="1523"/>
              <a:chOff x="1824" y="992"/>
              <a:chExt cx="2739" cy="1523"/>
            </a:xfrm>
          </p:grpSpPr>
          <p:sp>
            <p:nvSpPr>
              <p:cNvPr id="16388" name="Text Box 4"/>
              <p:cNvSpPr txBox="1">
                <a:spLocks noChangeArrowheads="1"/>
              </p:cNvSpPr>
              <p:nvPr/>
            </p:nvSpPr>
            <p:spPr bwMode="auto">
              <a:xfrm>
                <a:off x="3216" y="2323"/>
                <a:ext cx="118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400" b="1">
                    <a:latin typeface="Times" panose="02020603050405020304" pitchFamily="18" charset="0"/>
                  </a:rPr>
                  <a:t>Lumen of the stomach</a:t>
                </a:r>
              </a:p>
            </p:txBody>
          </p:sp>
          <p:sp>
            <p:nvSpPr>
              <p:cNvPr id="16389" name="Rectangle 5"/>
              <p:cNvSpPr>
                <a:spLocks noChangeArrowheads="1"/>
              </p:cNvSpPr>
              <p:nvPr/>
            </p:nvSpPr>
            <p:spPr bwMode="auto">
              <a:xfrm>
                <a:off x="1824" y="1200"/>
                <a:ext cx="1920" cy="960"/>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Oval 6"/>
              <p:cNvSpPr>
                <a:spLocks noChangeArrowheads="1"/>
              </p:cNvSpPr>
              <p:nvPr/>
            </p:nvSpPr>
            <p:spPr bwMode="auto">
              <a:xfrm>
                <a:off x="2160" y="1008"/>
                <a:ext cx="1200" cy="1248"/>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Oval 7"/>
              <p:cNvSpPr>
                <a:spLocks noChangeArrowheads="1"/>
              </p:cNvSpPr>
              <p:nvPr/>
            </p:nvSpPr>
            <p:spPr bwMode="auto">
              <a:xfrm>
                <a:off x="2688" y="1008"/>
                <a:ext cx="163" cy="109"/>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2" name="Oval 8"/>
              <p:cNvSpPr>
                <a:spLocks noChangeArrowheads="1"/>
              </p:cNvSpPr>
              <p:nvPr/>
            </p:nvSpPr>
            <p:spPr bwMode="auto">
              <a:xfrm rot="2621882">
                <a:off x="3075" y="1135"/>
                <a:ext cx="192" cy="13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3" name="Oval 9"/>
              <p:cNvSpPr>
                <a:spLocks noChangeArrowheads="1"/>
              </p:cNvSpPr>
              <p:nvPr/>
            </p:nvSpPr>
            <p:spPr bwMode="auto">
              <a:xfrm rot="18978118" flipH="1">
                <a:off x="2300" y="1131"/>
                <a:ext cx="144" cy="12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Text Box 10"/>
              <p:cNvSpPr txBox="1">
                <a:spLocks noChangeArrowheads="1"/>
              </p:cNvSpPr>
              <p:nvPr/>
            </p:nvSpPr>
            <p:spPr bwMode="auto">
              <a:xfrm>
                <a:off x="4032" y="1600"/>
                <a:ext cx="53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latin typeface="Times" panose="02020603050405020304" pitchFamily="18" charset="0"/>
                  </a:rPr>
                  <a:t>Proton pump</a:t>
                </a:r>
                <a:endParaRPr lang="en-GB" altLang="en-GB">
                  <a:latin typeface="Times" panose="02020603050405020304" pitchFamily="18" charset="0"/>
                </a:endParaRPr>
              </a:p>
            </p:txBody>
          </p:sp>
          <p:sp>
            <p:nvSpPr>
              <p:cNvPr id="16395" name="Oval 11"/>
              <p:cNvSpPr>
                <a:spLocks noChangeArrowheads="1"/>
              </p:cNvSpPr>
              <p:nvPr/>
            </p:nvSpPr>
            <p:spPr bwMode="auto">
              <a:xfrm>
                <a:off x="3872" y="1464"/>
                <a:ext cx="192" cy="96"/>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6" name="Text Box 12"/>
              <p:cNvSpPr txBox="1">
                <a:spLocks noChangeArrowheads="1"/>
              </p:cNvSpPr>
              <p:nvPr/>
            </p:nvSpPr>
            <p:spPr bwMode="auto">
              <a:xfrm>
                <a:off x="4032" y="1440"/>
                <a:ext cx="43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latin typeface="Times" panose="02020603050405020304" pitchFamily="18" charset="0"/>
                  </a:rPr>
                  <a:t>Receptors</a:t>
                </a:r>
                <a:endParaRPr lang="en-GB" altLang="en-GB">
                  <a:latin typeface="Times" panose="02020603050405020304" pitchFamily="18" charset="0"/>
                </a:endParaRPr>
              </a:p>
            </p:txBody>
          </p:sp>
          <p:sp>
            <p:nvSpPr>
              <p:cNvPr id="16397" name="Oval 13"/>
              <p:cNvSpPr>
                <a:spLocks noChangeArrowheads="1"/>
              </p:cNvSpPr>
              <p:nvPr/>
            </p:nvSpPr>
            <p:spPr bwMode="auto">
              <a:xfrm>
                <a:off x="3872" y="1608"/>
                <a:ext cx="192" cy="144"/>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8" name="Oval 14"/>
              <p:cNvSpPr>
                <a:spLocks noChangeArrowheads="1"/>
              </p:cNvSpPr>
              <p:nvPr/>
            </p:nvSpPr>
            <p:spPr bwMode="auto">
              <a:xfrm>
                <a:off x="3952" y="1808"/>
                <a:ext cx="48" cy="144"/>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9" name="Text Box 15"/>
              <p:cNvSpPr txBox="1">
                <a:spLocks noChangeArrowheads="1"/>
              </p:cNvSpPr>
              <p:nvPr/>
            </p:nvSpPr>
            <p:spPr bwMode="auto">
              <a:xfrm>
                <a:off x="4032" y="1800"/>
                <a:ext cx="52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latin typeface="Times" panose="02020603050405020304" pitchFamily="18" charset="0"/>
                  </a:rPr>
                  <a:t>Ion channels</a:t>
                </a:r>
                <a:endParaRPr lang="en-GB" altLang="en-GB">
                  <a:latin typeface="Times" panose="02020603050405020304" pitchFamily="18" charset="0"/>
                </a:endParaRPr>
              </a:p>
            </p:txBody>
          </p:sp>
          <p:sp>
            <p:nvSpPr>
              <p:cNvPr id="16400" name="Text Box 16"/>
              <p:cNvSpPr txBox="1">
                <a:spLocks noChangeArrowheads="1"/>
              </p:cNvSpPr>
              <p:nvPr/>
            </p:nvSpPr>
            <p:spPr bwMode="auto">
              <a:xfrm>
                <a:off x="3032" y="1117"/>
                <a:ext cx="27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solidFill>
                      <a:schemeClr val="bg1"/>
                    </a:solidFill>
                    <a:latin typeface="Times" panose="02020603050405020304" pitchFamily="18" charset="0"/>
                  </a:rPr>
                  <a:t>Cck</a:t>
                </a:r>
                <a:r>
                  <a:rPr lang="en-GB" altLang="en-GB" sz="1000" baseline="-25000">
                    <a:solidFill>
                      <a:schemeClr val="bg1"/>
                    </a:solidFill>
                    <a:latin typeface="Times" panose="02020603050405020304" pitchFamily="18" charset="0"/>
                  </a:rPr>
                  <a:t>2</a:t>
                </a:r>
                <a:endParaRPr lang="en-GB" altLang="en-GB">
                  <a:latin typeface="Times" panose="02020603050405020304" pitchFamily="18" charset="0"/>
                </a:endParaRPr>
              </a:p>
            </p:txBody>
          </p:sp>
          <p:sp>
            <p:nvSpPr>
              <p:cNvPr id="16401" name="Text Box 17"/>
              <p:cNvSpPr txBox="1">
                <a:spLocks noChangeArrowheads="1"/>
              </p:cNvSpPr>
              <p:nvPr/>
            </p:nvSpPr>
            <p:spPr bwMode="auto">
              <a:xfrm>
                <a:off x="2264" y="1104"/>
                <a:ext cx="20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solidFill>
                      <a:schemeClr val="bg1"/>
                    </a:solidFill>
                    <a:latin typeface="Times" panose="02020603050405020304" pitchFamily="18" charset="0"/>
                  </a:rPr>
                  <a:t>H</a:t>
                </a:r>
                <a:r>
                  <a:rPr lang="en-GB" altLang="en-GB" sz="1000" baseline="-25000">
                    <a:solidFill>
                      <a:schemeClr val="bg1"/>
                    </a:solidFill>
                    <a:latin typeface="Times" panose="02020603050405020304" pitchFamily="18" charset="0"/>
                  </a:rPr>
                  <a:t>2</a:t>
                </a:r>
                <a:endParaRPr lang="en-GB" altLang="en-GB">
                  <a:latin typeface="Times" panose="02020603050405020304" pitchFamily="18" charset="0"/>
                </a:endParaRPr>
              </a:p>
            </p:txBody>
          </p:sp>
          <p:sp>
            <p:nvSpPr>
              <p:cNvPr id="16402" name="Text Box 18"/>
              <p:cNvSpPr txBox="1">
                <a:spLocks noChangeArrowheads="1"/>
              </p:cNvSpPr>
              <p:nvPr/>
            </p:nvSpPr>
            <p:spPr bwMode="auto">
              <a:xfrm>
                <a:off x="2672" y="992"/>
                <a:ext cx="215"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dirty="0" smtClean="0">
                    <a:solidFill>
                      <a:schemeClr val="bg1"/>
                    </a:solidFill>
                    <a:latin typeface="Times" panose="02020603050405020304" pitchFamily="18" charset="0"/>
                  </a:rPr>
                  <a:t>M</a:t>
                </a:r>
                <a:r>
                  <a:rPr lang="en-GB" altLang="en-GB" sz="1000" baseline="-25000" dirty="0">
                    <a:solidFill>
                      <a:schemeClr val="bg1"/>
                    </a:solidFill>
                    <a:latin typeface="Times" panose="02020603050405020304" pitchFamily="18" charset="0"/>
                  </a:rPr>
                  <a:t>3</a:t>
                </a:r>
                <a:endParaRPr lang="en-GB" altLang="en-GB" dirty="0">
                  <a:latin typeface="Times" panose="02020603050405020304" pitchFamily="18" charset="0"/>
                </a:endParaRPr>
              </a:p>
            </p:txBody>
          </p:sp>
        </p:grpSp>
        <p:grpSp>
          <p:nvGrpSpPr>
            <p:cNvPr id="16403" name="Group 19"/>
            <p:cNvGrpSpPr>
              <a:grpSpLocks/>
            </p:cNvGrpSpPr>
            <p:nvPr/>
          </p:nvGrpSpPr>
          <p:grpSpPr bwMode="auto">
            <a:xfrm>
              <a:off x="2477" y="1636"/>
              <a:ext cx="557" cy="673"/>
              <a:chOff x="2477" y="2404"/>
              <a:chExt cx="557" cy="673"/>
            </a:xfrm>
          </p:grpSpPr>
          <p:sp>
            <p:nvSpPr>
              <p:cNvPr id="16404" name="Freeform 20"/>
              <p:cNvSpPr>
                <a:spLocks/>
              </p:cNvSpPr>
              <p:nvPr/>
            </p:nvSpPr>
            <p:spPr bwMode="auto">
              <a:xfrm>
                <a:off x="2477" y="2404"/>
                <a:ext cx="557" cy="613"/>
              </a:xfrm>
              <a:custGeom>
                <a:avLst/>
                <a:gdLst>
                  <a:gd name="T0" fmla="*/ 139 w 557"/>
                  <a:gd name="T1" fmla="*/ 596 h 613"/>
                  <a:gd name="T2" fmla="*/ 136 w 557"/>
                  <a:gd name="T3" fmla="*/ 545 h 613"/>
                  <a:gd name="T4" fmla="*/ 96 w 557"/>
                  <a:gd name="T5" fmla="*/ 508 h 613"/>
                  <a:gd name="T6" fmla="*/ 72 w 557"/>
                  <a:gd name="T7" fmla="*/ 487 h 613"/>
                  <a:gd name="T8" fmla="*/ 51 w 557"/>
                  <a:gd name="T9" fmla="*/ 447 h 613"/>
                  <a:gd name="T10" fmla="*/ 64 w 557"/>
                  <a:gd name="T11" fmla="*/ 412 h 613"/>
                  <a:gd name="T12" fmla="*/ 110 w 557"/>
                  <a:gd name="T13" fmla="*/ 401 h 613"/>
                  <a:gd name="T14" fmla="*/ 120 w 557"/>
                  <a:gd name="T15" fmla="*/ 364 h 613"/>
                  <a:gd name="T16" fmla="*/ 94 w 557"/>
                  <a:gd name="T17" fmla="*/ 343 h 613"/>
                  <a:gd name="T18" fmla="*/ 40 w 557"/>
                  <a:gd name="T19" fmla="*/ 308 h 613"/>
                  <a:gd name="T20" fmla="*/ 6 w 557"/>
                  <a:gd name="T21" fmla="*/ 241 h 613"/>
                  <a:gd name="T22" fmla="*/ 72 w 557"/>
                  <a:gd name="T23" fmla="*/ 225 h 613"/>
                  <a:gd name="T24" fmla="*/ 107 w 557"/>
                  <a:gd name="T25" fmla="*/ 199 h 613"/>
                  <a:gd name="T26" fmla="*/ 83 w 557"/>
                  <a:gd name="T27" fmla="*/ 143 h 613"/>
                  <a:gd name="T28" fmla="*/ 86 w 557"/>
                  <a:gd name="T29" fmla="*/ 95 h 613"/>
                  <a:gd name="T30" fmla="*/ 134 w 557"/>
                  <a:gd name="T31" fmla="*/ 20 h 613"/>
                  <a:gd name="T32" fmla="*/ 304 w 557"/>
                  <a:gd name="T33" fmla="*/ 4 h 613"/>
                  <a:gd name="T34" fmla="*/ 446 w 557"/>
                  <a:gd name="T35" fmla="*/ 39 h 613"/>
                  <a:gd name="T36" fmla="*/ 480 w 557"/>
                  <a:gd name="T37" fmla="*/ 137 h 613"/>
                  <a:gd name="T38" fmla="*/ 448 w 557"/>
                  <a:gd name="T39" fmla="*/ 196 h 613"/>
                  <a:gd name="T40" fmla="*/ 496 w 557"/>
                  <a:gd name="T41" fmla="*/ 225 h 613"/>
                  <a:gd name="T42" fmla="*/ 534 w 557"/>
                  <a:gd name="T43" fmla="*/ 223 h 613"/>
                  <a:gd name="T44" fmla="*/ 552 w 557"/>
                  <a:gd name="T45" fmla="*/ 276 h 613"/>
                  <a:gd name="T46" fmla="*/ 502 w 557"/>
                  <a:gd name="T47" fmla="*/ 321 h 613"/>
                  <a:gd name="T48" fmla="*/ 424 w 557"/>
                  <a:gd name="T49" fmla="*/ 372 h 613"/>
                  <a:gd name="T50" fmla="*/ 459 w 557"/>
                  <a:gd name="T51" fmla="*/ 415 h 613"/>
                  <a:gd name="T52" fmla="*/ 504 w 557"/>
                  <a:gd name="T53" fmla="*/ 431 h 613"/>
                  <a:gd name="T54" fmla="*/ 499 w 557"/>
                  <a:gd name="T55" fmla="*/ 500 h 613"/>
                  <a:gd name="T56" fmla="*/ 432 w 557"/>
                  <a:gd name="T57" fmla="*/ 548 h 613"/>
                  <a:gd name="T58" fmla="*/ 427 w 557"/>
                  <a:gd name="T59" fmla="*/ 604 h 613"/>
                  <a:gd name="T60" fmla="*/ 139 w 557"/>
                  <a:gd name="T61" fmla="*/ 596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7" h="613">
                    <a:moveTo>
                      <a:pt x="139" y="596"/>
                    </a:moveTo>
                    <a:cubicBezTo>
                      <a:pt x="90" y="586"/>
                      <a:pt x="143" y="559"/>
                      <a:pt x="136" y="545"/>
                    </a:cubicBezTo>
                    <a:cubicBezTo>
                      <a:pt x="128" y="530"/>
                      <a:pt x="106" y="517"/>
                      <a:pt x="96" y="508"/>
                    </a:cubicBezTo>
                    <a:cubicBezTo>
                      <a:pt x="85" y="498"/>
                      <a:pt x="79" y="497"/>
                      <a:pt x="72" y="487"/>
                    </a:cubicBezTo>
                    <a:cubicBezTo>
                      <a:pt x="64" y="476"/>
                      <a:pt x="52" y="459"/>
                      <a:pt x="51" y="447"/>
                    </a:cubicBezTo>
                    <a:cubicBezTo>
                      <a:pt x="49" y="434"/>
                      <a:pt x="54" y="419"/>
                      <a:pt x="64" y="412"/>
                    </a:cubicBezTo>
                    <a:cubicBezTo>
                      <a:pt x="73" y="404"/>
                      <a:pt x="100" y="408"/>
                      <a:pt x="110" y="401"/>
                    </a:cubicBezTo>
                    <a:cubicBezTo>
                      <a:pt x="119" y="393"/>
                      <a:pt x="122" y="373"/>
                      <a:pt x="120" y="364"/>
                    </a:cubicBezTo>
                    <a:cubicBezTo>
                      <a:pt x="117" y="354"/>
                      <a:pt x="107" y="352"/>
                      <a:pt x="94" y="343"/>
                    </a:cubicBezTo>
                    <a:cubicBezTo>
                      <a:pt x="80" y="333"/>
                      <a:pt x="54" y="324"/>
                      <a:pt x="40" y="308"/>
                    </a:cubicBezTo>
                    <a:cubicBezTo>
                      <a:pt x="25" y="291"/>
                      <a:pt x="0" y="254"/>
                      <a:pt x="6" y="241"/>
                    </a:cubicBezTo>
                    <a:cubicBezTo>
                      <a:pt x="11" y="227"/>
                      <a:pt x="55" y="232"/>
                      <a:pt x="72" y="225"/>
                    </a:cubicBezTo>
                    <a:cubicBezTo>
                      <a:pt x="88" y="218"/>
                      <a:pt x="105" y="212"/>
                      <a:pt x="107" y="199"/>
                    </a:cubicBezTo>
                    <a:cubicBezTo>
                      <a:pt x="108" y="185"/>
                      <a:pt x="86" y="160"/>
                      <a:pt x="83" y="143"/>
                    </a:cubicBezTo>
                    <a:cubicBezTo>
                      <a:pt x="79" y="125"/>
                      <a:pt x="77" y="115"/>
                      <a:pt x="86" y="95"/>
                    </a:cubicBezTo>
                    <a:cubicBezTo>
                      <a:pt x="94" y="74"/>
                      <a:pt x="97" y="35"/>
                      <a:pt x="134" y="20"/>
                    </a:cubicBezTo>
                    <a:cubicBezTo>
                      <a:pt x="170" y="4"/>
                      <a:pt x="252" y="0"/>
                      <a:pt x="304" y="4"/>
                    </a:cubicBezTo>
                    <a:cubicBezTo>
                      <a:pt x="356" y="7"/>
                      <a:pt x="416" y="16"/>
                      <a:pt x="446" y="39"/>
                    </a:cubicBezTo>
                    <a:cubicBezTo>
                      <a:pt x="475" y="61"/>
                      <a:pt x="479" y="111"/>
                      <a:pt x="480" y="137"/>
                    </a:cubicBezTo>
                    <a:cubicBezTo>
                      <a:pt x="480" y="163"/>
                      <a:pt x="445" y="181"/>
                      <a:pt x="448" y="196"/>
                    </a:cubicBezTo>
                    <a:cubicBezTo>
                      <a:pt x="450" y="210"/>
                      <a:pt x="481" y="220"/>
                      <a:pt x="496" y="225"/>
                    </a:cubicBezTo>
                    <a:cubicBezTo>
                      <a:pt x="510" y="229"/>
                      <a:pt x="524" y="214"/>
                      <a:pt x="534" y="223"/>
                    </a:cubicBezTo>
                    <a:cubicBezTo>
                      <a:pt x="543" y="231"/>
                      <a:pt x="557" y="259"/>
                      <a:pt x="552" y="276"/>
                    </a:cubicBezTo>
                    <a:cubicBezTo>
                      <a:pt x="546" y="292"/>
                      <a:pt x="523" y="305"/>
                      <a:pt x="502" y="321"/>
                    </a:cubicBezTo>
                    <a:cubicBezTo>
                      <a:pt x="480" y="337"/>
                      <a:pt x="431" y="356"/>
                      <a:pt x="424" y="372"/>
                    </a:cubicBezTo>
                    <a:cubicBezTo>
                      <a:pt x="416" y="387"/>
                      <a:pt x="445" y="405"/>
                      <a:pt x="459" y="415"/>
                    </a:cubicBezTo>
                    <a:cubicBezTo>
                      <a:pt x="472" y="424"/>
                      <a:pt x="497" y="416"/>
                      <a:pt x="504" y="431"/>
                    </a:cubicBezTo>
                    <a:cubicBezTo>
                      <a:pt x="510" y="445"/>
                      <a:pt x="511" y="480"/>
                      <a:pt x="499" y="500"/>
                    </a:cubicBezTo>
                    <a:cubicBezTo>
                      <a:pt x="487" y="519"/>
                      <a:pt x="443" y="530"/>
                      <a:pt x="432" y="548"/>
                    </a:cubicBezTo>
                    <a:cubicBezTo>
                      <a:pt x="420" y="565"/>
                      <a:pt x="476" y="594"/>
                      <a:pt x="427" y="604"/>
                    </a:cubicBezTo>
                    <a:cubicBezTo>
                      <a:pt x="377" y="613"/>
                      <a:pt x="187" y="605"/>
                      <a:pt x="139" y="596"/>
                    </a:cubicBezTo>
                    <a:close/>
                  </a:path>
                </a:pathLst>
              </a:custGeom>
              <a:solidFill>
                <a:schemeClr val="folHlink"/>
              </a:solidFill>
              <a:ln w="5715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5" name="Freeform 21"/>
              <p:cNvSpPr>
                <a:spLocks/>
              </p:cNvSpPr>
              <p:nvPr/>
            </p:nvSpPr>
            <p:spPr bwMode="auto">
              <a:xfrm>
                <a:off x="2568" y="2963"/>
                <a:ext cx="397" cy="114"/>
              </a:xfrm>
              <a:custGeom>
                <a:avLst/>
                <a:gdLst>
                  <a:gd name="T0" fmla="*/ 304 w 397"/>
                  <a:gd name="T1" fmla="*/ 16 h 114"/>
                  <a:gd name="T2" fmla="*/ 333 w 397"/>
                  <a:gd name="T3" fmla="*/ 26 h 114"/>
                  <a:gd name="T4" fmla="*/ 352 w 397"/>
                  <a:gd name="T5" fmla="*/ 34 h 114"/>
                  <a:gd name="T6" fmla="*/ 397 w 397"/>
                  <a:gd name="T7" fmla="*/ 26 h 114"/>
                  <a:gd name="T8" fmla="*/ 379 w 397"/>
                  <a:gd name="T9" fmla="*/ 74 h 114"/>
                  <a:gd name="T10" fmla="*/ 163 w 397"/>
                  <a:gd name="T11" fmla="*/ 114 h 114"/>
                  <a:gd name="T12" fmla="*/ 0 w 397"/>
                  <a:gd name="T13" fmla="*/ 50 h 114"/>
                  <a:gd name="T14" fmla="*/ 83 w 397"/>
                  <a:gd name="T15" fmla="*/ 0 h 114"/>
                  <a:gd name="T16" fmla="*/ 323 w 397"/>
                  <a:gd name="T17" fmla="*/ 18 h 114"/>
                  <a:gd name="T18" fmla="*/ 264 w 397"/>
                  <a:gd name="T19" fmla="*/ 13 h 114"/>
                  <a:gd name="T20" fmla="*/ 304 w 397"/>
                  <a:gd name="T21" fmla="*/ 1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7" h="114">
                    <a:moveTo>
                      <a:pt x="304" y="16"/>
                    </a:moveTo>
                    <a:lnTo>
                      <a:pt x="333" y="26"/>
                    </a:lnTo>
                    <a:lnTo>
                      <a:pt x="352" y="34"/>
                    </a:lnTo>
                    <a:lnTo>
                      <a:pt x="397" y="26"/>
                    </a:lnTo>
                    <a:lnTo>
                      <a:pt x="379" y="74"/>
                    </a:lnTo>
                    <a:lnTo>
                      <a:pt x="163" y="114"/>
                    </a:lnTo>
                    <a:lnTo>
                      <a:pt x="0" y="50"/>
                    </a:lnTo>
                    <a:lnTo>
                      <a:pt x="83" y="0"/>
                    </a:lnTo>
                    <a:lnTo>
                      <a:pt x="323" y="18"/>
                    </a:lnTo>
                    <a:lnTo>
                      <a:pt x="264" y="13"/>
                    </a:lnTo>
                    <a:lnTo>
                      <a:pt x="304" y="16"/>
                    </a:lnTo>
                    <a:close/>
                  </a:path>
                </a:pathLst>
              </a:cu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6406" name="Oval 22"/>
            <p:cNvSpPr>
              <a:spLocks noChangeArrowheads="1"/>
            </p:cNvSpPr>
            <p:nvPr/>
          </p:nvSpPr>
          <p:spPr bwMode="auto">
            <a:xfrm>
              <a:off x="2592" y="1565"/>
              <a:ext cx="325" cy="211"/>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7" name="Oval 23"/>
            <p:cNvSpPr>
              <a:spLocks noChangeArrowheads="1"/>
            </p:cNvSpPr>
            <p:nvPr/>
          </p:nvSpPr>
          <p:spPr bwMode="auto">
            <a:xfrm rot="3274454">
              <a:off x="2936" y="1896"/>
              <a:ext cx="48" cy="144"/>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8" name="Oval 24"/>
            <p:cNvSpPr>
              <a:spLocks noChangeArrowheads="1"/>
            </p:cNvSpPr>
            <p:nvPr/>
          </p:nvSpPr>
          <p:spPr bwMode="auto">
            <a:xfrm>
              <a:off x="2952" y="2035"/>
              <a:ext cx="48" cy="144"/>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409" name="Group 25"/>
          <p:cNvGrpSpPr>
            <a:grpSpLocks/>
          </p:cNvGrpSpPr>
          <p:nvPr/>
        </p:nvGrpSpPr>
        <p:grpSpPr bwMode="auto">
          <a:xfrm>
            <a:off x="3886200" y="1549400"/>
            <a:ext cx="1211263" cy="363538"/>
            <a:chOff x="2448" y="1296"/>
            <a:chExt cx="763" cy="229"/>
          </a:xfrm>
          <a:solidFill>
            <a:schemeClr val="tx2">
              <a:lumMod val="50000"/>
            </a:schemeClr>
          </a:solidFill>
        </p:grpSpPr>
        <p:sp>
          <p:nvSpPr>
            <p:cNvPr id="16410" name="Text Box 26"/>
            <p:cNvSpPr txBox="1">
              <a:spLocks noChangeArrowheads="1"/>
            </p:cNvSpPr>
            <p:nvPr/>
          </p:nvSpPr>
          <p:spPr bwMode="auto">
            <a:xfrm>
              <a:off x="2448" y="1296"/>
              <a:ext cx="267" cy="154"/>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solidFill>
                    <a:schemeClr val="accent2"/>
                  </a:solidFill>
                  <a:latin typeface="Times" panose="02020603050405020304" pitchFamily="18" charset="0"/>
                </a:rPr>
                <a:t>ATP</a:t>
              </a:r>
              <a:endParaRPr lang="en-GB" altLang="en-GB">
                <a:solidFill>
                  <a:schemeClr val="accent2"/>
                </a:solidFill>
                <a:latin typeface="Times" panose="02020603050405020304" pitchFamily="18" charset="0"/>
              </a:endParaRPr>
            </a:p>
          </p:txBody>
        </p:sp>
        <p:sp>
          <p:nvSpPr>
            <p:cNvPr id="16411" name="Text Box 27"/>
            <p:cNvSpPr txBox="1">
              <a:spLocks noChangeArrowheads="1"/>
            </p:cNvSpPr>
            <p:nvPr/>
          </p:nvSpPr>
          <p:spPr bwMode="auto">
            <a:xfrm>
              <a:off x="2784" y="1296"/>
              <a:ext cx="427" cy="154"/>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solidFill>
                    <a:schemeClr val="accent2"/>
                  </a:solidFill>
                  <a:latin typeface="Times" panose="02020603050405020304" pitchFamily="18" charset="0"/>
                </a:rPr>
                <a:t>ADP + Pi</a:t>
              </a:r>
              <a:endParaRPr lang="en-GB" altLang="en-GB">
                <a:solidFill>
                  <a:schemeClr val="accent2"/>
                </a:solidFill>
                <a:latin typeface="Times" panose="02020603050405020304" pitchFamily="18" charset="0"/>
              </a:endParaRPr>
            </a:p>
          </p:txBody>
        </p:sp>
        <p:sp>
          <p:nvSpPr>
            <p:cNvPr id="16412" name="Freeform 28"/>
            <p:cNvSpPr>
              <a:spLocks/>
            </p:cNvSpPr>
            <p:nvPr/>
          </p:nvSpPr>
          <p:spPr bwMode="auto">
            <a:xfrm>
              <a:off x="2637" y="1421"/>
              <a:ext cx="227" cy="104"/>
            </a:xfrm>
            <a:custGeom>
              <a:avLst/>
              <a:gdLst>
                <a:gd name="T0" fmla="*/ 0 w 227"/>
                <a:gd name="T1" fmla="*/ 6 h 104"/>
                <a:gd name="T2" fmla="*/ 110 w 227"/>
                <a:gd name="T3" fmla="*/ 104 h 104"/>
                <a:gd name="T4" fmla="*/ 227 w 227"/>
                <a:gd name="T5" fmla="*/ 0 h 104"/>
              </a:gdLst>
              <a:ahLst/>
              <a:cxnLst>
                <a:cxn ang="0">
                  <a:pos x="T0" y="T1"/>
                </a:cxn>
                <a:cxn ang="0">
                  <a:pos x="T2" y="T3"/>
                </a:cxn>
                <a:cxn ang="0">
                  <a:pos x="T4" y="T5"/>
                </a:cxn>
              </a:cxnLst>
              <a:rect l="0" t="0" r="r" b="b"/>
              <a:pathLst>
                <a:path w="227" h="104">
                  <a:moveTo>
                    <a:pt x="0" y="6"/>
                  </a:moveTo>
                  <a:cubicBezTo>
                    <a:pt x="18" y="22"/>
                    <a:pt x="72" y="104"/>
                    <a:pt x="110" y="104"/>
                  </a:cubicBezTo>
                  <a:cubicBezTo>
                    <a:pt x="147" y="103"/>
                    <a:pt x="187" y="52"/>
                    <a:pt x="227" y="0"/>
                  </a:cubicBezTo>
                </a:path>
              </a:pathLst>
            </a:custGeom>
            <a:grpFill/>
            <a:ln w="12700" cmpd="sng">
              <a:solidFill>
                <a:schemeClr val="accent2"/>
              </a:solidFill>
              <a:round/>
              <a:headEnd/>
              <a:tailEnd type="arrow"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413" name="Group 29"/>
          <p:cNvGrpSpPr>
            <a:grpSpLocks/>
          </p:cNvGrpSpPr>
          <p:nvPr/>
        </p:nvGrpSpPr>
        <p:grpSpPr bwMode="auto">
          <a:xfrm>
            <a:off x="3124200" y="2755900"/>
            <a:ext cx="1082675" cy="565150"/>
            <a:chOff x="1968" y="2056"/>
            <a:chExt cx="682" cy="356"/>
          </a:xfrm>
        </p:grpSpPr>
        <p:sp>
          <p:nvSpPr>
            <p:cNvPr id="16414" name="Text Box 30"/>
            <p:cNvSpPr txBox="1">
              <a:spLocks noChangeArrowheads="1"/>
            </p:cNvSpPr>
            <p:nvPr/>
          </p:nvSpPr>
          <p:spPr bwMode="auto">
            <a:xfrm>
              <a:off x="1968" y="2220"/>
              <a:ext cx="68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400" b="1">
                  <a:solidFill>
                    <a:schemeClr val="accent2"/>
                  </a:solidFill>
                  <a:latin typeface="Times" panose="02020603050405020304" pitchFamily="18" charset="0"/>
                </a:rPr>
                <a:t>Canaliculus</a:t>
              </a:r>
              <a:endParaRPr lang="en-GB" altLang="en-GB" sz="1400" b="1">
                <a:latin typeface="Times" panose="02020603050405020304" pitchFamily="18" charset="0"/>
              </a:endParaRPr>
            </a:p>
          </p:txBody>
        </p:sp>
        <p:sp>
          <p:nvSpPr>
            <p:cNvPr id="16415" name="Line 31"/>
            <p:cNvSpPr>
              <a:spLocks noChangeShapeType="1"/>
            </p:cNvSpPr>
            <p:nvPr/>
          </p:nvSpPr>
          <p:spPr bwMode="auto">
            <a:xfrm flipV="1">
              <a:off x="2328" y="2056"/>
              <a:ext cx="320" cy="208"/>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6416" name="Text Box 32"/>
          <p:cNvSpPr txBox="1">
            <a:spLocks noChangeArrowheads="1"/>
          </p:cNvSpPr>
          <p:nvPr/>
        </p:nvSpPr>
        <p:spPr bwMode="auto">
          <a:xfrm>
            <a:off x="152400" y="3216275"/>
            <a:ext cx="89916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lgn="just"/>
            <a:r>
              <a:rPr lang="en-GB" altLang="en-GB" sz="2000" b="1" dirty="0">
                <a:latin typeface="+mn-lt"/>
              </a:rPr>
              <a:t>The proton pump </a:t>
            </a:r>
          </a:p>
          <a:p>
            <a:pPr algn="just">
              <a:buFontTx/>
              <a:buChar char="•"/>
            </a:pPr>
            <a:r>
              <a:rPr lang="en-GB" altLang="en-GB" sz="2000" b="1" dirty="0">
                <a:latin typeface="+mn-lt"/>
              </a:rPr>
              <a:t>Pumps protons out of the parietal cell and potassium ions back in</a:t>
            </a:r>
          </a:p>
          <a:p>
            <a:pPr algn="just">
              <a:buFontTx/>
              <a:buChar char="•"/>
            </a:pPr>
            <a:r>
              <a:rPr lang="en-GB" altLang="en-GB" sz="2000" b="1" dirty="0">
                <a:latin typeface="+mn-lt"/>
              </a:rPr>
              <a:t>Requires energy - provided by hydrolysis of ATP to ADP, catalysed by ATPase</a:t>
            </a:r>
          </a:p>
          <a:p>
            <a:pPr algn="just">
              <a:buFontTx/>
              <a:buChar char="•"/>
            </a:pPr>
            <a:r>
              <a:rPr lang="en-GB" altLang="en-GB" sz="2000" b="1" dirty="0">
                <a:latin typeface="+mn-lt"/>
              </a:rPr>
              <a:t>The proton pump is also called H</a:t>
            </a:r>
            <a:r>
              <a:rPr lang="en-GB" altLang="en-GB" sz="2000" b="1" baseline="30000" dirty="0">
                <a:latin typeface="+mn-lt"/>
              </a:rPr>
              <a:t>+</a:t>
            </a:r>
            <a:r>
              <a:rPr lang="en-GB" altLang="en-GB" sz="2000" b="1" dirty="0">
                <a:latin typeface="+mn-lt"/>
              </a:rPr>
              <a:t>/K</a:t>
            </a:r>
            <a:r>
              <a:rPr lang="en-GB" altLang="en-GB" sz="2000" b="1" baseline="30000" dirty="0">
                <a:latin typeface="+mn-lt"/>
              </a:rPr>
              <a:t>+</a:t>
            </a:r>
            <a:r>
              <a:rPr lang="en-GB" altLang="en-GB" sz="2000" b="1" dirty="0">
                <a:latin typeface="+mn-lt"/>
              </a:rPr>
              <a:t>-ATPase</a:t>
            </a:r>
          </a:p>
          <a:p>
            <a:pPr algn="just">
              <a:buFontTx/>
              <a:buChar char="•"/>
            </a:pPr>
            <a:r>
              <a:rPr lang="en-GB" altLang="en-GB" sz="2000" b="1" dirty="0">
                <a:latin typeface="+mn-lt"/>
              </a:rPr>
              <a:t>Chloride ions depart through a separate ion channel</a:t>
            </a:r>
          </a:p>
          <a:p>
            <a:pPr algn="just">
              <a:buFontTx/>
              <a:buChar char="•"/>
            </a:pPr>
            <a:r>
              <a:rPr lang="en-GB" altLang="en-GB" sz="2000" b="1" dirty="0" err="1">
                <a:latin typeface="+mn-lt"/>
              </a:rPr>
              <a:t>HCl</a:t>
            </a:r>
            <a:r>
              <a:rPr lang="en-GB" altLang="en-GB" sz="2000" b="1" dirty="0">
                <a:latin typeface="+mn-lt"/>
              </a:rPr>
              <a:t> is formed in the </a:t>
            </a:r>
            <a:r>
              <a:rPr lang="en-GB" altLang="en-GB" sz="2000" b="1" dirty="0" err="1">
                <a:latin typeface="+mn-lt"/>
              </a:rPr>
              <a:t>canaliculus</a:t>
            </a:r>
            <a:endParaRPr lang="en-GB" altLang="en-GB" sz="2000" b="1" dirty="0">
              <a:latin typeface="+mn-lt"/>
            </a:endParaRPr>
          </a:p>
          <a:p>
            <a:pPr algn="just">
              <a:buFontTx/>
              <a:buChar char="•"/>
            </a:pPr>
            <a:r>
              <a:rPr lang="en-GB" altLang="en-GB" sz="2000" b="1" dirty="0">
                <a:latin typeface="+mn-lt"/>
              </a:rPr>
              <a:t>The potassium ions exit the parietal cell as </a:t>
            </a:r>
            <a:r>
              <a:rPr lang="en-GB" altLang="en-GB" sz="2000" b="1" dirty="0" err="1">
                <a:latin typeface="+mn-lt"/>
              </a:rPr>
              <a:t>counterions</a:t>
            </a:r>
            <a:r>
              <a:rPr lang="en-GB" altLang="en-GB" sz="2000" b="1" dirty="0">
                <a:latin typeface="+mn-lt"/>
              </a:rPr>
              <a:t> for the chloride ions and are then pumped back in</a:t>
            </a:r>
          </a:p>
          <a:p>
            <a:pPr algn="just">
              <a:buFontTx/>
              <a:buChar char="•"/>
            </a:pPr>
            <a:r>
              <a:rPr lang="en-GB" altLang="en-GB" sz="2000" b="1" dirty="0">
                <a:latin typeface="+mn-lt"/>
              </a:rPr>
              <a:t>A separate potassium ion channel is used for K</a:t>
            </a:r>
            <a:r>
              <a:rPr lang="en-GB" altLang="en-GB" sz="2000" b="1" baseline="30000" dirty="0">
                <a:latin typeface="+mn-lt"/>
              </a:rPr>
              <a:t>+</a:t>
            </a:r>
            <a:r>
              <a:rPr lang="en-GB" altLang="en-GB" sz="2000" b="1" dirty="0">
                <a:latin typeface="+mn-lt"/>
              </a:rPr>
              <a:t> ions leaving the cell</a:t>
            </a:r>
          </a:p>
          <a:p>
            <a:pPr algn="just"/>
            <a:endParaRPr lang="en-GB" altLang="en-GB" sz="2000" b="1" dirty="0">
              <a:latin typeface="+mn-lt"/>
            </a:endParaRPr>
          </a:p>
        </p:txBody>
      </p:sp>
      <p:sp>
        <p:nvSpPr>
          <p:cNvPr id="16417" name="Text Box 33"/>
          <p:cNvSpPr txBox="1">
            <a:spLocks noChangeArrowheads="1"/>
          </p:cNvSpPr>
          <p:nvPr/>
        </p:nvSpPr>
        <p:spPr bwMode="auto">
          <a:xfrm>
            <a:off x="152400" y="304800"/>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effectLst>
                  <a:outerShdw blurRad="38100" dist="38100" dir="2700000" algn="tl">
                    <a:srgbClr val="000000"/>
                  </a:outerShdw>
                </a:effectLst>
                <a:latin typeface="OUP Argo" pitchFamily="34" charset="0"/>
              </a:rPr>
              <a:t>Parietal </a:t>
            </a:r>
            <a:r>
              <a:rPr lang="en-GB" altLang="en-GB" sz="2800" b="1" dirty="0">
                <a:effectLst>
                  <a:outerShdw blurRad="38100" dist="38100" dir="2700000" algn="tl">
                    <a:srgbClr val="000000"/>
                  </a:outerShdw>
                </a:effectLst>
                <a:latin typeface="OUP Argo" pitchFamily="34" charset="0"/>
              </a:rPr>
              <a:t>Cells and the Proton Pump</a:t>
            </a:r>
            <a:endParaRPr lang="en-GB" altLang="en-GB" b="1" dirty="0">
              <a:effectLst>
                <a:outerShdw blurRad="38100" dist="38100" dir="2700000" algn="tl">
                  <a:srgbClr val="000000"/>
                </a:outerShdw>
              </a:effectLst>
              <a:latin typeface="OUP Argo" pitchFamily="34" charset="0"/>
            </a:endParaRPr>
          </a:p>
        </p:txBody>
      </p:sp>
      <p:grpSp>
        <p:nvGrpSpPr>
          <p:cNvPr id="16418" name="Group 34"/>
          <p:cNvGrpSpPr>
            <a:grpSpLocks/>
          </p:cNvGrpSpPr>
          <p:nvPr/>
        </p:nvGrpSpPr>
        <p:grpSpPr bwMode="auto">
          <a:xfrm>
            <a:off x="4121150" y="1930400"/>
            <a:ext cx="347663" cy="720725"/>
            <a:chOff x="2596" y="1536"/>
            <a:chExt cx="219" cy="454"/>
          </a:xfrm>
        </p:grpSpPr>
        <p:sp>
          <p:nvSpPr>
            <p:cNvPr id="16419" name="Text Box 35"/>
            <p:cNvSpPr txBox="1">
              <a:spLocks noChangeArrowheads="1"/>
            </p:cNvSpPr>
            <p:nvPr/>
          </p:nvSpPr>
          <p:spPr bwMode="auto">
            <a:xfrm>
              <a:off x="2596" y="1836"/>
              <a:ext cx="17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b="1">
                  <a:latin typeface="Times" panose="02020603050405020304" pitchFamily="18" charset="0"/>
                </a:rPr>
                <a:t>H</a:t>
              </a:r>
              <a:endParaRPr lang="en-GB" altLang="en-GB">
                <a:latin typeface="Times" panose="02020603050405020304" pitchFamily="18" charset="0"/>
              </a:endParaRPr>
            </a:p>
          </p:txBody>
        </p:sp>
        <p:grpSp>
          <p:nvGrpSpPr>
            <p:cNvPr id="16420" name="Group 36"/>
            <p:cNvGrpSpPr>
              <a:grpSpLocks/>
            </p:cNvGrpSpPr>
            <p:nvPr/>
          </p:nvGrpSpPr>
          <p:grpSpPr bwMode="auto">
            <a:xfrm>
              <a:off x="2654" y="1536"/>
              <a:ext cx="161" cy="424"/>
              <a:chOff x="2654" y="1536"/>
              <a:chExt cx="161" cy="424"/>
            </a:xfrm>
          </p:grpSpPr>
          <p:sp>
            <p:nvSpPr>
              <p:cNvPr id="16421" name="Line 37"/>
              <p:cNvSpPr>
                <a:spLocks noChangeShapeType="1"/>
              </p:cNvSpPr>
              <p:nvPr/>
            </p:nvSpPr>
            <p:spPr bwMode="auto">
              <a:xfrm>
                <a:off x="2688" y="1536"/>
                <a:ext cx="0" cy="336"/>
              </a:xfrm>
              <a:prstGeom prst="line">
                <a:avLst/>
              </a:prstGeom>
              <a:noFill/>
              <a:ln w="127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2" name="Text Box 38"/>
              <p:cNvSpPr txBox="1">
                <a:spLocks noChangeArrowheads="1"/>
              </p:cNvSpPr>
              <p:nvPr/>
            </p:nvSpPr>
            <p:spPr bwMode="auto">
              <a:xfrm>
                <a:off x="2654" y="1806"/>
                <a:ext cx="16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latin typeface="Times" panose="02020603050405020304" pitchFamily="18" charset="0"/>
                  </a:rPr>
                  <a:t>+</a:t>
                </a:r>
                <a:endParaRPr lang="en-GB" altLang="en-GB">
                  <a:latin typeface="Times" panose="02020603050405020304" pitchFamily="18" charset="0"/>
                </a:endParaRPr>
              </a:p>
            </p:txBody>
          </p:sp>
        </p:grpSp>
      </p:grpSp>
      <p:sp>
        <p:nvSpPr>
          <p:cNvPr id="16423" name="Line 39"/>
          <p:cNvSpPr>
            <a:spLocks noChangeShapeType="1"/>
          </p:cNvSpPr>
          <p:nvPr/>
        </p:nvSpPr>
        <p:spPr bwMode="auto">
          <a:xfrm flipV="1">
            <a:off x="4452938" y="1901825"/>
            <a:ext cx="0" cy="533400"/>
          </a:xfrm>
          <a:prstGeom prst="line">
            <a:avLst/>
          </a:prstGeom>
          <a:noFill/>
          <a:ln w="12700">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6424" name="Group 40"/>
          <p:cNvGrpSpPr>
            <a:grpSpLocks/>
          </p:cNvGrpSpPr>
          <p:nvPr/>
        </p:nvGrpSpPr>
        <p:grpSpPr bwMode="auto">
          <a:xfrm>
            <a:off x="4322763" y="2349500"/>
            <a:ext cx="517525" cy="301625"/>
            <a:chOff x="2723" y="1800"/>
            <a:chExt cx="326" cy="190"/>
          </a:xfrm>
        </p:grpSpPr>
        <p:sp>
          <p:nvSpPr>
            <p:cNvPr id="16425" name="Text Box 41"/>
            <p:cNvSpPr txBox="1">
              <a:spLocks noChangeArrowheads="1"/>
            </p:cNvSpPr>
            <p:nvPr/>
          </p:nvSpPr>
          <p:spPr bwMode="auto">
            <a:xfrm>
              <a:off x="2779" y="1800"/>
              <a:ext cx="16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latin typeface="Times" panose="02020603050405020304" pitchFamily="18" charset="0"/>
                </a:rPr>
                <a:t>+</a:t>
              </a:r>
              <a:endParaRPr lang="en-GB" altLang="en-GB">
                <a:latin typeface="Times" panose="02020603050405020304" pitchFamily="18" charset="0"/>
              </a:endParaRPr>
            </a:p>
          </p:txBody>
        </p:sp>
        <p:grpSp>
          <p:nvGrpSpPr>
            <p:cNvPr id="16426" name="Group 42"/>
            <p:cNvGrpSpPr>
              <a:grpSpLocks/>
            </p:cNvGrpSpPr>
            <p:nvPr/>
          </p:nvGrpSpPr>
          <p:grpSpPr bwMode="auto">
            <a:xfrm>
              <a:off x="2723" y="1836"/>
              <a:ext cx="326" cy="154"/>
              <a:chOff x="2723" y="1836"/>
              <a:chExt cx="326" cy="154"/>
            </a:xfrm>
          </p:grpSpPr>
          <p:sp>
            <p:nvSpPr>
              <p:cNvPr id="16427" name="Text Box 43"/>
              <p:cNvSpPr txBox="1">
                <a:spLocks noChangeArrowheads="1"/>
              </p:cNvSpPr>
              <p:nvPr/>
            </p:nvSpPr>
            <p:spPr bwMode="auto">
              <a:xfrm>
                <a:off x="2723" y="1836"/>
                <a:ext cx="17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b="1">
                    <a:latin typeface="Times" panose="02020603050405020304" pitchFamily="18" charset="0"/>
                  </a:rPr>
                  <a:t>K</a:t>
                </a:r>
                <a:endParaRPr lang="en-GB" altLang="en-GB">
                  <a:latin typeface="Times" panose="02020603050405020304" pitchFamily="18" charset="0"/>
                </a:endParaRPr>
              </a:p>
            </p:txBody>
          </p:sp>
          <p:sp>
            <p:nvSpPr>
              <p:cNvPr id="16428" name="Line 44"/>
              <p:cNvSpPr>
                <a:spLocks noChangeShapeType="1"/>
              </p:cNvSpPr>
              <p:nvPr/>
            </p:nvSpPr>
            <p:spPr bwMode="auto">
              <a:xfrm flipH="1" flipV="1">
                <a:off x="2875" y="1923"/>
                <a:ext cx="174" cy="64"/>
              </a:xfrm>
              <a:prstGeom prst="line">
                <a:avLst/>
              </a:prstGeom>
              <a:noFill/>
              <a:ln w="952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6429" name="Group 45"/>
          <p:cNvGrpSpPr>
            <a:grpSpLocks/>
          </p:cNvGrpSpPr>
          <p:nvPr/>
        </p:nvGrpSpPr>
        <p:grpSpPr bwMode="auto">
          <a:xfrm>
            <a:off x="4114800" y="2628900"/>
            <a:ext cx="409575" cy="765175"/>
            <a:chOff x="2592" y="1976"/>
            <a:chExt cx="258" cy="482"/>
          </a:xfrm>
        </p:grpSpPr>
        <p:sp>
          <p:nvSpPr>
            <p:cNvPr id="16430" name="Line 46"/>
            <p:cNvSpPr>
              <a:spLocks noChangeShapeType="1"/>
            </p:cNvSpPr>
            <p:nvPr/>
          </p:nvSpPr>
          <p:spPr bwMode="auto">
            <a:xfrm>
              <a:off x="2685" y="1976"/>
              <a:ext cx="0" cy="363"/>
            </a:xfrm>
            <a:prstGeom prst="line">
              <a:avLst/>
            </a:prstGeom>
            <a:noFill/>
            <a:ln w="952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31" name="Line 47"/>
            <p:cNvSpPr>
              <a:spLocks noChangeShapeType="1"/>
            </p:cNvSpPr>
            <p:nvPr/>
          </p:nvSpPr>
          <p:spPr bwMode="auto">
            <a:xfrm flipH="1">
              <a:off x="2685" y="2112"/>
              <a:ext cx="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32" name="Text Box 48"/>
            <p:cNvSpPr txBox="1">
              <a:spLocks noChangeArrowheads="1"/>
            </p:cNvSpPr>
            <p:nvPr/>
          </p:nvSpPr>
          <p:spPr bwMode="auto">
            <a:xfrm>
              <a:off x="2592" y="2304"/>
              <a:ext cx="25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b="1">
                  <a:latin typeface="Times" panose="02020603050405020304" pitchFamily="18" charset="0"/>
                </a:rPr>
                <a:t>HCl</a:t>
              </a:r>
              <a:endParaRPr lang="en-GB" altLang="en-GB">
                <a:latin typeface="Times" panose="02020603050405020304" pitchFamily="18" charset="0"/>
              </a:endParaRPr>
            </a:p>
          </p:txBody>
        </p:sp>
      </p:grpSp>
      <p:grpSp>
        <p:nvGrpSpPr>
          <p:cNvPr id="16433" name="Group 49"/>
          <p:cNvGrpSpPr>
            <a:grpSpLocks/>
          </p:cNvGrpSpPr>
          <p:nvPr/>
        </p:nvGrpSpPr>
        <p:grpSpPr bwMode="auto">
          <a:xfrm>
            <a:off x="4311650" y="2649538"/>
            <a:ext cx="539750" cy="320675"/>
            <a:chOff x="2716" y="1989"/>
            <a:chExt cx="340" cy="202"/>
          </a:xfrm>
        </p:grpSpPr>
        <p:sp>
          <p:nvSpPr>
            <p:cNvPr id="16434" name="Text Box 50"/>
            <p:cNvSpPr txBox="1">
              <a:spLocks noChangeArrowheads="1"/>
            </p:cNvSpPr>
            <p:nvPr/>
          </p:nvSpPr>
          <p:spPr bwMode="auto">
            <a:xfrm>
              <a:off x="2716" y="2037"/>
              <a:ext cx="19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b="1">
                  <a:latin typeface="Times" panose="02020603050405020304" pitchFamily="18" charset="0"/>
                </a:rPr>
                <a:t>Cl</a:t>
              </a:r>
              <a:endParaRPr lang="en-GB" altLang="en-GB">
                <a:latin typeface="Times" panose="02020603050405020304" pitchFamily="18" charset="0"/>
              </a:endParaRPr>
            </a:p>
          </p:txBody>
        </p:sp>
        <p:grpSp>
          <p:nvGrpSpPr>
            <p:cNvPr id="16435" name="Group 51"/>
            <p:cNvGrpSpPr>
              <a:grpSpLocks/>
            </p:cNvGrpSpPr>
            <p:nvPr/>
          </p:nvGrpSpPr>
          <p:grpSpPr bwMode="auto">
            <a:xfrm>
              <a:off x="2797" y="1989"/>
              <a:ext cx="259" cy="154"/>
              <a:chOff x="2797" y="1989"/>
              <a:chExt cx="259" cy="154"/>
            </a:xfrm>
          </p:grpSpPr>
          <p:sp>
            <p:nvSpPr>
              <p:cNvPr id="16436" name="Text Box 52"/>
              <p:cNvSpPr txBox="1">
                <a:spLocks noChangeArrowheads="1"/>
              </p:cNvSpPr>
              <p:nvPr/>
            </p:nvSpPr>
            <p:spPr bwMode="auto">
              <a:xfrm>
                <a:off x="2797" y="1989"/>
                <a:ext cx="1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GB" sz="1000">
                    <a:latin typeface="Times" panose="02020603050405020304" pitchFamily="18" charset="0"/>
                  </a:rPr>
                  <a:t>-</a:t>
                </a:r>
                <a:endParaRPr lang="en-GB" altLang="en-GB">
                  <a:latin typeface="Times" panose="02020603050405020304" pitchFamily="18" charset="0"/>
                </a:endParaRPr>
              </a:p>
            </p:txBody>
          </p:sp>
          <p:sp>
            <p:nvSpPr>
              <p:cNvPr id="16437" name="Line 53"/>
              <p:cNvSpPr>
                <a:spLocks noChangeShapeType="1"/>
              </p:cNvSpPr>
              <p:nvPr/>
            </p:nvSpPr>
            <p:spPr bwMode="auto">
              <a:xfrm flipH="1" flipV="1">
                <a:off x="2867" y="2109"/>
                <a:ext cx="189" cy="1"/>
              </a:xfrm>
              <a:prstGeom prst="line">
                <a:avLst/>
              </a:prstGeom>
              <a:noFill/>
              <a:ln w="952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4153990499"/>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box(out)">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6413"/>
                                        </p:tgtEl>
                                        <p:attrNameLst>
                                          <p:attrName>style.visibility</p:attrName>
                                        </p:attrNameLst>
                                      </p:cBhvr>
                                      <p:to>
                                        <p:strVal val="visible"/>
                                      </p:to>
                                    </p:set>
                                    <p:animEffect transition="in" filter="wipe(left)">
                                      <p:cBhvr>
                                        <p:cTn id="12" dur="500"/>
                                        <p:tgtEl>
                                          <p:spTgt spid="164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16424"/>
                                        </p:tgtEl>
                                        <p:attrNameLst>
                                          <p:attrName>style.visibility</p:attrName>
                                        </p:attrNameLst>
                                      </p:cBhvr>
                                      <p:to>
                                        <p:strVal val="visible"/>
                                      </p:to>
                                    </p:set>
                                    <p:animEffect transition="in" filter="wipe(right)">
                                      <p:cBhvr>
                                        <p:cTn id="17" dur="500"/>
                                        <p:tgtEl>
                                          <p:spTgt spid="164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16433"/>
                                        </p:tgtEl>
                                        <p:attrNameLst>
                                          <p:attrName>style.visibility</p:attrName>
                                        </p:attrNameLst>
                                      </p:cBhvr>
                                      <p:to>
                                        <p:strVal val="visible"/>
                                      </p:to>
                                    </p:set>
                                    <p:animEffect transition="in" filter="wipe(right)">
                                      <p:cBhvr>
                                        <p:cTn id="22" dur="500"/>
                                        <p:tgtEl>
                                          <p:spTgt spid="164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6423"/>
                                        </p:tgtEl>
                                        <p:attrNameLst>
                                          <p:attrName>style.visibility</p:attrName>
                                        </p:attrNameLst>
                                      </p:cBhvr>
                                      <p:to>
                                        <p:strVal val="visible"/>
                                      </p:to>
                                    </p:set>
                                    <p:animEffect transition="in" filter="randombar(horizontal)">
                                      <p:cBhvr>
                                        <p:cTn id="27" dur="500"/>
                                        <p:tgtEl>
                                          <p:spTgt spid="1642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6418"/>
                                        </p:tgtEl>
                                        <p:attrNameLst>
                                          <p:attrName>style.visibility</p:attrName>
                                        </p:attrNameLst>
                                      </p:cBhvr>
                                      <p:to>
                                        <p:strVal val="visible"/>
                                      </p:to>
                                    </p:set>
                                    <p:animEffect transition="in" filter="wipe(up)">
                                      <p:cBhvr>
                                        <p:cTn id="32" dur="500"/>
                                        <p:tgtEl>
                                          <p:spTgt spid="1641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16429"/>
                                        </p:tgtEl>
                                        <p:attrNameLst>
                                          <p:attrName>style.visibility</p:attrName>
                                        </p:attrNameLst>
                                      </p:cBhvr>
                                      <p:to>
                                        <p:strVal val="visible"/>
                                      </p:to>
                                    </p:set>
                                    <p:animEffect transition="in" filter="randombar(horizontal)">
                                      <p:cBhvr>
                                        <p:cTn id="37" dur="500"/>
                                        <p:tgtEl>
                                          <p:spTgt spid="1642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nodeType="clickEffect">
                                  <p:stCondLst>
                                    <p:cond delay="0"/>
                                  </p:stCondLst>
                                  <p:childTnLst>
                                    <p:set>
                                      <p:cBhvr>
                                        <p:cTn id="41" dur="1" fill="hold">
                                          <p:stCondLst>
                                            <p:cond delay="0"/>
                                          </p:stCondLst>
                                        </p:cTn>
                                        <p:tgtEl>
                                          <p:spTgt spid="16409"/>
                                        </p:tgtEl>
                                        <p:attrNameLst>
                                          <p:attrName>style.visibility</p:attrName>
                                        </p:attrNameLst>
                                      </p:cBhvr>
                                      <p:to>
                                        <p:strVal val="visible"/>
                                      </p:to>
                                    </p:set>
                                    <p:animEffect transition="in" filter="randombar(horizontal)">
                                      <p:cBhvr>
                                        <p:cTn id="42" dur="500"/>
                                        <p:tgtEl>
                                          <p:spTgt spid="1640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6416">
                                            <p:txEl>
                                              <p:pRg st="0" end="0"/>
                                            </p:txEl>
                                          </p:spTgt>
                                        </p:tgtEl>
                                        <p:attrNameLst>
                                          <p:attrName>style.visibility</p:attrName>
                                        </p:attrNameLst>
                                      </p:cBhvr>
                                      <p:to>
                                        <p:strVal val="visible"/>
                                      </p:to>
                                    </p:set>
                                    <p:animEffect transition="in" filter="randombar(horizontal)">
                                      <p:cBhvr>
                                        <p:cTn id="47" dur="500"/>
                                        <p:tgtEl>
                                          <p:spTgt spid="16416">
                                            <p:txEl>
                                              <p:pRg st="0" end="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6416">
                                            <p:txEl>
                                              <p:pRg st="1" end="1"/>
                                            </p:txEl>
                                          </p:spTgt>
                                        </p:tgtEl>
                                        <p:attrNameLst>
                                          <p:attrName>style.visibility</p:attrName>
                                        </p:attrNameLst>
                                      </p:cBhvr>
                                      <p:to>
                                        <p:strVal val="visible"/>
                                      </p:to>
                                    </p:set>
                                    <p:animEffect transition="in" filter="randombar(horizontal)">
                                      <p:cBhvr>
                                        <p:cTn id="52" dur="500"/>
                                        <p:tgtEl>
                                          <p:spTgt spid="16416">
                                            <p:txEl>
                                              <p:pRg st="1" end="1"/>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6416">
                                            <p:txEl>
                                              <p:pRg st="2" end="2"/>
                                            </p:txEl>
                                          </p:spTgt>
                                        </p:tgtEl>
                                        <p:attrNameLst>
                                          <p:attrName>style.visibility</p:attrName>
                                        </p:attrNameLst>
                                      </p:cBhvr>
                                      <p:to>
                                        <p:strVal val="visible"/>
                                      </p:to>
                                    </p:set>
                                    <p:animEffect transition="in" filter="randombar(horizontal)">
                                      <p:cBhvr>
                                        <p:cTn id="57" dur="500"/>
                                        <p:tgtEl>
                                          <p:spTgt spid="16416">
                                            <p:txEl>
                                              <p:pRg st="2" end="2"/>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16416">
                                            <p:txEl>
                                              <p:pRg st="3" end="3"/>
                                            </p:txEl>
                                          </p:spTgt>
                                        </p:tgtEl>
                                        <p:attrNameLst>
                                          <p:attrName>style.visibility</p:attrName>
                                        </p:attrNameLst>
                                      </p:cBhvr>
                                      <p:to>
                                        <p:strVal val="visible"/>
                                      </p:to>
                                    </p:set>
                                    <p:animEffect transition="in" filter="randombar(horizontal)">
                                      <p:cBhvr>
                                        <p:cTn id="62" dur="500"/>
                                        <p:tgtEl>
                                          <p:spTgt spid="16416">
                                            <p:txEl>
                                              <p:pRg st="3" end="3"/>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16416">
                                            <p:txEl>
                                              <p:pRg st="4" end="4"/>
                                            </p:txEl>
                                          </p:spTgt>
                                        </p:tgtEl>
                                        <p:attrNameLst>
                                          <p:attrName>style.visibility</p:attrName>
                                        </p:attrNameLst>
                                      </p:cBhvr>
                                      <p:to>
                                        <p:strVal val="visible"/>
                                      </p:to>
                                    </p:set>
                                    <p:animEffect transition="in" filter="randombar(horizontal)">
                                      <p:cBhvr>
                                        <p:cTn id="67" dur="500"/>
                                        <p:tgtEl>
                                          <p:spTgt spid="16416">
                                            <p:txEl>
                                              <p:pRg st="4" end="4"/>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4" presetClass="entr" presetSubtype="10" fill="hold" grpId="0" nodeType="clickEffect">
                                  <p:stCondLst>
                                    <p:cond delay="0"/>
                                  </p:stCondLst>
                                  <p:childTnLst>
                                    <p:set>
                                      <p:cBhvr>
                                        <p:cTn id="71" dur="1" fill="hold">
                                          <p:stCondLst>
                                            <p:cond delay="0"/>
                                          </p:stCondLst>
                                        </p:cTn>
                                        <p:tgtEl>
                                          <p:spTgt spid="16416">
                                            <p:txEl>
                                              <p:pRg st="5" end="5"/>
                                            </p:txEl>
                                          </p:spTgt>
                                        </p:tgtEl>
                                        <p:attrNameLst>
                                          <p:attrName>style.visibility</p:attrName>
                                        </p:attrNameLst>
                                      </p:cBhvr>
                                      <p:to>
                                        <p:strVal val="visible"/>
                                      </p:to>
                                    </p:set>
                                    <p:animEffect transition="in" filter="randombar(horizontal)">
                                      <p:cBhvr>
                                        <p:cTn id="72" dur="500"/>
                                        <p:tgtEl>
                                          <p:spTgt spid="16416">
                                            <p:txEl>
                                              <p:pRg st="5" end="5"/>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4" presetClass="entr" presetSubtype="10" fill="hold" grpId="0" nodeType="clickEffect">
                                  <p:stCondLst>
                                    <p:cond delay="0"/>
                                  </p:stCondLst>
                                  <p:childTnLst>
                                    <p:set>
                                      <p:cBhvr>
                                        <p:cTn id="76" dur="1" fill="hold">
                                          <p:stCondLst>
                                            <p:cond delay="0"/>
                                          </p:stCondLst>
                                        </p:cTn>
                                        <p:tgtEl>
                                          <p:spTgt spid="16416">
                                            <p:txEl>
                                              <p:pRg st="6" end="6"/>
                                            </p:txEl>
                                          </p:spTgt>
                                        </p:tgtEl>
                                        <p:attrNameLst>
                                          <p:attrName>style.visibility</p:attrName>
                                        </p:attrNameLst>
                                      </p:cBhvr>
                                      <p:to>
                                        <p:strVal val="visible"/>
                                      </p:to>
                                    </p:set>
                                    <p:animEffect transition="in" filter="randombar(horizontal)">
                                      <p:cBhvr>
                                        <p:cTn id="77" dur="500"/>
                                        <p:tgtEl>
                                          <p:spTgt spid="16416">
                                            <p:txEl>
                                              <p:pRg st="6" end="6"/>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4" presetClass="entr" presetSubtype="10" fill="hold" grpId="0" nodeType="clickEffect">
                                  <p:stCondLst>
                                    <p:cond delay="0"/>
                                  </p:stCondLst>
                                  <p:childTnLst>
                                    <p:set>
                                      <p:cBhvr>
                                        <p:cTn id="81" dur="1" fill="hold">
                                          <p:stCondLst>
                                            <p:cond delay="0"/>
                                          </p:stCondLst>
                                        </p:cTn>
                                        <p:tgtEl>
                                          <p:spTgt spid="16416">
                                            <p:txEl>
                                              <p:pRg st="7" end="7"/>
                                            </p:txEl>
                                          </p:spTgt>
                                        </p:tgtEl>
                                        <p:attrNameLst>
                                          <p:attrName>style.visibility</p:attrName>
                                        </p:attrNameLst>
                                      </p:cBhvr>
                                      <p:to>
                                        <p:strVal val="visible"/>
                                      </p:to>
                                    </p:set>
                                    <p:animEffect transition="in" filter="randombar(horizontal)">
                                      <p:cBhvr>
                                        <p:cTn id="82" dur="500"/>
                                        <p:tgtEl>
                                          <p:spTgt spid="1641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16" grpId="0" build="p" autoUpdateAnimBg="0"/>
      <p:bldP spid="164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078" y="437321"/>
            <a:ext cx="8415131" cy="6029739"/>
          </a:xfrm>
        </p:spPr>
        <p:txBody>
          <a:bodyPr>
            <a:normAutofit fontScale="85000" lnSpcReduction="20000"/>
          </a:bodyPr>
          <a:lstStyle/>
          <a:p>
            <a:pPr algn="just"/>
            <a:r>
              <a:rPr lang="en-US" b="1" dirty="0"/>
              <a:t>Mechanism of PPI:</a:t>
            </a:r>
            <a:endParaRPr lang="en-US" dirty="0"/>
          </a:p>
          <a:p>
            <a:pPr algn="just"/>
            <a:r>
              <a:rPr lang="en-US" dirty="0"/>
              <a:t>PPIs inhibit gastric acid secretion by inhibiting the enzyme H+/K+-ATPase, which is located on the luminal surface of gastric parietal cells. </a:t>
            </a:r>
            <a:endParaRPr lang="en-US" dirty="0" smtClean="0"/>
          </a:p>
          <a:p>
            <a:pPr algn="just"/>
            <a:r>
              <a:rPr lang="en-US" dirty="0" smtClean="0"/>
              <a:t>When </a:t>
            </a:r>
            <a:r>
              <a:rPr lang="en-US" dirty="0"/>
              <a:t>administered at neutral pH, these weak bases are chemically stable, lipid-soluble, and have no effect on gastric acid secretion. </a:t>
            </a:r>
            <a:endParaRPr lang="en-US" dirty="0" smtClean="0"/>
          </a:p>
          <a:p>
            <a:pPr algn="just"/>
            <a:r>
              <a:rPr lang="en-US" dirty="0" smtClean="0"/>
              <a:t>The </a:t>
            </a:r>
            <a:r>
              <a:rPr lang="en-US" dirty="0"/>
              <a:t>inactive PPI diffuses from the bloodstream into the parietal cells and subsequently into the acid environment of the secretory </a:t>
            </a:r>
            <a:r>
              <a:rPr lang="en-US" dirty="0" err="1"/>
              <a:t>canaliculi</a:t>
            </a:r>
            <a:r>
              <a:rPr lang="en-US" dirty="0"/>
              <a:t>, where it rearranges to form a </a:t>
            </a:r>
            <a:r>
              <a:rPr lang="en-US" dirty="0" err="1"/>
              <a:t>sulfenic</a:t>
            </a:r>
            <a:r>
              <a:rPr lang="en-US" dirty="0"/>
              <a:t> acid in equilibrium with a </a:t>
            </a:r>
            <a:r>
              <a:rPr lang="en-US" dirty="0" err="1"/>
              <a:t>sulfenamide</a:t>
            </a:r>
            <a:r>
              <a:rPr lang="en-US" dirty="0"/>
              <a:t>. </a:t>
            </a:r>
            <a:endParaRPr lang="en-US" dirty="0" smtClean="0"/>
          </a:p>
          <a:p>
            <a:pPr algn="just"/>
            <a:r>
              <a:rPr lang="en-US" dirty="0" smtClean="0"/>
              <a:t>This </a:t>
            </a:r>
            <a:r>
              <a:rPr lang="en-US" dirty="0"/>
              <a:t>chemical entity is then able to interact covalently with </a:t>
            </a:r>
            <a:r>
              <a:rPr lang="en-US" dirty="0" err="1"/>
              <a:t>thiol</a:t>
            </a:r>
            <a:r>
              <a:rPr lang="en-US" dirty="0"/>
              <a:t> groups at cysteine residues located on the luminal surface of the a-subunit of the H+/K+-ATPase. </a:t>
            </a:r>
            <a:endParaRPr lang="en-US" dirty="0" smtClean="0"/>
          </a:p>
          <a:p>
            <a:pPr algn="just"/>
            <a:r>
              <a:rPr lang="en-US" dirty="0" smtClean="0"/>
              <a:t>This </a:t>
            </a:r>
            <a:r>
              <a:rPr lang="en-US" dirty="0"/>
              <a:t>covalent binding results in specific and essentially irreversible inactivation of the enzyme, leading to long-lasting inhibition of gastric acid secretion. Such a profile is thus ideally suited to once-daily administration in the management of acid-peptic disorders. </a:t>
            </a:r>
          </a:p>
          <a:p>
            <a:pPr algn="just"/>
            <a:endParaRPr lang="en-US" dirty="0"/>
          </a:p>
        </p:txBody>
      </p:sp>
    </p:spTree>
    <p:extLst>
      <p:ext uri="{BB962C8B-B14F-4D97-AF65-F5344CB8AC3E}">
        <p14:creationId xmlns:p14="http://schemas.microsoft.com/office/powerpoint/2010/main" val="492397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152400" y="304800"/>
            <a:ext cx="89916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latin typeface="OUP Argo" pitchFamily="34" charset="0"/>
              </a:rPr>
              <a:t>Proton </a:t>
            </a:r>
            <a:r>
              <a:rPr lang="en-GB" altLang="en-GB" sz="2800" b="1" dirty="0">
                <a:latin typeface="OUP Argo" pitchFamily="34" charset="0"/>
              </a:rPr>
              <a:t>Pump Inhibitors</a:t>
            </a:r>
            <a:endParaRPr lang="en-GB" altLang="en-GB" b="1" dirty="0">
              <a:latin typeface="OUP Argo" pitchFamily="34" charset="0"/>
            </a:endParaRPr>
          </a:p>
          <a:p>
            <a:pPr algn="just"/>
            <a:endParaRPr lang="en-GB" altLang="en-GB" b="1" dirty="0">
              <a:latin typeface="OUP Argo" pitchFamily="34" charset="0"/>
            </a:endParaRPr>
          </a:p>
        </p:txBody>
      </p:sp>
      <p:pic>
        <p:nvPicPr>
          <p:cNvPr id="7211" name="Picture 43"/>
          <p:cNvPicPr>
            <a:picLocks noChangeAspect="1" noChangeArrowheads="1"/>
          </p:cNvPicPr>
          <p:nvPr/>
        </p:nvPicPr>
        <p:blipFill>
          <a:blip r:embed="rId2" cstate="print">
            <a:duotone>
              <a:prstClr val="black"/>
              <a:schemeClr val="tx2">
                <a:tint val="45000"/>
                <a:satMod val="400000"/>
              </a:schemeClr>
            </a:duotone>
            <a:lum bright="-20000" contrast="40000"/>
            <a:extLst>
              <a:ext uri="{28A0092B-C50C-407E-A947-70E740481C1C}">
                <a14:useLocalDpi xmlns:a14="http://schemas.microsoft.com/office/drawing/2010/main" val="0"/>
              </a:ext>
            </a:extLst>
          </a:blip>
          <a:srcRect/>
          <a:stretch>
            <a:fillRect/>
          </a:stretch>
        </p:blipFill>
        <p:spPr bwMode="auto">
          <a:xfrm>
            <a:off x="685800" y="1295400"/>
            <a:ext cx="3381375" cy="168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12" name="Picture 4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990600"/>
            <a:ext cx="2606675"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217" name="Group 49"/>
          <p:cNvGrpSpPr>
            <a:grpSpLocks/>
          </p:cNvGrpSpPr>
          <p:nvPr/>
        </p:nvGrpSpPr>
        <p:grpSpPr bwMode="auto">
          <a:xfrm>
            <a:off x="381000" y="1362572"/>
            <a:ext cx="7734300" cy="3810000"/>
            <a:chOff x="240" y="912"/>
            <a:chExt cx="4872" cy="2400"/>
          </a:xfrm>
        </p:grpSpPr>
        <p:pic>
          <p:nvPicPr>
            <p:cNvPr id="7213" name="Picture 45"/>
            <p:cNvPicPr>
              <a:picLocks noChangeAspect="1" noChangeArrowheads="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2976" y="912"/>
              <a:ext cx="2136"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15" name="Picture 47"/>
            <p:cNvPicPr>
              <a:picLocks noChangeAspect="1" noChangeArrowheads="1"/>
            </p:cNvPicPr>
            <p:nvPr/>
          </p:nvPicPr>
          <p:blipFill>
            <a:blip r:embed="rId5"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240" y="2160"/>
              <a:ext cx="1933" cy="1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16" name="Picture 48"/>
            <p:cNvPicPr>
              <a:picLocks noChangeAspect="1" noChangeArrowheads="1"/>
            </p:cNvPicPr>
            <p:nvPr/>
          </p:nvPicPr>
          <p:blipFill>
            <a:blip r:embed="rId6"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2640" y="2160"/>
              <a:ext cx="2259" cy="1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218" name="Text Box 50"/>
          <p:cNvSpPr txBox="1">
            <a:spLocks noChangeArrowheads="1"/>
          </p:cNvSpPr>
          <p:nvPr/>
        </p:nvSpPr>
        <p:spPr bwMode="auto">
          <a:xfrm>
            <a:off x="228600" y="5346700"/>
            <a:ext cx="8915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a:buFontTx/>
              <a:buChar char="•"/>
            </a:pPr>
            <a:r>
              <a:rPr lang="en-GB" altLang="en-GB" b="1"/>
              <a:t>Act as prodrugs</a:t>
            </a:r>
          </a:p>
          <a:p>
            <a:pPr>
              <a:buFontTx/>
              <a:buChar char="•"/>
            </a:pPr>
            <a:r>
              <a:rPr lang="en-GB" altLang="en-GB" b="1"/>
              <a:t>Activated by strongly acidic conditions found in the canaliculae of parietal cells</a:t>
            </a:r>
            <a:endParaRPr lang="en-GB" altLang="en-GB"/>
          </a:p>
        </p:txBody>
      </p:sp>
    </p:spTree>
    <p:extLst>
      <p:ext uri="{BB962C8B-B14F-4D97-AF65-F5344CB8AC3E}">
        <p14:creationId xmlns:p14="http://schemas.microsoft.com/office/powerpoint/2010/main" val="3775948101"/>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211"/>
                                        </p:tgtEl>
                                        <p:attrNameLst>
                                          <p:attrName>style.visibility</p:attrName>
                                        </p:attrNameLst>
                                      </p:cBhvr>
                                      <p:to>
                                        <p:strVal val="visible"/>
                                      </p:to>
                                    </p:set>
                                    <p:anim calcmode="lin" valueType="num">
                                      <p:cBhvr additive="base">
                                        <p:cTn id="7" dur="500" fill="hold"/>
                                        <p:tgtEl>
                                          <p:spTgt spid="7211"/>
                                        </p:tgtEl>
                                        <p:attrNameLst>
                                          <p:attrName>ppt_x</p:attrName>
                                        </p:attrNameLst>
                                      </p:cBhvr>
                                      <p:tavLst>
                                        <p:tav tm="0">
                                          <p:val>
                                            <p:strVal val="0-#ppt_w/2"/>
                                          </p:val>
                                        </p:tav>
                                        <p:tav tm="100000">
                                          <p:val>
                                            <p:strVal val="#ppt_x"/>
                                          </p:val>
                                        </p:tav>
                                      </p:tavLst>
                                    </p:anim>
                                    <p:anim calcmode="lin" valueType="num">
                                      <p:cBhvr additive="base">
                                        <p:cTn id="8" dur="500" fill="hold"/>
                                        <p:tgtEl>
                                          <p:spTgt spid="721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4" presetClass="entr" presetSubtype="10" fill="hold" nodeType="clickEffect">
                                  <p:stCondLst>
                                    <p:cond delay="0"/>
                                  </p:stCondLst>
                                  <p:childTnLst>
                                    <p:set>
                                      <p:cBhvr>
                                        <p:cTn id="12" dur="1" fill="hold">
                                          <p:stCondLst>
                                            <p:cond delay="0"/>
                                          </p:stCondLst>
                                        </p:cTn>
                                        <p:tgtEl>
                                          <p:spTgt spid="7212"/>
                                        </p:tgtEl>
                                        <p:attrNameLst>
                                          <p:attrName>style.visibility</p:attrName>
                                        </p:attrNameLst>
                                      </p:cBhvr>
                                      <p:to>
                                        <p:strVal val="visible"/>
                                      </p:to>
                                    </p:set>
                                    <p:animEffect transition="in" filter="randombar(horizontal)">
                                      <p:cBhvr>
                                        <p:cTn id="13" dur="500"/>
                                        <p:tgtEl>
                                          <p:spTgt spid="721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7217"/>
                                        </p:tgtEl>
                                        <p:attrNameLst>
                                          <p:attrName>style.visibility</p:attrName>
                                        </p:attrNameLst>
                                      </p:cBhvr>
                                      <p:to>
                                        <p:strVal val="visible"/>
                                      </p:to>
                                    </p:set>
                                    <p:animEffect transition="in" filter="checkerboard(across)">
                                      <p:cBhvr>
                                        <p:cTn id="18" dur="500"/>
                                        <p:tgtEl>
                                          <p:spTgt spid="721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7218">
                                            <p:txEl>
                                              <p:pRg st="0" end="0"/>
                                            </p:txEl>
                                          </p:spTgt>
                                        </p:tgtEl>
                                        <p:attrNameLst>
                                          <p:attrName>style.visibility</p:attrName>
                                        </p:attrNameLst>
                                      </p:cBhvr>
                                      <p:to>
                                        <p:strVal val="visible"/>
                                      </p:to>
                                    </p:set>
                                    <p:animEffect transition="in" filter="randombar(horizontal)">
                                      <p:cBhvr>
                                        <p:cTn id="23" dur="500"/>
                                        <p:tgtEl>
                                          <p:spTgt spid="7218">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7218">
                                            <p:txEl>
                                              <p:pRg st="1" end="1"/>
                                            </p:txEl>
                                          </p:spTgt>
                                        </p:tgtEl>
                                        <p:attrNameLst>
                                          <p:attrName>style.visibility</p:attrName>
                                        </p:attrNameLst>
                                      </p:cBhvr>
                                      <p:to>
                                        <p:strVal val="visible"/>
                                      </p:to>
                                    </p:set>
                                    <p:animEffect transition="in" filter="randombar(horizontal)">
                                      <p:cBhvr>
                                        <p:cTn id="28" dur="500"/>
                                        <p:tgtEl>
                                          <p:spTgt spid="721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8"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152400" y="304800"/>
            <a:ext cx="89916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GB" altLang="en-GB" sz="2800" b="1" dirty="0" smtClean="0">
                <a:latin typeface="OUP Argo" pitchFamily="34" charset="0"/>
              </a:rPr>
              <a:t>Mechanism </a:t>
            </a:r>
            <a:r>
              <a:rPr lang="en-GB" altLang="en-GB" sz="2800" b="1" dirty="0">
                <a:latin typeface="OUP Argo" pitchFamily="34" charset="0"/>
              </a:rPr>
              <a:t>of inhibition</a:t>
            </a:r>
            <a:endParaRPr lang="en-GB" altLang="en-GB" b="1" dirty="0">
              <a:latin typeface="OUP Argo" pitchFamily="34" charset="0"/>
            </a:endParaRPr>
          </a:p>
          <a:p>
            <a:pPr algn="just"/>
            <a:endParaRPr lang="en-GB" altLang="en-GB" b="1" dirty="0">
              <a:latin typeface="OUP Argo" pitchFamily="34" charset="0"/>
            </a:endParaRPr>
          </a:p>
        </p:txBody>
      </p:sp>
      <p:pic>
        <p:nvPicPr>
          <p:cNvPr id="8235" name="Picture 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066800"/>
            <a:ext cx="2120900" cy="210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36" name="Picture 4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2895600"/>
            <a:ext cx="588963"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37" name="Picture 4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4600" y="1066800"/>
            <a:ext cx="3286125"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38" name="Picture 4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62400" y="2133600"/>
            <a:ext cx="541338" cy="754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250" name="Group 58"/>
          <p:cNvGrpSpPr>
            <a:grpSpLocks/>
          </p:cNvGrpSpPr>
          <p:nvPr/>
        </p:nvGrpSpPr>
        <p:grpSpPr bwMode="auto">
          <a:xfrm>
            <a:off x="5486400" y="990600"/>
            <a:ext cx="3217863" cy="2362200"/>
            <a:chOff x="3456" y="624"/>
            <a:chExt cx="2027" cy="1488"/>
          </a:xfrm>
        </p:grpSpPr>
        <p:pic>
          <p:nvPicPr>
            <p:cNvPr id="8239" name="Picture 4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56" y="1152"/>
              <a:ext cx="474" cy="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40" name="Picture 4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24" y="624"/>
              <a:ext cx="1259" cy="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8241" name="Picture 4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4600" y="1981200"/>
            <a:ext cx="1368425"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42" name="Picture 50"/>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153400" y="1752600"/>
            <a:ext cx="749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43" name="Picture 5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04800" y="3810000"/>
            <a:ext cx="2174875" cy="271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44" name="Picture 5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5105400"/>
            <a:ext cx="373063" cy="114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251" name="Group 59"/>
          <p:cNvGrpSpPr>
            <a:grpSpLocks/>
          </p:cNvGrpSpPr>
          <p:nvPr/>
        </p:nvGrpSpPr>
        <p:grpSpPr bwMode="auto">
          <a:xfrm>
            <a:off x="2286000" y="3810000"/>
            <a:ext cx="3657600" cy="2695575"/>
            <a:chOff x="1440" y="2400"/>
            <a:chExt cx="2304" cy="1698"/>
          </a:xfrm>
        </p:grpSpPr>
        <p:pic>
          <p:nvPicPr>
            <p:cNvPr id="8245" name="Picture 5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440" y="3024"/>
              <a:ext cx="472" cy="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46" name="Picture 5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920" y="2400"/>
              <a:ext cx="1824" cy="1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8247" name="Picture 55"/>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486400" y="4419600"/>
            <a:ext cx="11557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48" name="Picture 56"/>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495800" y="4191000"/>
            <a:ext cx="1219200" cy="1312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49" name="Picture 57"/>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327775" y="3733800"/>
            <a:ext cx="2816225" cy="236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6124432"/>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8235"/>
                                        </p:tgtEl>
                                        <p:attrNameLst>
                                          <p:attrName>style.visibility</p:attrName>
                                        </p:attrNameLst>
                                      </p:cBhvr>
                                      <p:to>
                                        <p:strVal val="visible"/>
                                      </p:to>
                                    </p:set>
                                    <p:anim calcmode="lin" valueType="num">
                                      <p:cBhvr additive="base">
                                        <p:cTn id="7" dur="500" fill="hold"/>
                                        <p:tgtEl>
                                          <p:spTgt spid="8235"/>
                                        </p:tgtEl>
                                        <p:attrNameLst>
                                          <p:attrName>ppt_x</p:attrName>
                                        </p:attrNameLst>
                                      </p:cBhvr>
                                      <p:tavLst>
                                        <p:tav tm="0">
                                          <p:val>
                                            <p:strVal val="0-#ppt_w/2"/>
                                          </p:val>
                                        </p:tav>
                                        <p:tav tm="100000">
                                          <p:val>
                                            <p:strVal val="#ppt_x"/>
                                          </p:val>
                                        </p:tav>
                                      </p:tavLst>
                                    </p:anim>
                                    <p:anim calcmode="lin" valueType="num">
                                      <p:cBhvr additive="base">
                                        <p:cTn id="8" dur="500" fill="hold"/>
                                        <p:tgtEl>
                                          <p:spTgt spid="823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nodeType="clickEffect">
                                  <p:stCondLst>
                                    <p:cond delay="0"/>
                                  </p:stCondLst>
                                  <p:childTnLst>
                                    <p:set>
                                      <p:cBhvr>
                                        <p:cTn id="12" dur="1" fill="hold">
                                          <p:stCondLst>
                                            <p:cond delay="0"/>
                                          </p:stCondLst>
                                        </p:cTn>
                                        <p:tgtEl>
                                          <p:spTgt spid="8236"/>
                                        </p:tgtEl>
                                        <p:attrNameLst>
                                          <p:attrName>style.visibility</p:attrName>
                                        </p:attrNameLst>
                                      </p:cBhvr>
                                      <p:to>
                                        <p:strVal val="visible"/>
                                      </p:to>
                                    </p:set>
                                    <p:animEffect transition="in" filter="wipe(up)">
                                      <p:cBhvr>
                                        <p:cTn id="13" dur="500"/>
                                        <p:tgtEl>
                                          <p:spTgt spid="823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8237"/>
                                        </p:tgtEl>
                                        <p:attrNameLst>
                                          <p:attrName>style.visibility</p:attrName>
                                        </p:attrNameLst>
                                      </p:cBhvr>
                                      <p:to>
                                        <p:strVal val="visible"/>
                                      </p:to>
                                    </p:set>
                                    <p:animEffect transition="in" filter="wipe(left)">
                                      <p:cBhvr>
                                        <p:cTn id="18" dur="500"/>
                                        <p:tgtEl>
                                          <p:spTgt spid="823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8238"/>
                                        </p:tgtEl>
                                        <p:attrNameLst>
                                          <p:attrName>style.visibility</p:attrName>
                                        </p:attrNameLst>
                                      </p:cBhvr>
                                      <p:to>
                                        <p:strVal val="visible"/>
                                      </p:to>
                                    </p:set>
                                    <p:animEffect transition="in" filter="wipe(up)">
                                      <p:cBhvr>
                                        <p:cTn id="23" dur="500"/>
                                        <p:tgtEl>
                                          <p:spTgt spid="823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8250"/>
                                        </p:tgtEl>
                                        <p:attrNameLst>
                                          <p:attrName>style.visibility</p:attrName>
                                        </p:attrNameLst>
                                      </p:cBhvr>
                                      <p:to>
                                        <p:strVal val="visible"/>
                                      </p:to>
                                    </p:set>
                                    <p:animEffect transition="in" filter="wipe(left)">
                                      <p:cBhvr>
                                        <p:cTn id="28" dur="500"/>
                                        <p:tgtEl>
                                          <p:spTgt spid="825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2" fill="hold" nodeType="clickEffect">
                                  <p:stCondLst>
                                    <p:cond delay="0"/>
                                  </p:stCondLst>
                                  <p:childTnLst>
                                    <p:set>
                                      <p:cBhvr>
                                        <p:cTn id="32" dur="1" fill="hold">
                                          <p:stCondLst>
                                            <p:cond delay="0"/>
                                          </p:stCondLst>
                                        </p:cTn>
                                        <p:tgtEl>
                                          <p:spTgt spid="8241"/>
                                        </p:tgtEl>
                                        <p:attrNameLst>
                                          <p:attrName>style.visibility</p:attrName>
                                        </p:attrNameLst>
                                      </p:cBhvr>
                                      <p:to>
                                        <p:strVal val="visible"/>
                                      </p:to>
                                    </p:set>
                                    <p:animEffect transition="in" filter="wipe(right)">
                                      <p:cBhvr>
                                        <p:cTn id="33" dur="500"/>
                                        <p:tgtEl>
                                          <p:spTgt spid="824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8242"/>
                                        </p:tgtEl>
                                        <p:attrNameLst>
                                          <p:attrName>style.visibility</p:attrName>
                                        </p:attrNameLst>
                                      </p:cBhvr>
                                      <p:to>
                                        <p:strVal val="visible"/>
                                      </p:to>
                                    </p:set>
                                    <p:animEffect transition="in" filter="wipe(left)">
                                      <p:cBhvr>
                                        <p:cTn id="38" dur="500"/>
                                        <p:tgtEl>
                                          <p:spTgt spid="824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5" fill="hold" nodeType="clickEffect">
                                  <p:stCondLst>
                                    <p:cond delay="0"/>
                                  </p:stCondLst>
                                  <p:childTnLst>
                                    <p:set>
                                      <p:cBhvr>
                                        <p:cTn id="42" dur="1" fill="hold">
                                          <p:stCondLst>
                                            <p:cond delay="0"/>
                                          </p:stCondLst>
                                        </p:cTn>
                                        <p:tgtEl>
                                          <p:spTgt spid="8243"/>
                                        </p:tgtEl>
                                        <p:attrNameLst>
                                          <p:attrName>style.visibility</p:attrName>
                                        </p:attrNameLst>
                                      </p:cBhvr>
                                      <p:to>
                                        <p:strVal val="visible"/>
                                      </p:to>
                                    </p:set>
                                    <p:animEffect transition="in" filter="checkerboard(down)">
                                      <p:cBhvr>
                                        <p:cTn id="43" dur="500"/>
                                        <p:tgtEl>
                                          <p:spTgt spid="824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8244"/>
                                        </p:tgtEl>
                                        <p:attrNameLst>
                                          <p:attrName>style.visibility</p:attrName>
                                        </p:attrNameLst>
                                      </p:cBhvr>
                                      <p:to>
                                        <p:strVal val="visible"/>
                                      </p:to>
                                    </p:set>
                                    <p:animEffect transition="in" filter="wipe(up)">
                                      <p:cBhvr>
                                        <p:cTn id="48" dur="500"/>
                                        <p:tgtEl>
                                          <p:spTgt spid="824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8251"/>
                                        </p:tgtEl>
                                        <p:attrNameLst>
                                          <p:attrName>style.visibility</p:attrName>
                                        </p:attrNameLst>
                                      </p:cBhvr>
                                      <p:to>
                                        <p:strVal val="visible"/>
                                      </p:to>
                                    </p:set>
                                    <p:animEffect transition="in" filter="wipe(left)">
                                      <p:cBhvr>
                                        <p:cTn id="53" dur="500"/>
                                        <p:tgtEl>
                                          <p:spTgt spid="825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ntr" presetSubtype="0" fill="hold" nodeType="clickEffect">
                                  <p:stCondLst>
                                    <p:cond delay="0"/>
                                  </p:stCondLst>
                                  <p:childTnLst>
                                    <p:set>
                                      <p:cBhvr>
                                        <p:cTn id="57" dur="1" fill="hold">
                                          <p:stCondLst>
                                            <p:cond delay="0"/>
                                          </p:stCondLst>
                                        </p:cTn>
                                        <p:tgtEl>
                                          <p:spTgt spid="8247"/>
                                        </p:tgtEl>
                                        <p:attrNameLst>
                                          <p:attrName>style.visibility</p:attrName>
                                        </p:attrNameLst>
                                      </p:cBhvr>
                                      <p:to>
                                        <p:strVal val="visible"/>
                                      </p:to>
                                    </p:set>
                                    <p:animEffect transition="in" filter="dissolve">
                                      <p:cBhvr>
                                        <p:cTn id="58" dur="500"/>
                                        <p:tgtEl>
                                          <p:spTgt spid="824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4" presetClass="entr" presetSubtype="10" fill="hold" nodeType="clickEffect">
                                  <p:stCondLst>
                                    <p:cond delay="0"/>
                                  </p:stCondLst>
                                  <p:childTnLst>
                                    <p:set>
                                      <p:cBhvr>
                                        <p:cTn id="62" dur="1" fill="hold">
                                          <p:stCondLst>
                                            <p:cond delay="0"/>
                                          </p:stCondLst>
                                        </p:cTn>
                                        <p:tgtEl>
                                          <p:spTgt spid="8248"/>
                                        </p:tgtEl>
                                        <p:attrNameLst>
                                          <p:attrName>style.visibility</p:attrName>
                                        </p:attrNameLst>
                                      </p:cBhvr>
                                      <p:to>
                                        <p:strVal val="visible"/>
                                      </p:to>
                                    </p:set>
                                    <p:animEffect transition="in" filter="randombar(horizontal)">
                                      <p:cBhvr>
                                        <p:cTn id="63" dur="500"/>
                                        <p:tgtEl>
                                          <p:spTgt spid="824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3" presetClass="entr" presetSubtype="16" fill="hold" nodeType="clickEffect">
                                  <p:stCondLst>
                                    <p:cond delay="0"/>
                                  </p:stCondLst>
                                  <p:childTnLst>
                                    <p:set>
                                      <p:cBhvr>
                                        <p:cTn id="67" dur="1" fill="hold">
                                          <p:stCondLst>
                                            <p:cond delay="0"/>
                                          </p:stCondLst>
                                        </p:cTn>
                                        <p:tgtEl>
                                          <p:spTgt spid="8249"/>
                                        </p:tgtEl>
                                        <p:attrNameLst>
                                          <p:attrName>style.visibility</p:attrName>
                                        </p:attrNameLst>
                                      </p:cBhvr>
                                      <p:to>
                                        <p:strVal val="visible"/>
                                      </p:to>
                                    </p:set>
                                    <p:anim calcmode="lin" valueType="num">
                                      <p:cBhvr>
                                        <p:cTn id="68" dur="500" fill="hold"/>
                                        <p:tgtEl>
                                          <p:spTgt spid="8249"/>
                                        </p:tgtEl>
                                        <p:attrNameLst>
                                          <p:attrName>ppt_w</p:attrName>
                                        </p:attrNameLst>
                                      </p:cBhvr>
                                      <p:tavLst>
                                        <p:tav tm="0">
                                          <p:val>
                                            <p:fltVal val="0"/>
                                          </p:val>
                                        </p:tav>
                                        <p:tav tm="100000">
                                          <p:val>
                                            <p:strVal val="#ppt_w"/>
                                          </p:val>
                                        </p:tav>
                                      </p:tavLst>
                                    </p:anim>
                                    <p:anim calcmode="lin" valueType="num">
                                      <p:cBhvr>
                                        <p:cTn id="69" dur="500" fill="hold"/>
                                        <p:tgtEl>
                                          <p:spTgt spid="824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578" y="392019"/>
            <a:ext cx="8038272" cy="994172"/>
          </a:xfrm>
        </p:spPr>
        <p:txBody>
          <a:bodyPr>
            <a:normAutofit/>
          </a:bodyPr>
          <a:lstStyle/>
          <a:p>
            <a:r>
              <a:rPr lang="en-US" sz="3000" b="1" u="sng" dirty="0"/>
              <a:t>Structure and SAR of the Proton-Pump Inhibitors</a:t>
            </a:r>
            <a:endParaRPr lang="en-US" sz="3000" dirty="0"/>
          </a:p>
        </p:txBody>
      </p:sp>
      <p:sp>
        <p:nvSpPr>
          <p:cNvPr id="3" name="Content Placeholder 2"/>
          <p:cNvSpPr>
            <a:spLocks noGrp="1"/>
          </p:cNvSpPr>
          <p:nvPr>
            <p:ph idx="1"/>
          </p:nvPr>
        </p:nvSpPr>
        <p:spPr>
          <a:xfrm>
            <a:off x="291547" y="1258957"/>
            <a:ext cx="8481391" cy="5340626"/>
          </a:xfrm>
        </p:spPr>
        <p:txBody>
          <a:bodyPr>
            <a:normAutofit fontScale="92500"/>
          </a:bodyPr>
          <a:lstStyle/>
          <a:p>
            <a:pPr algn="just"/>
            <a:r>
              <a:rPr lang="en-US" dirty="0"/>
              <a:t>In 1973 workers in Sweden identified </a:t>
            </a:r>
            <a:r>
              <a:rPr lang="en-US" dirty="0" err="1"/>
              <a:t>timoprazole</a:t>
            </a:r>
            <a:r>
              <a:rPr lang="en-US" dirty="0"/>
              <a:t> (118) as one of the first well-defined inhibitors of the newly discovered gastric proton pump. This compound stemmed from efforts to separate the toxicity and acid-inhibitory properties of 2-pyridylthioacteamide (CMN131). </a:t>
            </a:r>
            <a:endParaRPr lang="en-US" dirty="0" smtClean="0"/>
          </a:p>
          <a:p>
            <a:pPr algn="just"/>
            <a:endParaRPr lang="en-US" dirty="0" smtClean="0"/>
          </a:p>
          <a:p>
            <a:pPr algn="just"/>
            <a:endParaRPr lang="en-US" dirty="0" smtClean="0"/>
          </a:p>
          <a:p>
            <a:pPr algn="just"/>
            <a:endParaRPr lang="en-US" dirty="0"/>
          </a:p>
          <a:p>
            <a:pPr algn="just"/>
            <a:r>
              <a:rPr lang="en-US" dirty="0" smtClean="0"/>
              <a:t>Removal </a:t>
            </a:r>
            <a:r>
              <a:rPr lang="en-US" dirty="0"/>
              <a:t>of the </a:t>
            </a:r>
            <a:r>
              <a:rPr lang="en-US" dirty="0" err="1"/>
              <a:t>thioamide</a:t>
            </a:r>
            <a:r>
              <a:rPr lang="en-US" dirty="0"/>
              <a:t> group was considered to be the most likely solution to the toxicity of CMN131, which prompted the preparation of sulfur containing </a:t>
            </a:r>
            <a:r>
              <a:rPr lang="en-US" dirty="0" err="1"/>
              <a:t>heterocycles</a:t>
            </a:r>
            <a:r>
              <a:rPr lang="en-US" dirty="0"/>
              <a:t>, as well as </a:t>
            </a:r>
            <a:r>
              <a:rPr lang="en-US" dirty="0" err="1"/>
              <a:t>imidazoline</a:t>
            </a:r>
            <a:r>
              <a:rPr lang="en-US" dirty="0"/>
              <a:t> and </a:t>
            </a:r>
            <a:r>
              <a:rPr lang="en-US" dirty="0" err="1"/>
              <a:t>benzimidazole</a:t>
            </a:r>
            <a:r>
              <a:rPr lang="en-US" dirty="0"/>
              <a:t>-linked sulfides. </a:t>
            </a:r>
            <a:endParaRPr lang="en-US" dirty="0" smtClean="0"/>
          </a:p>
        </p:txBody>
      </p:sp>
      <p:pic>
        <p:nvPicPr>
          <p:cNvPr id="1027" name="Picture 3" descr="26414-87-9"/>
          <p:cNvPicPr>
            <a:picLocks noChangeAspect="1" noChangeArrowheads="1"/>
          </p:cNvPicPr>
          <p:nvPr/>
        </p:nvPicPr>
        <p:blipFill>
          <a:blip r:embed="rId2">
            <a:extLst>
              <a:ext uri="{28A0092B-C50C-407E-A947-70E740481C1C}">
                <a14:useLocalDpi xmlns:a14="http://schemas.microsoft.com/office/drawing/2010/main" val="0"/>
              </a:ext>
            </a:extLst>
          </a:blip>
          <a:srcRect b="41667"/>
          <a:stretch>
            <a:fillRect/>
          </a:stretch>
        </p:blipFill>
        <p:spPr bwMode="auto">
          <a:xfrm>
            <a:off x="2194739" y="3171182"/>
            <a:ext cx="2027064" cy="1182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221803" y="3908563"/>
            <a:ext cx="801823" cy="300082"/>
          </a:xfrm>
          <a:prstGeom prst="rect">
            <a:avLst/>
          </a:prstGeom>
          <a:noFill/>
        </p:spPr>
        <p:txBody>
          <a:bodyPr wrap="none" rtlCol="0">
            <a:spAutoFit/>
          </a:bodyPr>
          <a:lstStyle/>
          <a:p>
            <a:r>
              <a:rPr lang="en-US" sz="1350" dirty="0"/>
              <a:t>CMN131</a:t>
            </a:r>
          </a:p>
        </p:txBody>
      </p:sp>
    </p:spTree>
    <p:extLst>
      <p:ext uri="{BB962C8B-B14F-4D97-AF65-F5344CB8AC3E}">
        <p14:creationId xmlns:p14="http://schemas.microsoft.com/office/powerpoint/2010/main" val="1905411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304" y="371061"/>
            <a:ext cx="8627166" cy="6122504"/>
          </a:xfrm>
        </p:spPr>
        <p:txBody>
          <a:bodyPr>
            <a:normAutofit fontScale="92500" lnSpcReduction="10000"/>
          </a:bodyPr>
          <a:lstStyle/>
          <a:p>
            <a:pPr algn="just"/>
            <a:r>
              <a:rPr lang="en-US" dirty="0"/>
              <a:t>S-oxide analogs of </a:t>
            </a:r>
            <a:r>
              <a:rPr lang="en-US" dirty="0" err="1" smtClean="0"/>
              <a:t>benzimidazole</a:t>
            </a:r>
            <a:r>
              <a:rPr lang="en-US" dirty="0" smtClean="0"/>
              <a:t> compounds proved </a:t>
            </a:r>
            <a:r>
              <a:rPr lang="en-US" dirty="0"/>
              <a:t>the more potent; it thus became clear that the mechanism of action of </a:t>
            </a:r>
            <a:r>
              <a:rPr lang="en-US" dirty="0" err="1"/>
              <a:t>timoprazole</a:t>
            </a:r>
            <a:r>
              <a:rPr lang="en-US" dirty="0"/>
              <a:t> was distinct from that of H</a:t>
            </a:r>
            <a:r>
              <a:rPr lang="en-US" baseline="-25000" dirty="0"/>
              <a:t>2</a:t>
            </a:r>
            <a:r>
              <a:rPr lang="en-US" dirty="0"/>
              <a:t>-receptor antagonism. </a:t>
            </a:r>
            <a:r>
              <a:rPr lang="en-US" dirty="0" err="1"/>
              <a:t>Timoprazole</a:t>
            </a:r>
            <a:r>
              <a:rPr lang="en-US" dirty="0"/>
              <a:t> was subsequently followed by the more potent derivatives </a:t>
            </a:r>
            <a:r>
              <a:rPr lang="en-US" dirty="0" err="1"/>
              <a:t>picoprazole</a:t>
            </a:r>
            <a:r>
              <a:rPr lang="en-US" dirty="0"/>
              <a:t> in 1976 and omeprazole in </a:t>
            </a:r>
            <a:r>
              <a:rPr lang="en-US" dirty="0" smtClean="0"/>
              <a:t>1979.</a:t>
            </a:r>
          </a:p>
          <a:p>
            <a:pPr algn="just"/>
            <a:endParaRPr lang="en-US" dirty="0"/>
          </a:p>
          <a:p>
            <a:pPr algn="just"/>
            <a:endParaRPr lang="en-US" dirty="0" smtClean="0"/>
          </a:p>
          <a:p>
            <a:pPr algn="just"/>
            <a:endParaRPr lang="en-US" dirty="0"/>
          </a:p>
          <a:p>
            <a:pPr marL="0" indent="0" algn="just">
              <a:buNone/>
            </a:pPr>
            <a:r>
              <a:rPr lang="en-US" dirty="0" smtClean="0"/>
              <a:t>	</a:t>
            </a:r>
            <a:r>
              <a:rPr lang="en-US" dirty="0" err="1" smtClean="0"/>
              <a:t>Timoprazole</a:t>
            </a:r>
            <a:r>
              <a:rPr lang="en-US" dirty="0" smtClean="0"/>
              <a:t>			 </a:t>
            </a:r>
            <a:r>
              <a:rPr lang="en-US" dirty="0" err="1" smtClean="0"/>
              <a:t>Picoprazole</a:t>
            </a:r>
            <a:endParaRPr lang="en-US" dirty="0" smtClean="0"/>
          </a:p>
          <a:p>
            <a:pPr algn="just"/>
            <a:r>
              <a:rPr lang="en-US" dirty="0"/>
              <a:t>The three main structural features of omeprazole are essential for optimum activity –</a:t>
            </a:r>
          </a:p>
          <a:p>
            <a:pPr lvl="1" algn="just"/>
            <a:r>
              <a:rPr lang="en-US" dirty="0"/>
              <a:t>the substituted pyridine ring</a:t>
            </a:r>
          </a:p>
          <a:p>
            <a:pPr lvl="1" algn="just"/>
            <a:r>
              <a:rPr lang="en-US" dirty="0"/>
              <a:t>the substituted </a:t>
            </a:r>
            <a:r>
              <a:rPr lang="en-US" dirty="0" err="1"/>
              <a:t>benzimidazole</a:t>
            </a:r>
            <a:r>
              <a:rPr lang="en-US" dirty="0"/>
              <a:t>; and</a:t>
            </a:r>
          </a:p>
          <a:p>
            <a:pPr lvl="1" algn="just"/>
            <a:r>
              <a:rPr lang="en-US" dirty="0"/>
              <a:t>the </a:t>
            </a:r>
            <a:r>
              <a:rPr lang="en-US" dirty="0" err="1"/>
              <a:t>methylsulfinyl</a:t>
            </a:r>
            <a:r>
              <a:rPr lang="en-US" dirty="0"/>
              <a:t> linking </a:t>
            </a:r>
            <a:r>
              <a:rPr lang="en-US" dirty="0" smtClean="0"/>
              <a:t>group (by </a:t>
            </a:r>
            <a:r>
              <a:rPr lang="en-US" dirty="0"/>
              <a:t>which these two ring systems are attached to one another</a:t>
            </a:r>
            <a:r>
              <a:rPr lang="en-US" dirty="0" smtClean="0"/>
              <a:t>)</a:t>
            </a:r>
            <a:endParaRPr lang="en-US" dirty="0"/>
          </a:p>
        </p:txBody>
      </p:sp>
      <p:pic>
        <p:nvPicPr>
          <p:cNvPr id="4" name="Picture 3"/>
          <p:cNvPicPr>
            <a:picLocks noChangeAspect="1"/>
          </p:cNvPicPr>
          <p:nvPr/>
        </p:nvPicPr>
        <p:blipFill>
          <a:blip r:embed="rId2"/>
          <a:stretch>
            <a:fillRect/>
          </a:stretch>
        </p:blipFill>
        <p:spPr>
          <a:xfrm>
            <a:off x="1636902" y="2568794"/>
            <a:ext cx="1485201" cy="972022"/>
          </a:xfrm>
          <a:prstGeom prst="rect">
            <a:avLst/>
          </a:prstGeom>
        </p:spPr>
      </p:pic>
      <p:pic>
        <p:nvPicPr>
          <p:cNvPr id="5" name="Picture 4"/>
          <p:cNvPicPr>
            <a:picLocks noChangeAspect="1"/>
          </p:cNvPicPr>
          <p:nvPr/>
        </p:nvPicPr>
        <p:blipFill>
          <a:blip r:embed="rId3"/>
          <a:stretch>
            <a:fillRect/>
          </a:stretch>
        </p:blipFill>
        <p:spPr>
          <a:xfrm>
            <a:off x="4174435" y="2467040"/>
            <a:ext cx="2806886" cy="1073775"/>
          </a:xfrm>
          <a:prstGeom prst="rect">
            <a:avLst/>
          </a:prstGeom>
        </p:spPr>
      </p:pic>
    </p:spTree>
    <p:extLst>
      <p:ext uri="{BB962C8B-B14F-4D97-AF65-F5344CB8AC3E}">
        <p14:creationId xmlns:p14="http://schemas.microsoft.com/office/powerpoint/2010/main" val="3811130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TotalTime>
  <Words>1103</Words>
  <Application>Microsoft Office PowerPoint</Application>
  <PresentationFormat>On-screen Show (4:3)</PresentationFormat>
  <Paragraphs>157</Paragraphs>
  <Slides>21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Calibri Light</vt:lpstr>
      <vt:lpstr>OUP Argo</vt:lpstr>
      <vt:lpstr>Tahoma</vt:lpstr>
      <vt:lpstr>Times</vt:lpstr>
      <vt:lpstr>Times New Roman</vt:lpstr>
      <vt:lpstr>Wingdings</vt:lpstr>
      <vt:lpstr>Office Theme</vt:lpstr>
      <vt:lpstr>PROTON-PUMP INHIBITORS</vt:lpstr>
      <vt:lpstr>PowerPoint Presentation</vt:lpstr>
      <vt:lpstr>GERD</vt:lpstr>
      <vt:lpstr>PowerPoint Presentation</vt:lpstr>
      <vt:lpstr>PowerPoint Presentation</vt:lpstr>
      <vt:lpstr>PowerPoint Presentation</vt:lpstr>
      <vt:lpstr>PowerPoint Presentation</vt:lpstr>
      <vt:lpstr>Structure and SAR of the Proton-Pump Inhibitors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Esomeprazole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PROTON-PUMP INHIBITORS</dc:title>
  <dc:creator>su</dc:creator>
  <cp:lastModifiedBy>admin</cp:lastModifiedBy>
  <cp:revision>26</cp:revision>
  <cp:lastPrinted>2019-03-12T09:30:12Z</cp:lastPrinted>
  <dcterms:created xsi:type="dcterms:W3CDTF">2016-08-14T04:32:04Z</dcterms:created>
  <dcterms:modified xsi:type="dcterms:W3CDTF">2020-02-03T07:33:43Z</dcterms:modified>
</cp:coreProperties>
</file>