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PuE0KLVhQ/B2Ip4Q6GICuXuAB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080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1" Type="http://customschemas.google.com/relationships/presentationmetadata" Target="metadata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4673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wo Content" type="obj">
  <p:cSld name="OBJEC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  <a:defRPr sz="54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ctrTitle"/>
          </p:nvPr>
        </p:nvSpPr>
        <p:spPr>
          <a:xfrm>
            <a:off x="758593" y="787132"/>
            <a:ext cx="1067481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"/>
          <p:cNvGrpSpPr/>
          <p:nvPr/>
        </p:nvGrpSpPr>
        <p:grpSpPr>
          <a:xfrm>
            <a:off x="0" y="14"/>
            <a:ext cx="12317079" cy="6857986"/>
            <a:chOff x="-190500" y="1066800"/>
            <a:chExt cx="12268175" cy="6857986"/>
          </a:xfrm>
        </p:grpSpPr>
        <p:sp>
          <p:nvSpPr>
            <p:cNvPr id="102" name="Google Shape;102;p1"/>
            <p:cNvSpPr/>
            <p:nvPr/>
          </p:nvSpPr>
          <p:spPr>
            <a:xfrm>
              <a:off x="-152753" y="1087463"/>
              <a:ext cx="12192681" cy="681666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-190500" y="1087469"/>
              <a:ext cx="12268175" cy="681664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-152753" y="1108125"/>
              <a:ext cx="12192680" cy="677533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-152751" y="1066800"/>
              <a:ext cx="12192677" cy="685798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/>
          <p:nvPr/>
        </p:nvSpPr>
        <p:spPr>
          <a:xfrm>
            <a:off x="152400" y="152400"/>
            <a:ext cx="11582400" cy="16794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99" name="Google Shape;199;p10"/>
          <p:cNvGrpSpPr/>
          <p:nvPr/>
        </p:nvGrpSpPr>
        <p:grpSpPr>
          <a:xfrm>
            <a:off x="461963" y="2366962"/>
            <a:ext cx="1840864" cy="854710"/>
            <a:chOff x="1828796" y="806115"/>
            <a:chExt cx="1840864" cy="854710"/>
          </a:xfrm>
        </p:grpSpPr>
        <p:grpSp>
          <p:nvGrpSpPr>
            <p:cNvPr id="200" name="Google Shape;200;p10"/>
            <p:cNvGrpSpPr/>
            <p:nvPr/>
          </p:nvGrpSpPr>
          <p:grpSpPr>
            <a:xfrm>
              <a:off x="1828796" y="806115"/>
              <a:ext cx="1840864" cy="854710"/>
              <a:chOff x="1828796" y="806115"/>
              <a:chExt cx="1840864" cy="854710"/>
            </a:xfrm>
          </p:grpSpPr>
          <p:sp>
            <p:nvSpPr>
              <p:cNvPr id="201" name="Google Shape;201;p10"/>
              <p:cNvSpPr/>
              <p:nvPr/>
            </p:nvSpPr>
            <p:spPr>
              <a:xfrm>
                <a:off x="1828796" y="806115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1698446" y="854240"/>
                    </a:moveTo>
                    <a:lnTo>
                      <a:pt x="142377" y="854240"/>
                    </a:lnTo>
                    <a:lnTo>
                      <a:pt x="97375" y="846982"/>
                    </a:lnTo>
                    <a:lnTo>
                      <a:pt x="58291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4"/>
                    </a:lnTo>
                    <a:lnTo>
                      <a:pt x="7258" y="97372"/>
                    </a:lnTo>
                    <a:lnTo>
                      <a:pt x="27470" y="58289"/>
                    </a:lnTo>
                    <a:lnTo>
                      <a:pt x="58291" y="27469"/>
                    </a:lnTo>
                    <a:lnTo>
                      <a:pt x="97375" y="7258"/>
                    </a:lnTo>
                    <a:lnTo>
                      <a:pt x="142377" y="0"/>
                    </a:lnTo>
                    <a:lnTo>
                      <a:pt x="1698446" y="0"/>
                    </a:lnTo>
                    <a:lnTo>
                      <a:pt x="1752937" y="10837"/>
                    </a:lnTo>
                    <a:lnTo>
                      <a:pt x="1799121" y="41699"/>
                    </a:lnTo>
                    <a:lnTo>
                      <a:pt x="1829983" y="87890"/>
                    </a:lnTo>
                    <a:lnTo>
                      <a:pt x="1840821" y="142374"/>
                    </a:lnTo>
                    <a:lnTo>
                      <a:pt x="1840821" y="711863"/>
                    </a:lnTo>
                    <a:lnTo>
                      <a:pt x="1833562" y="756865"/>
                    </a:lnTo>
                    <a:lnTo>
                      <a:pt x="1813349" y="795949"/>
                    </a:lnTo>
                    <a:lnTo>
                      <a:pt x="1782528" y="826770"/>
                    </a:lnTo>
                    <a:lnTo>
                      <a:pt x="1743445" y="846982"/>
                    </a:lnTo>
                    <a:lnTo>
                      <a:pt x="1698446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1828796" y="806115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0" y="142374"/>
                    </a:moveTo>
                    <a:lnTo>
                      <a:pt x="7258" y="97372"/>
                    </a:lnTo>
                    <a:lnTo>
                      <a:pt x="27470" y="58289"/>
                    </a:lnTo>
                    <a:lnTo>
                      <a:pt x="58291" y="27469"/>
                    </a:lnTo>
                    <a:lnTo>
                      <a:pt x="97375" y="7258"/>
                    </a:lnTo>
                    <a:lnTo>
                      <a:pt x="142377" y="0"/>
                    </a:lnTo>
                    <a:lnTo>
                      <a:pt x="1698446" y="0"/>
                    </a:lnTo>
                    <a:lnTo>
                      <a:pt x="1752937" y="10837"/>
                    </a:lnTo>
                    <a:lnTo>
                      <a:pt x="1799121" y="41699"/>
                    </a:lnTo>
                    <a:lnTo>
                      <a:pt x="1829983" y="87890"/>
                    </a:lnTo>
                    <a:lnTo>
                      <a:pt x="1840821" y="142374"/>
                    </a:lnTo>
                    <a:lnTo>
                      <a:pt x="1840821" y="711863"/>
                    </a:lnTo>
                    <a:lnTo>
                      <a:pt x="1833562" y="756865"/>
                    </a:lnTo>
                    <a:lnTo>
                      <a:pt x="1813349" y="795949"/>
                    </a:lnTo>
                    <a:lnTo>
                      <a:pt x="1782528" y="826770"/>
                    </a:lnTo>
                    <a:lnTo>
                      <a:pt x="1743445" y="846982"/>
                    </a:lnTo>
                    <a:lnTo>
                      <a:pt x="1698446" y="854240"/>
                    </a:lnTo>
                    <a:lnTo>
                      <a:pt x="142377" y="854240"/>
                    </a:lnTo>
                    <a:lnTo>
                      <a:pt x="97375" y="846982"/>
                    </a:lnTo>
                    <a:lnTo>
                      <a:pt x="58291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377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3" name="Google Shape;203;p10"/>
            <p:cNvSpPr txBox="1"/>
            <p:nvPr/>
          </p:nvSpPr>
          <p:spPr>
            <a:xfrm>
              <a:off x="2104542" y="961392"/>
              <a:ext cx="1289685" cy="513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- 1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4" name="Google Shape;204;p10"/>
          <p:cNvSpPr txBox="1"/>
          <p:nvPr/>
        </p:nvSpPr>
        <p:spPr>
          <a:xfrm>
            <a:off x="461963" y="3197994"/>
            <a:ext cx="9748837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Check: is it strictly diagonally dominant?</a:t>
            </a:r>
            <a:endParaRPr sz="4400">
              <a:solidFill>
                <a:srgbClr val="CC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1413771" y="4191000"/>
            <a:ext cx="9601200" cy="205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014" t="-4153" r="-9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461963" y="1787584"/>
            <a:ext cx="17155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339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Solution: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/>
          <p:nvPr/>
        </p:nvSpPr>
        <p:spPr>
          <a:xfrm>
            <a:off x="990600" y="762000"/>
            <a:ext cx="9067800" cy="41704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07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1524000" y="5257800"/>
            <a:ext cx="7431843" cy="46166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Hence the system is strictly diagonally dominant.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2"/>
          <p:cNvGrpSpPr/>
          <p:nvPr/>
        </p:nvGrpSpPr>
        <p:grpSpPr>
          <a:xfrm>
            <a:off x="59374" y="374038"/>
            <a:ext cx="1840864" cy="854710"/>
            <a:chOff x="0" y="1416894"/>
            <a:chExt cx="1840864" cy="854710"/>
          </a:xfrm>
        </p:grpSpPr>
        <p:grpSp>
          <p:nvGrpSpPr>
            <p:cNvPr id="219" name="Google Shape;219;p12"/>
            <p:cNvGrpSpPr/>
            <p:nvPr/>
          </p:nvGrpSpPr>
          <p:grpSpPr>
            <a:xfrm>
              <a:off x="0" y="1416894"/>
              <a:ext cx="1840864" cy="854710"/>
              <a:chOff x="0" y="1416894"/>
              <a:chExt cx="1840864" cy="854710"/>
            </a:xfrm>
          </p:grpSpPr>
          <p:sp>
            <p:nvSpPr>
              <p:cNvPr id="220" name="Google Shape;220;p12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1698451" y="854240"/>
                    </a:move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2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0" y="142377"/>
                    </a:move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377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2"/>
            <p:cNvSpPr txBox="1"/>
            <p:nvPr/>
          </p:nvSpPr>
          <p:spPr>
            <a:xfrm>
              <a:off x="253130" y="1572175"/>
              <a:ext cx="1334770" cy="513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- 2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2037011" y="221858"/>
            <a:ext cx="9926389" cy="112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ctr" anchorCtr="0">
            <a:spAutoFit/>
          </a:bodyPr>
          <a:lstStyle/>
          <a:p>
            <a:pPr marL="12700" marR="5080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001F6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001F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Re-write those equations in (1) by the  following equations as (2)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977765" y="2263028"/>
            <a:ext cx="8900193" cy="34054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12"/>
          <p:cNvSpPr/>
          <p:nvPr/>
        </p:nvSpPr>
        <p:spPr>
          <a:xfrm>
            <a:off x="7543800" y="818978"/>
            <a:ext cx="4579819" cy="1444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3124200" y="1219200"/>
            <a:ext cx="5125377" cy="11578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2133600" y="3124200"/>
            <a:ext cx="7319559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248" t="-18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4"/>
          <p:cNvGrpSpPr/>
          <p:nvPr/>
        </p:nvGrpSpPr>
        <p:grpSpPr>
          <a:xfrm>
            <a:off x="59374" y="374038"/>
            <a:ext cx="1840864" cy="854710"/>
            <a:chOff x="0" y="1416894"/>
            <a:chExt cx="1840864" cy="854710"/>
          </a:xfrm>
        </p:grpSpPr>
        <p:grpSp>
          <p:nvGrpSpPr>
            <p:cNvPr id="237" name="Google Shape;237;p14"/>
            <p:cNvGrpSpPr/>
            <p:nvPr/>
          </p:nvGrpSpPr>
          <p:grpSpPr>
            <a:xfrm>
              <a:off x="0" y="1416894"/>
              <a:ext cx="1840864" cy="854710"/>
              <a:chOff x="0" y="1416894"/>
              <a:chExt cx="1840864" cy="854710"/>
            </a:xfrm>
          </p:grpSpPr>
          <p:sp>
            <p:nvSpPr>
              <p:cNvPr id="238" name="Google Shape;238;p14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1698451" y="854240"/>
                    </a:move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0" y="142377"/>
                    </a:move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377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" name="Google Shape;240;p14"/>
            <p:cNvSpPr txBox="1"/>
            <p:nvPr/>
          </p:nvSpPr>
          <p:spPr>
            <a:xfrm>
              <a:off x="253130" y="1572175"/>
              <a:ext cx="1334770" cy="513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- 3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2037011" y="221858"/>
            <a:ext cx="9926389" cy="11280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639" t="-14592" b="-2215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1339914" y="1600200"/>
            <a:ext cx="10506018" cy="34054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/>
          <p:nvPr/>
        </p:nvSpPr>
        <p:spPr>
          <a:xfrm>
            <a:off x="914400" y="3429000"/>
            <a:ext cx="86106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061" t="-18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914400" y="304800"/>
            <a:ext cx="7319559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248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/>
          <p:nvPr/>
        </p:nvSpPr>
        <p:spPr>
          <a:xfrm>
            <a:off x="2286000" y="106947"/>
            <a:ext cx="9448800" cy="16279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450" t="-2620" r="-2513" b="-127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4" name="Google Shape;254;p16"/>
          <p:cNvSpPr/>
          <p:nvPr/>
        </p:nvSpPr>
        <p:spPr>
          <a:xfrm>
            <a:off x="838200" y="2590800"/>
            <a:ext cx="10972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88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55" name="Google Shape;255;p16"/>
          <p:cNvGrpSpPr/>
          <p:nvPr/>
        </p:nvGrpSpPr>
        <p:grpSpPr>
          <a:xfrm>
            <a:off x="4762" y="493564"/>
            <a:ext cx="1840864" cy="854710"/>
            <a:chOff x="0" y="1416894"/>
            <a:chExt cx="1840864" cy="854710"/>
          </a:xfrm>
        </p:grpSpPr>
        <p:grpSp>
          <p:nvGrpSpPr>
            <p:cNvPr id="256" name="Google Shape;256;p16"/>
            <p:cNvGrpSpPr/>
            <p:nvPr/>
          </p:nvGrpSpPr>
          <p:grpSpPr>
            <a:xfrm>
              <a:off x="0" y="1416894"/>
              <a:ext cx="1840864" cy="854710"/>
              <a:chOff x="0" y="1416894"/>
              <a:chExt cx="1840864" cy="854710"/>
            </a:xfrm>
          </p:grpSpPr>
          <p:sp>
            <p:nvSpPr>
              <p:cNvPr id="257" name="Google Shape;257;p16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1698451" y="854240"/>
                    </a:move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0" y="142377"/>
                    </a:move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377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9" name="Google Shape;259;p16"/>
            <p:cNvSpPr txBox="1"/>
            <p:nvPr/>
          </p:nvSpPr>
          <p:spPr>
            <a:xfrm>
              <a:off x="253130" y="1572175"/>
              <a:ext cx="1334770" cy="505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- 4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/>
        </p:nvSpPr>
        <p:spPr>
          <a:xfrm>
            <a:off x="2057400" y="316070"/>
            <a:ext cx="10017044" cy="56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ctr" anchorCtr="0">
            <a:spAutoFit/>
          </a:bodyPr>
          <a:lstStyle/>
          <a:p>
            <a:pPr marL="12700" marR="5080" lvl="0" indent="0" algn="just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001F6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001F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use the values of Iteration-1 in equation (3)</a:t>
            </a:r>
            <a:endParaRPr sz="3600" b="1">
              <a:solidFill>
                <a:srgbClr val="001F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17"/>
          <p:cNvGrpSpPr/>
          <p:nvPr/>
        </p:nvGrpSpPr>
        <p:grpSpPr>
          <a:xfrm>
            <a:off x="10680" y="155261"/>
            <a:ext cx="1840864" cy="854710"/>
            <a:chOff x="0" y="1416894"/>
            <a:chExt cx="1840864" cy="854710"/>
          </a:xfrm>
        </p:grpSpPr>
        <p:grpSp>
          <p:nvGrpSpPr>
            <p:cNvPr id="266" name="Google Shape;266;p17"/>
            <p:cNvGrpSpPr/>
            <p:nvPr/>
          </p:nvGrpSpPr>
          <p:grpSpPr>
            <a:xfrm>
              <a:off x="0" y="1416894"/>
              <a:ext cx="1840864" cy="854710"/>
              <a:chOff x="0" y="1416894"/>
              <a:chExt cx="1840864" cy="854710"/>
            </a:xfrm>
          </p:grpSpPr>
          <p:sp>
            <p:nvSpPr>
              <p:cNvPr id="267" name="Google Shape;267;p17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1698451" y="854240"/>
                    </a:move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7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0" y="142377"/>
                    </a:move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377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9" name="Google Shape;269;p17"/>
            <p:cNvSpPr txBox="1"/>
            <p:nvPr/>
          </p:nvSpPr>
          <p:spPr>
            <a:xfrm>
              <a:off x="253130" y="1572175"/>
              <a:ext cx="1334770" cy="505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- 5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0" name="Google Shape;270;p17"/>
          <p:cNvSpPr/>
          <p:nvPr/>
        </p:nvSpPr>
        <p:spPr>
          <a:xfrm>
            <a:off x="762000" y="1905000"/>
            <a:ext cx="109728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32" t="-18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>
            <a:spLocks noGrp="1"/>
          </p:cNvSpPr>
          <p:nvPr>
            <p:ph type="body" idx="1"/>
          </p:nvPr>
        </p:nvSpPr>
        <p:spPr>
          <a:xfrm>
            <a:off x="838200" y="1981200"/>
            <a:ext cx="10515600" cy="112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ctr" anchorCtr="0">
            <a:spAutoFit/>
          </a:bodyPr>
          <a:lstStyle/>
          <a:p>
            <a:pPr marL="12700" marR="5080" lvl="0" indent="-12700" algn="just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001F60"/>
              </a:buClr>
              <a:buSzPts val="3600"/>
              <a:buNone/>
            </a:pPr>
            <a:r>
              <a:rPr lang="en-US" sz="3600" b="1">
                <a:solidFill>
                  <a:srgbClr val="001F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way, this iteration will be continued until the last two iterations are same or equal.</a:t>
            </a:r>
            <a:endParaRPr sz="3600" b="1">
              <a:solidFill>
                <a:srgbClr val="001F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6" name="Google Shape;276;p18"/>
          <p:cNvGrpSpPr/>
          <p:nvPr/>
        </p:nvGrpSpPr>
        <p:grpSpPr>
          <a:xfrm>
            <a:off x="80962" y="309562"/>
            <a:ext cx="1840864" cy="854710"/>
            <a:chOff x="0" y="1416894"/>
            <a:chExt cx="1840864" cy="854710"/>
          </a:xfrm>
        </p:grpSpPr>
        <p:grpSp>
          <p:nvGrpSpPr>
            <p:cNvPr id="277" name="Google Shape;277;p18"/>
            <p:cNvGrpSpPr/>
            <p:nvPr/>
          </p:nvGrpSpPr>
          <p:grpSpPr>
            <a:xfrm>
              <a:off x="0" y="1416894"/>
              <a:ext cx="1840864" cy="854710"/>
              <a:chOff x="0" y="1416894"/>
              <a:chExt cx="1840864" cy="854710"/>
            </a:xfrm>
          </p:grpSpPr>
          <p:sp>
            <p:nvSpPr>
              <p:cNvPr id="278" name="Google Shape;278;p18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1698451" y="854240"/>
                    </a:move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avLst/>
                <a:gdLst/>
                <a:ahLst/>
                <a:cxnLst/>
                <a:rect l="l" t="t" r="r" b="b"/>
                <a:pathLst>
                  <a:path w="1840864" h="854710" extrusionOk="0">
                    <a:moveTo>
                      <a:pt x="0" y="142377"/>
                    </a:move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377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0" name="Google Shape;280;p18"/>
            <p:cNvSpPr txBox="1"/>
            <p:nvPr/>
          </p:nvSpPr>
          <p:spPr>
            <a:xfrm>
              <a:off x="253130" y="1572175"/>
              <a:ext cx="1334770" cy="505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- 6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/>
          <p:nvPr/>
        </p:nvSpPr>
        <p:spPr>
          <a:xfrm>
            <a:off x="609600" y="3505200"/>
            <a:ext cx="110490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26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609600" y="304800"/>
            <a:ext cx="110490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26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1447800" y="3810000"/>
            <a:ext cx="6714027" cy="165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9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B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solution of	system  of	Linear Equation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0" y="0"/>
            <a:ext cx="6080760" cy="34657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6111240" y="0"/>
            <a:ext cx="6080760" cy="34657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609600" y="3505200"/>
            <a:ext cx="110490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26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609600" y="304800"/>
            <a:ext cx="110490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26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"/>
          <p:cNvSpPr/>
          <p:nvPr/>
        </p:nvSpPr>
        <p:spPr>
          <a:xfrm>
            <a:off x="609600" y="3505200"/>
            <a:ext cx="110490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26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609600" y="304800"/>
            <a:ext cx="110490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26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"/>
          <p:cNvSpPr/>
          <p:nvPr/>
        </p:nvSpPr>
        <p:spPr>
          <a:xfrm>
            <a:off x="609600" y="304800"/>
            <a:ext cx="112776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09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4" name="Google Shape;304;p22"/>
          <p:cNvSpPr/>
          <p:nvPr/>
        </p:nvSpPr>
        <p:spPr>
          <a:xfrm>
            <a:off x="533400" y="3733800"/>
            <a:ext cx="11416553" cy="12003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54" t="-4081" r="-2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/>
          <p:nvPr/>
        </p:nvSpPr>
        <p:spPr>
          <a:xfrm>
            <a:off x="152400" y="152400"/>
            <a:ext cx="11582400" cy="16794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0" name="Google Shape;310;p23"/>
          <p:cNvSpPr/>
          <p:nvPr/>
        </p:nvSpPr>
        <p:spPr>
          <a:xfrm>
            <a:off x="706021" y="2057400"/>
            <a:ext cx="11028779" cy="41704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"/>
          <p:cNvSpPr/>
          <p:nvPr/>
        </p:nvSpPr>
        <p:spPr>
          <a:xfrm>
            <a:off x="952500" y="381000"/>
            <a:ext cx="10210800" cy="15297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95" t="-31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952500" y="2971800"/>
            <a:ext cx="103251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84" t="-18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/>
          <p:nvPr/>
        </p:nvSpPr>
        <p:spPr>
          <a:xfrm>
            <a:off x="882917" y="3505200"/>
            <a:ext cx="109728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88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2" name="Google Shape;322;p25"/>
          <p:cNvSpPr/>
          <p:nvPr/>
        </p:nvSpPr>
        <p:spPr>
          <a:xfrm>
            <a:off x="882917" y="609600"/>
            <a:ext cx="9829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92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/>
          <p:nvPr/>
        </p:nvSpPr>
        <p:spPr>
          <a:xfrm>
            <a:off x="152400" y="55548"/>
            <a:ext cx="11582400" cy="11513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261" t="-12168" r="-2314" b="-20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8" name="Google Shape;328;p26"/>
          <p:cNvSpPr/>
          <p:nvPr/>
        </p:nvSpPr>
        <p:spPr>
          <a:xfrm>
            <a:off x="912225" y="2209800"/>
            <a:ext cx="10972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88" t="-18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/>
          <p:nvPr/>
        </p:nvSpPr>
        <p:spPr>
          <a:xfrm>
            <a:off x="914400" y="533400"/>
            <a:ext cx="109728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32" t="-18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>
            <a:off x="914400" y="3810000"/>
            <a:ext cx="10972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32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/>
          <p:nvPr/>
        </p:nvSpPr>
        <p:spPr>
          <a:xfrm>
            <a:off x="914400" y="533400"/>
            <a:ext cx="109728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32" t="-18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>
            <a:off x="914400" y="3810000"/>
            <a:ext cx="10972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32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/>
          <p:nvPr/>
        </p:nvSpPr>
        <p:spPr>
          <a:xfrm>
            <a:off x="914400" y="533400"/>
            <a:ext cx="109728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32" t="-18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914400" y="3810000"/>
            <a:ext cx="10972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32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771115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ctr" anchorCtr="0">
            <a:spAutoFit/>
          </a:bodyPr>
          <a:lstStyle/>
          <a:p>
            <a:pPr marL="1002664" marR="5080" lvl="0" indent="-99060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Times New Roman"/>
              <a:buNone/>
            </a:pPr>
            <a:r>
              <a:rPr lang="en-US">
                <a:solidFill>
                  <a:srgbClr val="0070C0"/>
                </a:solidFill>
              </a:rPr>
              <a:t>System of	Linear  Equations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1524000" y="1752600"/>
            <a:ext cx="7543800" cy="914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25" b="-3287"/>
            </a:stretch>
          </a:blipFill>
          <a:ln w="12700" cap="rnd" cmpd="sng">
            <a:solidFill>
              <a:srgbClr val="9935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524000" y="2753833"/>
            <a:ext cx="7543800" cy="1143000"/>
          </a:xfrm>
          <a:prstGeom prst="flowChartDocument">
            <a:avLst/>
          </a:prstGeom>
          <a:gradFill>
            <a:gsLst>
              <a:gs pos="0">
                <a:srgbClr val="B556BC"/>
              </a:gs>
              <a:gs pos="84000">
                <a:srgbClr val="8E3193"/>
              </a:gs>
              <a:gs pos="100000">
                <a:srgbClr val="8E3193"/>
              </a:gs>
            </a:gsLst>
            <a:lin ang="5400000" scaled="0"/>
          </a:gradFill>
          <a:ln w="12700" cap="rnd" cmpd="sng">
            <a:solidFill>
              <a:srgbClr val="99359F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bre Franklin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 SLE consists of  </a:t>
            </a:r>
            <a:r>
              <a:rPr lang="en-US" sz="2000" b="0" i="1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r>
              <a:rPr lang="en-US" sz="20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linear equations, each in </a:t>
            </a:r>
            <a:r>
              <a:rPr lang="en-US" sz="2000" b="0" i="1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</a:t>
            </a:r>
            <a:r>
              <a:rPr lang="en-US" sz="20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variables. It may be written as follows.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524000" y="3952649"/>
            <a:ext cx="7543800" cy="19032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rnd" cmpd="sng">
            <a:solidFill>
              <a:srgbClr val="3D6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8915400" y="0"/>
            <a:ext cx="3276600" cy="1371600"/>
          </a:xfrm>
          <a:prstGeom prst="roundRect">
            <a:avLst>
              <a:gd name="adj" fmla="val 25458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rnd" cmpd="sng">
            <a:solidFill>
              <a:srgbClr val="3D6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/>
          <p:nvPr/>
        </p:nvSpPr>
        <p:spPr>
          <a:xfrm>
            <a:off x="914400" y="533400"/>
            <a:ext cx="109728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32" t="-18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2" name="Google Shape;352;p30"/>
          <p:cNvSpPr/>
          <p:nvPr/>
        </p:nvSpPr>
        <p:spPr>
          <a:xfrm>
            <a:off x="914400" y="3810000"/>
            <a:ext cx="10972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32" t="-1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/>
          <p:nvPr/>
        </p:nvSpPr>
        <p:spPr>
          <a:xfrm>
            <a:off x="457200" y="2209800"/>
            <a:ext cx="11416553" cy="12003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99" t="-4081" b="-356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/>
          <p:nvPr/>
        </p:nvSpPr>
        <p:spPr>
          <a:xfrm>
            <a:off x="6478737" y="336999"/>
            <a:ext cx="4495790" cy="28479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304800" y="3962400"/>
            <a:ext cx="11582400" cy="16794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350096" y="3232071"/>
            <a:ext cx="636173" cy="187221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82BFD6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 txBox="1"/>
          <p:nvPr/>
        </p:nvSpPr>
        <p:spPr>
          <a:xfrm rot="-5400000">
            <a:off x="2620653" y="3961472"/>
            <a:ext cx="1872211" cy="41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Matrix Form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467301" y="457200"/>
            <a:ext cx="9229055" cy="729732"/>
          </a:xfrm>
          <a:prstGeom prst="rect">
            <a:avLst/>
          </a:prstGeom>
          <a:solidFill>
            <a:srgbClr val="ABD5E3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ranklin Gothic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MATRIX FORM OF SLE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4007532" y="1234427"/>
            <a:ext cx="5191058" cy="19032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rnd" cmpd="sng">
            <a:solidFill>
              <a:srgbClr val="3D6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4007531" y="3268389"/>
            <a:ext cx="5191059" cy="18465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rnd" cmpd="sng">
            <a:solidFill>
              <a:srgbClr val="3D6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3986269" y="5206244"/>
            <a:ext cx="5191059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304800" y="5922843"/>
            <a:ext cx="11694047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8887" b="-28887"/>
            </a:stretch>
          </a:blipFill>
          <a:ln w="28575" cap="flat" cmpd="sng">
            <a:solidFill>
              <a:srgbClr val="AA3B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381000" y="-53215"/>
            <a:ext cx="8305320" cy="98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ctr" anchorCtr="0">
            <a:spAutoFit/>
          </a:bodyPr>
          <a:lstStyle/>
          <a:p>
            <a:pPr marL="1002664" marR="5080" lvl="0" indent="-990600" algn="l" rtl="0">
              <a:lnSpc>
                <a:spcPct val="14659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Strictly 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Diagonally 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Dominnnt</a:t>
            </a:r>
            <a:endParaRPr dirty="0"/>
          </a:p>
        </p:txBody>
      </p:sp>
      <p:sp>
        <p:nvSpPr>
          <p:cNvPr id="138" name="Google Shape;138;p5"/>
          <p:cNvSpPr/>
          <p:nvPr/>
        </p:nvSpPr>
        <p:spPr>
          <a:xfrm>
            <a:off x="1295400" y="2133600"/>
            <a:ext cx="8839200" cy="205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81000" y="-152400"/>
            <a:ext cx="11125200" cy="80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ctr" anchorCtr="0">
            <a:spAutoFit/>
          </a:bodyPr>
          <a:lstStyle/>
          <a:p>
            <a:pPr marL="1002664" marR="5080" lvl="0" indent="-990600" algn="l" rtl="0">
              <a:lnSpc>
                <a:spcPct val="14659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en-US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152400" y="533400"/>
            <a:ext cx="11582400" cy="16794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381000" y="2154116"/>
            <a:ext cx="11582400" cy="41704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4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1828800" y="6324600"/>
            <a:ext cx="7431843" cy="46166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Hence the system is strictly diagonally dominant.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304800" y="-61469"/>
            <a:ext cx="11506200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ctr" anchorCtr="0">
            <a:spAutoFit/>
          </a:bodyPr>
          <a:lstStyle/>
          <a:p>
            <a:pPr marL="1002664" marR="5080" lvl="0" indent="-990600" algn="l" rtl="0">
              <a:lnSpc>
                <a:spcPct val="14659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en-US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Categories of System of Linear Equations (SLE)</a:t>
            </a:r>
            <a:endParaRPr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3" name="Google Shape;153;p7"/>
          <p:cNvGrpSpPr/>
          <p:nvPr/>
        </p:nvGrpSpPr>
        <p:grpSpPr>
          <a:xfrm>
            <a:off x="2031995" y="930678"/>
            <a:ext cx="8126730" cy="1709420"/>
            <a:chOff x="2031995" y="930678"/>
            <a:chExt cx="8126730" cy="1709420"/>
          </a:xfrm>
        </p:grpSpPr>
        <p:grpSp>
          <p:nvGrpSpPr>
            <p:cNvPr id="154" name="Google Shape;154;p7"/>
            <p:cNvGrpSpPr/>
            <p:nvPr/>
          </p:nvGrpSpPr>
          <p:grpSpPr>
            <a:xfrm>
              <a:off x="2031995" y="930678"/>
              <a:ext cx="8126730" cy="1709420"/>
              <a:chOff x="2031995" y="930678"/>
              <a:chExt cx="8126730" cy="1709420"/>
            </a:xfrm>
          </p:grpSpPr>
          <p:sp>
            <p:nvSpPr>
              <p:cNvPr id="155" name="Google Shape;155;p7"/>
              <p:cNvSpPr/>
              <p:nvPr/>
            </p:nvSpPr>
            <p:spPr>
              <a:xfrm>
                <a:off x="2031995" y="930678"/>
                <a:ext cx="812673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8126730" h="1709420" extrusionOk="0">
                    <a:moveTo>
                      <a:pt x="7955208" y="1709216"/>
                    </a:moveTo>
                    <a:lnTo>
                      <a:pt x="170919" y="1709216"/>
                    </a:lnTo>
                    <a:lnTo>
                      <a:pt x="125482" y="1703110"/>
                    </a:lnTo>
                    <a:lnTo>
                      <a:pt x="84652" y="1685880"/>
                    </a:lnTo>
                    <a:lnTo>
                      <a:pt x="50060" y="1659153"/>
                    </a:lnTo>
                    <a:lnTo>
                      <a:pt x="23335" y="1624558"/>
                    </a:lnTo>
                    <a:lnTo>
                      <a:pt x="6105" y="1583726"/>
                    </a:lnTo>
                    <a:lnTo>
                      <a:pt x="0" y="1538284"/>
                    </a:lnTo>
                    <a:lnTo>
                      <a:pt x="0" y="170922"/>
                    </a:lnTo>
                    <a:lnTo>
                      <a:pt x="6105" y="125484"/>
                    </a:lnTo>
                    <a:lnTo>
                      <a:pt x="23335" y="84654"/>
                    </a:lnTo>
                    <a:lnTo>
                      <a:pt x="50060" y="50062"/>
                    </a:lnTo>
                    <a:lnTo>
                      <a:pt x="84652" y="23335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7955208" y="0"/>
                    </a:lnTo>
                    <a:lnTo>
                      <a:pt x="8020611" y="13010"/>
                    </a:lnTo>
                    <a:lnTo>
                      <a:pt x="8076058" y="50062"/>
                    </a:lnTo>
                    <a:lnTo>
                      <a:pt x="8113102" y="105513"/>
                    </a:lnTo>
                    <a:lnTo>
                      <a:pt x="8126108" y="170922"/>
                    </a:lnTo>
                    <a:lnTo>
                      <a:pt x="8126108" y="1538284"/>
                    </a:lnTo>
                    <a:lnTo>
                      <a:pt x="8120003" y="1583726"/>
                    </a:lnTo>
                    <a:lnTo>
                      <a:pt x="8102773" y="1624558"/>
                    </a:lnTo>
                    <a:lnTo>
                      <a:pt x="8076049" y="1659153"/>
                    </a:lnTo>
                    <a:lnTo>
                      <a:pt x="8041460" y="1685880"/>
                    </a:lnTo>
                    <a:lnTo>
                      <a:pt x="8000637" y="1703110"/>
                    </a:lnTo>
                    <a:lnTo>
                      <a:pt x="7955208" y="1709216"/>
                    </a:lnTo>
                    <a:close/>
                  </a:path>
                </a:pathLst>
              </a:custGeom>
              <a:solidFill>
                <a:srgbClr val="70855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7"/>
              <p:cNvSpPr/>
              <p:nvPr/>
            </p:nvSpPr>
            <p:spPr>
              <a:xfrm>
                <a:off x="2031995" y="930678"/>
                <a:ext cx="812673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8126730" h="1709420" extrusionOk="0">
                    <a:moveTo>
                      <a:pt x="0" y="170922"/>
                    </a:moveTo>
                    <a:lnTo>
                      <a:pt x="6105" y="125484"/>
                    </a:lnTo>
                    <a:lnTo>
                      <a:pt x="23335" y="84654"/>
                    </a:lnTo>
                    <a:lnTo>
                      <a:pt x="50060" y="50062"/>
                    </a:lnTo>
                    <a:lnTo>
                      <a:pt x="84652" y="23335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7955208" y="0"/>
                    </a:lnTo>
                    <a:lnTo>
                      <a:pt x="8020611" y="13010"/>
                    </a:lnTo>
                    <a:lnTo>
                      <a:pt x="8076058" y="50062"/>
                    </a:lnTo>
                    <a:lnTo>
                      <a:pt x="8113102" y="105513"/>
                    </a:lnTo>
                    <a:lnTo>
                      <a:pt x="8126108" y="170922"/>
                    </a:lnTo>
                    <a:lnTo>
                      <a:pt x="8126108" y="1538284"/>
                    </a:lnTo>
                    <a:lnTo>
                      <a:pt x="8120003" y="1583726"/>
                    </a:lnTo>
                    <a:lnTo>
                      <a:pt x="8102773" y="1624558"/>
                    </a:lnTo>
                    <a:lnTo>
                      <a:pt x="8076049" y="1659153"/>
                    </a:lnTo>
                    <a:lnTo>
                      <a:pt x="8041460" y="1685880"/>
                    </a:lnTo>
                    <a:lnTo>
                      <a:pt x="8000637" y="1703110"/>
                    </a:lnTo>
                    <a:lnTo>
                      <a:pt x="7955208" y="1709216"/>
                    </a:lnTo>
                    <a:lnTo>
                      <a:pt x="170919" y="1709216"/>
                    </a:lnTo>
                    <a:lnTo>
                      <a:pt x="125482" y="1703110"/>
                    </a:lnTo>
                    <a:lnTo>
                      <a:pt x="84652" y="1685880"/>
                    </a:lnTo>
                    <a:lnTo>
                      <a:pt x="50060" y="1659153"/>
                    </a:lnTo>
                    <a:lnTo>
                      <a:pt x="23335" y="1624558"/>
                    </a:lnTo>
                    <a:lnTo>
                      <a:pt x="6105" y="1583726"/>
                    </a:lnTo>
                    <a:lnTo>
                      <a:pt x="0" y="1538284"/>
                    </a:lnTo>
                    <a:lnTo>
                      <a:pt x="0" y="170922"/>
                    </a:lnTo>
                    <a:close/>
                  </a:path>
                </a:pathLst>
              </a:custGeom>
              <a:noFill/>
              <a:ln w="158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7"/>
            <p:cNvSpPr txBox="1"/>
            <p:nvPr/>
          </p:nvSpPr>
          <p:spPr>
            <a:xfrm>
              <a:off x="5142295" y="1212634"/>
              <a:ext cx="1905635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ctr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Book Antiqua"/>
                <a:buNone/>
              </a:pPr>
              <a:r>
                <a:rPr lang="en-US" sz="65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SLE</a:t>
              </a:r>
              <a:endParaRPr sz="6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58" name="Google Shape;158;p7"/>
          <p:cNvGrpSpPr/>
          <p:nvPr/>
        </p:nvGrpSpPr>
        <p:grpSpPr>
          <a:xfrm>
            <a:off x="2032928" y="2785394"/>
            <a:ext cx="5308600" cy="1709420"/>
            <a:chOff x="2032928" y="2785394"/>
            <a:chExt cx="5308600" cy="1709420"/>
          </a:xfrm>
        </p:grpSpPr>
        <p:grpSp>
          <p:nvGrpSpPr>
            <p:cNvPr id="159" name="Google Shape;159;p7"/>
            <p:cNvGrpSpPr/>
            <p:nvPr/>
          </p:nvGrpSpPr>
          <p:grpSpPr>
            <a:xfrm>
              <a:off x="2032928" y="2785394"/>
              <a:ext cx="5308600" cy="1709420"/>
              <a:chOff x="2032928" y="2785394"/>
              <a:chExt cx="5308600" cy="1709420"/>
            </a:xfrm>
          </p:grpSpPr>
          <p:sp>
            <p:nvSpPr>
              <p:cNvPr id="160" name="Google Shape;160;p7"/>
              <p:cNvSpPr/>
              <p:nvPr/>
            </p:nvSpPr>
            <p:spPr>
              <a:xfrm>
                <a:off x="2032928" y="2785394"/>
                <a:ext cx="530860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5308600" h="1709420" extrusionOk="0">
                    <a:moveTo>
                      <a:pt x="5137307" y="1709221"/>
                    </a:moveTo>
                    <a:lnTo>
                      <a:pt x="170919" y="1709221"/>
                    </a:lnTo>
                    <a:lnTo>
                      <a:pt x="125482" y="1703116"/>
                    </a:lnTo>
                    <a:lnTo>
                      <a:pt x="84652" y="1685885"/>
                    </a:lnTo>
                    <a:lnTo>
                      <a:pt x="50060" y="1659159"/>
                    </a:lnTo>
                    <a:lnTo>
                      <a:pt x="23335" y="1624566"/>
                    </a:lnTo>
                    <a:lnTo>
                      <a:pt x="6105" y="1583735"/>
                    </a:lnTo>
                    <a:lnTo>
                      <a:pt x="0" y="1538296"/>
                    </a:lnTo>
                    <a:lnTo>
                      <a:pt x="0" y="170924"/>
                    </a:lnTo>
                    <a:lnTo>
                      <a:pt x="6105" y="125485"/>
                    </a:lnTo>
                    <a:lnTo>
                      <a:pt x="23335" y="84655"/>
                    </a:lnTo>
                    <a:lnTo>
                      <a:pt x="50060" y="50062"/>
                    </a:lnTo>
                    <a:lnTo>
                      <a:pt x="84652" y="23336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5137307" y="0"/>
                    </a:lnTo>
                    <a:lnTo>
                      <a:pt x="5202710" y="13018"/>
                    </a:lnTo>
                    <a:lnTo>
                      <a:pt x="5258157" y="50074"/>
                    </a:lnTo>
                    <a:lnTo>
                      <a:pt x="5295222" y="105521"/>
                    </a:lnTo>
                    <a:lnTo>
                      <a:pt x="5308231" y="170924"/>
                    </a:lnTo>
                    <a:lnTo>
                      <a:pt x="5308231" y="1538296"/>
                    </a:lnTo>
                    <a:lnTo>
                      <a:pt x="5302126" y="1583735"/>
                    </a:lnTo>
                    <a:lnTo>
                      <a:pt x="5284895" y="1624566"/>
                    </a:lnTo>
                    <a:lnTo>
                      <a:pt x="5258169" y="1659159"/>
                    </a:lnTo>
                    <a:lnTo>
                      <a:pt x="5223576" y="1685885"/>
                    </a:lnTo>
                    <a:lnTo>
                      <a:pt x="5182746" y="1703116"/>
                    </a:lnTo>
                    <a:lnTo>
                      <a:pt x="5137307" y="1709221"/>
                    </a:lnTo>
                    <a:close/>
                  </a:path>
                </a:pathLst>
              </a:custGeom>
              <a:solidFill>
                <a:srgbClr val="69AA8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7"/>
              <p:cNvSpPr/>
              <p:nvPr/>
            </p:nvSpPr>
            <p:spPr>
              <a:xfrm>
                <a:off x="2032928" y="2785394"/>
                <a:ext cx="530860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5308600" h="1709420" extrusionOk="0">
                    <a:moveTo>
                      <a:pt x="0" y="170924"/>
                    </a:moveTo>
                    <a:lnTo>
                      <a:pt x="6105" y="125485"/>
                    </a:lnTo>
                    <a:lnTo>
                      <a:pt x="23335" y="84655"/>
                    </a:lnTo>
                    <a:lnTo>
                      <a:pt x="50060" y="50062"/>
                    </a:lnTo>
                    <a:lnTo>
                      <a:pt x="84652" y="23336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5137307" y="0"/>
                    </a:lnTo>
                    <a:lnTo>
                      <a:pt x="5202710" y="13018"/>
                    </a:lnTo>
                    <a:lnTo>
                      <a:pt x="5258156" y="50074"/>
                    </a:lnTo>
                    <a:lnTo>
                      <a:pt x="5295222" y="105521"/>
                    </a:lnTo>
                    <a:lnTo>
                      <a:pt x="5308231" y="170924"/>
                    </a:lnTo>
                    <a:lnTo>
                      <a:pt x="5308231" y="1538296"/>
                    </a:lnTo>
                    <a:lnTo>
                      <a:pt x="5302126" y="1583735"/>
                    </a:lnTo>
                    <a:lnTo>
                      <a:pt x="5284895" y="1624566"/>
                    </a:lnTo>
                    <a:lnTo>
                      <a:pt x="5258169" y="1659159"/>
                    </a:lnTo>
                    <a:lnTo>
                      <a:pt x="5223576" y="1685885"/>
                    </a:lnTo>
                    <a:lnTo>
                      <a:pt x="5182745" y="1703116"/>
                    </a:lnTo>
                    <a:lnTo>
                      <a:pt x="5137307" y="1709221"/>
                    </a:lnTo>
                    <a:lnTo>
                      <a:pt x="170919" y="1709221"/>
                    </a:lnTo>
                    <a:lnTo>
                      <a:pt x="125482" y="1703116"/>
                    </a:lnTo>
                    <a:lnTo>
                      <a:pt x="84652" y="1685885"/>
                    </a:lnTo>
                    <a:lnTo>
                      <a:pt x="50060" y="1659159"/>
                    </a:lnTo>
                    <a:lnTo>
                      <a:pt x="23335" y="1624566"/>
                    </a:lnTo>
                    <a:lnTo>
                      <a:pt x="6105" y="1583735"/>
                    </a:lnTo>
                    <a:lnTo>
                      <a:pt x="0" y="1538296"/>
                    </a:lnTo>
                    <a:lnTo>
                      <a:pt x="0" y="170924"/>
                    </a:lnTo>
                    <a:close/>
                  </a:path>
                </a:pathLst>
              </a:custGeom>
              <a:noFill/>
              <a:ln w="158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7"/>
            <p:cNvSpPr txBox="1"/>
            <p:nvPr/>
          </p:nvSpPr>
          <p:spPr>
            <a:xfrm>
              <a:off x="2660728" y="3222272"/>
              <a:ext cx="4053204" cy="741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Iteration	Method</a:t>
              </a:r>
              <a:endParaRPr sz="4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3" name="Google Shape;163;p7"/>
          <p:cNvGrpSpPr/>
          <p:nvPr/>
        </p:nvGrpSpPr>
        <p:grpSpPr>
          <a:xfrm>
            <a:off x="2032928" y="4638190"/>
            <a:ext cx="2599690" cy="1709420"/>
            <a:chOff x="2032928" y="4638190"/>
            <a:chExt cx="2599690" cy="1709420"/>
          </a:xfrm>
        </p:grpSpPr>
        <p:grpSp>
          <p:nvGrpSpPr>
            <p:cNvPr id="164" name="Google Shape;164;p7"/>
            <p:cNvGrpSpPr/>
            <p:nvPr/>
          </p:nvGrpSpPr>
          <p:grpSpPr>
            <a:xfrm>
              <a:off x="2032928" y="4638190"/>
              <a:ext cx="2599690" cy="1709420"/>
              <a:chOff x="2032928" y="4638190"/>
              <a:chExt cx="2599690" cy="1709420"/>
            </a:xfrm>
          </p:grpSpPr>
          <p:sp>
            <p:nvSpPr>
              <p:cNvPr id="165" name="Google Shape;165;p7"/>
              <p:cNvSpPr/>
              <p:nvPr/>
            </p:nvSpPr>
            <p:spPr>
              <a:xfrm>
                <a:off x="2032928" y="4638190"/>
                <a:ext cx="259969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2599690" h="1709420" extrusionOk="0">
                    <a:moveTo>
                      <a:pt x="2428612" y="1709196"/>
                    </a:moveTo>
                    <a:lnTo>
                      <a:pt x="170919" y="1709196"/>
                    </a:lnTo>
                    <a:lnTo>
                      <a:pt x="125482" y="1703091"/>
                    </a:lnTo>
                    <a:lnTo>
                      <a:pt x="84652" y="1685860"/>
                    </a:lnTo>
                    <a:lnTo>
                      <a:pt x="50060" y="1659134"/>
                    </a:lnTo>
                    <a:lnTo>
                      <a:pt x="23335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lnTo>
                      <a:pt x="6105" y="125485"/>
                    </a:lnTo>
                    <a:lnTo>
                      <a:pt x="23335" y="84655"/>
                    </a:lnTo>
                    <a:lnTo>
                      <a:pt x="50077" y="50049"/>
                    </a:lnTo>
                    <a:lnTo>
                      <a:pt x="84652" y="23336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2428612" y="0"/>
                    </a:lnTo>
                    <a:lnTo>
                      <a:pt x="2494015" y="13006"/>
                    </a:lnTo>
                    <a:lnTo>
                      <a:pt x="2549472" y="50062"/>
                    </a:lnTo>
                    <a:lnTo>
                      <a:pt x="2586518" y="105499"/>
                    </a:lnTo>
                    <a:lnTo>
                      <a:pt x="2599537" y="170924"/>
                    </a:lnTo>
                    <a:lnTo>
                      <a:pt x="2599537" y="1538271"/>
                    </a:lnTo>
                    <a:lnTo>
                      <a:pt x="2593431" y="1583710"/>
                    </a:lnTo>
                    <a:lnTo>
                      <a:pt x="2576201" y="1624541"/>
                    </a:lnTo>
                    <a:lnTo>
                      <a:pt x="2549474" y="1659134"/>
                    </a:lnTo>
                    <a:lnTo>
                      <a:pt x="2514881" y="1685860"/>
                    </a:lnTo>
                    <a:lnTo>
                      <a:pt x="2474051" y="1703091"/>
                    </a:lnTo>
                    <a:lnTo>
                      <a:pt x="2428612" y="1709196"/>
                    </a:lnTo>
                    <a:close/>
                  </a:path>
                </a:pathLst>
              </a:custGeom>
              <a:solidFill>
                <a:srgbClr val="A52F0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2032928" y="4638190"/>
                <a:ext cx="259969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2599690" h="1709420" extrusionOk="0">
                    <a:moveTo>
                      <a:pt x="0" y="170924"/>
                    </a:moveTo>
                    <a:lnTo>
                      <a:pt x="6105" y="125485"/>
                    </a:lnTo>
                    <a:lnTo>
                      <a:pt x="23335" y="84655"/>
                    </a:lnTo>
                    <a:lnTo>
                      <a:pt x="50060" y="50062"/>
                    </a:lnTo>
                    <a:lnTo>
                      <a:pt x="84652" y="23336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2428612" y="0"/>
                    </a:lnTo>
                    <a:lnTo>
                      <a:pt x="2494015" y="13006"/>
                    </a:lnTo>
                    <a:lnTo>
                      <a:pt x="2549462" y="50049"/>
                    </a:lnTo>
                    <a:lnTo>
                      <a:pt x="2586518" y="105499"/>
                    </a:lnTo>
                    <a:lnTo>
                      <a:pt x="2599537" y="170924"/>
                    </a:lnTo>
                    <a:lnTo>
                      <a:pt x="2599537" y="1538271"/>
                    </a:lnTo>
                    <a:lnTo>
                      <a:pt x="2593431" y="1583710"/>
                    </a:lnTo>
                    <a:lnTo>
                      <a:pt x="2576201" y="1624541"/>
                    </a:lnTo>
                    <a:lnTo>
                      <a:pt x="2549474" y="1659134"/>
                    </a:lnTo>
                    <a:lnTo>
                      <a:pt x="2514881" y="1685860"/>
                    </a:lnTo>
                    <a:lnTo>
                      <a:pt x="2474051" y="1703091"/>
                    </a:lnTo>
                    <a:lnTo>
                      <a:pt x="2428612" y="1709196"/>
                    </a:lnTo>
                    <a:lnTo>
                      <a:pt x="170919" y="1709196"/>
                    </a:lnTo>
                    <a:lnTo>
                      <a:pt x="125482" y="1703091"/>
                    </a:lnTo>
                    <a:lnTo>
                      <a:pt x="84652" y="1685860"/>
                    </a:lnTo>
                    <a:lnTo>
                      <a:pt x="50060" y="1659134"/>
                    </a:lnTo>
                    <a:lnTo>
                      <a:pt x="23335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close/>
                  </a:path>
                </a:pathLst>
              </a:custGeom>
              <a:noFill/>
              <a:ln w="158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7"/>
            <p:cNvSpPr txBox="1"/>
            <p:nvPr/>
          </p:nvSpPr>
          <p:spPr>
            <a:xfrm>
              <a:off x="2685178" y="4858548"/>
              <a:ext cx="1294800" cy="13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8725" rIns="0" bIns="0" anchor="t" anchorCtr="0">
              <a:spAutoFit/>
            </a:bodyPr>
            <a:lstStyle/>
            <a:p>
              <a:pPr marL="12700" marR="5080" lvl="0" indent="13969" algn="l" rtl="0">
                <a:lnSpc>
                  <a:spcPct val="10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Gauss  Seidel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8" name="Google Shape;168;p7"/>
          <p:cNvGrpSpPr/>
          <p:nvPr/>
        </p:nvGrpSpPr>
        <p:grpSpPr>
          <a:xfrm>
            <a:off x="4741640" y="4638190"/>
            <a:ext cx="2599690" cy="1709420"/>
            <a:chOff x="4741640" y="4638190"/>
            <a:chExt cx="2599690" cy="1709420"/>
          </a:xfrm>
        </p:grpSpPr>
        <p:grpSp>
          <p:nvGrpSpPr>
            <p:cNvPr id="169" name="Google Shape;169;p7"/>
            <p:cNvGrpSpPr/>
            <p:nvPr/>
          </p:nvGrpSpPr>
          <p:grpSpPr>
            <a:xfrm>
              <a:off x="4741640" y="4638190"/>
              <a:ext cx="2599690" cy="1709420"/>
              <a:chOff x="4741640" y="4638190"/>
              <a:chExt cx="2599690" cy="1709420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4741640" y="4638190"/>
                <a:ext cx="259969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2599690" h="1709420" extrusionOk="0">
                    <a:moveTo>
                      <a:pt x="2428595" y="1709196"/>
                    </a:moveTo>
                    <a:lnTo>
                      <a:pt x="170924" y="1709196"/>
                    </a:lnTo>
                    <a:lnTo>
                      <a:pt x="125485" y="1703091"/>
                    </a:lnTo>
                    <a:lnTo>
                      <a:pt x="84655" y="1685860"/>
                    </a:lnTo>
                    <a:lnTo>
                      <a:pt x="50062" y="1659134"/>
                    </a:lnTo>
                    <a:lnTo>
                      <a:pt x="23336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78" y="50049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595" y="0"/>
                    </a:lnTo>
                    <a:lnTo>
                      <a:pt x="2494001" y="13006"/>
                    </a:lnTo>
                    <a:lnTo>
                      <a:pt x="2549480" y="50062"/>
                    </a:lnTo>
                    <a:lnTo>
                      <a:pt x="2586513" y="105499"/>
                    </a:lnTo>
                    <a:lnTo>
                      <a:pt x="2599519" y="170924"/>
                    </a:lnTo>
                    <a:lnTo>
                      <a:pt x="2599519" y="1538271"/>
                    </a:lnTo>
                    <a:lnTo>
                      <a:pt x="2593414" y="1583710"/>
                    </a:lnTo>
                    <a:lnTo>
                      <a:pt x="2576183" y="1624541"/>
                    </a:lnTo>
                    <a:lnTo>
                      <a:pt x="2549457" y="1659134"/>
                    </a:lnTo>
                    <a:lnTo>
                      <a:pt x="2514864" y="1685860"/>
                    </a:lnTo>
                    <a:lnTo>
                      <a:pt x="2474033" y="1703091"/>
                    </a:lnTo>
                    <a:lnTo>
                      <a:pt x="2428595" y="1709196"/>
                    </a:lnTo>
                    <a:close/>
                  </a:path>
                </a:pathLst>
              </a:custGeom>
              <a:solidFill>
                <a:srgbClr val="A52F0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4741640" y="4638190"/>
                <a:ext cx="259969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2599690" h="1709420" extrusionOk="0">
                    <a:moveTo>
                      <a:pt x="0" y="170924"/>
                    </a:move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62" y="50062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595" y="0"/>
                    </a:lnTo>
                    <a:lnTo>
                      <a:pt x="2494001" y="13006"/>
                    </a:lnTo>
                    <a:lnTo>
                      <a:pt x="2549469" y="50049"/>
                    </a:lnTo>
                    <a:lnTo>
                      <a:pt x="2586513" y="105499"/>
                    </a:lnTo>
                    <a:lnTo>
                      <a:pt x="2599519" y="170924"/>
                    </a:lnTo>
                    <a:lnTo>
                      <a:pt x="2599519" y="1538271"/>
                    </a:lnTo>
                    <a:lnTo>
                      <a:pt x="2593414" y="1583710"/>
                    </a:lnTo>
                    <a:lnTo>
                      <a:pt x="2576183" y="1624541"/>
                    </a:lnTo>
                    <a:lnTo>
                      <a:pt x="2549457" y="1659134"/>
                    </a:lnTo>
                    <a:lnTo>
                      <a:pt x="2514864" y="1685860"/>
                    </a:lnTo>
                    <a:lnTo>
                      <a:pt x="2474033" y="1703091"/>
                    </a:lnTo>
                    <a:lnTo>
                      <a:pt x="2428595" y="1709196"/>
                    </a:lnTo>
                    <a:lnTo>
                      <a:pt x="170924" y="1709196"/>
                    </a:lnTo>
                    <a:lnTo>
                      <a:pt x="125485" y="1703091"/>
                    </a:lnTo>
                    <a:lnTo>
                      <a:pt x="84655" y="1685860"/>
                    </a:lnTo>
                    <a:lnTo>
                      <a:pt x="50062" y="1659134"/>
                    </a:lnTo>
                    <a:lnTo>
                      <a:pt x="23336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close/>
                  </a:path>
                </a:pathLst>
              </a:custGeom>
              <a:noFill/>
              <a:ln w="158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7"/>
            <p:cNvSpPr txBox="1"/>
            <p:nvPr/>
          </p:nvSpPr>
          <p:spPr>
            <a:xfrm>
              <a:off x="5379869" y="4858548"/>
              <a:ext cx="1322705" cy="1187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8725" rIns="0" bIns="0" anchor="t" anchorCtr="0">
              <a:spAutoFit/>
            </a:bodyPr>
            <a:lstStyle/>
            <a:p>
              <a:pPr marL="12700" marR="5080" lvl="0" indent="27940" algn="l" rtl="0">
                <a:lnSpc>
                  <a:spcPct val="10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Gauss  Jacobi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3" name="Google Shape;173;p7"/>
          <p:cNvGrpSpPr/>
          <p:nvPr/>
        </p:nvGrpSpPr>
        <p:grpSpPr>
          <a:xfrm>
            <a:off x="7559509" y="2785394"/>
            <a:ext cx="2599691" cy="1709420"/>
            <a:chOff x="7559509" y="2785394"/>
            <a:chExt cx="2599691" cy="1709420"/>
          </a:xfrm>
        </p:grpSpPr>
        <p:grpSp>
          <p:nvGrpSpPr>
            <p:cNvPr id="174" name="Google Shape;174;p7"/>
            <p:cNvGrpSpPr/>
            <p:nvPr/>
          </p:nvGrpSpPr>
          <p:grpSpPr>
            <a:xfrm>
              <a:off x="7559509" y="2785394"/>
              <a:ext cx="2599691" cy="1709420"/>
              <a:chOff x="7559509" y="2785394"/>
              <a:chExt cx="2599691" cy="1709420"/>
            </a:xfrm>
          </p:grpSpPr>
          <p:sp>
            <p:nvSpPr>
              <p:cNvPr id="175" name="Google Shape;175;p7"/>
              <p:cNvSpPr/>
              <p:nvPr/>
            </p:nvSpPr>
            <p:spPr>
              <a:xfrm>
                <a:off x="7559510" y="2785394"/>
                <a:ext cx="259969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2599690" h="1709420" extrusionOk="0">
                    <a:moveTo>
                      <a:pt x="2428620" y="1709221"/>
                    </a:moveTo>
                    <a:lnTo>
                      <a:pt x="170924" y="1709221"/>
                    </a:lnTo>
                    <a:lnTo>
                      <a:pt x="125485" y="1703116"/>
                    </a:lnTo>
                    <a:lnTo>
                      <a:pt x="84655" y="1685885"/>
                    </a:lnTo>
                    <a:lnTo>
                      <a:pt x="50062" y="1659159"/>
                    </a:lnTo>
                    <a:lnTo>
                      <a:pt x="23336" y="1624566"/>
                    </a:lnTo>
                    <a:lnTo>
                      <a:pt x="6105" y="1583735"/>
                    </a:lnTo>
                    <a:lnTo>
                      <a:pt x="0" y="1538296"/>
                    </a:lnTo>
                    <a:lnTo>
                      <a:pt x="0" y="170924"/>
                    </a:ln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62" y="50062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620" y="0"/>
                    </a:lnTo>
                    <a:lnTo>
                      <a:pt x="2494023" y="13018"/>
                    </a:lnTo>
                    <a:lnTo>
                      <a:pt x="2549469" y="50074"/>
                    </a:lnTo>
                    <a:lnTo>
                      <a:pt x="2586526" y="105521"/>
                    </a:lnTo>
                    <a:lnTo>
                      <a:pt x="2599544" y="170924"/>
                    </a:lnTo>
                    <a:lnTo>
                      <a:pt x="2599544" y="1538296"/>
                    </a:lnTo>
                    <a:lnTo>
                      <a:pt x="2593439" y="1583735"/>
                    </a:lnTo>
                    <a:lnTo>
                      <a:pt x="2576208" y="1624566"/>
                    </a:lnTo>
                    <a:lnTo>
                      <a:pt x="2549482" y="1659159"/>
                    </a:lnTo>
                    <a:lnTo>
                      <a:pt x="2514889" y="1685885"/>
                    </a:lnTo>
                    <a:lnTo>
                      <a:pt x="2474058" y="1703116"/>
                    </a:lnTo>
                    <a:lnTo>
                      <a:pt x="2428620" y="1709221"/>
                    </a:lnTo>
                    <a:close/>
                  </a:path>
                </a:pathLst>
              </a:custGeom>
              <a:solidFill>
                <a:srgbClr val="69AA8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7559509" y="2785394"/>
                <a:ext cx="259969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2599690" h="1709420" extrusionOk="0">
                    <a:moveTo>
                      <a:pt x="0" y="170924"/>
                    </a:move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62" y="50062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620" y="0"/>
                    </a:lnTo>
                    <a:lnTo>
                      <a:pt x="2494023" y="13018"/>
                    </a:lnTo>
                    <a:lnTo>
                      <a:pt x="2549469" y="50074"/>
                    </a:lnTo>
                    <a:lnTo>
                      <a:pt x="2586526" y="105521"/>
                    </a:lnTo>
                    <a:lnTo>
                      <a:pt x="2599544" y="170924"/>
                    </a:lnTo>
                    <a:lnTo>
                      <a:pt x="2599544" y="1538296"/>
                    </a:lnTo>
                    <a:lnTo>
                      <a:pt x="2593439" y="1583735"/>
                    </a:lnTo>
                    <a:lnTo>
                      <a:pt x="2576208" y="1624566"/>
                    </a:lnTo>
                    <a:lnTo>
                      <a:pt x="2549482" y="1659159"/>
                    </a:lnTo>
                    <a:lnTo>
                      <a:pt x="2514889" y="1685885"/>
                    </a:lnTo>
                    <a:lnTo>
                      <a:pt x="2474058" y="1703116"/>
                    </a:lnTo>
                    <a:lnTo>
                      <a:pt x="2428620" y="1709221"/>
                    </a:lnTo>
                    <a:lnTo>
                      <a:pt x="170924" y="1709221"/>
                    </a:lnTo>
                    <a:lnTo>
                      <a:pt x="125485" y="1703116"/>
                    </a:lnTo>
                    <a:lnTo>
                      <a:pt x="84655" y="1685885"/>
                    </a:lnTo>
                    <a:lnTo>
                      <a:pt x="50062" y="1659159"/>
                    </a:lnTo>
                    <a:lnTo>
                      <a:pt x="23336" y="1624566"/>
                    </a:lnTo>
                    <a:lnTo>
                      <a:pt x="6105" y="1583735"/>
                    </a:lnTo>
                    <a:lnTo>
                      <a:pt x="0" y="1538296"/>
                    </a:lnTo>
                    <a:lnTo>
                      <a:pt x="0" y="170924"/>
                    </a:lnTo>
                    <a:close/>
                  </a:path>
                </a:pathLst>
              </a:custGeom>
              <a:noFill/>
              <a:ln w="158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" name="Google Shape;177;p7"/>
            <p:cNvSpPr txBox="1"/>
            <p:nvPr/>
          </p:nvSpPr>
          <p:spPr>
            <a:xfrm>
              <a:off x="7918311" y="2898427"/>
              <a:ext cx="1882139" cy="1389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0" anchor="t" anchorCtr="0">
              <a:spAutoFit/>
            </a:bodyPr>
            <a:lstStyle/>
            <a:p>
              <a:pPr marL="12700" marR="5080" lvl="0" indent="182245" algn="l" rtl="0">
                <a:lnSpc>
                  <a:spcPct val="1085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Direct  Method</a:t>
              </a:r>
              <a:endParaRPr sz="4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8" name="Google Shape;178;p7"/>
          <p:cNvGrpSpPr/>
          <p:nvPr/>
        </p:nvGrpSpPr>
        <p:grpSpPr>
          <a:xfrm>
            <a:off x="7541069" y="4690588"/>
            <a:ext cx="2599691" cy="1709420"/>
            <a:chOff x="7541069" y="4690588"/>
            <a:chExt cx="2599691" cy="1709420"/>
          </a:xfrm>
        </p:grpSpPr>
        <p:grpSp>
          <p:nvGrpSpPr>
            <p:cNvPr id="179" name="Google Shape;179;p7"/>
            <p:cNvGrpSpPr/>
            <p:nvPr/>
          </p:nvGrpSpPr>
          <p:grpSpPr>
            <a:xfrm>
              <a:off x="7541069" y="4690588"/>
              <a:ext cx="2599691" cy="1709420"/>
              <a:chOff x="7559509" y="4638190"/>
              <a:chExt cx="2599691" cy="1709420"/>
            </a:xfrm>
          </p:grpSpPr>
          <p:sp>
            <p:nvSpPr>
              <p:cNvPr id="180" name="Google Shape;180;p7"/>
              <p:cNvSpPr/>
              <p:nvPr/>
            </p:nvSpPr>
            <p:spPr>
              <a:xfrm>
                <a:off x="7559510" y="4638190"/>
                <a:ext cx="259969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2599690" h="1709420" extrusionOk="0">
                    <a:moveTo>
                      <a:pt x="2428620" y="1709196"/>
                    </a:moveTo>
                    <a:lnTo>
                      <a:pt x="170924" y="1709196"/>
                    </a:lnTo>
                    <a:lnTo>
                      <a:pt x="125485" y="1703091"/>
                    </a:lnTo>
                    <a:lnTo>
                      <a:pt x="84655" y="1685860"/>
                    </a:lnTo>
                    <a:lnTo>
                      <a:pt x="50062" y="1659134"/>
                    </a:lnTo>
                    <a:lnTo>
                      <a:pt x="23336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78" y="50049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620" y="0"/>
                    </a:lnTo>
                    <a:lnTo>
                      <a:pt x="2494023" y="13006"/>
                    </a:lnTo>
                    <a:lnTo>
                      <a:pt x="2549480" y="50062"/>
                    </a:lnTo>
                    <a:lnTo>
                      <a:pt x="2586526" y="105499"/>
                    </a:lnTo>
                    <a:lnTo>
                      <a:pt x="2599544" y="170924"/>
                    </a:lnTo>
                    <a:lnTo>
                      <a:pt x="2599544" y="1538271"/>
                    </a:lnTo>
                    <a:lnTo>
                      <a:pt x="2593439" y="1583710"/>
                    </a:lnTo>
                    <a:lnTo>
                      <a:pt x="2576208" y="1624541"/>
                    </a:lnTo>
                    <a:lnTo>
                      <a:pt x="2549482" y="1659134"/>
                    </a:lnTo>
                    <a:lnTo>
                      <a:pt x="2514889" y="1685860"/>
                    </a:lnTo>
                    <a:lnTo>
                      <a:pt x="2474058" y="1703091"/>
                    </a:lnTo>
                    <a:lnTo>
                      <a:pt x="2428620" y="1709196"/>
                    </a:lnTo>
                    <a:close/>
                  </a:path>
                </a:pathLst>
              </a:custGeom>
              <a:solidFill>
                <a:srgbClr val="A52F0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7559509" y="4638190"/>
                <a:ext cx="2599690" cy="1709420"/>
              </a:xfrm>
              <a:custGeom>
                <a:avLst/>
                <a:gdLst/>
                <a:ahLst/>
                <a:cxnLst/>
                <a:rect l="l" t="t" r="r" b="b"/>
                <a:pathLst>
                  <a:path w="2599690" h="1709420" extrusionOk="0">
                    <a:moveTo>
                      <a:pt x="0" y="170924"/>
                    </a:move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62" y="50062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620" y="0"/>
                    </a:lnTo>
                    <a:lnTo>
                      <a:pt x="2494023" y="13006"/>
                    </a:lnTo>
                    <a:lnTo>
                      <a:pt x="2549469" y="50049"/>
                    </a:lnTo>
                    <a:lnTo>
                      <a:pt x="2586526" y="105499"/>
                    </a:lnTo>
                    <a:lnTo>
                      <a:pt x="2599544" y="170924"/>
                    </a:lnTo>
                    <a:lnTo>
                      <a:pt x="2599544" y="1538271"/>
                    </a:lnTo>
                    <a:lnTo>
                      <a:pt x="2593439" y="1583710"/>
                    </a:lnTo>
                    <a:lnTo>
                      <a:pt x="2576208" y="1624541"/>
                    </a:lnTo>
                    <a:lnTo>
                      <a:pt x="2549482" y="1659134"/>
                    </a:lnTo>
                    <a:lnTo>
                      <a:pt x="2514889" y="1685860"/>
                    </a:lnTo>
                    <a:lnTo>
                      <a:pt x="2474058" y="1703091"/>
                    </a:lnTo>
                    <a:lnTo>
                      <a:pt x="2428620" y="1709196"/>
                    </a:lnTo>
                    <a:lnTo>
                      <a:pt x="170924" y="1709196"/>
                    </a:lnTo>
                    <a:lnTo>
                      <a:pt x="125485" y="1703091"/>
                    </a:lnTo>
                    <a:lnTo>
                      <a:pt x="84655" y="1685860"/>
                    </a:lnTo>
                    <a:lnTo>
                      <a:pt x="50062" y="1659134"/>
                    </a:lnTo>
                    <a:lnTo>
                      <a:pt x="23336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close/>
                  </a:path>
                </a:pathLst>
              </a:custGeom>
              <a:noFill/>
              <a:ln w="158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Google Shape;182;p7"/>
            <p:cNvSpPr txBox="1"/>
            <p:nvPr/>
          </p:nvSpPr>
          <p:spPr>
            <a:xfrm>
              <a:off x="8137285" y="4954748"/>
              <a:ext cx="1926105" cy="1400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3800" rIns="0" bIns="0" anchor="t" anchorCtr="0">
              <a:spAutoFit/>
            </a:bodyPr>
            <a:lstStyle/>
            <a:p>
              <a:pPr marL="12700" marR="5080" lvl="0" indent="41910" algn="l" rtl="0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Gauss  </a:t>
              </a:r>
              <a:r>
                <a:rPr lang="en-US" sz="4000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Jordan</a:t>
              </a:r>
              <a:endParaRPr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3657600" y="2209800"/>
            <a:ext cx="5105400" cy="1905000"/>
          </a:xfrm>
          <a:prstGeom prst="ellipse">
            <a:avLst/>
          </a:prstGeom>
          <a:solidFill>
            <a:srgbClr val="E59F39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Gauss-Jacobi  Method</a:t>
            </a:r>
            <a:endParaRPr sz="4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ctrTitle"/>
          </p:nvPr>
        </p:nvSpPr>
        <p:spPr>
          <a:xfrm>
            <a:off x="457187" y="0"/>
            <a:ext cx="11277600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en-US" sz="4400" b="0">
                <a:solidFill>
                  <a:srgbClr val="0070C0"/>
                </a:solidFill>
              </a:rPr>
              <a:t>Procedure</a:t>
            </a:r>
            <a:r>
              <a:rPr lang="en-US" b="0"/>
              <a:t> </a:t>
            </a:r>
            <a:r>
              <a:rPr lang="en-US" sz="4400" b="0">
                <a:solidFill>
                  <a:srgbClr val="0070C0"/>
                </a:solidFill>
              </a:rPr>
              <a:t>of Gauss–Jacobi Iteration Method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876287" y="1447800"/>
            <a:ext cx="10439400" cy="396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Macintosh PowerPoint</Application>
  <PresentationFormat>Custom</PresentationFormat>
  <Paragraphs>82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Libre Franklin</vt:lpstr>
      <vt:lpstr>Franklin Gothic</vt:lpstr>
      <vt:lpstr>Century Schoolbook</vt:lpstr>
      <vt:lpstr>Book Antiqua</vt:lpstr>
      <vt:lpstr>Office Theme</vt:lpstr>
      <vt:lpstr>PowerPoint Presentation</vt:lpstr>
      <vt:lpstr>PowerPoint Presentation</vt:lpstr>
      <vt:lpstr>System of Linear  Equations</vt:lpstr>
      <vt:lpstr>PowerPoint Presentation</vt:lpstr>
      <vt:lpstr>Strictly Diagonally  Dominnnt</vt:lpstr>
      <vt:lpstr>Example:</vt:lpstr>
      <vt:lpstr>Categories of System of Linear Equations (SLE)</vt:lpstr>
      <vt:lpstr>PowerPoint Presentation</vt:lpstr>
      <vt:lpstr>Procedure of Gauss–Jacobi Iteration Method</vt:lpstr>
      <vt:lpstr>PowerPoint Presentation</vt:lpstr>
      <vt:lpstr>PowerPoint Presentation</vt:lpstr>
      <vt:lpstr>Re-write those equations in (1) by the  following equations as (2)</vt:lpstr>
      <vt:lpstr>PowerPoint Presentation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 Sultana</dc:creator>
  <cp:lastModifiedBy>Das Bimal</cp:lastModifiedBy>
  <cp:revision>1</cp:revision>
  <dcterms:created xsi:type="dcterms:W3CDTF">2020-09-21T15:58:30Z</dcterms:created>
  <dcterms:modified xsi:type="dcterms:W3CDTF">2023-09-28T04:20:15Z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2020-09-21T00:00:00Z</vt:filetime>
  </property>
</Properties>
</file>