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9" r:id="rId3"/>
    <p:sldId id="260" r:id="rId4"/>
    <p:sldId id="261" r:id="rId5"/>
    <p:sldId id="257" r:id="rId6"/>
    <p:sldId id="262" r:id="rId7"/>
    <p:sldId id="263" r:id="rId8"/>
    <p:sldId id="264" r:id="rId9"/>
    <p:sldId id="266" r:id="rId10"/>
    <p:sldId id="265" r:id="rId11"/>
    <p:sldId id="267" r:id="rId12"/>
    <p:sldId id="268" r:id="rId13"/>
    <p:sldId id="272" r:id="rId14"/>
    <p:sldId id="271" r:id="rId15"/>
    <p:sldId id="274" r:id="rId16"/>
    <p:sldId id="275"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EF"/>
    <a:srgbClr val="0880A8"/>
    <a:srgbClr val="122E36"/>
    <a:srgbClr val="E9E9E7"/>
    <a:srgbClr val="F1F1F1"/>
    <a:srgbClr val="077D89"/>
    <a:srgbClr val="E6E6E6"/>
    <a:srgbClr val="FFBF8A"/>
    <a:srgbClr val="FDFD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FA606-3340-4188-B8C2-D25FB38B3364}" type="datetimeFigureOut">
              <a:rPr lang="en-US" smtClean="0"/>
              <a:t>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48D47-541F-4201-9D42-351644091FE4}" type="slidenum">
              <a:rPr lang="en-US" smtClean="0"/>
              <a:t>‹#›</a:t>
            </a:fld>
            <a:endParaRPr lang="en-US"/>
          </a:p>
        </p:txBody>
      </p:sp>
    </p:spTree>
    <p:extLst>
      <p:ext uri="{BB962C8B-B14F-4D97-AF65-F5344CB8AC3E}">
        <p14:creationId xmlns:p14="http://schemas.microsoft.com/office/powerpoint/2010/main" val="1888941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A91F85F4-9980-42C0-BD89-A0C97F6A693A}" type="slidenum">
              <a:rPr lang="en-US" altLang="en-US" sz="1200"/>
              <a:pPr/>
              <a:t>6</a:t>
            </a:fld>
            <a:endParaRPr lang="en-US" altLang="en-US"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altLang="en-US" b="1" smtClean="0"/>
              <a:t>Note: You may wish to add personal experiences as examples of one or more of the obstacles to enhance the presentation.  </a:t>
            </a:r>
          </a:p>
          <a:p>
            <a:pPr eaLnBrk="1" hangingPunct="1"/>
            <a:endParaRPr lang="en-US" altLang="en-US" smtClean="0"/>
          </a:p>
          <a:p>
            <a:pPr eaLnBrk="1" hangingPunct="1"/>
            <a:r>
              <a:rPr lang="en-US" altLang="en-US" smtClean="0"/>
              <a:t>There are a lot of things that make it difficult for us to manage our time effectively.  Let’s consider some of the most common ones, and see if they apply to us:</a:t>
            </a:r>
          </a:p>
          <a:p>
            <a:pPr eaLnBrk="1" hangingPunct="1">
              <a:buFontTx/>
              <a:buChar char="•"/>
            </a:pPr>
            <a:r>
              <a:rPr lang="en-US" altLang="en-US" smtClean="0"/>
              <a:t>Unclear objectives – It’s hard to hit a target with your eyes closed, and it’s just as hard to accomplish something when you aren’t exactly clear about what you want to achieve</a:t>
            </a:r>
          </a:p>
          <a:p>
            <a:pPr eaLnBrk="1" hangingPunct="1">
              <a:buFontTx/>
              <a:buChar char="•"/>
            </a:pPr>
            <a:r>
              <a:rPr lang="en-US" altLang="en-US" smtClean="0"/>
              <a:t>Disorganization – It’s easy to see when your desk is too messy, but sometimes you have to step back and ask yourself if you are taking an organized approach in completing all of your tasks</a:t>
            </a:r>
          </a:p>
          <a:p>
            <a:pPr eaLnBrk="1" hangingPunct="1">
              <a:buFontTx/>
              <a:buChar char="•"/>
            </a:pPr>
            <a:r>
              <a:rPr lang="en-US" altLang="en-US" smtClean="0"/>
              <a:t>Inability to say “no” – We all want to be as helpful as we can when others need us, but this can mean taking time away from other priorities to do something we may not have planned </a:t>
            </a:r>
          </a:p>
        </p:txBody>
      </p:sp>
    </p:spTree>
    <p:extLst>
      <p:ext uri="{BB962C8B-B14F-4D97-AF65-F5344CB8AC3E}">
        <p14:creationId xmlns:p14="http://schemas.microsoft.com/office/powerpoint/2010/main" val="263454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8732B91D-786D-4852-AC5F-B58FA2FCB1F9}" type="slidenum">
              <a:rPr lang="en-US" altLang="en-US" sz="1200"/>
              <a:pPr/>
              <a:t>7</a:t>
            </a:fld>
            <a:endParaRPr lang="en-US" alt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buFontTx/>
              <a:buChar char="•"/>
            </a:pPr>
            <a:r>
              <a:rPr lang="en-US" altLang="en-US" smtClean="0"/>
              <a:t>Interruptions – Many times we are in the middle of accomplishing something really important and the telephone rings.  These calls can not only take you away from your task, but sometimes they interrupt your train of thought and you can’t return to where you were without retracing your steps</a:t>
            </a:r>
          </a:p>
          <a:p>
            <a:pPr eaLnBrk="1" hangingPunct="1">
              <a:buFontTx/>
              <a:buChar char="•"/>
            </a:pPr>
            <a:r>
              <a:rPr lang="en-US" altLang="en-US" smtClean="0"/>
              <a:t>More interruptions – We all like to visit with others, but conversations at inappropriate times can cost us time when we have to stop what we are doing and redirect ourselves from our plans</a:t>
            </a:r>
          </a:p>
          <a:p>
            <a:pPr eaLnBrk="1" hangingPunct="1">
              <a:buFontTx/>
              <a:buChar char="•"/>
            </a:pPr>
            <a:r>
              <a:rPr lang="en-US" altLang="en-US" smtClean="0"/>
              <a:t>Periods of inactivity – As much as we think we are busy, there are times in our day when we are not really doing anything. Recognizing and making use of these times can have a positive effect on our efforts </a:t>
            </a:r>
          </a:p>
        </p:txBody>
      </p:sp>
    </p:spTree>
    <p:extLst>
      <p:ext uri="{BB962C8B-B14F-4D97-AF65-F5344CB8AC3E}">
        <p14:creationId xmlns:p14="http://schemas.microsoft.com/office/powerpoint/2010/main" val="2060961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2E0BDA57-4C17-494D-9F45-7DB90C4C94CE}" type="slidenum">
              <a:rPr lang="en-US" altLang="en-US" sz="1200"/>
              <a:pPr/>
              <a:t>8</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buFontTx/>
              <a:buChar char="•"/>
            </a:pPr>
            <a:r>
              <a:rPr lang="en-US" altLang="en-US" smtClean="0"/>
              <a:t>Too many things at once – Many of our tasks are not routines.  They require concentration to detail.  When we are attempting to do too many different things at one time, each individual task suffers as a result</a:t>
            </a:r>
          </a:p>
          <a:p>
            <a:pPr eaLnBrk="1" hangingPunct="1">
              <a:buFontTx/>
              <a:buChar char="•"/>
            </a:pPr>
            <a:r>
              <a:rPr lang="en-US" altLang="en-US" smtClean="0"/>
              <a:t>Stress and fatigue – Everyone experiences stress from time to time, and sometimes we actually operate a little better when there is some level of stress.  Too much stress, on the other hand, causes our work to suffer and wears us down physically and mentally.  Dealing with stress is an important part of time management</a:t>
            </a:r>
          </a:p>
          <a:p>
            <a:pPr eaLnBrk="1" hangingPunct="1">
              <a:buFontTx/>
              <a:buChar char="•"/>
            </a:pPr>
            <a:r>
              <a:rPr lang="en-US" altLang="en-US" smtClean="0"/>
              <a:t>All work and no play – Most successful people know how to balance work and play.  When work takes over your life, you not only give your body little time to re-energize, but you may end up sacrificing the really important things in life like family and friends    </a:t>
            </a:r>
          </a:p>
        </p:txBody>
      </p:sp>
    </p:spTree>
    <p:extLst>
      <p:ext uri="{BB962C8B-B14F-4D97-AF65-F5344CB8AC3E}">
        <p14:creationId xmlns:p14="http://schemas.microsoft.com/office/powerpoint/2010/main" val="1114172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69DE1009-DFD3-4C3C-B318-5A7AB40B6422}" type="slidenum">
              <a:rPr lang="en-US" altLang="en-US" sz="1200"/>
              <a:pPr/>
              <a:t>9</a:t>
            </a:fld>
            <a:endParaRPr lang="en-US" alt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buFontTx/>
              <a:buChar char="•"/>
            </a:pPr>
            <a:r>
              <a:rPr lang="en-US" altLang="en-US" smtClean="0"/>
              <a:t>The obstacles that we face are not insurmountable. Sometimes, the hardest thing to do is to identify that these obstacles exist and are affecting your ability to manage your time</a:t>
            </a:r>
          </a:p>
          <a:p>
            <a:pPr eaLnBrk="1" hangingPunct="1">
              <a:buFontTx/>
              <a:buChar char="•"/>
            </a:pPr>
            <a:r>
              <a:rPr lang="en-US" altLang="en-US" smtClean="0">
                <a:cs typeface="Times New Roman" panose="02020603050405020304" pitchFamily="18" charset="0"/>
              </a:rPr>
              <a:t>When you have identified your obstacles you can begin to overcome them</a:t>
            </a:r>
          </a:p>
          <a:p>
            <a:pPr eaLnBrk="1" hangingPunct="1">
              <a:buFontTx/>
              <a:buChar char="•"/>
            </a:pPr>
            <a:r>
              <a:rPr lang="en-US" altLang="en-US" smtClean="0">
                <a:cs typeface="Times New Roman" panose="02020603050405020304" pitchFamily="18" charset="0"/>
              </a:rPr>
              <a:t>Here are some strategies you can use to overcome the obstacles we just examined: </a:t>
            </a:r>
          </a:p>
        </p:txBody>
      </p:sp>
    </p:spTree>
    <p:extLst>
      <p:ext uri="{BB962C8B-B14F-4D97-AF65-F5344CB8AC3E}">
        <p14:creationId xmlns:p14="http://schemas.microsoft.com/office/powerpoint/2010/main" val="3926185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29CB9703-DFCE-4E9C-ABE9-48741BDE2E90}" type="slidenum">
              <a:rPr lang="en-US" altLang="en-US" sz="1200"/>
              <a:pPr/>
              <a:t>12</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altLang="en-US" smtClean="0"/>
              <a:t>It is important when you have prioritized your tasks that you:</a:t>
            </a:r>
          </a:p>
          <a:p>
            <a:pPr eaLnBrk="1" hangingPunct="1">
              <a:buFontTx/>
              <a:buChar char="•"/>
            </a:pPr>
            <a:r>
              <a:rPr lang="en-US" altLang="en-US" smtClean="0"/>
              <a:t>Address the urgent – Take care of things with short-term consequences as soon as possible.</a:t>
            </a:r>
          </a:p>
          <a:p>
            <a:pPr eaLnBrk="1" hangingPunct="1">
              <a:buFontTx/>
              <a:buChar char="•"/>
            </a:pPr>
            <a:r>
              <a:rPr lang="en-US" altLang="en-US" smtClean="0"/>
              <a:t>Accomplish what you can early – Reports, registrations, requests that can be handled early should come next.  Don’t put off until tomorrow what you can do today.</a:t>
            </a:r>
          </a:p>
          <a:p>
            <a:pPr eaLnBrk="1" hangingPunct="1">
              <a:buFontTx/>
              <a:buChar char="•"/>
            </a:pPr>
            <a:r>
              <a:rPr lang="en-US" altLang="en-US" smtClean="0"/>
              <a:t>Attach deadlines to things you delay – When you have determined that something can definitely wait, don’t just toss it aside until later.  Establish a deadline for the task in your schedule, and make a note to remind you to begin working on it.</a:t>
            </a:r>
          </a:p>
          <a:p>
            <a:pPr eaLnBrk="1" hangingPunct="1">
              <a:buFontTx/>
              <a:buChar char="•"/>
            </a:pPr>
            <a:endParaRPr lang="en-US" altLang="en-US" smtClean="0"/>
          </a:p>
          <a:p>
            <a:pPr eaLnBrk="1" hangingPunct="1"/>
            <a:r>
              <a:rPr lang="en-US" altLang="en-US" b="1" smtClean="0"/>
              <a:t>Note:  You may wish to emphasize the 80/20 rule here.  (20% of your tasks can take 80% of your time.)  This is a good point to keep in mind as you prioritize tasks. </a:t>
            </a:r>
          </a:p>
        </p:txBody>
      </p:sp>
    </p:spTree>
    <p:extLst>
      <p:ext uri="{BB962C8B-B14F-4D97-AF65-F5344CB8AC3E}">
        <p14:creationId xmlns:p14="http://schemas.microsoft.com/office/powerpoint/2010/main" val="2766225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40B9A283-7BF6-4694-BBEB-AF41D46B74AD}" type="slidenum">
              <a:rPr lang="en-US" altLang="en-US" sz="1200"/>
              <a:pPr/>
              <a:t>14</a:t>
            </a:fld>
            <a:endParaRPr lang="en-US" alt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altLang="en-US" sz="1000" smtClean="0"/>
              <a:t>Another personal time management skill is to make good use of your “waiting time.”</a:t>
            </a:r>
          </a:p>
          <a:p>
            <a:pPr eaLnBrk="1" hangingPunct="1"/>
            <a:endParaRPr lang="en-US" altLang="en-US" sz="1000" smtClean="0"/>
          </a:p>
          <a:p>
            <a:pPr eaLnBrk="1" hangingPunct="1"/>
            <a:r>
              <a:rPr lang="en-US" altLang="en-US" sz="1000" smtClean="0"/>
              <a:t>Have you ever thought about how much time you spend doing nothing during an average day?  Usually this is not a situation where you planned to do nothing…it just happened.  Think about all of the things you could accomplish if you could make use of this time.  For instance:</a:t>
            </a:r>
          </a:p>
          <a:p>
            <a:pPr eaLnBrk="1" hangingPunct="1">
              <a:buFontTx/>
              <a:buChar char="•"/>
            </a:pPr>
            <a:r>
              <a:rPr lang="en-US" altLang="en-US" sz="1000" smtClean="0"/>
              <a:t>Time you spend commuting on a train or bus</a:t>
            </a:r>
          </a:p>
          <a:p>
            <a:pPr eaLnBrk="1" hangingPunct="1">
              <a:buFontTx/>
              <a:buChar char="•"/>
            </a:pPr>
            <a:r>
              <a:rPr lang="en-US" altLang="en-US" sz="1000" smtClean="0"/>
              <a:t>Time you wait at the doctor or dentist office for your appointment</a:t>
            </a:r>
          </a:p>
          <a:p>
            <a:pPr eaLnBrk="1" hangingPunct="1">
              <a:buFontTx/>
              <a:buChar char="•"/>
            </a:pPr>
            <a:r>
              <a:rPr lang="en-US" altLang="en-US" sz="1000" smtClean="0"/>
              <a:t>Time you spend on a plane, waiting for your plane, or the time you spend waiting for your baggage</a:t>
            </a:r>
          </a:p>
          <a:p>
            <a:pPr eaLnBrk="1" hangingPunct="1">
              <a:buFontTx/>
              <a:buChar char="•"/>
            </a:pPr>
            <a:r>
              <a:rPr lang="en-US" altLang="en-US" sz="1000" smtClean="0"/>
              <a:t>Time you spend “on hold” on the telephone</a:t>
            </a:r>
          </a:p>
          <a:p>
            <a:pPr eaLnBrk="1" hangingPunct="1">
              <a:buFontTx/>
              <a:buChar char="•"/>
            </a:pPr>
            <a:r>
              <a:rPr lang="en-US" altLang="en-US" sz="1000" smtClean="0"/>
              <a:t>Time you spend when you arrive at work or at a meeting earlier than you had anticipated</a:t>
            </a:r>
          </a:p>
          <a:p>
            <a:pPr eaLnBrk="1" hangingPunct="1">
              <a:buFontTx/>
              <a:buChar char="•"/>
            </a:pPr>
            <a:endParaRPr lang="en-US" altLang="en-US" sz="1000" smtClean="0"/>
          </a:p>
          <a:p>
            <a:pPr eaLnBrk="1" hangingPunct="1"/>
            <a:r>
              <a:rPr lang="en-US" altLang="en-US" sz="1000" b="1" smtClean="0"/>
              <a:t>Note: You may include other examples or ask participants for their own ideas.</a:t>
            </a:r>
            <a:endParaRPr lang="en-US" altLang="en-US" sz="1000" smtClean="0"/>
          </a:p>
          <a:p>
            <a:pPr eaLnBrk="1" hangingPunct="1">
              <a:buFontTx/>
              <a:buChar char="•"/>
            </a:pPr>
            <a:endParaRPr lang="en-US" altLang="en-US" sz="1000" smtClean="0"/>
          </a:p>
          <a:p>
            <a:pPr eaLnBrk="1" hangingPunct="1"/>
            <a:r>
              <a:rPr lang="en-US" altLang="en-US" sz="1000" smtClean="0"/>
              <a:t>There are two ways to look at these periods of time.  You can either consider them as “wastes of time” or as “gifts of time.”  If you choose to think of them as gifts of time, you can use them as opportunities to accomplish routine tasks that are necessary, but don’t require large periods of time.</a:t>
            </a:r>
          </a:p>
          <a:p>
            <a:pPr eaLnBrk="1" hangingPunct="1"/>
            <a:endParaRPr lang="en-US" altLang="en-US" sz="1000" smtClean="0"/>
          </a:p>
          <a:p>
            <a:pPr eaLnBrk="1" hangingPunct="1"/>
            <a:r>
              <a:rPr lang="en-US" altLang="en-US" sz="1000" smtClean="0"/>
              <a:t>Most successful people have already found that there are a number of things that they can accomplish while they wait.</a:t>
            </a:r>
          </a:p>
        </p:txBody>
      </p:sp>
    </p:spTree>
    <p:extLst>
      <p:ext uri="{BB962C8B-B14F-4D97-AF65-F5344CB8AC3E}">
        <p14:creationId xmlns:p14="http://schemas.microsoft.com/office/powerpoint/2010/main" val="145484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E8E81EAE-627E-4380-B158-1AC6E987E672}" type="slidenum">
              <a:rPr lang="en-US" altLang="en-US" sz="1200"/>
              <a:pPr/>
              <a:t>15</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altLang="en-US" smtClean="0"/>
              <a:t>Are you one of those people who gets up before the sun rises and starts working?  Is the early evening, after the evening meal, your time to work?  Or are you someone who prefers to wait until the quiet of the late night hours to do the really hard tasks?  </a:t>
            </a:r>
          </a:p>
          <a:p>
            <a:pPr eaLnBrk="1" hangingPunct="1"/>
            <a:endParaRPr lang="en-US" altLang="en-US" smtClean="0"/>
          </a:p>
          <a:p>
            <a:pPr eaLnBrk="1" hangingPunct="1"/>
            <a:r>
              <a:rPr lang="en-US" altLang="en-US" smtClean="0"/>
              <a:t>Everyone is different.  Most research shows that tasks that take the most mental concentration are most effectively accomplished early in the day, but even these studies acknowledge that this is not always true, and that everyone has a “personal prime time.”</a:t>
            </a:r>
          </a:p>
          <a:p>
            <a:pPr eaLnBrk="1" hangingPunct="1"/>
            <a:endParaRPr lang="en-US" altLang="en-US" smtClean="0"/>
          </a:p>
          <a:p>
            <a:pPr eaLnBrk="1" hangingPunct="1"/>
            <a:r>
              <a:rPr lang="en-US" altLang="en-US" smtClean="0"/>
              <a:t>When you plan your tasks, think about your own “prime time.”  If you do your best work early, plan to do the routine tasks later in the day and concentrate on the more challenging tasks when you are at your best.  If you don’t really get going until later, handle the routines in the morning and save the more difficult tasks for later.</a:t>
            </a:r>
          </a:p>
          <a:p>
            <a:pPr eaLnBrk="1" hangingPunct="1"/>
            <a:endParaRPr lang="en-US" altLang="en-US" smtClean="0"/>
          </a:p>
          <a:p>
            <a:pPr lvl="1" eaLnBrk="1" hangingPunct="1"/>
            <a:endParaRPr lang="en-US" altLang="en-US" smtClean="0"/>
          </a:p>
        </p:txBody>
      </p:sp>
    </p:spTree>
    <p:extLst>
      <p:ext uri="{BB962C8B-B14F-4D97-AF65-F5344CB8AC3E}">
        <p14:creationId xmlns:p14="http://schemas.microsoft.com/office/powerpoint/2010/main" val="3479513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449F7C37-A461-4FC7-BCFE-CEDE964A607B}" type="slidenum">
              <a:rPr lang="en-US" altLang="en-US" sz="1200"/>
              <a:pPr/>
              <a:t>16</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b="1" smtClean="0"/>
              <a:t>Note: Review the strategies for time management that you have presented.</a:t>
            </a:r>
            <a:endParaRPr lang="en-US" altLang="en-US" smtClean="0"/>
          </a:p>
        </p:txBody>
      </p:sp>
    </p:spTree>
    <p:extLst>
      <p:ext uri="{BB962C8B-B14F-4D97-AF65-F5344CB8AC3E}">
        <p14:creationId xmlns:p14="http://schemas.microsoft.com/office/powerpoint/2010/main" val="2450111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43E591-4F35-46ED-8179-3FA7AA5B24F6}"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565EC-9346-458B-8C4C-23CE62EBA3CF}" type="slidenum">
              <a:rPr lang="en-US" smtClean="0"/>
              <a:t>‹#›</a:t>
            </a:fld>
            <a:endParaRPr lang="en-US"/>
          </a:p>
        </p:txBody>
      </p:sp>
    </p:spTree>
    <p:extLst>
      <p:ext uri="{BB962C8B-B14F-4D97-AF65-F5344CB8AC3E}">
        <p14:creationId xmlns:p14="http://schemas.microsoft.com/office/powerpoint/2010/main" val="1718166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3E591-4F35-46ED-8179-3FA7AA5B24F6}"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565EC-9346-458B-8C4C-23CE62EBA3CF}" type="slidenum">
              <a:rPr lang="en-US" smtClean="0"/>
              <a:t>‹#›</a:t>
            </a:fld>
            <a:endParaRPr lang="en-US"/>
          </a:p>
        </p:txBody>
      </p:sp>
    </p:spTree>
    <p:extLst>
      <p:ext uri="{BB962C8B-B14F-4D97-AF65-F5344CB8AC3E}">
        <p14:creationId xmlns:p14="http://schemas.microsoft.com/office/powerpoint/2010/main" val="1417889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3E591-4F35-46ED-8179-3FA7AA5B24F6}"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565EC-9346-458B-8C4C-23CE62EBA3CF}" type="slidenum">
              <a:rPr lang="en-US" smtClean="0"/>
              <a:t>‹#›</a:t>
            </a:fld>
            <a:endParaRPr lang="en-US"/>
          </a:p>
        </p:txBody>
      </p:sp>
    </p:spTree>
    <p:extLst>
      <p:ext uri="{BB962C8B-B14F-4D97-AF65-F5344CB8AC3E}">
        <p14:creationId xmlns:p14="http://schemas.microsoft.com/office/powerpoint/2010/main" val="1893341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3E591-4F35-46ED-8179-3FA7AA5B24F6}"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565EC-9346-458B-8C4C-23CE62EBA3CF}" type="slidenum">
              <a:rPr lang="en-US" smtClean="0"/>
              <a:t>‹#›</a:t>
            </a:fld>
            <a:endParaRPr lang="en-US"/>
          </a:p>
        </p:txBody>
      </p:sp>
    </p:spTree>
    <p:extLst>
      <p:ext uri="{BB962C8B-B14F-4D97-AF65-F5344CB8AC3E}">
        <p14:creationId xmlns:p14="http://schemas.microsoft.com/office/powerpoint/2010/main" val="2772281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43E591-4F35-46ED-8179-3FA7AA5B24F6}"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565EC-9346-458B-8C4C-23CE62EBA3CF}" type="slidenum">
              <a:rPr lang="en-US" smtClean="0"/>
              <a:t>‹#›</a:t>
            </a:fld>
            <a:endParaRPr lang="en-US"/>
          </a:p>
        </p:txBody>
      </p:sp>
    </p:spTree>
    <p:extLst>
      <p:ext uri="{BB962C8B-B14F-4D97-AF65-F5344CB8AC3E}">
        <p14:creationId xmlns:p14="http://schemas.microsoft.com/office/powerpoint/2010/main" val="274737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43E591-4F35-46ED-8179-3FA7AA5B24F6}" type="datetimeFigureOut">
              <a:rPr lang="en-US" smtClean="0"/>
              <a:t>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565EC-9346-458B-8C4C-23CE62EBA3CF}" type="slidenum">
              <a:rPr lang="en-US" smtClean="0"/>
              <a:t>‹#›</a:t>
            </a:fld>
            <a:endParaRPr lang="en-US"/>
          </a:p>
        </p:txBody>
      </p:sp>
    </p:spTree>
    <p:extLst>
      <p:ext uri="{BB962C8B-B14F-4D97-AF65-F5344CB8AC3E}">
        <p14:creationId xmlns:p14="http://schemas.microsoft.com/office/powerpoint/2010/main" val="330925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43E591-4F35-46ED-8179-3FA7AA5B24F6}" type="datetimeFigureOut">
              <a:rPr lang="en-US" smtClean="0"/>
              <a:t>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565EC-9346-458B-8C4C-23CE62EBA3CF}" type="slidenum">
              <a:rPr lang="en-US" smtClean="0"/>
              <a:t>‹#›</a:t>
            </a:fld>
            <a:endParaRPr lang="en-US"/>
          </a:p>
        </p:txBody>
      </p:sp>
    </p:spTree>
    <p:extLst>
      <p:ext uri="{BB962C8B-B14F-4D97-AF65-F5344CB8AC3E}">
        <p14:creationId xmlns:p14="http://schemas.microsoft.com/office/powerpoint/2010/main" val="31690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43E591-4F35-46ED-8179-3FA7AA5B24F6}" type="datetimeFigureOut">
              <a:rPr lang="en-US" smtClean="0"/>
              <a:t>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565EC-9346-458B-8C4C-23CE62EBA3CF}" type="slidenum">
              <a:rPr lang="en-US" smtClean="0"/>
              <a:t>‹#›</a:t>
            </a:fld>
            <a:endParaRPr lang="en-US"/>
          </a:p>
        </p:txBody>
      </p:sp>
    </p:spTree>
    <p:extLst>
      <p:ext uri="{BB962C8B-B14F-4D97-AF65-F5344CB8AC3E}">
        <p14:creationId xmlns:p14="http://schemas.microsoft.com/office/powerpoint/2010/main" val="1913425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3E591-4F35-46ED-8179-3FA7AA5B24F6}" type="datetimeFigureOut">
              <a:rPr lang="en-US" smtClean="0"/>
              <a:t>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565EC-9346-458B-8C4C-23CE62EBA3CF}" type="slidenum">
              <a:rPr lang="en-US" smtClean="0"/>
              <a:t>‹#›</a:t>
            </a:fld>
            <a:endParaRPr lang="en-US"/>
          </a:p>
        </p:txBody>
      </p:sp>
    </p:spTree>
    <p:extLst>
      <p:ext uri="{BB962C8B-B14F-4D97-AF65-F5344CB8AC3E}">
        <p14:creationId xmlns:p14="http://schemas.microsoft.com/office/powerpoint/2010/main" val="392007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3E591-4F35-46ED-8179-3FA7AA5B24F6}" type="datetimeFigureOut">
              <a:rPr lang="en-US" smtClean="0"/>
              <a:t>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565EC-9346-458B-8C4C-23CE62EBA3CF}" type="slidenum">
              <a:rPr lang="en-US" smtClean="0"/>
              <a:t>‹#›</a:t>
            </a:fld>
            <a:endParaRPr lang="en-US"/>
          </a:p>
        </p:txBody>
      </p:sp>
    </p:spTree>
    <p:extLst>
      <p:ext uri="{BB962C8B-B14F-4D97-AF65-F5344CB8AC3E}">
        <p14:creationId xmlns:p14="http://schemas.microsoft.com/office/powerpoint/2010/main" val="135943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3E591-4F35-46ED-8179-3FA7AA5B24F6}" type="datetimeFigureOut">
              <a:rPr lang="en-US" smtClean="0"/>
              <a:t>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565EC-9346-458B-8C4C-23CE62EBA3CF}" type="slidenum">
              <a:rPr lang="en-US" smtClean="0"/>
              <a:t>‹#›</a:t>
            </a:fld>
            <a:endParaRPr lang="en-US"/>
          </a:p>
        </p:txBody>
      </p:sp>
    </p:spTree>
    <p:extLst>
      <p:ext uri="{BB962C8B-B14F-4D97-AF65-F5344CB8AC3E}">
        <p14:creationId xmlns:p14="http://schemas.microsoft.com/office/powerpoint/2010/main" val="163319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3E591-4F35-46ED-8179-3FA7AA5B24F6}" type="datetimeFigureOut">
              <a:rPr lang="en-US" smtClean="0"/>
              <a:t>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565EC-9346-458B-8C4C-23CE62EBA3CF}" type="slidenum">
              <a:rPr lang="en-US" smtClean="0"/>
              <a:t>‹#›</a:t>
            </a:fld>
            <a:endParaRPr lang="en-US"/>
          </a:p>
        </p:txBody>
      </p:sp>
    </p:spTree>
    <p:extLst>
      <p:ext uri="{BB962C8B-B14F-4D97-AF65-F5344CB8AC3E}">
        <p14:creationId xmlns:p14="http://schemas.microsoft.com/office/powerpoint/2010/main" val="3412241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1.wmf"/><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wmf"/><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time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236" y="1569071"/>
            <a:ext cx="6810375" cy="38290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ime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307" y="615964"/>
            <a:ext cx="9682232" cy="5443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389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71AC"/>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01" y="0"/>
            <a:ext cx="8229600" cy="1143000"/>
          </a:xfrm>
        </p:spPr>
        <p:txBody>
          <a:bodyPr>
            <a:normAutofit fontScale="90000"/>
          </a:bodyPr>
          <a:lstStyle/>
          <a:p>
            <a:r>
              <a:rPr lang="en-US" sz="4000" b="1" dirty="0" smtClean="0">
                <a:solidFill>
                  <a:schemeClr val="bg1"/>
                </a:solidFill>
                <a:latin typeface="Georgia" panose="02040502050405020303" pitchFamily="18" charset="0"/>
              </a:rPr>
              <a:t>Steps to Managing Your Time	</a:t>
            </a:r>
            <a:endParaRPr lang="en-US" sz="4000" b="1" dirty="0">
              <a:solidFill>
                <a:schemeClr val="bg1"/>
              </a:solidFill>
              <a:latin typeface="Georgia" panose="02040502050405020303" pitchFamily="18" charset="0"/>
            </a:endParaRPr>
          </a:p>
        </p:txBody>
      </p:sp>
      <p:sp>
        <p:nvSpPr>
          <p:cNvPr id="3" name="Content Placeholder 2"/>
          <p:cNvSpPr>
            <a:spLocks noGrp="1"/>
          </p:cNvSpPr>
          <p:nvPr>
            <p:ph sz="half" idx="4294967295"/>
          </p:nvPr>
        </p:nvSpPr>
        <p:spPr>
          <a:xfrm>
            <a:off x="140677" y="1878037"/>
            <a:ext cx="7646962" cy="3789362"/>
          </a:xfrm>
        </p:spPr>
        <p:txBody>
          <a:bodyPr>
            <a:noAutofit/>
          </a:bodyPr>
          <a:lstStyle/>
          <a:p>
            <a:pPr marL="571500" indent="-571500">
              <a:lnSpc>
                <a:spcPct val="170000"/>
              </a:lnSpc>
              <a:buFont typeface="Wingdings" pitchFamily="2" charset="2"/>
              <a:buAutoNum type="arabicPeriod"/>
            </a:pPr>
            <a:r>
              <a:rPr lang="en-US" sz="3600" dirty="0">
                <a:solidFill>
                  <a:srgbClr val="FFC000"/>
                </a:solidFill>
                <a:latin typeface="Georgia" panose="02040502050405020303" pitchFamily="18" charset="0"/>
                <a:cs typeface="Arial" pitchFamily="34" charset="0"/>
              </a:rPr>
              <a:t>Set goals</a:t>
            </a:r>
          </a:p>
          <a:p>
            <a:pPr marL="571500" indent="-571500">
              <a:lnSpc>
                <a:spcPct val="120000"/>
              </a:lnSpc>
              <a:buFont typeface="Wingdings" pitchFamily="2" charset="2"/>
              <a:buAutoNum type="arabicPeriod"/>
            </a:pPr>
            <a:r>
              <a:rPr lang="en-US" sz="3600" dirty="0">
                <a:solidFill>
                  <a:schemeClr val="bg1"/>
                </a:solidFill>
                <a:latin typeface="Georgia" panose="02040502050405020303" pitchFamily="18" charset="0"/>
                <a:cs typeface="Arial" pitchFamily="34" charset="0"/>
              </a:rPr>
              <a:t>Set reasonable </a:t>
            </a:r>
            <a:r>
              <a:rPr lang="en-US" sz="3600" dirty="0" smtClean="0">
                <a:solidFill>
                  <a:schemeClr val="bg1"/>
                </a:solidFill>
                <a:latin typeface="Georgia" panose="02040502050405020303" pitchFamily="18" charset="0"/>
                <a:cs typeface="Arial" pitchFamily="34" charset="0"/>
              </a:rPr>
              <a:t>expectations</a:t>
            </a:r>
            <a:endParaRPr lang="en-US" sz="3600" i="1" dirty="0">
              <a:solidFill>
                <a:schemeClr val="bg1"/>
              </a:solidFill>
              <a:latin typeface="Georgia" panose="02040502050405020303" pitchFamily="18" charset="0"/>
              <a:cs typeface="Arial" pitchFamily="34" charset="0"/>
            </a:endParaRPr>
          </a:p>
          <a:p>
            <a:pPr marL="571500" indent="-571500">
              <a:lnSpc>
                <a:spcPct val="170000"/>
              </a:lnSpc>
              <a:buFont typeface="Wingdings" pitchFamily="2" charset="2"/>
              <a:buAutoNum type="arabicPeriod"/>
            </a:pPr>
            <a:r>
              <a:rPr lang="en-US" sz="3600" dirty="0">
                <a:solidFill>
                  <a:srgbClr val="FFC000"/>
                </a:solidFill>
                <a:latin typeface="Georgia" panose="02040502050405020303" pitchFamily="18" charset="0"/>
                <a:cs typeface="Arial" pitchFamily="34" charset="0"/>
              </a:rPr>
              <a:t>Make a schedule</a:t>
            </a:r>
          </a:p>
          <a:p>
            <a:pPr marL="571500" indent="-571500">
              <a:lnSpc>
                <a:spcPct val="170000"/>
              </a:lnSpc>
              <a:buFont typeface="Wingdings" pitchFamily="2" charset="2"/>
              <a:buAutoNum type="arabicPeriod"/>
            </a:pPr>
            <a:r>
              <a:rPr lang="en-US" sz="3600" dirty="0">
                <a:solidFill>
                  <a:schemeClr val="bg1"/>
                </a:solidFill>
                <a:latin typeface="Georgia" panose="02040502050405020303" pitchFamily="18" charset="0"/>
                <a:cs typeface="Arial" pitchFamily="34" charset="0"/>
              </a:rPr>
              <a:t>Revisit and revise your plan</a:t>
            </a:r>
          </a:p>
          <a:p>
            <a:pPr marL="0" indent="0">
              <a:buNone/>
            </a:pPr>
            <a:endParaRPr lang="en-US" sz="3600" dirty="0" smtClean="0">
              <a:latin typeface="Georgia" panose="02040502050405020303" pitchFamily="18" charset="0"/>
            </a:endParaRPr>
          </a:p>
          <a:p>
            <a:pPr marL="109728" indent="0">
              <a:buNone/>
            </a:pPr>
            <a:endParaRPr lang="en-US" sz="3600" dirty="0">
              <a:latin typeface="Georgia" panose="02040502050405020303" pitchFamily="18" charset="0"/>
            </a:endParaRPr>
          </a:p>
        </p:txBody>
      </p:sp>
      <p:pic>
        <p:nvPicPr>
          <p:cNvPr id="1026" name="Picture 2" descr="Image result for managing your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570" y="2206270"/>
            <a:ext cx="5468618" cy="313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26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77D89"/>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9065" y="182880"/>
            <a:ext cx="7132320" cy="1143000"/>
          </a:xfrm>
        </p:spPr>
        <p:txBody>
          <a:bodyPr>
            <a:normAutofit fontScale="90000"/>
          </a:bodyPr>
          <a:lstStyle/>
          <a:p>
            <a:r>
              <a:rPr lang="en-US" b="1" dirty="0">
                <a:solidFill>
                  <a:srgbClr val="FFC000"/>
                </a:solidFill>
                <a:latin typeface="Times New Roman" panose="02020603050405020304" pitchFamily="18" charset="0"/>
                <a:cs typeface="Times New Roman" panose="02020603050405020304" pitchFamily="18" charset="0"/>
              </a:rPr>
              <a:t>Where to start</a:t>
            </a:r>
            <a:r>
              <a:rPr lang="en-US" b="1" dirty="0" smtClean="0">
                <a:solidFill>
                  <a:srgbClr val="FFC000"/>
                </a:solidFill>
                <a:latin typeface="Times New Roman" panose="02020603050405020304" pitchFamily="18" charset="0"/>
                <a:cs typeface="Times New Roman" panose="02020603050405020304" pitchFamily="18" charset="0"/>
              </a:rPr>
              <a:t>?  Set Goals! </a:t>
            </a:r>
            <a:br>
              <a:rPr lang="en-US" b="1" dirty="0" smtClean="0">
                <a:solidFill>
                  <a:srgbClr val="FFC000"/>
                </a:solidFill>
                <a:latin typeface="Times New Roman" panose="02020603050405020304" pitchFamily="18" charset="0"/>
                <a:cs typeface="Times New Roman" panose="02020603050405020304" pitchFamily="18" charset="0"/>
              </a:rPr>
            </a:br>
            <a:r>
              <a:rPr lang="en-US" b="1" dirty="0" smtClean="0">
                <a:solidFill>
                  <a:srgbClr val="FFC000"/>
                </a:solidFill>
                <a:latin typeface="Times New Roman" panose="02020603050405020304" pitchFamily="18" charset="0"/>
                <a:cs typeface="Times New Roman" panose="02020603050405020304" pitchFamily="18" charset="0"/>
              </a:rPr>
              <a:t>What is Important?</a:t>
            </a:r>
            <a:endParaRPr lang="en-US" b="1"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4294967295"/>
          </p:nvPr>
        </p:nvSpPr>
        <p:spPr>
          <a:xfrm>
            <a:off x="4698609" y="1437177"/>
            <a:ext cx="7380849" cy="4724400"/>
          </a:xfrm>
        </p:spPr>
        <p:txBody>
          <a:bodyPr>
            <a:noAutofit/>
          </a:bodyPr>
          <a:lstStyle/>
          <a:p>
            <a:pPr marL="0" indent="0">
              <a:lnSpc>
                <a:spcPct val="90000"/>
              </a:lnSpc>
              <a:buNone/>
            </a:pPr>
            <a:r>
              <a:rPr lang="en-US" sz="2400" dirty="0">
                <a:solidFill>
                  <a:schemeClr val="bg1"/>
                </a:solidFill>
                <a:latin typeface="Georgia" panose="02040502050405020303" pitchFamily="18" charset="0"/>
                <a:cs typeface="Arial" pitchFamily="34" charset="0"/>
              </a:rPr>
              <a:t>Make your goals specific and concrete.  Don’t be vague.</a:t>
            </a:r>
          </a:p>
          <a:p>
            <a:pPr marL="109728" indent="0">
              <a:buNone/>
            </a:pPr>
            <a:endParaRPr lang="en-US" sz="2400" dirty="0">
              <a:latin typeface="Georgia" panose="02040502050405020303" pitchFamily="18" charset="0"/>
              <a:cs typeface="Arial" pitchFamily="34" charset="0"/>
            </a:endParaRPr>
          </a:p>
          <a:p>
            <a:pPr marL="0" indent="0">
              <a:lnSpc>
                <a:spcPct val="90000"/>
              </a:lnSpc>
              <a:buNone/>
            </a:pPr>
            <a:r>
              <a:rPr lang="en-US" sz="2400" dirty="0" smtClean="0">
                <a:solidFill>
                  <a:schemeClr val="accent4">
                    <a:lumMod val="60000"/>
                    <a:lumOff val="40000"/>
                  </a:schemeClr>
                </a:solidFill>
                <a:latin typeface="Georgia" panose="02040502050405020303" pitchFamily="18" charset="0"/>
                <a:cs typeface="Arial" pitchFamily="34" charset="0"/>
              </a:rPr>
              <a:t>	Set </a:t>
            </a:r>
            <a:r>
              <a:rPr lang="en-US" sz="2400" dirty="0">
                <a:solidFill>
                  <a:schemeClr val="accent4">
                    <a:lumMod val="60000"/>
                    <a:lumOff val="40000"/>
                  </a:schemeClr>
                </a:solidFill>
                <a:latin typeface="Georgia" panose="02040502050405020303" pitchFamily="18" charset="0"/>
                <a:cs typeface="Arial" pitchFamily="34" charset="0"/>
              </a:rPr>
              <a:t>both long-term goals and short-term ones to support them.</a:t>
            </a:r>
          </a:p>
          <a:p>
            <a:pPr marL="109728" indent="0">
              <a:buNone/>
            </a:pPr>
            <a:endParaRPr lang="en-US" sz="2400" dirty="0">
              <a:latin typeface="Georgia" panose="02040502050405020303" pitchFamily="18" charset="0"/>
              <a:cs typeface="Arial" pitchFamily="34" charset="0"/>
            </a:endParaRPr>
          </a:p>
          <a:p>
            <a:pPr marL="0" indent="0">
              <a:lnSpc>
                <a:spcPct val="90000"/>
              </a:lnSpc>
              <a:buNone/>
            </a:pPr>
            <a:r>
              <a:rPr lang="en-US" sz="2400" dirty="0">
                <a:solidFill>
                  <a:schemeClr val="bg1"/>
                </a:solidFill>
                <a:latin typeface="Georgia" panose="02040502050405020303" pitchFamily="18" charset="0"/>
                <a:cs typeface="Arial" pitchFamily="34" charset="0"/>
              </a:rPr>
              <a:t>Set a deadline for your goals.</a:t>
            </a:r>
          </a:p>
          <a:p>
            <a:pPr marL="109728" indent="0">
              <a:buNone/>
            </a:pPr>
            <a:endParaRPr lang="en-US" sz="2400" dirty="0">
              <a:latin typeface="Georgia" panose="02040502050405020303" pitchFamily="18" charset="0"/>
              <a:cs typeface="Arial" pitchFamily="34" charset="0"/>
            </a:endParaRPr>
          </a:p>
          <a:p>
            <a:pPr marL="0" indent="0">
              <a:lnSpc>
                <a:spcPct val="90000"/>
              </a:lnSpc>
              <a:buNone/>
            </a:pPr>
            <a:r>
              <a:rPr lang="en-US" sz="2400" dirty="0" smtClean="0">
                <a:solidFill>
                  <a:schemeClr val="accent4">
                    <a:lumMod val="60000"/>
                    <a:lumOff val="40000"/>
                  </a:schemeClr>
                </a:solidFill>
                <a:latin typeface="Georgia" panose="02040502050405020303" pitchFamily="18" charset="0"/>
                <a:cs typeface="Arial" pitchFamily="34" charset="0"/>
              </a:rPr>
              <a:t>	Integrate </a:t>
            </a:r>
            <a:r>
              <a:rPr lang="en-US" sz="2400" dirty="0">
                <a:solidFill>
                  <a:schemeClr val="accent4">
                    <a:lumMod val="60000"/>
                    <a:lumOff val="40000"/>
                  </a:schemeClr>
                </a:solidFill>
                <a:latin typeface="Georgia" panose="02040502050405020303" pitchFamily="18" charset="0"/>
                <a:cs typeface="Arial" pitchFamily="34" charset="0"/>
              </a:rPr>
              <a:t>your goals: school, personal and career.</a:t>
            </a:r>
          </a:p>
          <a:p>
            <a:pPr marL="109728" indent="0">
              <a:buNone/>
            </a:pPr>
            <a:endParaRPr lang="en-US" sz="2400" dirty="0">
              <a:latin typeface="Georgia" panose="02040502050405020303" pitchFamily="18" charset="0"/>
              <a:cs typeface="Arial" pitchFamily="34" charset="0"/>
            </a:endParaRPr>
          </a:p>
          <a:p>
            <a:pPr marL="0" indent="0">
              <a:lnSpc>
                <a:spcPct val="90000"/>
              </a:lnSpc>
              <a:buNone/>
            </a:pPr>
            <a:r>
              <a:rPr lang="en-US" sz="2400" dirty="0">
                <a:solidFill>
                  <a:schemeClr val="bg1"/>
                </a:solidFill>
                <a:latin typeface="Georgia" panose="02040502050405020303" pitchFamily="18" charset="0"/>
                <a:cs typeface="Arial" pitchFamily="34" charset="0"/>
              </a:rPr>
              <a:t>Realize that goals change, but know which goals to stick to! </a:t>
            </a:r>
          </a:p>
          <a:p>
            <a:pPr marL="0" indent="0">
              <a:lnSpc>
                <a:spcPct val="90000"/>
              </a:lnSpc>
              <a:buNone/>
            </a:pPr>
            <a:endParaRPr lang="en-US" sz="2400" dirty="0" smtClean="0">
              <a:latin typeface="Georgia" panose="02040502050405020303" pitchFamily="18" charset="0"/>
            </a:endParaRPr>
          </a:p>
          <a:p>
            <a:pPr marL="0" indent="0">
              <a:buNone/>
            </a:pPr>
            <a:endParaRPr lang="en-US" sz="2400" dirty="0">
              <a:latin typeface="Georgia" panose="02040502050405020303" pitchFamily="18" charset="0"/>
            </a:endParaRPr>
          </a:p>
        </p:txBody>
      </p:sp>
      <p:pic>
        <p:nvPicPr>
          <p:cNvPr id="2050" name="Picture 2" descr="Image result for go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29" y="1949278"/>
            <a:ext cx="3700196" cy="370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19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rgbClr val="E6E6E6"/>
        </a:solidFill>
        <a:effectLst/>
      </p:bgPr>
    </p:bg>
    <p:spTree>
      <p:nvGrpSpPr>
        <p:cNvPr id="1" name=""/>
        <p:cNvGrpSpPr/>
        <p:nvPr/>
      </p:nvGrpSpPr>
      <p:grpSpPr>
        <a:xfrm>
          <a:off x="0" y="0"/>
          <a:ext cx="0" cy="0"/>
          <a:chOff x="0" y="0"/>
          <a:chExt cx="0" cy="0"/>
        </a:xfrm>
      </p:grpSpPr>
      <p:sp>
        <p:nvSpPr>
          <p:cNvPr id="22532" name="Rectangle 3"/>
          <p:cNvSpPr>
            <a:spLocks noGrp="1" noChangeArrowheads="1"/>
          </p:cNvSpPr>
          <p:nvPr>
            <p:ph type="title"/>
          </p:nvPr>
        </p:nvSpPr>
        <p:spPr>
          <a:xfrm>
            <a:off x="528712" y="319198"/>
            <a:ext cx="2622452" cy="858764"/>
          </a:xfrm>
          <a:noFill/>
        </p:spPr>
        <p:txBody>
          <a:bodyPr/>
          <a:lstStyle/>
          <a:p>
            <a:pPr eaLnBrk="1" hangingPunct="1"/>
            <a:r>
              <a:rPr lang="en-US" altLang="en-US" b="1" dirty="0" smtClean="0">
                <a:solidFill>
                  <a:srgbClr val="003399"/>
                </a:solidFill>
                <a:latin typeface="Times New Roman" panose="02020603050405020304" pitchFamily="18" charset="0"/>
                <a:cs typeface="Times New Roman" panose="02020603050405020304" pitchFamily="18" charset="0"/>
              </a:rPr>
              <a:t>Prioritize</a:t>
            </a:r>
          </a:p>
        </p:txBody>
      </p:sp>
      <p:sp>
        <p:nvSpPr>
          <p:cNvPr id="23556" name="Rectangle 4"/>
          <p:cNvSpPr>
            <a:spLocks noGrp="1" noChangeArrowheads="1"/>
          </p:cNvSpPr>
          <p:nvPr>
            <p:ph type="body" idx="1"/>
          </p:nvPr>
        </p:nvSpPr>
        <p:spPr>
          <a:xfrm>
            <a:off x="528712" y="2194719"/>
            <a:ext cx="8610600" cy="3966930"/>
          </a:xfrm>
        </p:spPr>
        <p:txBody>
          <a:bodyPr>
            <a:normAutofit/>
          </a:bodyPr>
          <a:lstStyle/>
          <a:p>
            <a:pPr marL="609600" indent="-609600">
              <a:lnSpc>
                <a:spcPct val="150000"/>
              </a:lnSpc>
              <a:buFontTx/>
              <a:buAutoNum type="arabicPeriod"/>
            </a:pPr>
            <a:r>
              <a:rPr lang="en-US" altLang="en-US" sz="3600" dirty="0">
                <a:solidFill>
                  <a:srgbClr val="C00000"/>
                </a:solidFill>
                <a:latin typeface="Georgia" panose="02040502050405020303" pitchFamily="18" charset="0"/>
              </a:rPr>
              <a:t>Address the urgent</a:t>
            </a:r>
          </a:p>
          <a:p>
            <a:pPr marL="609600" indent="-609600">
              <a:lnSpc>
                <a:spcPct val="150000"/>
              </a:lnSpc>
              <a:buFontTx/>
              <a:buAutoNum type="arabicPeriod"/>
            </a:pPr>
            <a:r>
              <a:rPr lang="en-US" altLang="en-US" sz="3600" dirty="0">
                <a:solidFill>
                  <a:schemeClr val="tx2">
                    <a:lumMod val="50000"/>
                  </a:schemeClr>
                </a:solidFill>
                <a:latin typeface="Georgia" panose="02040502050405020303" pitchFamily="18" charset="0"/>
              </a:rPr>
              <a:t>Accomplish what you can early</a:t>
            </a:r>
          </a:p>
          <a:p>
            <a:pPr marL="609600" indent="-609600">
              <a:lnSpc>
                <a:spcPct val="150000"/>
              </a:lnSpc>
              <a:buFontTx/>
              <a:buAutoNum type="arabicPeriod"/>
            </a:pPr>
            <a:r>
              <a:rPr lang="en-US" altLang="en-US" sz="3600" dirty="0">
                <a:solidFill>
                  <a:srgbClr val="C00000"/>
                </a:solidFill>
                <a:latin typeface="Georgia" panose="02040502050405020303" pitchFamily="18" charset="0"/>
              </a:rPr>
              <a:t>Attach deadlines to things you delay</a:t>
            </a:r>
          </a:p>
        </p:txBody>
      </p:sp>
      <p:pic>
        <p:nvPicPr>
          <p:cNvPr id="2253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8192" y="1679185"/>
            <a:ext cx="3325042" cy="345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845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additive="base">
                                        <p:cTn id="7" dur="500" fill="hold"/>
                                        <p:tgtEl>
                                          <p:spTgt spid="235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6">
                                            <p:txEl>
                                              <p:pRg st="1" end="1"/>
                                            </p:txEl>
                                          </p:spTgt>
                                        </p:tgtEl>
                                        <p:attrNameLst>
                                          <p:attrName>style.visibility</p:attrName>
                                        </p:attrNameLst>
                                      </p:cBhvr>
                                      <p:to>
                                        <p:strVal val="visible"/>
                                      </p:to>
                                    </p:set>
                                    <p:anim calcmode="lin" valueType="num">
                                      <p:cBhvr additive="base">
                                        <p:cTn id="13" dur="500" fill="hold"/>
                                        <p:tgtEl>
                                          <p:spTgt spid="2355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6">
                                            <p:txEl>
                                              <p:pRg st="2" end="2"/>
                                            </p:txEl>
                                          </p:spTgt>
                                        </p:tgtEl>
                                        <p:attrNameLst>
                                          <p:attrName>style.visibility</p:attrName>
                                        </p:attrNameLst>
                                      </p:cBhvr>
                                      <p:to>
                                        <p:strVal val="visible"/>
                                      </p:to>
                                    </p:set>
                                    <p:anim calcmode="lin" valueType="num">
                                      <p:cBhvr additive="base">
                                        <p:cTn id="19" dur="500" fill="hold"/>
                                        <p:tgtEl>
                                          <p:spTgt spid="2355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7917" y="846626"/>
            <a:ext cx="11274083" cy="5835527"/>
          </a:xfrm>
        </p:spPr>
        <p:txBody>
          <a:bodyPr>
            <a:noAutofit/>
          </a:bodyPr>
          <a:lstStyle/>
          <a:p>
            <a:pPr marL="0" indent="0">
              <a:lnSpc>
                <a:spcPct val="150000"/>
              </a:lnSpc>
              <a:spcAft>
                <a:spcPts val="600"/>
              </a:spcAft>
              <a:buNone/>
            </a:pPr>
            <a:r>
              <a:rPr lang="en-US" dirty="0">
                <a:solidFill>
                  <a:srgbClr val="002060"/>
                </a:solidFill>
                <a:latin typeface="Times New Roman" panose="02020603050405020304" pitchFamily="18" charset="0"/>
                <a:cs typeface="Times New Roman" panose="02020603050405020304" pitchFamily="18" charset="0"/>
              </a:rPr>
              <a:t>Learn to recognize when you’re wasting time.</a:t>
            </a:r>
          </a:p>
          <a:p>
            <a:pPr marL="0" indent="0">
              <a:lnSpc>
                <a:spcPct val="150000"/>
              </a:lnSpc>
              <a:spcAft>
                <a:spcPts val="600"/>
              </a:spcAft>
              <a:buNone/>
            </a:pPr>
            <a:r>
              <a:rPr lang="en-US" dirty="0" smtClean="0">
                <a:solidFill>
                  <a:schemeClr val="accent2">
                    <a:lumMod val="75000"/>
                  </a:schemeClr>
                </a:solidFill>
                <a:latin typeface="Times New Roman" panose="02020603050405020304" pitchFamily="18" charset="0"/>
                <a:cs typeface="Times New Roman" panose="02020603050405020304" pitchFamily="18" charset="0"/>
              </a:rPr>
              <a:t>	Decide </a:t>
            </a:r>
            <a:r>
              <a:rPr lang="en-US" dirty="0">
                <a:solidFill>
                  <a:schemeClr val="accent2">
                    <a:lumMod val="75000"/>
                  </a:schemeClr>
                </a:solidFill>
                <a:latin typeface="Times New Roman" panose="02020603050405020304" pitchFamily="18" charset="0"/>
                <a:cs typeface="Times New Roman" panose="02020603050405020304" pitchFamily="18" charset="0"/>
              </a:rPr>
              <a:t>what you need to do and can realistically do.</a:t>
            </a:r>
          </a:p>
          <a:p>
            <a:pPr marL="0" indent="0">
              <a:lnSpc>
                <a:spcPct val="150000"/>
              </a:lnSpc>
              <a:spcAft>
                <a:spcPts val="600"/>
              </a:spcAft>
              <a:buNone/>
            </a:pPr>
            <a:r>
              <a:rPr lang="en-US" dirty="0">
                <a:solidFill>
                  <a:srgbClr val="002060"/>
                </a:solidFill>
                <a:latin typeface="Times New Roman" panose="02020603050405020304" pitchFamily="18" charset="0"/>
                <a:cs typeface="Times New Roman" panose="02020603050405020304" pitchFamily="18" charset="0"/>
              </a:rPr>
              <a:t>Learn how to say “NO” when you don’t have time.</a:t>
            </a:r>
          </a:p>
          <a:p>
            <a:pPr marL="0" indent="0">
              <a:lnSpc>
                <a:spcPct val="150000"/>
              </a:lnSpc>
              <a:spcAft>
                <a:spcPts val="600"/>
              </a:spcAft>
              <a:buNone/>
            </a:pPr>
            <a:r>
              <a:rPr lang="en-US" dirty="0" smtClean="0">
                <a:solidFill>
                  <a:schemeClr val="accent2">
                    <a:lumMod val="75000"/>
                  </a:schemeClr>
                </a:solidFill>
                <a:latin typeface="Times New Roman" panose="02020603050405020304" pitchFamily="18" charset="0"/>
                <a:cs typeface="Times New Roman" panose="02020603050405020304" pitchFamily="18" charset="0"/>
              </a:rPr>
              <a:t>	Return </a:t>
            </a:r>
            <a:r>
              <a:rPr lang="en-US" dirty="0">
                <a:solidFill>
                  <a:schemeClr val="accent2">
                    <a:lumMod val="75000"/>
                  </a:schemeClr>
                </a:solidFill>
                <a:latin typeface="Times New Roman" panose="02020603050405020304" pitchFamily="18" charset="0"/>
                <a:cs typeface="Times New Roman" panose="02020603050405020304" pitchFamily="18" charset="0"/>
              </a:rPr>
              <a:t>calls at your convenience. The phone is a major time killer.</a:t>
            </a:r>
          </a:p>
          <a:p>
            <a:pPr marL="0" indent="0">
              <a:lnSpc>
                <a:spcPct val="150000"/>
              </a:lnSpc>
              <a:spcAft>
                <a:spcPts val="600"/>
              </a:spcAft>
              <a:buNone/>
            </a:pPr>
            <a:r>
              <a:rPr lang="en-US" dirty="0">
                <a:solidFill>
                  <a:srgbClr val="002060"/>
                </a:solidFill>
                <a:latin typeface="Times New Roman" panose="02020603050405020304" pitchFamily="18" charset="0"/>
                <a:cs typeface="Times New Roman" panose="02020603050405020304" pitchFamily="18" charset="0"/>
              </a:rPr>
              <a:t>Learn to say “I can’t talk right now. I’ll get back to you.” </a:t>
            </a:r>
          </a:p>
          <a:p>
            <a:pPr marL="0" indent="0">
              <a:lnSpc>
                <a:spcPct val="150000"/>
              </a:lnSpc>
              <a:spcAft>
                <a:spcPts val="600"/>
              </a:spcAft>
              <a:buNone/>
            </a:pPr>
            <a:r>
              <a:rPr lang="en-US" dirty="0" smtClean="0">
                <a:solidFill>
                  <a:schemeClr val="accent2">
                    <a:lumMod val="75000"/>
                  </a:schemeClr>
                </a:solidFill>
                <a:latin typeface="Times New Roman" panose="02020603050405020304" pitchFamily="18" charset="0"/>
                <a:cs typeface="Times New Roman" panose="02020603050405020304" pitchFamily="18" charset="0"/>
              </a:rPr>
              <a:t>	Wasting </a:t>
            </a:r>
            <a:r>
              <a:rPr lang="en-US" dirty="0">
                <a:solidFill>
                  <a:schemeClr val="accent2">
                    <a:lumMod val="75000"/>
                  </a:schemeClr>
                </a:solidFill>
                <a:latin typeface="Times New Roman" panose="02020603050405020304" pitchFamily="18" charset="0"/>
                <a:cs typeface="Times New Roman" panose="02020603050405020304" pitchFamily="18" charset="0"/>
              </a:rPr>
              <a:t>time is often linked to a lack of self-discipline.</a:t>
            </a:r>
          </a:p>
          <a:p>
            <a:pPr marL="0" indent="0">
              <a:lnSpc>
                <a:spcPct val="150000"/>
              </a:lnSpc>
              <a:spcAft>
                <a:spcPts val="600"/>
              </a:spcAft>
              <a:buNone/>
            </a:pPr>
            <a:r>
              <a:rPr lang="en-US" dirty="0">
                <a:solidFill>
                  <a:srgbClr val="002060"/>
                </a:solidFill>
                <a:latin typeface="Times New Roman" panose="02020603050405020304" pitchFamily="18" charset="0"/>
                <a:cs typeface="Times New Roman" panose="02020603050405020304" pitchFamily="18" charset="0"/>
              </a:rPr>
              <a:t>Ask yourself, “Do I really need to do this or not?”</a:t>
            </a:r>
          </a:p>
          <a:p>
            <a:pPr marL="0" indent="0">
              <a:lnSpc>
                <a:spcPct val="150000"/>
              </a:lnSpc>
              <a:buNone/>
            </a:pPr>
            <a:endParaRPr lang="en-US" b="1"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b="1"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dirty="0">
              <a:latin typeface="Times New Roman" panose="02020603050405020304" pitchFamily="18" charset="0"/>
              <a:cs typeface="Times New Roman" panose="02020603050405020304" pitchFamily="18" charset="0"/>
            </a:endParaRPr>
          </a:p>
          <a:p>
            <a:pPr marL="0" indent="0">
              <a:lnSpc>
                <a:spcPct val="150000"/>
              </a:lnSpc>
              <a:buNone/>
            </a:pPr>
            <a:endParaRPr lang="en-US"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6597748" y="142606"/>
            <a:ext cx="5417234" cy="704020"/>
          </a:xfrm>
        </p:spPr>
        <p:txBody>
          <a:bodyPr>
            <a:normAutofit fontScale="90000"/>
          </a:bodyPr>
          <a:lstStyle/>
          <a:p>
            <a:pPr algn="r"/>
            <a:r>
              <a:rPr lang="en-US" sz="4000" b="1" dirty="0" smtClean="0">
                <a:latin typeface="Georgia" panose="02040502050405020303" pitchFamily="18" charset="0"/>
              </a:rPr>
              <a:t>Tackle Time Wasters</a:t>
            </a:r>
            <a:endParaRPr lang="en-US" sz="4000" b="1" dirty="0">
              <a:latin typeface="Georgia" panose="02040502050405020303" pitchFamily="18" charset="0"/>
            </a:endParaRPr>
          </a:p>
        </p:txBody>
      </p:sp>
    </p:spTree>
    <p:extLst>
      <p:ext uri="{BB962C8B-B14F-4D97-AF65-F5344CB8AC3E}">
        <p14:creationId xmlns:p14="http://schemas.microsoft.com/office/powerpoint/2010/main" val="61860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anim calcmode="lin" valueType="num">
                                      <p:cBhvr>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2821745" y="112542"/>
            <a:ext cx="6884963" cy="1325563"/>
          </a:xfrm>
        </p:spPr>
        <p:txBody>
          <a:bodyPr>
            <a:normAutofit/>
          </a:bodyPr>
          <a:lstStyle/>
          <a:p>
            <a:pPr algn="ctr" eaLnBrk="1" hangingPunct="1"/>
            <a:r>
              <a:rPr lang="en-US" altLang="en-US" sz="4000" b="1" dirty="0" smtClean="0">
                <a:solidFill>
                  <a:srgbClr val="003399"/>
                </a:solidFill>
                <a:latin typeface="Georgia" panose="02040502050405020303" pitchFamily="18" charset="0"/>
              </a:rPr>
              <a:t>Use your waiting time</a:t>
            </a:r>
          </a:p>
        </p:txBody>
      </p:sp>
      <p:sp>
        <p:nvSpPr>
          <p:cNvPr id="31747" name="Rectangle 3"/>
          <p:cNvSpPr>
            <a:spLocks noGrp="1" noChangeArrowheads="1"/>
          </p:cNvSpPr>
          <p:nvPr>
            <p:ph type="body" idx="1"/>
          </p:nvPr>
        </p:nvSpPr>
        <p:spPr>
          <a:xfrm>
            <a:off x="273733" y="1844040"/>
            <a:ext cx="5715000" cy="4458286"/>
          </a:xfrm>
        </p:spPr>
        <p:txBody>
          <a:bodyPr>
            <a:noAutofit/>
          </a:bodyPr>
          <a:lstStyle/>
          <a:p>
            <a:pPr marL="0" indent="0" algn="ctr">
              <a:lnSpc>
                <a:spcPct val="150000"/>
              </a:lnSpc>
              <a:buNone/>
            </a:pPr>
            <a:r>
              <a:rPr lang="en-US" altLang="en-US" sz="3200" dirty="0">
                <a:solidFill>
                  <a:schemeClr val="accent2">
                    <a:lumMod val="75000"/>
                  </a:schemeClr>
                </a:solidFill>
                <a:latin typeface="Georgia" panose="02040502050405020303" pitchFamily="18" charset="0"/>
              </a:rPr>
              <a:t>On hold </a:t>
            </a:r>
            <a:endParaRPr lang="en-US" altLang="en-US" sz="3200" dirty="0" smtClean="0">
              <a:solidFill>
                <a:schemeClr val="accent2">
                  <a:lumMod val="75000"/>
                </a:schemeClr>
              </a:solidFill>
              <a:latin typeface="Georgia" panose="02040502050405020303" pitchFamily="18" charset="0"/>
            </a:endParaRPr>
          </a:p>
          <a:p>
            <a:pPr marL="0" indent="0" algn="ctr">
              <a:lnSpc>
                <a:spcPct val="150000"/>
              </a:lnSpc>
              <a:buNone/>
            </a:pPr>
            <a:r>
              <a:rPr lang="en-US" altLang="en-US" sz="3200" dirty="0">
                <a:latin typeface="Georgia" panose="02040502050405020303" pitchFamily="18" charset="0"/>
              </a:rPr>
              <a:t>When you are early</a:t>
            </a:r>
          </a:p>
          <a:p>
            <a:pPr marL="0" indent="0" algn="ctr">
              <a:lnSpc>
                <a:spcPct val="150000"/>
              </a:lnSpc>
              <a:buNone/>
            </a:pPr>
            <a:r>
              <a:rPr lang="en-US" altLang="en-US" sz="3200" dirty="0" smtClean="0">
                <a:solidFill>
                  <a:schemeClr val="accent2">
                    <a:lumMod val="75000"/>
                  </a:schemeClr>
                </a:solidFill>
                <a:latin typeface="Georgia" panose="02040502050405020303" pitchFamily="18" charset="0"/>
              </a:rPr>
              <a:t>At </a:t>
            </a:r>
            <a:r>
              <a:rPr lang="en-US" altLang="en-US" sz="3200" dirty="0">
                <a:solidFill>
                  <a:schemeClr val="accent2">
                    <a:lumMod val="75000"/>
                  </a:schemeClr>
                </a:solidFill>
                <a:latin typeface="Georgia" panose="02040502050405020303" pitchFamily="18" charset="0"/>
              </a:rPr>
              <a:t>the doctor’s office</a:t>
            </a:r>
            <a:endParaRPr lang="en-US" altLang="en-US" sz="3200" dirty="0" smtClean="0">
              <a:solidFill>
                <a:schemeClr val="accent2">
                  <a:lumMod val="75000"/>
                </a:schemeClr>
              </a:solidFill>
              <a:latin typeface="Georgia" panose="02040502050405020303" pitchFamily="18" charset="0"/>
            </a:endParaRPr>
          </a:p>
          <a:p>
            <a:pPr marL="0" indent="0" algn="ctr">
              <a:lnSpc>
                <a:spcPct val="150000"/>
              </a:lnSpc>
              <a:buNone/>
            </a:pPr>
            <a:r>
              <a:rPr lang="en-US" altLang="en-US" sz="3200" dirty="0" smtClean="0">
                <a:latin typeface="Georgia" panose="02040502050405020303" pitchFamily="18" charset="0"/>
              </a:rPr>
              <a:t>On </a:t>
            </a:r>
            <a:r>
              <a:rPr lang="en-US" altLang="en-US" sz="3200" dirty="0">
                <a:latin typeface="Georgia" panose="02040502050405020303" pitchFamily="18" charset="0"/>
              </a:rPr>
              <a:t>public </a:t>
            </a:r>
            <a:r>
              <a:rPr lang="en-US" altLang="en-US" sz="3200" dirty="0" smtClean="0">
                <a:latin typeface="Georgia" panose="02040502050405020303" pitchFamily="18" charset="0"/>
              </a:rPr>
              <a:t>transportation</a:t>
            </a:r>
          </a:p>
          <a:p>
            <a:pPr marL="0" indent="0" algn="ctr">
              <a:lnSpc>
                <a:spcPct val="150000"/>
              </a:lnSpc>
              <a:buNone/>
            </a:pPr>
            <a:r>
              <a:rPr lang="en-US" altLang="en-US" sz="3200" dirty="0" smtClean="0">
                <a:solidFill>
                  <a:schemeClr val="accent2">
                    <a:lumMod val="75000"/>
                  </a:schemeClr>
                </a:solidFill>
                <a:latin typeface="Georgia" panose="02040502050405020303" pitchFamily="18" charset="0"/>
              </a:rPr>
              <a:t>Waiting </a:t>
            </a:r>
            <a:r>
              <a:rPr lang="en-US" altLang="en-US" sz="3200" dirty="0">
                <a:solidFill>
                  <a:schemeClr val="accent2">
                    <a:lumMod val="75000"/>
                  </a:schemeClr>
                </a:solidFill>
                <a:latin typeface="Georgia" panose="02040502050405020303" pitchFamily="18" charset="0"/>
              </a:rPr>
              <a:t>for your </a:t>
            </a:r>
            <a:r>
              <a:rPr lang="en-US" altLang="en-US" sz="3200" dirty="0" smtClean="0">
                <a:solidFill>
                  <a:schemeClr val="accent2">
                    <a:lumMod val="75000"/>
                  </a:schemeClr>
                </a:solidFill>
                <a:latin typeface="Georgia" panose="02040502050405020303" pitchFamily="18" charset="0"/>
              </a:rPr>
              <a:t>vehicle</a:t>
            </a:r>
            <a:endParaRPr lang="en-US" altLang="en-US" sz="3200" dirty="0">
              <a:solidFill>
                <a:schemeClr val="accent2">
                  <a:lumMod val="75000"/>
                </a:schemeClr>
              </a:solidFill>
              <a:latin typeface="Georgia" panose="02040502050405020303" pitchFamily="18" charset="0"/>
            </a:endParaRPr>
          </a:p>
          <a:p>
            <a:pPr marL="0" indent="0" algn="ctr" eaLnBrk="1" hangingPunct="1">
              <a:lnSpc>
                <a:spcPct val="150000"/>
              </a:lnSpc>
              <a:buNone/>
            </a:pPr>
            <a:r>
              <a:rPr lang="en-US" altLang="en-US" sz="3200" dirty="0" smtClean="0">
                <a:solidFill>
                  <a:srgbClr val="003399"/>
                </a:solidFill>
                <a:latin typeface="Georgia" panose="02040502050405020303" pitchFamily="18" charset="0"/>
              </a:rPr>
              <a:t>	</a:t>
            </a:r>
            <a:endParaRPr lang="en-US" altLang="en-US" sz="3200" dirty="0">
              <a:solidFill>
                <a:srgbClr val="003399"/>
              </a:solidFill>
              <a:latin typeface="Georgia" panose="02040502050405020303" pitchFamily="18" charset="0"/>
            </a:endParaRPr>
          </a:p>
        </p:txBody>
      </p:sp>
      <p:pic>
        <p:nvPicPr>
          <p:cNvPr id="2867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1288" y="1844040"/>
            <a:ext cx="2910840" cy="373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780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additive="base">
                                        <p:cTn id="37" dur="500" fill="hold"/>
                                        <p:tgtEl>
                                          <p:spTgt spid="317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174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rgbClr val="E9E9E7"/>
        </a:solidFill>
        <a:effectLst/>
      </p:bgPr>
    </p:bg>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2133600" y="136525"/>
            <a:ext cx="8077200" cy="1143000"/>
          </a:xfrm>
        </p:spPr>
        <p:txBody>
          <a:bodyPr>
            <a:normAutofit fontScale="90000"/>
          </a:bodyPr>
          <a:lstStyle/>
          <a:p>
            <a:pPr eaLnBrk="1" hangingPunct="1"/>
            <a:r>
              <a:rPr lang="en-US" altLang="en-US" b="1" smtClean="0">
                <a:solidFill>
                  <a:srgbClr val="003399"/>
                </a:solidFill>
                <a:latin typeface="Times New Roman" panose="02020603050405020304" pitchFamily="18" charset="0"/>
                <a:cs typeface="Times New Roman" panose="02020603050405020304" pitchFamily="18" charset="0"/>
              </a:rPr>
              <a:t>Consider your personal prime time</a:t>
            </a:r>
          </a:p>
        </p:txBody>
      </p:sp>
      <p:sp>
        <p:nvSpPr>
          <p:cNvPr id="39939" name="Rectangle 3"/>
          <p:cNvSpPr>
            <a:spLocks noGrp="1" noChangeArrowheads="1"/>
          </p:cNvSpPr>
          <p:nvPr>
            <p:ph type="body" idx="1"/>
          </p:nvPr>
        </p:nvSpPr>
        <p:spPr>
          <a:xfrm>
            <a:off x="684628" y="2413781"/>
            <a:ext cx="3657600" cy="2057400"/>
          </a:xfrm>
        </p:spPr>
        <p:txBody>
          <a:bodyPr>
            <a:noAutofit/>
          </a:bodyPr>
          <a:lstStyle/>
          <a:p>
            <a:pPr marL="0" indent="0" eaLnBrk="1" hangingPunct="1">
              <a:lnSpc>
                <a:spcPct val="150000"/>
              </a:lnSpc>
              <a:buNone/>
            </a:pPr>
            <a:r>
              <a:rPr lang="en-US" altLang="en-US" sz="3600">
                <a:latin typeface="Times New Roman" panose="02020603050405020304" pitchFamily="18" charset="0"/>
                <a:cs typeface="Times New Roman" panose="02020603050405020304" pitchFamily="18" charset="0"/>
              </a:rPr>
              <a:t>Morning?</a:t>
            </a:r>
          </a:p>
          <a:p>
            <a:pPr marL="0" indent="0" eaLnBrk="1" hangingPunct="1">
              <a:lnSpc>
                <a:spcPct val="150000"/>
              </a:lnSpc>
              <a:buNone/>
            </a:pPr>
            <a:r>
              <a:rPr lang="en-US" altLang="en-US" sz="3600">
                <a:latin typeface="Times New Roman" panose="02020603050405020304" pitchFamily="18" charset="0"/>
                <a:cs typeface="Times New Roman" panose="02020603050405020304" pitchFamily="18" charset="0"/>
              </a:rPr>
              <a:t>Evening?</a:t>
            </a:r>
          </a:p>
          <a:p>
            <a:pPr marL="0" indent="0" eaLnBrk="1" hangingPunct="1">
              <a:lnSpc>
                <a:spcPct val="150000"/>
              </a:lnSpc>
              <a:buNone/>
            </a:pPr>
            <a:r>
              <a:rPr lang="en-US" altLang="en-US" sz="3600">
                <a:latin typeface="Times New Roman" panose="02020603050405020304" pitchFamily="18" charset="0"/>
                <a:cs typeface="Times New Roman" panose="02020603050405020304" pitchFamily="18" charset="0"/>
              </a:rPr>
              <a:t>Late night?</a:t>
            </a:r>
          </a:p>
        </p:txBody>
      </p:sp>
      <p:pic>
        <p:nvPicPr>
          <p:cNvPr id="307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910" y="2519362"/>
            <a:ext cx="4536606" cy="294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800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631190" y="2172656"/>
            <a:ext cx="7331124" cy="4114800"/>
          </a:xfrm>
        </p:spPr>
        <p:txBody>
          <a:bodyPr>
            <a:noAutofit/>
          </a:bodyPr>
          <a:lstStyle/>
          <a:p>
            <a:pPr marL="457200" lvl="1" indent="0" algn="ctr">
              <a:lnSpc>
                <a:spcPct val="150000"/>
              </a:lnSpc>
              <a:buNone/>
            </a:pPr>
            <a:r>
              <a:rPr lang="en-US" altLang="en-US" sz="3200" dirty="0">
                <a:solidFill>
                  <a:srgbClr val="00B050"/>
                </a:solidFill>
                <a:latin typeface="Georgia" panose="02040502050405020303" pitchFamily="18" charset="0"/>
              </a:rPr>
              <a:t>Set goals</a:t>
            </a:r>
          </a:p>
          <a:p>
            <a:pPr marL="457200" lvl="1" indent="0" algn="ctr">
              <a:lnSpc>
                <a:spcPct val="150000"/>
              </a:lnSpc>
              <a:buNone/>
            </a:pPr>
            <a:r>
              <a:rPr lang="en-US" altLang="en-US" sz="3200" dirty="0" smtClean="0">
                <a:latin typeface="Georgia" panose="02040502050405020303" pitchFamily="18" charset="0"/>
              </a:rPr>
              <a:t>Prioritize</a:t>
            </a:r>
            <a:endParaRPr lang="en-US" altLang="en-US" sz="3200" dirty="0">
              <a:latin typeface="Georgia" panose="02040502050405020303" pitchFamily="18" charset="0"/>
            </a:endParaRPr>
          </a:p>
          <a:p>
            <a:pPr marL="457200" lvl="1" indent="0" algn="ctr">
              <a:lnSpc>
                <a:spcPct val="150000"/>
              </a:lnSpc>
              <a:buNone/>
            </a:pPr>
            <a:r>
              <a:rPr lang="en-US" altLang="en-US" sz="3200" dirty="0" smtClean="0">
                <a:solidFill>
                  <a:srgbClr val="00B050"/>
                </a:solidFill>
                <a:latin typeface="Georgia" panose="02040502050405020303" pitchFamily="18" charset="0"/>
              </a:rPr>
              <a:t>Learn </a:t>
            </a:r>
            <a:r>
              <a:rPr lang="en-US" altLang="en-US" sz="3200" dirty="0">
                <a:solidFill>
                  <a:srgbClr val="00B050"/>
                </a:solidFill>
                <a:latin typeface="Georgia" panose="02040502050405020303" pitchFamily="18" charset="0"/>
              </a:rPr>
              <a:t>when to say “NO</a:t>
            </a:r>
            <a:r>
              <a:rPr lang="en-US" altLang="en-US" sz="3200" dirty="0" smtClean="0">
                <a:solidFill>
                  <a:srgbClr val="00B050"/>
                </a:solidFill>
                <a:latin typeface="Georgia" panose="02040502050405020303" pitchFamily="18" charset="0"/>
              </a:rPr>
              <a:t>”</a:t>
            </a:r>
            <a:endParaRPr lang="en-US" altLang="en-US" sz="3200" dirty="0">
              <a:solidFill>
                <a:srgbClr val="00B050"/>
              </a:solidFill>
              <a:latin typeface="Georgia" panose="02040502050405020303" pitchFamily="18" charset="0"/>
            </a:endParaRPr>
          </a:p>
          <a:p>
            <a:pPr marL="457200" lvl="1" indent="0" algn="ctr">
              <a:lnSpc>
                <a:spcPct val="150000"/>
              </a:lnSpc>
              <a:buNone/>
            </a:pPr>
            <a:r>
              <a:rPr lang="en-US" altLang="en-US" sz="3200" dirty="0" smtClean="0">
                <a:latin typeface="Georgia" panose="02040502050405020303" pitchFamily="18" charset="0"/>
              </a:rPr>
              <a:t>Use </a:t>
            </a:r>
            <a:r>
              <a:rPr lang="en-US" altLang="en-US" sz="3200" dirty="0">
                <a:latin typeface="Georgia" panose="02040502050405020303" pitchFamily="18" charset="0"/>
              </a:rPr>
              <a:t>your waiting time</a:t>
            </a:r>
          </a:p>
          <a:p>
            <a:pPr marL="457200" lvl="1" indent="0" algn="ctr">
              <a:lnSpc>
                <a:spcPct val="150000"/>
              </a:lnSpc>
              <a:buNone/>
            </a:pPr>
            <a:r>
              <a:rPr lang="en-US" altLang="en-US" sz="3200" dirty="0" smtClean="0">
                <a:solidFill>
                  <a:srgbClr val="00B050"/>
                </a:solidFill>
                <a:latin typeface="Georgia" panose="02040502050405020303" pitchFamily="18" charset="0"/>
              </a:rPr>
              <a:t>Consider </a:t>
            </a:r>
            <a:r>
              <a:rPr lang="en-US" altLang="en-US" sz="3200" dirty="0">
                <a:solidFill>
                  <a:srgbClr val="00B050"/>
                </a:solidFill>
                <a:latin typeface="Georgia" panose="02040502050405020303" pitchFamily="18" charset="0"/>
              </a:rPr>
              <a:t>your personal prime </a:t>
            </a:r>
            <a:r>
              <a:rPr lang="en-US" altLang="en-US" sz="3200" dirty="0" smtClean="0">
                <a:solidFill>
                  <a:srgbClr val="00B050"/>
                </a:solidFill>
                <a:latin typeface="Georgia" panose="02040502050405020303" pitchFamily="18" charset="0"/>
              </a:rPr>
              <a:t>time</a:t>
            </a:r>
            <a:endParaRPr lang="en-US" altLang="en-US" sz="3200" dirty="0">
              <a:solidFill>
                <a:srgbClr val="00B050"/>
              </a:solidFill>
              <a:latin typeface="Georgia" panose="02040502050405020303" pitchFamily="18" charset="0"/>
            </a:endParaRPr>
          </a:p>
        </p:txBody>
      </p:sp>
      <p:pic>
        <p:nvPicPr>
          <p:cNvPr id="13" name="Picture 8" descr="Image result for 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8442" y="189544"/>
            <a:ext cx="4532826" cy="1983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65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 calcmode="lin" valueType="num">
                                      <p:cBhvr additive="base">
                                        <p:cTn id="11"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403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 calcmode="lin" valueType="num">
                                      <p:cBhvr additive="base">
                                        <p:cTn id="15"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403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anim calcmode="lin" valueType="num">
                                      <p:cBhvr additive="base">
                                        <p:cTn id="19" dur="500" fill="hold"/>
                                        <p:tgtEl>
                                          <p:spTgt spid="4403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03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anim calcmode="lin" valueType="num">
                                      <p:cBhvr additive="base">
                                        <p:cTn id="23" dur="500" fill="hold"/>
                                        <p:tgtEl>
                                          <p:spTgt spid="4403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40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122" name="Picture 2" descr="Image result for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8831" y="556052"/>
            <a:ext cx="4088228" cy="6017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555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311"/>
            <a:ext cx="12192000" cy="6854689"/>
          </a:xfrm>
        </p:spPr>
      </p:pic>
      <p:sp>
        <p:nvSpPr>
          <p:cNvPr id="2" name="Title 1"/>
          <p:cNvSpPr>
            <a:spLocks noGrp="1"/>
          </p:cNvSpPr>
          <p:nvPr>
            <p:ph type="title"/>
          </p:nvPr>
        </p:nvSpPr>
        <p:spPr>
          <a:xfrm>
            <a:off x="3190898" y="1073426"/>
            <a:ext cx="5810203" cy="1143000"/>
          </a:xfrm>
        </p:spPr>
        <p:txBody>
          <a:bodyPr>
            <a:normAutofit fontScale="90000"/>
          </a:bodyPr>
          <a:lstStyle/>
          <a:p>
            <a:pPr algn="r"/>
            <a:r>
              <a:rPr lang="en-US" b="1" dirty="0" smtClean="0">
                <a:solidFill>
                  <a:srgbClr val="FFFF00"/>
                </a:solidFill>
                <a:latin typeface="Georgia" panose="02040502050405020303" pitchFamily="18" charset="0"/>
              </a:rPr>
              <a:t>Two Types of People</a:t>
            </a:r>
            <a:endParaRPr lang="en-US" b="1" dirty="0">
              <a:solidFill>
                <a:srgbClr val="FFFF00"/>
              </a:solidFill>
              <a:latin typeface="Georgia" panose="02040502050405020303" pitchFamily="18" charset="0"/>
            </a:endParaRPr>
          </a:p>
        </p:txBody>
      </p:sp>
    </p:spTree>
    <p:extLst>
      <p:ext uri="{BB962C8B-B14F-4D97-AF65-F5344CB8AC3E}">
        <p14:creationId xmlns:p14="http://schemas.microsoft.com/office/powerpoint/2010/main" val="1817935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349" y="228600"/>
            <a:ext cx="9183756" cy="838200"/>
          </a:xfrm>
        </p:spPr>
        <p:txBody>
          <a:bodyPr>
            <a:normAutofit fontScale="90000"/>
          </a:bodyPr>
          <a:lstStyle/>
          <a:p>
            <a:r>
              <a:rPr lang="en-US" b="1" dirty="0" smtClean="0">
                <a:solidFill>
                  <a:schemeClr val="tx1"/>
                </a:solidFill>
                <a:latin typeface="Georgia" panose="02040502050405020303" pitchFamily="18" charset="0"/>
              </a:rPr>
              <a:t>Myths about Time Management</a:t>
            </a:r>
            <a:endParaRPr lang="en-US" b="1" dirty="0">
              <a:latin typeface="Georgia" panose="02040502050405020303" pitchFamily="18" charset="0"/>
            </a:endParaRPr>
          </a:p>
        </p:txBody>
      </p:sp>
      <p:sp>
        <p:nvSpPr>
          <p:cNvPr id="3" name="Content Placeholder 2"/>
          <p:cNvSpPr>
            <a:spLocks noGrp="1"/>
          </p:cNvSpPr>
          <p:nvPr>
            <p:ph sz="half" idx="4294967295"/>
          </p:nvPr>
        </p:nvSpPr>
        <p:spPr>
          <a:xfrm>
            <a:off x="798444" y="1789043"/>
            <a:ext cx="6052930" cy="4532244"/>
          </a:xfrm>
        </p:spPr>
        <p:txBody>
          <a:bodyPr>
            <a:normAutofit fontScale="92500" lnSpcReduction="20000"/>
          </a:bodyPr>
          <a:lstStyle/>
          <a:p>
            <a:pPr marL="0" indent="0">
              <a:buNone/>
            </a:pPr>
            <a:r>
              <a:rPr lang="en-US" sz="3400" dirty="0">
                <a:solidFill>
                  <a:srgbClr val="FF0000"/>
                </a:solidFill>
                <a:latin typeface="Times New Roman" panose="02020603050405020304" pitchFamily="18" charset="0"/>
                <a:cs typeface="Times New Roman" panose="02020603050405020304" pitchFamily="18" charset="0"/>
              </a:rPr>
              <a:t>Time management is nothing but common sense. I do well in school, so I must be managing my time effectively.</a:t>
            </a:r>
          </a:p>
          <a:p>
            <a:pPr marL="109728" indent="0">
              <a:buNone/>
            </a:pPr>
            <a:endParaRPr lang="en-US" sz="1500" dirty="0">
              <a:latin typeface="Times New Roman" panose="02020603050405020304" pitchFamily="18" charset="0"/>
              <a:cs typeface="Times New Roman" panose="02020603050405020304" pitchFamily="18" charset="0"/>
            </a:endParaRPr>
          </a:p>
          <a:p>
            <a:pPr marL="0" indent="0">
              <a:buNone/>
            </a:pPr>
            <a:r>
              <a:rPr lang="en-US" sz="3400" dirty="0" smtClean="0">
                <a:solidFill>
                  <a:srgbClr val="002060"/>
                </a:solidFill>
                <a:latin typeface="Times New Roman" panose="02020603050405020304" pitchFamily="18" charset="0"/>
                <a:cs typeface="Times New Roman" panose="02020603050405020304" pitchFamily="18" charset="0"/>
              </a:rPr>
              <a:t>	It </a:t>
            </a:r>
            <a:r>
              <a:rPr lang="en-US" sz="3400" dirty="0">
                <a:solidFill>
                  <a:srgbClr val="002060"/>
                </a:solidFill>
                <a:latin typeface="Times New Roman" panose="02020603050405020304" pitchFamily="18" charset="0"/>
                <a:cs typeface="Times New Roman" panose="02020603050405020304" pitchFamily="18" charset="0"/>
              </a:rPr>
              <a:t>takes all the fun out of life!!!</a:t>
            </a:r>
          </a:p>
          <a:p>
            <a:pPr marL="109728" indent="0">
              <a:buNone/>
            </a:pPr>
            <a:endParaRPr lang="en-US" sz="1500" dirty="0">
              <a:latin typeface="Times New Roman" panose="02020603050405020304" pitchFamily="18" charset="0"/>
              <a:cs typeface="Times New Roman" panose="02020603050405020304" pitchFamily="18" charset="0"/>
            </a:endParaRPr>
          </a:p>
          <a:p>
            <a:pPr marL="0" indent="0">
              <a:buNone/>
            </a:pPr>
            <a:r>
              <a:rPr lang="en-US" sz="3400" dirty="0">
                <a:solidFill>
                  <a:srgbClr val="FF0000"/>
                </a:solidFill>
                <a:latin typeface="Times New Roman" panose="02020603050405020304" pitchFamily="18" charset="0"/>
                <a:cs typeface="Times New Roman" panose="02020603050405020304" pitchFamily="18" charset="0"/>
              </a:rPr>
              <a:t>Time management?  I work better under pressure.</a:t>
            </a:r>
          </a:p>
          <a:p>
            <a:pPr marL="109728" indent="0">
              <a:buNone/>
            </a:pPr>
            <a:endParaRPr lang="en-US" sz="3400" dirty="0">
              <a:latin typeface="Times New Roman" panose="02020603050405020304" pitchFamily="18" charset="0"/>
              <a:cs typeface="Times New Roman" panose="02020603050405020304" pitchFamily="18" charset="0"/>
            </a:endParaRPr>
          </a:p>
          <a:p>
            <a:pPr marL="0" indent="0">
              <a:buNone/>
            </a:pPr>
            <a:r>
              <a:rPr lang="en-US" sz="3400" dirty="0" smtClean="0">
                <a:solidFill>
                  <a:srgbClr val="002060"/>
                </a:solidFill>
                <a:latin typeface="Times New Roman" panose="02020603050405020304" pitchFamily="18" charset="0"/>
                <a:cs typeface="Times New Roman" panose="02020603050405020304" pitchFamily="18" charset="0"/>
              </a:rPr>
              <a:t>	No </a:t>
            </a:r>
            <a:r>
              <a:rPr lang="en-US" sz="3400" dirty="0">
                <a:solidFill>
                  <a:srgbClr val="002060"/>
                </a:solidFill>
                <a:latin typeface="Times New Roman" panose="02020603050405020304" pitchFamily="18" charset="0"/>
                <a:cs typeface="Times New Roman" panose="02020603050405020304" pitchFamily="18" charset="0"/>
              </a:rPr>
              <a:t>matter what I do, I won’t have enough time!</a:t>
            </a:r>
          </a:p>
          <a:p>
            <a:endParaRPr lang="en-US" sz="3400" dirty="0">
              <a:latin typeface="Times New Roman" panose="02020603050405020304" pitchFamily="18" charset="0"/>
              <a:cs typeface="Times New Roman" panose="02020603050405020304" pitchFamily="18" charset="0"/>
            </a:endParaRPr>
          </a:p>
          <a:p>
            <a:pPr marL="109728" indent="0">
              <a:buNone/>
            </a:pPr>
            <a:endParaRPr lang="en-US" sz="15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2050" name="Picture 2" descr="C:\Users\ldinneb\AppData\Local\Microsoft\Windows\Temporary Internet Files\Content.IE5\0E4S2LBW\MC9002345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3504" y="1447052"/>
            <a:ext cx="3806618" cy="457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82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4294967295"/>
          </p:nvPr>
        </p:nvPicPr>
        <p:blipFill rotWithShape="1">
          <a:blip r:embed="rId2">
            <a:extLst>
              <a:ext uri="{28A0092B-C50C-407E-A947-70E740481C1C}">
                <a14:useLocalDpi xmlns:a14="http://schemas.microsoft.com/office/drawing/2010/main" val="0"/>
              </a:ext>
            </a:extLst>
          </a:blip>
          <a:srcRect t="13820" b="6249"/>
          <a:stretch/>
        </p:blipFill>
        <p:spPr>
          <a:xfrm>
            <a:off x="1616766" y="0"/>
            <a:ext cx="9210260" cy="6059382"/>
          </a:xfrm>
        </p:spPr>
      </p:pic>
    </p:spTree>
    <p:extLst>
      <p:ext uri="{BB962C8B-B14F-4D97-AF65-F5344CB8AC3E}">
        <p14:creationId xmlns:p14="http://schemas.microsoft.com/office/powerpoint/2010/main" val="2566908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48" y="179594"/>
            <a:ext cx="8640417" cy="1325563"/>
          </a:xfrm>
        </p:spPr>
        <p:txBody>
          <a:bodyPr>
            <a:normAutofit/>
          </a:bodyPr>
          <a:lstStyle/>
          <a:p>
            <a:r>
              <a:rPr lang="en-US" altLang="en-US" sz="4000" b="1" dirty="0" smtClean="0">
                <a:solidFill>
                  <a:srgbClr val="C00000"/>
                </a:solidFill>
                <a:latin typeface="Georgia" panose="02040502050405020303" pitchFamily="18" charset="0"/>
                <a:cs typeface="Times New Roman" panose="02020603050405020304" pitchFamily="18" charset="0"/>
              </a:rPr>
              <a:t>Benefits of time management</a:t>
            </a:r>
            <a:endParaRPr lang="en-US" sz="4000" b="1" dirty="0">
              <a:solidFill>
                <a:srgbClr val="C00000"/>
              </a:solidFill>
              <a:latin typeface="Georgia" panose="02040502050405020303" pitchFamily="18" charset="0"/>
              <a:cs typeface="Times New Roman" panose="02020603050405020304" pitchFamily="18" charset="0"/>
            </a:endParaRPr>
          </a:p>
        </p:txBody>
      </p:sp>
      <p:sp>
        <p:nvSpPr>
          <p:cNvPr id="4" name="Rectangle 3"/>
          <p:cNvSpPr/>
          <p:nvPr/>
        </p:nvSpPr>
        <p:spPr>
          <a:xfrm>
            <a:off x="586409" y="1998515"/>
            <a:ext cx="6096000" cy="3194721"/>
          </a:xfrm>
          <a:prstGeom prst="rect">
            <a:avLst/>
          </a:prstGeom>
        </p:spPr>
        <p:txBody>
          <a:bodyPr>
            <a:spAutoFit/>
          </a:bodyPr>
          <a:lstStyle/>
          <a:p>
            <a:pPr>
              <a:lnSpc>
                <a:spcPct val="140000"/>
              </a:lnSpc>
            </a:pPr>
            <a:r>
              <a:rPr lang="en-US" altLang="en-US" sz="4800" dirty="0" smtClean="0">
                <a:solidFill>
                  <a:srgbClr val="003399"/>
                </a:solidFill>
                <a:latin typeface="Times New Roman" panose="02020603050405020304" pitchFamily="18" charset="0"/>
                <a:cs typeface="Times New Roman" panose="02020603050405020304" pitchFamily="18" charset="0"/>
              </a:rPr>
              <a:t>Efficient</a:t>
            </a:r>
          </a:p>
          <a:p>
            <a:pPr>
              <a:lnSpc>
                <a:spcPct val="140000"/>
              </a:lnSpc>
            </a:pPr>
            <a:r>
              <a:rPr lang="en-US" altLang="en-US" sz="4800" dirty="0" smtClean="0">
                <a:solidFill>
                  <a:srgbClr val="002060"/>
                </a:solidFill>
                <a:latin typeface="Times New Roman" panose="02020603050405020304" pitchFamily="18" charset="0"/>
                <a:cs typeface="Times New Roman" panose="02020603050405020304" pitchFamily="18" charset="0"/>
              </a:rPr>
              <a:t>Successful</a:t>
            </a:r>
          </a:p>
          <a:p>
            <a:pPr>
              <a:lnSpc>
                <a:spcPct val="140000"/>
              </a:lnSpc>
            </a:pPr>
            <a:r>
              <a:rPr lang="en-US" altLang="en-US" sz="4800" dirty="0" smtClean="0">
                <a:solidFill>
                  <a:srgbClr val="0070C0"/>
                </a:solidFill>
                <a:latin typeface="Times New Roman" panose="02020603050405020304" pitchFamily="18" charset="0"/>
                <a:cs typeface="Times New Roman" panose="02020603050405020304" pitchFamily="18" charset="0"/>
              </a:rPr>
              <a:t>Healthy </a:t>
            </a: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601" y="1505157"/>
            <a:ext cx="3533775"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666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28599" y="1756"/>
            <a:ext cx="11700803" cy="1325563"/>
          </a:xfrm>
        </p:spPr>
        <p:txBody>
          <a:bodyPr>
            <a:normAutofit/>
          </a:bodyPr>
          <a:lstStyle/>
          <a:p>
            <a:pPr eaLnBrk="1" hangingPunct="1"/>
            <a:r>
              <a:rPr lang="en-US" altLang="en-US" sz="4000" b="1" dirty="0" smtClean="0">
                <a:solidFill>
                  <a:srgbClr val="003399"/>
                </a:solidFill>
                <a:latin typeface="Georgia" panose="02040502050405020303" pitchFamily="18" charset="0"/>
              </a:rPr>
              <a:t>Obstacles to effective time management</a:t>
            </a:r>
          </a:p>
        </p:txBody>
      </p:sp>
      <p:pic>
        <p:nvPicPr>
          <p:cNvPr id="2" name="Picture 4" descr="C:\WINNT\Profiles\tpietras\Application Data\Microsoft\Media Catalog\Downloaded Clips\cl45\j017443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3067" y="1905001"/>
            <a:ext cx="11350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7"/>
          <p:cNvSpPr txBox="1">
            <a:spLocks noChangeArrowheads="1"/>
          </p:cNvSpPr>
          <p:nvPr/>
        </p:nvSpPr>
        <p:spPr bwMode="auto">
          <a:xfrm>
            <a:off x="154746" y="2133601"/>
            <a:ext cx="37560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a:t>Unclear objectives</a:t>
            </a:r>
          </a:p>
        </p:txBody>
      </p:sp>
      <p:sp>
        <p:nvSpPr>
          <p:cNvPr id="8200" name="Text Box 8"/>
          <p:cNvSpPr txBox="1">
            <a:spLocks noChangeArrowheads="1"/>
          </p:cNvSpPr>
          <p:nvPr/>
        </p:nvSpPr>
        <p:spPr bwMode="auto">
          <a:xfrm>
            <a:off x="6079000" y="3761474"/>
            <a:ext cx="31769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dirty="0"/>
              <a:t>Disorganization </a:t>
            </a:r>
          </a:p>
        </p:txBody>
      </p:sp>
      <p:pic>
        <p:nvPicPr>
          <p:cNvPr id="8201" name="Picture 9" descr="C:\WINNT\Profiles\tpietras\Application Data\Microsoft\Media Catalog\Downloaded Clips\cl31\j012428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8464" y="3200400"/>
            <a:ext cx="24638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 Box 11"/>
          <p:cNvSpPr txBox="1">
            <a:spLocks noChangeArrowheads="1"/>
          </p:cNvSpPr>
          <p:nvPr/>
        </p:nvSpPr>
        <p:spPr bwMode="auto">
          <a:xfrm>
            <a:off x="341140" y="5360880"/>
            <a:ext cx="40044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dirty="0"/>
              <a:t>Inability to say “no” </a:t>
            </a:r>
          </a:p>
        </p:txBody>
      </p:sp>
      <p:pic>
        <p:nvPicPr>
          <p:cNvPr id="8204" name="Picture 12" descr="C:\WINNT\Profiles\tpietras\Application Data\Microsoft\Media Catalog\Downloaded Clips\cl0\BS01707_.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4740277"/>
            <a:ext cx="1833563"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380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additive="base">
                                        <p:cTn id="7" dur="500" fill="hold"/>
                                        <p:tgtEl>
                                          <p:spTgt spid="8199"/>
                                        </p:tgtEl>
                                        <p:attrNameLst>
                                          <p:attrName>ppt_x</p:attrName>
                                        </p:attrNameLst>
                                      </p:cBhvr>
                                      <p:tavLst>
                                        <p:tav tm="0">
                                          <p:val>
                                            <p:strVal val="0-#ppt_w/2"/>
                                          </p:val>
                                        </p:tav>
                                        <p:tav tm="100000">
                                          <p:val>
                                            <p:strVal val="#ppt_x"/>
                                          </p:val>
                                        </p:tav>
                                      </p:tavLst>
                                    </p:anim>
                                    <p:anim calcmode="lin" valueType="num">
                                      <p:cBhvr additive="base">
                                        <p:cTn id="8" dur="500" fill="hold"/>
                                        <p:tgtEl>
                                          <p:spTgt spid="819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200"/>
                                        </p:tgtEl>
                                        <p:attrNameLst>
                                          <p:attrName>style.visibility</p:attrName>
                                        </p:attrNameLst>
                                      </p:cBhvr>
                                      <p:to>
                                        <p:strVal val="visible"/>
                                      </p:to>
                                    </p:set>
                                    <p:anim calcmode="lin" valueType="num">
                                      <p:cBhvr additive="base">
                                        <p:cTn id="18" dur="500" fill="hold"/>
                                        <p:tgtEl>
                                          <p:spTgt spid="8200"/>
                                        </p:tgtEl>
                                        <p:attrNameLst>
                                          <p:attrName>ppt_x</p:attrName>
                                        </p:attrNameLst>
                                      </p:cBhvr>
                                      <p:tavLst>
                                        <p:tav tm="0">
                                          <p:val>
                                            <p:strVal val="0-#ppt_w/2"/>
                                          </p:val>
                                        </p:tav>
                                        <p:tav tm="100000">
                                          <p:val>
                                            <p:strVal val="#ppt_x"/>
                                          </p:val>
                                        </p:tav>
                                      </p:tavLst>
                                    </p:anim>
                                    <p:anim calcmode="lin" valueType="num">
                                      <p:cBhvr additive="base">
                                        <p:cTn id="19" dur="500" fill="hold"/>
                                        <p:tgtEl>
                                          <p:spTgt spid="8200"/>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2" fill="hold" nodeType="afterEffect">
                                  <p:stCondLst>
                                    <p:cond delay="250"/>
                                  </p:stCondLst>
                                  <p:childTnLst>
                                    <p:set>
                                      <p:cBhvr>
                                        <p:cTn id="22" dur="1" fill="hold">
                                          <p:stCondLst>
                                            <p:cond delay="0"/>
                                          </p:stCondLst>
                                        </p:cTn>
                                        <p:tgtEl>
                                          <p:spTgt spid="8201"/>
                                        </p:tgtEl>
                                        <p:attrNameLst>
                                          <p:attrName>style.visibility</p:attrName>
                                        </p:attrNameLst>
                                      </p:cBhvr>
                                      <p:to>
                                        <p:strVal val="visible"/>
                                      </p:to>
                                    </p:set>
                                    <p:anim calcmode="lin" valueType="num">
                                      <p:cBhvr additive="base">
                                        <p:cTn id="23" dur="500" fill="hold"/>
                                        <p:tgtEl>
                                          <p:spTgt spid="8201"/>
                                        </p:tgtEl>
                                        <p:attrNameLst>
                                          <p:attrName>ppt_x</p:attrName>
                                        </p:attrNameLst>
                                      </p:cBhvr>
                                      <p:tavLst>
                                        <p:tav tm="0">
                                          <p:val>
                                            <p:strVal val="1+#ppt_w/2"/>
                                          </p:val>
                                        </p:tav>
                                        <p:tav tm="100000">
                                          <p:val>
                                            <p:strVal val="#ppt_x"/>
                                          </p:val>
                                        </p:tav>
                                      </p:tavLst>
                                    </p:anim>
                                    <p:anim calcmode="lin" valueType="num">
                                      <p:cBhvr additive="base">
                                        <p:cTn id="24" dur="500" fill="hold"/>
                                        <p:tgtEl>
                                          <p:spTgt spid="8201"/>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203"/>
                                        </p:tgtEl>
                                        <p:attrNameLst>
                                          <p:attrName>style.visibility</p:attrName>
                                        </p:attrNameLst>
                                      </p:cBhvr>
                                      <p:to>
                                        <p:strVal val="visible"/>
                                      </p:to>
                                    </p:set>
                                    <p:anim calcmode="lin" valueType="num">
                                      <p:cBhvr additive="base">
                                        <p:cTn id="29" dur="500" fill="hold"/>
                                        <p:tgtEl>
                                          <p:spTgt spid="8203"/>
                                        </p:tgtEl>
                                        <p:attrNameLst>
                                          <p:attrName>ppt_x</p:attrName>
                                        </p:attrNameLst>
                                      </p:cBhvr>
                                      <p:tavLst>
                                        <p:tav tm="0">
                                          <p:val>
                                            <p:strVal val="0-#ppt_w/2"/>
                                          </p:val>
                                        </p:tav>
                                        <p:tav tm="100000">
                                          <p:val>
                                            <p:strVal val="#ppt_x"/>
                                          </p:val>
                                        </p:tav>
                                      </p:tavLst>
                                    </p:anim>
                                    <p:anim calcmode="lin" valueType="num">
                                      <p:cBhvr additive="base">
                                        <p:cTn id="30" dur="500" fill="hold"/>
                                        <p:tgtEl>
                                          <p:spTgt spid="8203"/>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0"/>
                            </p:stCondLst>
                            <p:childTnLst>
                              <p:par>
                                <p:cTn id="32" presetID="2" presetClass="entr" presetSubtype="2" fill="hold" nodeType="afterEffect">
                                  <p:stCondLst>
                                    <p:cond delay="250"/>
                                  </p:stCondLst>
                                  <p:childTnLst>
                                    <p:set>
                                      <p:cBhvr>
                                        <p:cTn id="33" dur="1" fill="hold">
                                          <p:stCondLst>
                                            <p:cond delay="0"/>
                                          </p:stCondLst>
                                        </p:cTn>
                                        <p:tgtEl>
                                          <p:spTgt spid="8204"/>
                                        </p:tgtEl>
                                        <p:attrNameLst>
                                          <p:attrName>style.visibility</p:attrName>
                                        </p:attrNameLst>
                                      </p:cBhvr>
                                      <p:to>
                                        <p:strVal val="visible"/>
                                      </p:to>
                                    </p:set>
                                    <p:anim calcmode="lin" valueType="num">
                                      <p:cBhvr additive="base">
                                        <p:cTn id="34" dur="500" fill="hold"/>
                                        <p:tgtEl>
                                          <p:spTgt spid="8204"/>
                                        </p:tgtEl>
                                        <p:attrNameLst>
                                          <p:attrName>ppt_x</p:attrName>
                                        </p:attrNameLst>
                                      </p:cBhvr>
                                      <p:tavLst>
                                        <p:tav tm="0">
                                          <p:val>
                                            <p:strVal val="1+#ppt_w/2"/>
                                          </p:val>
                                        </p:tav>
                                        <p:tav tm="100000">
                                          <p:val>
                                            <p:strVal val="#ppt_x"/>
                                          </p:val>
                                        </p:tav>
                                      </p:tavLst>
                                    </p:anim>
                                    <p:anim calcmode="lin" valueType="num">
                                      <p:cBhvr additive="base">
                                        <p:cTn id="35" dur="500" fill="hold"/>
                                        <p:tgtEl>
                                          <p:spTgt spid="82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utoUpdateAnimBg="0"/>
      <p:bldP spid="8200" grpId="0" autoUpdateAnimBg="0"/>
      <p:bldP spid="820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0" y="33301"/>
            <a:ext cx="11971606" cy="1325563"/>
          </a:xfrm>
          <a:noFill/>
        </p:spPr>
        <p:txBody>
          <a:bodyPr>
            <a:normAutofit/>
          </a:bodyPr>
          <a:lstStyle/>
          <a:p>
            <a:pPr eaLnBrk="1" hangingPunct="1"/>
            <a:r>
              <a:rPr lang="en-US" altLang="en-US" sz="4000" b="1" dirty="0" smtClean="0">
                <a:solidFill>
                  <a:srgbClr val="003399"/>
                </a:solidFill>
                <a:latin typeface="Georgia" panose="02040502050405020303" pitchFamily="18" charset="0"/>
              </a:rPr>
              <a:t>Obstacles to effective time management</a:t>
            </a:r>
          </a:p>
        </p:txBody>
      </p:sp>
      <p:sp>
        <p:nvSpPr>
          <p:cNvPr id="10245" name="Text Box 5"/>
          <p:cNvSpPr txBox="1">
            <a:spLocks noChangeArrowheads="1"/>
          </p:cNvSpPr>
          <p:nvPr/>
        </p:nvSpPr>
        <p:spPr bwMode="auto">
          <a:xfrm>
            <a:off x="190500" y="1934369"/>
            <a:ext cx="3733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dirty="0"/>
              <a:t>Interruptions</a:t>
            </a:r>
          </a:p>
        </p:txBody>
      </p:sp>
      <p:pic>
        <p:nvPicPr>
          <p:cNvPr id="10246" name="Picture 6" descr="C:\WINNT\Profiles\tpietras\Application Data\Microsoft\Media Catalog\Downloaded Clips\cl0\BS01040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9865" y="1700196"/>
            <a:ext cx="12922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7"/>
          <p:cNvSpPr txBox="1">
            <a:spLocks noChangeArrowheads="1"/>
          </p:cNvSpPr>
          <p:nvPr/>
        </p:nvSpPr>
        <p:spPr bwMode="auto">
          <a:xfrm>
            <a:off x="6392446" y="3308352"/>
            <a:ext cx="37754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dirty="0"/>
              <a:t>More interruptions</a:t>
            </a:r>
          </a:p>
        </p:txBody>
      </p:sp>
      <p:pic>
        <p:nvPicPr>
          <p:cNvPr id="10248" name="Picture 8" descr="C:\WINNT\Profiles\tpietras\Application Data\Microsoft\Media Catalog\Downloaded Clips\cl0\PE01538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7937" y="2212977"/>
            <a:ext cx="1185863"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9"/>
          <p:cNvSpPr txBox="1">
            <a:spLocks noChangeArrowheads="1"/>
          </p:cNvSpPr>
          <p:nvPr/>
        </p:nvSpPr>
        <p:spPr bwMode="auto">
          <a:xfrm>
            <a:off x="190500" y="4937128"/>
            <a:ext cx="4419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dirty="0"/>
              <a:t>Periods of inactivity</a:t>
            </a:r>
          </a:p>
        </p:txBody>
      </p:sp>
      <p:pic>
        <p:nvPicPr>
          <p:cNvPr id="10250" name="Picture 10" descr="C:\WINNT\Profiles\tpietras\Application Data\Microsoft\Media Catalog\Downloaded Clips\cl36\j0136133.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2090" y="4403727"/>
            <a:ext cx="17637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769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0-#ppt_w/2"/>
                                          </p:val>
                                        </p:tav>
                                        <p:tav tm="100000">
                                          <p:val>
                                            <p:strVal val="#ppt_x"/>
                                          </p:val>
                                        </p:tav>
                                      </p:tavLst>
                                    </p:anim>
                                    <p:anim calcmode="lin" valueType="num">
                                      <p:cBhvr additive="base">
                                        <p:cTn id="8" dur="500" fill="hold"/>
                                        <p:tgtEl>
                                          <p:spTgt spid="1024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250"/>
                                  </p:stCondLst>
                                  <p:childTnLst>
                                    <p:set>
                                      <p:cBhvr>
                                        <p:cTn id="11" dur="1" fill="hold">
                                          <p:stCondLst>
                                            <p:cond delay="0"/>
                                          </p:stCondLst>
                                        </p:cTn>
                                        <p:tgtEl>
                                          <p:spTgt spid="10246"/>
                                        </p:tgtEl>
                                        <p:attrNameLst>
                                          <p:attrName>style.visibility</p:attrName>
                                        </p:attrNameLst>
                                      </p:cBhvr>
                                      <p:to>
                                        <p:strVal val="visible"/>
                                      </p:to>
                                    </p:set>
                                    <p:anim calcmode="lin" valueType="num">
                                      <p:cBhvr additive="base">
                                        <p:cTn id="12" dur="500" fill="hold"/>
                                        <p:tgtEl>
                                          <p:spTgt spid="10246"/>
                                        </p:tgtEl>
                                        <p:attrNameLst>
                                          <p:attrName>ppt_x</p:attrName>
                                        </p:attrNameLst>
                                      </p:cBhvr>
                                      <p:tavLst>
                                        <p:tav tm="0">
                                          <p:val>
                                            <p:strVal val="1+#ppt_w/2"/>
                                          </p:val>
                                        </p:tav>
                                        <p:tav tm="100000">
                                          <p:val>
                                            <p:strVal val="#ppt_x"/>
                                          </p:val>
                                        </p:tav>
                                      </p:tavLst>
                                    </p:anim>
                                    <p:anim calcmode="lin" valueType="num">
                                      <p:cBhvr additive="base">
                                        <p:cTn id="13"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247"/>
                                        </p:tgtEl>
                                        <p:attrNameLst>
                                          <p:attrName>style.visibility</p:attrName>
                                        </p:attrNameLst>
                                      </p:cBhvr>
                                      <p:to>
                                        <p:strVal val="visible"/>
                                      </p:to>
                                    </p:set>
                                    <p:anim calcmode="lin" valueType="num">
                                      <p:cBhvr additive="base">
                                        <p:cTn id="18" dur="500" fill="hold"/>
                                        <p:tgtEl>
                                          <p:spTgt spid="10247"/>
                                        </p:tgtEl>
                                        <p:attrNameLst>
                                          <p:attrName>ppt_x</p:attrName>
                                        </p:attrNameLst>
                                      </p:cBhvr>
                                      <p:tavLst>
                                        <p:tav tm="0">
                                          <p:val>
                                            <p:strVal val="0-#ppt_w/2"/>
                                          </p:val>
                                        </p:tav>
                                        <p:tav tm="100000">
                                          <p:val>
                                            <p:strVal val="#ppt_x"/>
                                          </p:val>
                                        </p:tav>
                                      </p:tavLst>
                                    </p:anim>
                                    <p:anim calcmode="lin" valueType="num">
                                      <p:cBhvr additive="base">
                                        <p:cTn id="19" dur="500" fill="hold"/>
                                        <p:tgtEl>
                                          <p:spTgt spid="10247"/>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2" fill="hold" nodeType="afterEffect">
                                  <p:stCondLst>
                                    <p:cond delay="250"/>
                                  </p:stCondLst>
                                  <p:childTnLst>
                                    <p:set>
                                      <p:cBhvr>
                                        <p:cTn id="22" dur="1" fill="hold">
                                          <p:stCondLst>
                                            <p:cond delay="0"/>
                                          </p:stCondLst>
                                        </p:cTn>
                                        <p:tgtEl>
                                          <p:spTgt spid="10248"/>
                                        </p:tgtEl>
                                        <p:attrNameLst>
                                          <p:attrName>style.visibility</p:attrName>
                                        </p:attrNameLst>
                                      </p:cBhvr>
                                      <p:to>
                                        <p:strVal val="visible"/>
                                      </p:to>
                                    </p:set>
                                    <p:anim calcmode="lin" valueType="num">
                                      <p:cBhvr additive="base">
                                        <p:cTn id="23" dur="500" fill="hold"/>
                                        <p:tgtEl>
                                          <p:spTgt spid="10248"/>
                                        </p:tgtEl>
                                        <p:attrNameLst>
                                          <p:attrName>ppt_x</p:attrName>
                                        </p:attrNameLst>
                                      </p:cBhvr>
                                      <p:tavLst>
                                        <p:tav tm="0">
                                          <p:val>
                                            <p:strVal val="1+#ppt_w/2"/>
                                          </p:val>
                                        </p:tav>
                                        <p:tav tm="100000">
                                          <p:val>
                                            <p:strVal val="#ppt_x"/>
                                          </p:val>
                                        </p:tav>
                                      </p:tavLst>
                                    </p:anim>
                                    <p:anim calcmode="lin" valueType="num">
                                      <p:cBhvr additive="base">
                                        <p:cTn id="24" dur="500" fill="hold"/>
                                        <p:tgtEl>
                                          <p:spTgt spid="1024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0249"/>
                                        </p:tgtEl>
                                        <p:attrNameLst>
                                          <p:attrName>style.visibility</p:attrName>
                                        </p:attrNameLst>
                                      </p:cBhvr>
                                      <p:to>
                                        <p:strVal val="visible"/>
                                      </p:to>
                                    </p:set>
                                    <p:anim calcmode="lin" valueType="num">
                                      <p:cBhvr additive="base">
                                        <p:cTn id="29" dur="500" fill="hold"/>
                                        <p:tgtEl>
                                          <p:spTgt spid="10249"/>
                                        </p:tgtEl>
                                        <p:attrNameLst>
                                          <p:attrName>ppt_x</p:attrName>
                                        </p:attrNameLst>
                                      </p:cBhvr>
                                      <p:tavLst>
                                        <p:tav tm="0">
                                          <p:val>
                                            <p:strVal val="0-#ppt_w/2"/>
                                          </p:val>
                                        </p:tav>
                                        <p:tav tm="100000">
                                          <p:val>
                                            <p:strVal val="#ppt_x"/>
                                          </p:val>
                                        </p:tav>
                                      </p:tavLst>
                                    </p:anim>
                                    <p:anim calcmode="lin" valueType="num">
                                      <p:cBhvr additive="base">
                                        <p:cTn id="30" dur="500" fill="hold"/>
                                        <p:tgtEl>
                                          <p:spTgt spid="10249"/>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0"/>
                            </p:stCondLst>
                            <p:childTnLst>
                              <p:par>
                                <p:cTn id="32" presetID="2" presetClass="entr" presetSubtype="2" fill="hold" nodeType="afterEffect">
                                  <p:stCondLst>
                                    <p:cond delay="250"/>
                                  </p:stCondLst>
                                  <p:childTnLst>
                                    <p:set>
                                      <p:cBhvr>
                                        <p:cTn id="33" dur="1" fill="hold">
                                          <p:stCondLst>
                                            <p:cond delay="0"/>
                                          </p:stCondLst>
                                        </p:cTn>
                                        <p:tgtEl>
                                          <p:spTgt spid="10250"/>
                                        </p:tgtEl>
                                        <p:attrNameLst>
                                          <p:attrName>style.visibility</p:attrName>
                                        </p:attrNameLst>
                                      </p:cBhvr>
                                      <p:to>
                                        <p:strVal val="visible"/>
                                      </p:to>
                                    </p:set>
                                    <p:anim calcmode="lin" valueType="num">
                                      <p:cBhvr additive="base">
                                        <p:cTn id="34" dur="500" fill="hold"/>
                                        <p:tgtEl>
                                          <p:spTgt spid="10250"/>
                                        </p:tgtEl>
                                        <p:attrNameLst>
                                          <p:attrName>ppt_x</p:attrName>
                                        </p:attrNameLst>
                                      </p:cBhvr>
                                      <p:tavLst>
                                        <p:tav tm="0">
                                          <p:val>
                                            <p:strVal val="1+#ppt_w/2"/>
                                          </p:val>
                                        </p:tav>
                                        <p:tav tm="100000">
                                          <p:val>
                                            <p:strVal val="#ppt_x"/>
                                          </p:val>
                                        </p:tav>
                                      </p:tavLst>
                                    </p:anim>
                                    <p:anim calcmode="lin" valueType="num">
                                      <p:cBhvr additive="base">
                                        <p:cTn id="35" dur="500" fill="hold"/>
                                        <p:tgtEl>
                                          <p:spTgt spid="10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P spid="10247" grpId="0" autoUpdateAnimBg="0"/>
      <p:bldP spid="1024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2292" name="Rectangle 3"/>
          <p:cNvSpPr>
            <a:spLocks noGrp="1" noChangeArrowheads="1"/>
          </p:cNvSpPr>
          <p:nvPr>
            <p:ph type="title"/>
          </p:nvPr>
        </p:nvSpPr>
        <p:spPr>
          <a:xfrm>
            <a:off x="0" y="16953"/>
            <a:ext cx="11774659" cy="1325563"/>
          </a:xfrm>
          <a:noFill/>
        </p:spPr>
        <p:txBody>
          <a:bodyPr>
            <a:normAutofit/>
          </a:bodyPr>
          <a:lstStyle/>
          <a:p>
            <a:pPr eaLnBrk="1" hangingPunct="1"/>
            <a:r>
              <a:rPr lang="en-US" altLang="en-US" sz="4000" b="1" dirty="0" smtClean="0">
                <a:solidFill>
                  <a:srgbClr val="003399"/>
                </a:solidFill>
                <a:latin typeface="Georgia" panose="02040502050405020303" pitchFamily="18" charset="0"/>
              </a:rPr>
              <a:t>Obstacles to effective time management</a:t>
            </a:r>
          </a:p>
        </p:txBody>
      </p:sp>
      <p:sp>
        <p:nvSpPr>
          <p:cNvPr id="13316" name="Text Box 4"/>
          <p:cNvSpPr txBox="1">
            <a:spLocks noChangeArrowheads="1"/>
          </p:cNvSpPr>
          <p:nvPr/>
        </p:nvSpPr>
        <p:spPr bwMode="auto">
          <a:xfrm>
            <a:off x="228600" y="1828801"/>
            <a:ext cx="533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dirty="0"/>
              <a:t>Too many things at once</a:t>
            </a:r>
          </a:p>
        </p:txBody>
      </p:sp>
      <p:pic>
        <p:nvPicPr>
          <p:cNvPr id="13317" name="Picture 5" descr="C:\WINNT\Profiles\tpietras\Application Data\Microsoft\Media Catalog\Downloaded Clips\cl1f\j0078626.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1" y="1219201"/>
            <a:ext cx="14446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6"/>
          <p:cNvSpPr txBox="1">
            <a:spLocks noChangeArrowheads="1"/>
          </p:cNvSpPr>
          <p:nvPr/>
        </p:nvSpPr>
        <p:spPr bwMode="auto">
          <a:xfrm>
            <a:off x="5219114" y="3497264"/>
            <a:ext cx="43820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dirty="0"/>
              <a:t>Stress and </a:t>
            </a:r>
            <a:r>
              <a:rPr lang="en-US" altLang="en-US" sz="3600" dirty="0" smtClean="0"/>
              <a:t>tiredness</a:t>
            </a:r>
            <a:endParaRPr lang="en-US" altLang="en-US" sz="3600" dirty="0"/>
          </a:p>
        </p:txBody>
      </p:sp>
      <p:pic>
        <p:nvPicPr>
          <p:cNvPr id="13319" name="Picture 7" descr="C:\WINNT\Profiles\tpietras\Application Data\Microsoft\Media Catalog\Downloaded Clips\cl2\PE06127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201" y="3040063"/>
            <a:ext cx="18145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8"/>
          <p:cNvSpPr txBox="1">
            <a:spLocks noChangeArrowheads="1"/>
          </p:cNvSpPr>
          <p:nvPr/>
        </p:nvSpPr>
        <p:spPr bwMode="auto">
          <a:xfrm>
            <a:off x="228600" y="5165727"/>
            <a:ext cx="4724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dirty="0"/>
              <a:t>All work and no play</a:t>
            </a:r>
          </a:p>
        </p:txBody>
      </p:sp>
      <p:pic>
        <p:nvPicPr>
          <p:cNvPr id="13321" name="Picture 9" descr="C:\WINNT\Profiles\tpietras\Application Data\Microsoft\Media Catalog\Downloaded Clips\cl25\j0093779.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1" y="4403727"/>
            <a:ext cx="1509713"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18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0-#ppt_w/2"/>
                                          </p:val>
                                        </p:tav>
                                        <p:tav tm="100000">
                                          <p:val>
                                            <p:strVal val="#ppt_x"/>
                                          </p:val>
                                        </p:tav>
                                      </p:tavLst>
                                    </p:anim>
                                    <p:anim calcmode="lin" valueType="num">
                                      <p:cBhvr additive="base">
                                        <p:cTn id="8" dur="500" fill="hold"/>
                                        <p:tgtEl>
                                          <p:spTgt spid="1331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250"/>
                                  </p:stCondLst>
                                  <p:childTnLst>
                                    <p:set>
                                      <p:cBhvr>
                                        <p:cTn id="11" dur="1" fill="hold">
                                          <p:stCondLst>
                                            <p:cond delay="0"/>
                                          </p:stCondLst>
                                        </p:cTn>
                                        <p:tgtEl>
                                          <p:spTgt spid="13317"/>
                                        </p:tgtEl>
                                        <p:attrNameLst>
                                          <p:attrName>style.visibility</p:attrName>
                                        </p:attrNameLst>
                                      </p:cBhvr>
                                      <p:to>
                                        <p:strVal val="visible"/>
                                      </p:to>
                                    </p:set>
                                    <p:anim calcmode="lin" valueType="num">
                                      <p:cBhvr additive="base">
                                        <p:cTn id="12" dur="500" fill="hold"/>
                                        <p:tgtEl>
                                          <p:spTgt spid="13317"/>
                                        </p:tgtEl>
                                        <p:attrNameLst>
                                          <p:attrName>ppt_x</p:attrName>
                                        </p:attrNameLst>
                                      </p:cBhvr>
                                      <p:tavLst>
                                        <p:tav tm="0">
                                          <p:val>
                                            <p:strVal val="1+#ppt_w/2"/>
                                          </p:val>
                                        </p:tav>
                                        <p:tav tm="100000">
                                          <p:val>
                                            <p:strVal val="#ppt_x"/>
                                          </p:val>
                                        </p:tav>
                                      </p:tavLst>
                                    </p:anim>
                                    <p:anim calcmode="lin" valueType="num">
                                      <p:cBhvr additive="base">
                                        <p:cTn id="13" dur="500" fill="hold"/>
                                        <p:tgtEl>
                                          <p:spTgt spid="1331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3318"/>
                                        </p:tgtEl>
                                        <p:attrNameLst>
                                          <p:attrName>style.visibility</p:attrName>
                                        </p:attrNameLst>
                                      </p:cBhvr>
                                      <p:to>
                                        <p:strVal val="visible"/>
                                      </p:to>
                                    </p:set>
                                    <p:anim calcmode="lin" valueType="num">
                                      <p:cBhvr additive="base">
                                        <p:cTn id="18" dur="500" fill="hold"/>
                                        <p:tgtEl>
                                          <p:spTgt spid="13318"/>
                                        </p:tgtEl>
                                        <p:attrNameLst>
                                          <p:attrName>ppt_x</p:attrName>
                                        </p:attrNameLst>
                                      </p:cBhvr>
                                      <p:tavLst>
                                        <p:tav tm="0">
                                          <p:val>
                                            <p:strVal val="0-#ppt_w/2"/>
                                          </p:val>
                                        </p:tav>
                                        <p:tav tm="100000">
                                          <p:val>
                                            <p:strVal val="#ppt_x"/>
                                          </p:val>
                                        </p:tav>
                                      </p:tavLst>
                                    </p:anim>
                                    <p:anim calcmode="lin" valueType="num">
                                      <p:cBhvr additive="base">
                                        <p:cTn id="19" dur="500" fill="hold"/>
                                        <p:tgtEl>
                                          <p:spTgt spid="13318"/>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2" fill="hold" nodeType="afterEffect">
                                  <p:stCondLst>
                                    <p:cond delay="250"/>
                                  </p:stCondLst>
                                  <p:childTnLst>
                                    <p:set>
                                      <p:cBhvr>
                                        <p:cTn id="22" dur="1" fill="hold">
                                          <p:stCondLst>
                                            <p:cond delay="0"/>
                                          </p:stCondLst>
                                        </p:cTn>
                                        <p:tgtEl>
                                          <p:spTgt spid="13319"/>
                                        </p:tgtEl>
                                        <p:attrNameLst>
                                          <p:attrName>style.visibility</p:attrName>
                                        </p:attrNameLst>
                                      </p:cBhvr>
                                      <p:to>
                                        <p:strVal val="visible"/>
                                      </p:to>
                                    </p:set>
                                    <p:anim calcmode="lin" valueType="num">
                                      <p:cBhvr additive="base">
                                        <p:cTn id="23" dur="500" fill="hold"/>
                                        <p:tgtEl>
                                          <p:spTgt spid="13319"/>
                                        </p:tgtEl>
                                        <p:attrNameLst>
                                          <p:attrName>ppt_x</p:attrName>
                                        </p:attrNameLst>
                                      </p:cBhvr>
                                      <p:tavLst>
                                        <p:tav tm="0">
                                          <p:val>
                                            <p:strVal val="1+#ppt_w/2"/>
                                          </p:val>
                                        </p:tav>
                                        <p:tav tm="100000">
                                          <p:val>
                                            <p:strVal val="#ppt_x"/>
                                          </p:val>
                                        </p:tav>
                                      </p:tavLst>
                                    </p:anim>
                                    <p:anim calcmode="lin" valueType="num">
                                      <p:cBhvr additive="base">
                                        <p:cTn id="24" dur="500" fill="hold"/>
                                        <p:tgtEl>
                                          <p:spTgt spid="13319"/>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3320"/>
                                        </p:tgtEl>
                                        <p:attrNameLst>
                                          <p:attrName>style.visibility</p:attrName>
                                        </p:attrNameLst>
                                      </p:cBhvr>
                                      <p:to>
                                        <p:strVal val="visible"/>
                                      </p:to>
                                    </p:set>
                                    <p:anim calcmode="lin" valueType="num">
                                      <p:cBhvr additive="base">
                                        <p:cTn id="29" dur="500" fill="hold"/>
                                        <p:tgtEl>
                                          <p:spTgt spid="13320"/>
                                        </p:tgtEl>
                                        <p:attrNameLst>
                                          <p:attrName>ppt_x</p:attrName>
                                        </p:attrNameLst>
                                      </p:cBhvr>
                                      <p:tavLst>
                                        <p:tav tm="0">
                                          <p:val>
                                            <p:strVal val="0-#ppt_w/2"/>
                                          </p:val>
                                        </p:tav>
                                        <p:tav tm="100000">
                                          <p:val>
                                            <p:strVal val="#ppt_x"/>
                                          </p:val>
                                        </p:tav>
                                      </p:tavLst>
                                    </p:anim>
                                    <p:anim calcmode="lin" valueType="num">
                                      <p:cBhvr additive="base">
                                        <p:cTn id="30" dur="500" fill="hold"/>
                                        <p:tgtEl>
                                          <p:spTgt spid="13320"/>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0"/>
                            </p:stCondLst>
                            <p:childTnLst>
                              <p:par>
                                <p:cTn id="32" presetID="2" presetClass="entr" presetSubtype="2" fill="hold" nodeType="afterEffect">
                                  <p:stCondLst>
                                    <p:cond delay="250"/>
                                  </p:stCondLst>
                                  <p:childTnLst>
                                    <p:set>
                                      <p:cBhvr>
                                        <p:cTn id="33" dur="1" fill="hold">
                                          <p:stCondLst>
                                            <p:cond delay="0"/>
                                          </p:stCondLst>
                                        </p:cTn>
                                        <p:tgtEl>
                                          <p:spTgt spid="13321"/>
                                        </p:tgtEl>
                                        <p:attrNameLst>
                                          <p:attrName>style.visibility</p:attrName>
                                        </p:attrNameLst>
                                      </p:cBhvr>
                                      <p:to>
                                        <p:strVal val="visible"/>
                                      </p:to>
                                    </p:set>
                                    <p:anim calcmode="lin" valueType="num">
                                      <p:cBhvr additive="base">
                                        <p:cTn id="34" dur="500" fill="hold"/>
                                        <p:tgtEl>
                                          <p:spTgt spid="13321"/>
                                        </p:tgtEl>
                                        <p:attrNameLst>
                                          <p:attrName>ppt_x</p:attrName>
                                        </p:attrNameLst>
                                      </p:cBhvr>
                                      <p:tavLst>
                                        <p:tav tm="0">
                                          <p:val>
                                            <p:strVal val="1+#ppt_w/2"/>
                                          </p:val>
                                        </p:tav>
                                        <p:tav tm="100000">
                                          <p:val>
                                            <p:strVal val="#ppt_x"/>
                                          </p:val>
                                        </p:tav>
                                      </p:tavLst>
                                    </p:anim>
                                    <p:anim calcmode="lin" valueType="num">
                                      <p:cBhvr additive="base">
                                        <p:cTn id="35" dur="500" fill="hold"/>
                                        <p:tgtEl>
                                          <p:spTgt spid="133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utoUpdateAnimBg="0"/>
      <p:bldP spid="13318" grpId="0" autoUpdateAnimBg="0"/>
      <p:bldP spid="1332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4340" name="Rectangle 3"/>
          <p:cNvSpPr>
            <a:spLocks noGrp="1" noChangeArrowheads="1"/>
          </p:cNvSpPr>
          <p:nvPr>
            <p:ph type="title"/>
          </p:nvPr>
        </p:nvSpPr>
        <p:spPr>
          <a:xfrm>
            <a:off x="3702050" y="28574"/>
            <a:ext cx="5196840" cy="1325563"/>
          </a:xfrm>
          <a:noFill/>
        </p:spPr>
        <p:txBody>
          <a:bodyPr/>
          <a:lstStyle/>
          <a:p>
            <a:pPr eaLnBrk="1" hangingPunct="1"/>
            <a:r>
              <a:rPr lang="en-US" altLang="en-US" b="1" dirty="0" smtClean="0">
                <a:solidFill>
                  <a:srgbClr val="003399"/>
                </a:solidFill>
                <a:latin typeface="Georgia" panose="02040502050405020303" pitchFamily="18" charset="0"/>
              </a:rPr>
              <a:t>What can we do?</a:t>
            </a:r>
          </a:p>
        </p:txBody>
      </p:sp>
      <p:pic>
        <p:nvPicPr>
          <p:cNvPr id="14341" name="Picture 5" descr="C:\WINNT\Profiles\tpietras\Application Data\Microsoft\Media Catalog\Downloaded Clips\cl0\BS01890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4305" y="2856283"/>
            <a:ext cx="855490" cy="107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C:\WINNT\Profiles\tpietras\Application Data\Microsoft\Media Catalog\Downloaded Clips\cl0\BS01890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0216" y="1294432"/>
            <a:ext cx="1028234" cy="129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C:\WINNT\Profiles\tpietras\Application Data\Microsoft\Media Catalog\Downloaded Clips\cl0\BS01890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1182" y="1219685"/>
            <a:ext cx="10271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C:\WINNT\Profiles\tpietras\Application Data\Microsoft\Media Catalog\Downloaded Clips\cl0\BS01890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2022" y="3077502"/>
            <a:ext cx="6651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9"/>
          <p:cNvSpPr txBox="1">
            <a:spLocks noChangeArrowheads="1"/>
          </p:cNvSpPr>
          <p:nvPr/>
        </p:nvSpPr>
        <p:spPr bwMode="auto">
          <a:xfrm>
            <a:off x="2895600" y="42672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Tx/>
              <a:buChar char="•"/>
            </a:pPr>
            <a:endParaRPr lang="en-US" altLang="en-US"/>
          </a:p>
        </p:txBody>
      </p:sp>
      <p:sp>
        <p:nvSpPr>
          <p:cNvPr id="14346" name="Text Box 10"/>
          <p:cNvSpPr txBox="1">
            <a:spLocks noChangeArrowheads="1"/>
          </p:cNvSpPr>
          <p:nvPr/>
        </p:nvSpPr>
        <p:spPr bwMode="auto">
          <a:xfrm>
            <a:off x="2667000" y="41148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p>
        </p:txBody>
      </p:sp>
      <p:sp>
        <p:nvSpPr>
          <p:cNvPr id="15371" name="Text Box 11"/>
          <p:cNvSpPr txBox="1">
            <a:spLocks noChangeArrowheads="1"/>
          </p:cNvSpPr>
          <p:nvPr/>
        </p:nvSpPr>
        <p:spPr bwMode="auto">
          <a:xfrm>
            <a:off x="2514600" y="4046809"/>
            <a:ext cx="685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600" dirty="0">
                <a:solidFill>
                  <a:srgbClr val="002060"/>
                </a:solidFill>
              </a:rPr>
              <a:t>Recognize that obstacles exist</a:t>
            </a:r>
          </a:p>
        </p:txBody>
      </p:sp>
      <p:sp>
        <p:nvSpPr>
          <p:cNvPr id="15372" name="Text Box 12"/>
          <p:cNvSpPr txBox="1">
            <a:spLocks noChangeArrowheads="1"/>
          </p:cNvSpPr>
          <p:nvPr/>
        </p:nvSpPr>
        <p:spPr bwMode="auto">
          <a:xfrm>
            <a:off x="2590800" y="4808809"/>
            <a:ext cx="685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600" dirty="0">
                <a:solidFill>
                  <a:srgbClr val="7030A0"/>
                </a:solidFill>
              </a:rPr>
              <a:t>Identify them</a:t>
            </a:r>
          </a:p>
        </p:txBody>
      </p:sp>
      <p:sp>
        <p:nvSpPr>
          <p:cNvPr id="15373" name="Text Box 13"/>
          <p:cNvSpPr txBox="1">
            <a:spLocks noChangeArrowheads="1"/>
          </p:cNvSpPr>
          <p:nvPr/>
        </p:nvSpPr>
        <p:spPr bwMode="auto">
          <a:xfrm>
            <a:off x="2438400" y="5570809"/>
            <a:ext cx="685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600" dirty="0">
                <a:solidFill>
                  <a:srgbClr val="002060"/>
                </a:solidFill>
              </a:rPr>
              <a:t>Employ strategies to overcome</a:t>
            </a:r>
          </a:p>
        </p:txBody>
      </p:sp>
      <p:pic>
        <p:nvPicPr>
          <p:cNvPr id="14350"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1747" y="1407608"/>
            <a:ext cx="3720906" cy="228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313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additive="base">
                                        <p:cTn id="7" dur="500" fill="hold"/>
                                        <p:tgtEl>
                                          <p:spTgt spid="15371"/>
                                        </p:tgtEl>
                                        <p:attrNameLst>
                                          <p:attrName>ppt_x</p:attrName>
                                        </p:attrNameLst>
                                      </p:cBhvr>
                                      <p:tavLst>
                                        <p:tav tm="0">
                                          <p:val>
                                            <p:strVal val="0-#ppt_w/2"/>
                                          </p:val>
                                        </p:tav>
                                        <p:tav tm="100000">
                                          <p:val>
                                            <p:strVal val="#ppt_x"/>
                                          </p:val>
                                        </p:tav>
                                      </p:tavLst>
                                    </p:anim>
                                    <p:anim calcmode="lin" valueType="num">
                                      <p:cBhvr additive="base">
                                        <p:cTn id="8" dur="500" fill="hold"/>
                                        <p:tgtEl>
                                          <p:spTgt spid="1537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72"/>
                                        </p:tgtEl>
                                        <p:attrNameLst>
                                          <p:attrName>style.visibility</p:attrName>
                                        </p:attrNameLst>
                                      </p:cBhvr>
                                      <p:to>
                                        <p:strVal val="visible"/>
                                      </p:to>
                                    </p:set>
                                    <p:anim calcmode="lin" valueType="num">
                                      <p:cBhvr additive="base">
                                        <p:cTn id="13" dur="500" fill="hold"/>
                                        <p:tgtEl>
                                          <p:spTgt spid="15372"/>
                                        </p:tgtEl>
                                        <p:attrNameLst>
                                          <p:attrName>ppt_x</p:attrName>
                                        </p:attrNameLst>
                                      </p:cBhvr>
                                      <p:tavLst>
                                        <p:tav tm="0">
                                          <p:val>
                                            <p:strVal val="0-#ppt_w/2"/>
                                          </p:val>
                                        </p:tav>
                                        <p:tav tm="100000">
                                          <p:val>
                                            <p:strVal val="#ppt_x"/>
                                          </p:val>
                                        </p:tav>
                                      </p:tavLst>
                                    </p:anim>
                                    <p:anim calcmode="lin" valueType="num">
                                      <p:cBhvr additive="base">
                                        <p:cTn id="14" dur="500" fill="hold"/>
                                        <p:tgtEl>
                                          <p:spTgt spid="1537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73"/>
                                        </p:tgtEl>
                                        <p:attrNameLst>
                                          <p:attrName>style.visibility</p:attrName>
                                        </p:attrNameLst>
                                      </p:cBhvr>
                                      <p:to>
                                        <p:strVal val="visible"/>
                                      </p:to>
                                    </p:set>
                                    <p:anim calcmode="lin" valueType="num">
                                      <p:cBhvr additive="base">
                                        <p:cTn id="19" dur="500" fill="hold"/>
                                        <p:tgtEl>
                                          <p:spTgt spid="15373"/>
                                        </p:tgtEl>
                                        <p:attrNameLst>
                                          <p:attrName>ppt_x</p:attrName>
                                        </p:attrNameLst>
                                      </p:cBhvr>
                                      <p:tavLst>
                                        <p:tav tm="0">
                                          <p:val>
                                            <p:strVal val="0-#ppt_w/2"/>
                                          </p:val>
                                        </p:tav>
                                        <p:tav tm="100000">
                                          <p:val>
                                            <p:strVal val="#ppt_x"/>
                                          </p:val>
                                        </p:tav>
                                      </p:tavLst>
                                    </p:anim>
                                    <p:anim calcmode="lin" valueType="num">
                                      <p:cBhvr additive="base">
                                        <p:cTn id="20" dur="500" fill="hold"/>
                                        <p:tgtEl>
                                          <p:spTgt spid="153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autoUpdateAnimBg="0"/>
      <p:bldP spid="15372" grpId="0" autoUpdateAnimBg="0"/>
      <p:bldP spid="15373"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1293</Words>
  <Application>Microsoft Office PowerPoint</Application>
  <PresentationFormat>Widescreen</PresentationFormat>
  <Paragraphs>125</Paragraphs>
  <Slides>17</Slides>
  <Notes>8</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Georgia</vt:lpstr>
      <vt:lpstr>Times New Roman</vt:lpstr>
      <vt:lpstr>Wingdings</vt:lpstr>
      <vt:lpstr>Office Theme</vt:lpstr>
      <vt:lpstr>PowerPoint Presentation</vt:lpstr>
      <vt:lpstr>Two Types of People</vt:lpstr>
      <vt:lpstr>Myths about Time Management</vt:lpstr>
      <vt:lpstr>PowerPoint Presentation</vt:lpstr>
      <vt:lpstr>Benefits of time management</vt:lpstr>
      <vt:lpstr>Obstacles to effective time management</vt:lpstr>
      <vt:lpstr>Obstacles to effective time management</vt:lpstr>
      <vt:lpstr>Obstacles to effective time management</vt:lpstr>
      <vt:lpstr>What can we do?</vt:lpstr>
      <vt:lpstr>Steps to Managing Your Time </vt:lpstr>
      <vt:lpstr>Where to start?  Set Goals!  What is Important?</vt:lpstr>
      <vt:lpstr>Prioritize</vt:lpstr>
      <vt:lpstr>Tackle Time Wasters</vt:lpstr>
      <vt:lpstr>Use your waiting time</vt:lpstr>
      <vt:lpstr>Consider your personal prime time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c:creator>
  <cp:lastModifiedBy>admin</cp:lastModifiedBy>
  <cp:revision>27</cp:revision>
  <dcterms:created xsi:type="dcterms:W3CDTF">2018-02-09T11:06:35Z</dcterms:created>
  <dcterms:modified xsi:type="dcterms:W3CDTF">2019-01-02T07:39:12Z</dcterms:modified>
</cp:coreProperties>
</file>