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1887200"/>
  <p:notesSz cx="6858000" cy="9144000"/>
  <p:embeddedFontLst>
    <p:embeddedFont>
      <p:font typeface="Libre Franklin"/>
      <p:regular r:id="rId30"/>
      <p:bold r:id="rId31"/>
      <p:italic r:id="rId32"/>
      <p:boldItalic r:id="rId33"/>
    </p:embeddedFont>
    <p:embeddedFont>
      <p:font typeface="Libre Franklin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4">
          <p15:clr>
            <a:srgbClr val="A4A3A4"/>
          </p15:clr>
        </p15:guide>
      </p15:sldGuideLst>
    </p:ext>
    <p:ext uri="http://customooxmlschemas.google.com/">
      <go:slidesCustomData xmlns:go="http://customooxmlschemas.google.com/" r:id="rId38" roundtripDataSignature="AMtx7mi5smIM3Nfj8GFfumcc6qzudicK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6.xml"/><Relationship Id="rId33" Type="http://schemas.openxmlformats.org/officeDocument/2006/relationships/font" Target="fonts/LibreFranklin-boldItalic.fntdata"/><Relationship Id="rId10" Type="http://schemas.openxmlformats.org/officeDocument/2006/relationships/slide" Target="slides/slide5.xml"/><Relationship Id="rId32" Type="http://schemas.openxmlformats.org/officeDocument/2006/relationships/font" Target="fonts/LibreFranklin-italic.fntdata"/><Relationship Id="rId13" Type="http://schemas.openxmlformats.org/officeDocument/2006/relationships/slide" Target="slides/slide8.xml"/><Relationship Id="rId35" Type="http://schemas.openxmlformats.org/officeDocument/2006/relationships/font" Target="fonts/LibreFranklinMedium-bold.fntdata"/><Relationship Id="rId12" Type="http://schemas.openxmlformats.org/officeDocument/2006/relationships/slide" Target="slides/slide7.xml"/><Relationship Id="rId34" Type="http://schemas.openxmlformats.org/officeDocument/2006/relationships/font" Target="fonts/LibreFranklinMedium-regular.fntdata"/><Relationship Id="rId15" Type="http://schemas.openxmlformats.org/officeDocument/2006/relationships/slide" Target="slides/slide10.xml"/><Relationship Id="rId37" Type="http://schemas.openxmlformats.org/officeDocument/2006/relationships/font" Target="fonts/LibreFranklinMedium-boldItalic.fntdata"/><Relationship Id="rId14" Type="http://schemas.openxmlformats.org/officeDocument/2006/relationships/slide" Target="slides/slide9.xml"/><Relationship Id="rId36" Type="http://schemas.openxmlformats.org/officeDocument/2006/relationships/font" Target="fonts/LibreFranklinMedium-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4: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754063" y="1143000"/>
            <a:ext cx="5349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cxnSp>
        <p:nvCxnSpPr>
          <p:cNvPr id="19" name="Google Shape;19;p26"/>
          <p:cNvCxnSpPr/>
          <p:nvPr/>
        </p:nvCxnSpPr>
        <p:spPr>
          <a:xfrm>
            <a:off x="668655" y="5349904"/>
            <a:ext cx="11218545" cy="2381"/>
          </a:xfrm>
          <a:prstGeom prst="straightConnector1">
            <a:avLst/>
          </a:prstGeom>
          <a:noFill/>
          <a:ln cap="flat" cmpd="sng" w="9525">
            <a:solidFill>
              <a:schemeClr val="accent1"/>
            </a:solidFill>
            <a:prstDash val="solid"/>
            <a:round/>
            <a:headEnd len="sm" w="sm" type="none"/>
            <a:tailEnd len="sm" w="sm" type="none"/>
          </a:ln>
        </p:spPr>
      </p:cxnSp>
      <p:sp>
        <p:nvSpPr>
          <p:cNvPr id="20" name="Google Shape;20;p26"/>
          <p:cNvSpPr txBox="1"/>
          <p:nvPr>
            <p:ph type="ctrTitle"/>
          </p:nvPr>
        </p:nvSpPr>
        <p:spPr>
          <a:xfrm>
            <a:off x="495300" y="4853413"/>
            <a:ext cx="1099566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6"/>
          <p:cNvSpPr txBox="1"/>
          <p:nvPr>
            <p:ph idx="1" type="subTitle"/>
          </p:nvPr>
        </p:nvSpPr>
        <p:spPr>
          <a:xfrm>
            <a:off x="495300" y="3886200"/>
            <a:ext cx="10995660" cy="914400"/>
          </a:xfrm>
          <a:prstGeom prst="rect">
            <a:avLst/>
          </a:prstGeom>
          <a:noFill/>
          <a:ln>
            <a:noFill/>
          </a:ln>
        </p:spPr>
        <p:txBody>
          <a:bodyPr anchorCtr="0" anchor="b" bIns="45700" lIns="91425" spcFirstLastPara="1" rIns="91425" wrap="square" tIns="45700">
            <a:normAutofit/>
          </a:bodyPr>
          <a:lstStyle>
            <a:lvl1pPr lvl="0" algn="l">
              <a:spcBef>
                <a:spcPts val="480"/>
              </a:spcBef>
              <a:spcAft>
                <a:spcPts val="0"/>
              </a:spcAft>
              <a:buSzPts val="1680"/>
              <a:buNone/>
              <a:defRPr sz="2400">
                <a:solidFill>
                  <a:srgbClr val="5C5A5F"/>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22" name="Google Shape;22;p26"/>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6"/>
          <p:cNvSpPr txBox="1"/>
          <p:nvPr>
            <p:ph idx="12" type="sldNum"/>
          </p:nvPr>
        </p:nvSpPr>
        <p:spPr>
          <a:xfrm>
            <a:off x="10698480" y="6473952"/>
            <a:ext cx="986637"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5"/>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txBox="1"/>
          <p:nvPr>
            <p:ph idx="1" type="body"/>
          </p:nvPr>
        </p:nvSpPr>
        <p:spPr>
          <a:xfrm rot="5400000">
            <a:off x="3779678" y="-1829274"/>
            <a:ext cx="4525963" cy="1129284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2" name="Google Shape;82;p35"/>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5" name="Shape 85"/>
        <p:cNvGrpSpPr/>
        <p:nvPr/>
      </p:nvGrpSpPr>
      <p:grpSpPr>
        <a:xfrm>
          <a:off x="0" y="0"/>
          <a:ext cx="0" cy="0"/>
          <a:chOff x="0" y="0"/>
          <a:chExt cx="0" cy="0"/>
        </a:xfrm>
      </p:grpSpPr>
      <p:sp>
        <p:nvSpPr>
          <p:cNvPr id="86" name="Google Shape;86;p36"/>
          <p:cNvSpPr txBox="1"/>
          <p:nvPr>
            <p:ph type="title"/>
          </p:nvPr>
        </p:nvSpPr>
        <p:spPr>
          <a:xfrm rot="5400000">
            <a:off x="7178358" y="2286321"/>
            <a:ext cx="5851525" cy="23774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6"/>
          <p:cNvSpPr txBox="1"/>
          <p:nvPr>
            <p:ph idx="1" type="body"/>
          </p:nvPr>
        </p:nvSpPr>
        <p:spPr>
          <a:xfrm rot="5400000">
            <a:off x="1730058" y="-586419"/>
            <a:ext cx="5851525" cy="812292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8" name="Google Shape;88;p36"/>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6"/>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7"/>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7"/>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28" name="Google Shape;28;p27"/>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1" type="ftr"/>
          </p:nvPr>
        </p:nvSpPr>
        <p:spPr>
          <a:xfrm>
            <a:off x="4655820" y="76202"/>
            <a:ext cx="376428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2" type="sldNum"/>
          </p:nvPr>
        </p:nvSpPr>
        <p:spPr>
          <a:xfrm>
            <a:off x="10698480" y="6473952"/>
            <a:ext cx="986637"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cxnSp>
        <p:nvCxnSpPr>
          <p:cNvPr id="32" name="Google Shape;32;p28"/>
          <p:cNvCxnSpPr/>
          <p:nvPr/>
        </p:nvCxnSpPr>
        <p:spPr>
          <a:xfrm>
            <a:off x="668655" y="3444904"/>
            <a:ext cx="11218545" cy="2381"/>
          </a:xfrm>
          <a:prstGeom prst="straightConnector1">
            <a:avLst/>
          </a:prstGeom>
          <a:noFill/>
          <a:ln cap="flat" cmpd="sng" w="9525">
            <a:solidFill>
              <a:schemeClr val="accent1"/>
            </a:solidFill>
            <a:prstDash val="solid"/>
            <a:round/>
            <a:headEnd len="sm" w="sm" type="none"/>
            <a:tailEnd len="sm" w="sm" type="none"/>
          </a:ln>
        </p:spPr>
      </p:cxnSp>
      <p:sp>
        <p:nvSpPr>
          <p:cNvPr id="33" name="Google Shape;33;p28"/>
          <p:cNvSpPr txBox="1"/>
          <p:nvPr>
            <p:ph idx="1" type="body"/>
          </p:nvPr>
        </p:nvSpPr>
        <p:spPr>
          <a:xfrm>
            <a:off x="495300" y="1676400"/>
            <a:ext cx="10995660" cy="1219200"/>
          </a:xfrm>
          <a:prstGeom prst="rect">
            <a:avLst/>
          </a:prstGeom>
          <a:noFill/>
          <a:ln>
            <a:noFill/>
          </a:ln>
        </p:spPr>
        <p:txBody>
          <a:bodyPr anchorCtr="0" anchor="b" bIns="45700" lIns="91425" spcFirstLastPara="1" rIns="91425" wrap="square" tIns="45700">
            <a:normAutofit/>
          </a:bodyPr>
          <a:lstStyle>
            <a:lvl1pPr indent="-228600" lvl="0" marL="457200" algn="r">
              <a:spcBef>
                <a:spcPts val="400"/>
              </a:spcBef>
              <a:spcAft>
                <a:spcPts val="0"/>
              </a:spcAft>
              <a:buSzPts val="1400"/>
              <a:buNone/>
              <a:defRPr sz="2000">
                <a:solidFill>
                  <a:srgbClr val="B0AAB7"/>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4" name="Google Shape;34;p28"/>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28"/>
          <p:cNvSpPr txBox="1"/>
          <p:nvPr>
            <p:ph type="title"/>
          </p:nvPr>
        </p:nvSpPr>
        <p:spPr>
          <a:xfrm>
            <a:off x="234618" y="2947087"/>
            <a:ext cx="1129284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9"/>
          <p:cNvSpPr txBox="1"/>
          <p:nvPr>
            <p:ph type="title"/>
          </p:nvPr>
        </p:nvSpPr>
        <p:spPr>
          <a:xfrm>
            <a:off x="392277" y="457200"/>
            <a:ext cx="1129284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9"/>
          <p:cNvSpPr txBox="1"/>
          <p:nvPr>
            <p:ph idx="1" type="body"/>
          </p:nvPr>
        </p:nvSpPr>
        <p:spPr>
          <a:xfrm>
            <a:off x="396240" y="1600200"/>
            <a:ext cx="54483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1" name="Google Shape;41;p29"/>
          <p:cNvSpPr txBox="1"/>
          <p:nvPr>
            <p:ph idx="2" type="body"/>
          </p:nvPr>
        </p:nvSpPr>
        <p:spPr>
          <a:xfrm>
            <a:off x="6042660" y="1600200"/>
            <a:ext cx="564642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2" name="Google Shape;42;p29"/>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5" name="Shape 45"/>
        <p:cNvGrpSpPr/>
        <p:nvPr/>
      </p:nvGrpSpPr>
      <p:grpSpPr>
        <a:xfrm>
          <a:off x="0" y="0"/>
          <a:ext cx="0" cy="0"/>
          <a:chOff x="0" y="0"/>
          <a:chExt cx="0" cy="0"/>
        </a:xfrm>
      </p:grpSpPr>
      <p:sp>
        <p:nvSpPr>
          <p:cNvPr id="46" name="Google Shape;46;p30"/>
          <p:cNvSpPr txBox="1"/>
          <p:nvPr>
            <p:ph type="title"/>
          </p:nvPr>
        </p:nvSpPr>
        <p:spPr>
          <a:xfrm>
            <a:off x="396240" y="5410200"/>
            <a:ext cx="1119378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0"/>
          <p:cNvSpPr txBox="1"/>
          <p:nvPr>
            <p:ph idx="1" type="body"/>
          </p:nvPr>
        </p:nvSpPr>
        <p:spPr>
          <a:xfrm>
            <a:off x="365878" y="666750"/>
            <a:ext cx="5577723"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96874A"/>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8" name="Google Shape;48;p30"/>
          <p:cNvSpPr txBox="1"/>
          <p:nvPr>
            <p:ph idx="2" type="body"/>
          </p:nvPr>
        </p:nvSpPr>
        <p:spPr>
          <a:xfrm>
            <a:off x="6038534" y="666750"/>
            <a:ext cx="5579913"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96874A"/>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9" name="Google Shape;49;p30"/>
          <p:cNvSpPr txBox="1"/>
          <p:nvPr>
            <p:ph idx="3" type="body"/>
          </p:nvPr>
        </p:nvSpPr>
        <p:spPr>
          <a:xfrm>
            <a:off x="365878" y="1316039"/>
            <a:ext cx="5577723"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0" name="Google Shape;50;p30"/>
          <p:cNvSpPr txBox="1"/>
          <p:nvPr>
            <p:ph idx="4" type="body"/>
          </p:nvPr>
        </p:nvSpPr>
        <p:spPr>
          <a:xfrm>
            <a:off x="6043349" y="1316039"/>
            <a:ext cx="5575097"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1" name="Google Shape;51;p30"/>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10698480" y="6477000"/>
            <a:ext cx="9906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4" name="Google Shape;54;p30"/>
          <p:cNvCxnSpPr/>
          <p:nvPr/>
        </p:nvCxnSpPr>
        <p:spPr>
          <a:xfrm>
            <a:off x="668655" y="6019802"/>
            <a:ext cx="11218545"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31"/>
          <p:cNvSpPr txBox="1"/>
          <p:nvPr>
            <p:ph type="title"/>
          </p:nvPr>
        </p:nvSpPr>
        <p:spPr>
          <a:xfrm>
            <a:off x="392277" y="457200"/>
            <a:ext cx="1129284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1"/>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0" name="Shape 60"/>
        <p:cNvGrpSpPr/>
        <p:nvPr/>
      </p:nvGrpSpPr>
      <p:grpSpPr>
        <a:xfrm>
          <a:off x="0" y="0"/>
          <a:ext cx="0" cy="0"/>
          <a:chOff x="0" y="0"/>
          <a:chExt cx="0" cy="0"/>
        </a:xfrm>
      </p:grpSpPr>
      <p:sp>
        <p:nvSpPr>
          <p:cNvPr id="61" name="Google Shape;61;p32"/>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2"/>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4" name="Shape 64"/>
        <p:cNvGrpSpPr/>
        <p:nvPr/>
      </p:nvGrpSpPr>
      <p:grpSpPr>
        <a:xfrm>
          <a:off x="0" y="0"/>
          <a:ext cx="0" cy="0"/>
          <a:chOff x="0" y="0"/>
          <a:chExt cx="0" cy="0"/>
        </a:xfrm>
      </p:grpSpPr>
      <p:cxnSp>
        <p:nvCxnSpPr>
          <p:cNvPr id="65" name="Google Shape;65;p33"/>
          <p:cNvCxnSpPr/>
          <p:nvPr/>
        </p:nvCxnSpPr>
        <p:spPr>
          <a:xfrm>
            <a:off x="668655" y="5849119"/>
            <a:ext cx="11218545"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33"/>
          <p:cNvSpPr txBox="1"/>
          <p:nvPr>
            <p:ph type="title"/>
          </p:nvPr>
        </p:nvSpPr>
        <p:spPr>
          <a:xfrm>
            <a:off x="594360" y="5486400"/>
            <a:ext cx="1099566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txBox="1"/>
          <p:nvPr>
            <p:ph idx="1" type="body"/>
          </p:nvPr>
        </p:nvSpPr>
        <p:spPr>
          <a:xfrm>
            <a:off x="594360" y="609600"/>
            <a:ext cx="3910807" cy="4800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8" name="Google Shape;68;p33"/>
          <p:cNvSpPr txBox="1"/>
          <p:nvPr>
            <p:ph idx="2" type="body"/>
          </p:nvPr>
        </p:nvSpPr>
        <p:spPr>
          <a:xfrm>
            <a:off x="4647565" y="609600"/>
            <a:ext cx="6942455" cy="4800600"/>
          </a:xfrm>
          <a:prstGeom prst="rect">
            <a:avLst/>
          </a:prstGeom>
          <a:noFill/>
          <a:ln>
            <a:noFill/>
          </a:ln>
        </p:spPr>
        <p:txBody>
          <a:bodyPr anchorCtr="0" anchor="t" bIns="45700" lIns="91425" spcFirstLastPara="1" rIns="91425" wrap="square" tIns="45700">
            <a:norm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9" name="Google Shape;69;p33"/>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34"/>
          <p:cNvSpPr/>
          <p:nvPr>
            <p:ph idx="2" type="pic"/>
          </p:nvPr>
        </p:nvSpPr>
        <p:spPr>
          <a:xfrm>
            <a:off x="4556760" y="616634"/>
            <a:ext cx="653796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4" name="Google Shape;74;p34"/>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4"/>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34"/>
          <p:cNvSpPr txBox="1"/>
          <p:nvPr>
            <p:ph type="title"/>
          </p:nvPr>
        </p:nvSpPr>
        <p:spPr>
          <a:xfrm>
            <a:off x="495300" y="4993760"/>
            <a:ext cx="762762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4"/>
          <p:cNvSpPr txBox="1"/>
          <p:nvPr>
            <p:ph idx="1" type="body"/>
          </p:nvPr>
        </p:nvSpPr>
        <p:spPr>
          <a:xfrm>
            <a:off x="495300" y="5533218"/>
            <a:ext cx="7627620" cy="768350"/>
          </a:xfrm>
          <a:prstGeom prst="rect">
            <a:avLst/>
          </a:prstGeom>
          <a:noFill/>
          <a:ln>
            <a:noFill/>
          </a:ln>
        </p:spPr>
        <p:txBody>
          <a:bodyPr anchorCtr="0" anchor="t" bIns="45700" lIns="109725" spcFirstLastPara="1" rIns="91425" wrap="square" tIns="0">
            <a:norm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25"/>
          <p:cNvCxnSpPr/>
          <p:nvPr/>
        </p:nvCxnSpPr>
        <p:spPr>
          <a:xfrm>
            <a:off x="668655" y="1050900"/>
            <a:ext cx="11218545"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25"/>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25"/>
          <p:cNvSpPr txBox="1"/>
          <p:nvPr>
            <p:ph idx="10" type="dt"/>
          </p:nvPr>
        </p:nvSpPr>
        <p:spPr>
          <a:xfrm>
            <a:off x="8420100" y="76202"/>
            <a:ext cx="3268980" cy="2889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4A259"/>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25"/>
          <p:cNvSpPr txBox="1"/>
          <p:nvPr>
            <p:ph idx="11" type="ftr"/>
          </p:nvPr>
        </p:nvSpPr>
        <p:spPr>
          <a:xfrm>
            <a:off x="4061460" y="76202"/>
            <a:ext cx="4358640" cy="2889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B4A259"/>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25"/>
          <p:cNvSpPr txBox="1"/>
          <p:nvPr>
            <p:ph idx="12" type="sldNum"/>
          </p:nvPr>
        </p:nvSpPr>
        <p:spPr>
          <a:xfrm>
            <a:off x="10698480" y="6477002"/>
            <a:ext cx="9906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B4A259"/>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B4A259"/>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B4A259"/>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B4A259"/>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B4A259"/>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B4A259"/>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B4A259"/>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B4A259"/>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B4A2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5"/>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25"/>
          <p:cNvCxnSpPr/>
          <p:nvPr/>
        </p:nvCxnSpPr>
        <p:spPr>
          <a:xfrm>
            <a:off x="668655" y="1050900"/>
            <a:ext cx="11218545"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25"/>
          <p:cNvCxnSpPr/>
          <p:nvPr/>
        </p:nvCxnSpPr>
        <p:spPr>
          <a:xfrm>
            <a:off x="668655" y="1057988"/>
            <a:ext cx="11218545"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330708" y="3984733"/>
            <a:ext cx="10995660" cy="1222375"/>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Medium"/>
              <a:buNone/>
            </a:pPr>
            <a:r>
              <a:rPr lang="en-US" sz="4000">
                <a:solidFill>
                  <a:schemeClr val="dk1"/>
                </a:solidFill>
              </a:rPr>
              <a:t> </a:t>
            </a:r>
            <a:br>
              <a:rPr lang="en-US">
                <a:solidFill>
                  <a:schemeClr val="dk1"/>
                </a:solidFill>
              </a:rPr>
            </a:br>
            <a:br>
              <a:rPr lang="en-US">
                <a:solidFill>
                  <a:schemeClr val="dk1"/>
                </a:solidFill>
              </a:rPr>
            </a:br>
            <a:r>
              <a:rPr lang="en-US" sz="2200">
                <a:solidFill>
                  <a:schemeClr val="dk1"/>
                </a:solidFill>
              </a:rPr>
              <a:t>PRESENTED BY</a:t>
            </a:r>
            <a:br>
              <a:rPr lang="en-US">
                <a:solidFill>
                  <a:schemeClr val="dk1"/>
                </a:solidFill>
              </a:rPr>
            </a:br>
            <a:r>
              <a:rPr lang="en-US" sz="2700">
                <a:solidFill>
                  <a:schemeClr val="dk1"/>
                </a:solidFill>
              </a:rPr>
              <a:t>FATEMA AKTER </a:t>
            </a:r>
            <a:br>
              <a:rPr lang="en-US" sz="2700">
                <a:solidFill>
                  <a:schemeClr val="dk1"/>
                </a:solidFill>
              </a:rPr>
            </a:br>
            <a:r>
              <a:rPr lang="en-US" sz="2700">
                <a:solidFill>
                  <a:schemeClr val="dk1"/>
                </a:solidFill>
              </a:rPr>
              <a:t>LECTURER</a:t>
            </a:r>
            <a:br>
              <a:rPr lang="en-US" sz="2700">
                <a:solidFill>
                  <a:schemeClr val="dk1"/>
                </a:solidFill>
              </a:rPr>
            </a:br>
            <a:r>
              <a:rPr lang="en-US" sz="2700">
                <a:solidFill>
                  <a:schemeClr val="dk1"/>
                </a:solidFill>
              </a:rPr>
              <a:t>DAFFODIL INTERNATIONAL UNIVERSITY </a:t>
            </a:r>
            <a:endParaRPr/>
          </a:p>
        </p:txBody>
      </p:sp>
      <p:pic>
        <p:nvPicPr>
          <p:cNvPr id="96" name="Google Shape;96;p1"/>
          <p:cNvPicPr preferRelativeResize="0"/>
          <p:nvPr/>
        </p:nvPicPr>
        <p:blipFill rotWithShape="1">
          <a:blip r:embed="rId3">
            <a:alphaModFix/>
          </a:blip>
          <a:srcRect b="0" l="0" r="0" t="0"/>
          <a:stretch/>
        </p:blipFill>
        <p:spPr>
          <a:xfrm>
            <a:off x="0" y="0"/>
            <a:ext cx="12039600" cy="3581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58" name="Google Shape;158;p10"/>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First of all, you need to choose your opinion out of the two given ones. For the task above, you need to choose from these opinions:</a:t>
            </a:r>
            <a:endParaRPr/>
          </a:p>
          <a:p>
            <a:pPr indent="-285750" lvl="1" marL="742950" rtl="0" algn="l">
              <a:spcBef>
                <a:spcPts val="720"/>
              </a:spcBef>
              <a:spcAft>
                <a:spcPts val="0"/>
              </a:spcAft>
              <a:buSzPts val="2520"/>
              <a:buFont typeface="Noto Sans Symbols"/>
              <a:buChar char="❑"/>
            </a:pPr>
            <a:r>
              <a:rPr lang="en-US" sz="3600">
                <a:solidFill>
                  <a:schemeClr val="dk1"/>
                </a:solidFill>
              </a:rPr>
              <a:t>violence in media has a damaging effect on the society</a:t>
            </a:r>
            <a:endParaRPr/>
          </a:p>
          <a:p>
            <a:pPr indent="-285750" lvl="1" marL="742950" rtl="0" algn="l">
              <a:spcBef>
                <a:spcPts val="720"/>
              </a:spcBef>
              <a:spcAft>
                <a:spcPts val="0"/>
              </a:spcAft>
              <a:buSzPts val="2520"/>
              <a:buFont typeface="Noto Sans Symbols"/>
              <a:buChar char="❑"/>
            </a:pPr>
            <a:r>
              <a:rPr lang="en-US" sz="3600">
                <a:solidFill>
                  <a:schemeClr val="dk1"/>
                </a:solidFill>
              </a:rPr>
              <a:t>violence in media doesn’t have a damaging effect on the society</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65" name="Google Shape;165;p11"/>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360"/>
              <a:buFont typeface="Noto Sans Symbols"/>
              <a:buChar char="❑"/>
            </a:pPr>
            <a:r>
              <a:rPr lang="en-US" sz="4800">
                <a:solidFill>
                  <a:schemeClr val="dk1"/>
                </a:solidFill>
              </a:rPr>
              <a:t>Then, you have to generate your arguments for the chosen opinion. Let’s figure out some supporting points for each of the given opinions:</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Medium"/>
              <a:buNone/>
            </a:pPr>
            <a:r>
              <a:rPr lang="en-US">
                <a:solidFill>
                  <a:schemeClr val="dk1"/>
                </a:solidFill>
              </a:rPr>
              <a:t>VIOLENCE IN MEDIA HAS A DAMAGING EFFECT ON THE SOCIETY</a:t>
            </a:r>
            <a:br>
              <a:rPr lang="en-US">
                <a:solidFill>
                  <a:schemeClr val="dk1"/>
                </a:solidFill>
              </a:rPr>
            </a:br>
            <a:endParaRPr>
              <a:solidFill>
                <a:schemeClr val="dk1"/>
              </a:solidFill>
            </a:endParaRPr>
          </a:p>
        </p:txBody>
      </p:sp>
      <p:sp>
        <p:nvSpPr>
          <p:cNvPr id="172" name="Google Shape;172;p12"/>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people often copy actions they see on TV</a:t>
            </a:r>
            <a:endParaRPr/>
          </a:p>
          <a:p>
            <a:pPr indent="-342900" lvl="0" marL="342900" rtl="0" algn="l">
              <a:spcBef>
                <a:spcPts val="800"/>
              </a:spcBef>
              <a:spcAft>
                <a:spcPts val="0"/>
              </a:spcAft>
              <a:buSzPts val="2800"/>
              <a:buFont typeface="Noto Sans Symbols"/>
              <a:buChar char="❑"/>
            </a:pPr>
            <a:r>
              <a:rPr lang="en-US" sz="4000">
                <a:solidFill>
                  <a:schemeClr val="dk1"/>
                </a:solidFill>
              </a:rPr>
              <a:t>violent video games teach people that aggressiveness is normal in everyday life</a:t>
            </a:r>
            <a:endParaRPr/>
          </a:p>
          <a:p>
            <a:pPr indent="-342900" lvl="0" marL="342900" rtl="0" algn="l">
              <a:spcBef>
                <a:spcPts val="800"/>
              </a:spcBef>
              <a:spcAft>
                <a:spcPts val="0"/>
              </a:spcAft>
              <a:buSzPts val="2800"/>
              <a:buFont typeface="Noto Sans Symbols"/>
              <a:buChar char="❑"/>
            </a:pPr>
            <a:r>
              <a:rPr lang="en-US" sz="4000">
                <a:solidFill>
                  <a:schemeClr val="dk1"/>
                </a:solidFill>
              </a:rPr>
              <a:t>you have an example of the connection between violence in media and social violence</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Medium"/>
              <a:buNone/>
            </a:pPr>
            <a:r>
              <a:rPr lang="en-US">
                <a:solidFill>
                  <a:schemeClr val="dk1"/>
                </a:solidFill>
              </a:rPr>
              <a:t>VIOLENCE IN MEDIA DOESN’T HAVE A DAMAGING EFFECT ON THE SOCIETY</a:t>
            </a:r>
            <a:br>
              <a:rPr lang="en-US">
                <a:solidFill>
                  <a:schemeClr val="dk1"/>
                </a:solidFill>
              </a:rPr>
            </a:br>
            <a:endParaRPr>
              <a:solidFill>
                <a:schemeClr val="dk1"/>
              </a:solidFill>
            </a:endParaRPr>
          </a:p>
        </p:txBody>
      </p:sp>
      <p:sp>
        <p:nvSpPr>
          <p:cNvPr id="179" name="Google Shape;179;p13"/>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800"/>
              <a:buFont typeface="Noto Sans Symbols"/>
              <a:buChar char="❑"/>
            </a:pPr>
            <a:r>
              <a:rPr lang="en-US" sz="4000">
                <a:solidFill>
                  <a:schemeClr val="dk1"/>
                </a:solidFill>
              </a:rPr>
              <a:t>people act from their motives, regardless what they see on the television</a:t>
            </a:r>
            <a:endParaRPr/>
          </a:p>
          <a:p>
            <a:pPr indent="-342900" lvl="0" marL="342900" rtl="0" algn="l">
              <a:spcBef>
                <a:spcPts val="800"/>
              </a:spcBef>
              <a:spcAft>
                <a:spcPts val="0"/>
              </a:spcAft>
              <a:buSzPts val="2800"/>
              <a:buFont typeface="Noto Sans Symbols"/>
              <a:buChar char="❑"/>
            </a:pPr>
            <a:r>
              <a:rPr lang="en-US" sz="4000">
                <a:solidFill>
                  <a:schemeClr val="dk1"/>
                </a:solidFill>
              </a:rPr>
              <a:t>video games and television can reduce social violence by providing a safe outlet for aggressiveness</a:t>
            </a:r>
            <a:endParaRPr/>
          </a:p>
          <a:p>
            <a:pPr indent="-342900" lvl="0" marL="342900" rtl="0" algn="l">
              <a:spcBef>
                <a:spcPts val="800"/>
              </a:spcBef>
              <a:spcAft>
                <a:spcPts val="0"/>
              </a:spcAft>
              <a:buSzPts val="2800"/>
              <a:buFont typeface="Noto Sans Symbols"/>
              <a:buChar char="❑"/>
            </a:pPr>
            <a:r>
              <a:rPr lang="en-US" sz="4000">
                <a:solidFill>
                  <a:schemeClr val="dk1"/>
                </a:solidFill>
              </a:rPr>
              <a:t>you have never seen the connection between violence in media and social violence</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INTRODUCTION</a:t>
            </a:r>
            <a:endParaRPr/>
          </a:p>
        </p:txBody>
      </p:sp>
      <p:sp>
        <p:nvSpPr>
          <p:cNvPr id="186" name="Google Shape;186;p14"/>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70000"/>
              <a:buFont typeface="Noto Sans Symbols"/>
              <a:buChar char="❑"/>
            </a:pPr>
            <a:r>
              <a:rPr lang="en-US" sz="4000">
                <a:solidFill>
                  <a:schemeClr val="dk1"/>
                </a:solidFill>
              </a:rPr>
              <a:t>Paraphrase the statement (sentence 1) and give your own opinion (sentence 2):</a:t>
            </a:r>
            <a:endParaRPr/>
          </a:p>
          <a:p>
            <a:pPr indent="-342900" lvl="0" marL="342900" rtl="0" algn="l">
              <a:spcBef>
                <a:spcPts val="740"/>
              </a:spcBef>
              <a:spcAft>
                <a:spcPts val="0"/>
              </a:spcAft>
              <a:buSzPct val="70000"/>
              <a:buFont typeface="Noto Sans Symbols"/>
              <a:buChar char="❑"/>
            </a:pPr>
            <a:r>
              <a:rPr lang="en-US" sz="4000">
                <a:solidFill>
                  <a:schemeClr val="dk1"/>
                </a:solidFill>
              </a:rPr>
              <a:t>These days, the amount of violence in media is growing. While some people argue that this trend will undoubtedly lead humans to dangerous future, others claim that it has no damaging effect on the society. I believe that in most cases media violence doesn't affect people's behavior.</a:t>
            </a:r>
            <a:endParaRPr/>
          </a:p>
          <a:p>
            <a:pPr indent="-178435" lvl="0" marL="342900" rtl="0" algn="l">
              <a:spcBef>
                <a:spcPts val="740"/>
              </a:spcBef>
              <a:spcAft>
                <a:spcPts val="0"/>
              </a:spcAft>
              <a:buSzPct val="70000"/>
              <a:buFont typeface="Noto Sans Symbols"/>
              <a:buNone/>
            </a:pPr>
            <a:r>
              <a:t/>
            </a:r>
            <a:endParaRPr sz="4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BODY PARAGRAPHS</a:t>
            </a:r>
            <a:endParaRPr/>
          </a:p>
        </p:txBody>
      </p:sp>
      <p:sp>
        <p:nvSpPr>
          <p:cNvPr id="193" name="Google Shape;193;p15"/>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Describe each argument to support your opinion in a separate paragraph. Your essay should have 2-3 body paragraphs. Use relevant linking structures and academic vocabulary to write the essay. </a:t>
            </a:r>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BODY PARAGRAPHS</a:t>
            </a:r>
            <a:endParaRPr/>
          </a:p>
        </p:txBody>
      </p:sp>
      <p:sp>
        <p:nvSpPr>
          <p:cNvPr id="200" name="Google Shape;200;p16"/>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SzPct val="70000"/>
              <a:buFont typeface="Noto Sans Symbols"/>
              <a:buChar char="❑"/>
            </a:pPr>
            <a:r>
              <a:rPr lang="en-US" sz="4000">
                <a:solidFill>
                  <a:schemeClr val="dk1"/>
                </a:solidFill>
              </a:rPr>
              <a:t>Firstly, I think that people act from their motives, regardless what they see on the television. That is to say, if someone intends to do harm to somebody, that is not because of watching TV or playing computer games, but due to that person's character and education. Although it is generally considered that violent media accustoms viewers to cruelty, I doubt this opinion. In my view, reasonable and intelligent people treat others humanely irrespective of what they see or hear in fictional stories.</a:t>
            </a:r>
            <a:endParaRPr/>
          </a:p>
          <a:p>
            <a:pPr indent="-245109" lvl="0" marL="342900" rtl="0" algn="l">
              <a:spcBef>
                <a:spcPts val="440"/>
              </a:spcBef>
              <a:spcAft>
                <a:spcPts val="0"/>
              </a:spcAft>
              <a:buSzPct val="70000"/>
              <a:buFont typeface="Noto Sans Symbols"/>
              <a:buNone/>
            </a:pPr>
            <a:r>
              <a:t/>
            </a:r>
            <a:endParaRPr sz="4000">
              <a:solidFill>
                <a:schemeClr val="dk1"/>
              </a:solidFill>
            </a:endParaRPr>
          </a:p>
          <a:p>
            <a:pPr indent="-342900" lvl="0" marL="342900" rtl="0" algn="l">
              <a:spcBef>
                <a:spcPts val="440"/>
              </a:spcBef>
              <a:spcAft>
                <a:spcPts val="0"/>
              </a:spcAft>
              <a:buSzPct val="70000"/>
              <a:buFont typeface="Noto Sans Symbols"/>
              <a:buChar char="❑"/>
            </a:pPr>
            <a:r>
              <a:rPr lang="en-US" sz="4000">
                <a:solidFill>
                  <a:schemeClr val="dk1"/>
                </a:solidFill>
              </a:rPr>
              <a:t>Moreover, video games and television may even reduce social violence by providing a safe outlet for aggressiveness. In other words, truculent people may fight in virtual reality instead of evincing their combative spirit in real world. This may not only help those people, but also reduce the level of social violence in long-term perspective.</a:t>
            </a:r>
            <a:endParaRPr/>
          </a:p>
          <a:p>
            <a:pPr indent="-245109" lvl="0" marL="342900" rtl="0" algn="l">
              <a:spcBef>
                <a:spcPts val="440"/>
              </a:spcBef>
              <a:spcAft>
                <a:spcPts val="0"/>
              </a:spcAft>
              <a:buSzPct val="70000"/>
              <a:buFont typeface="Noto Sans Symbols"/>
              <a:buNone/>
            </a:pPr>
            <a:r>
              <a:t/>
            </a:r>
            <a:endParaRPr sz="4000">
              <a:solidFill>
                <a:schemeClr val="dk1"/>
              </a:solidFill>
            </a:endParaRPr>
          </a:p>
          <a:p>
            <a:pPr indent="-342900" lvl="0" marL="342900" rtl="0" algn="l">
              <a:spcBef>
                <a:spcPts val="440"/>
              </a:spcBef>
              <a:spcAft>
                <a:spcPts val="0"/>
              </a:spcAft>
              <a:buSzPct val="70000"/>
              <a:buFont typeface="Noto Sans Symbols"/>
              <a:buChar char="❑"/>
            </a:pPr>
            <a:r>
              <a:rPr lang="en-US" sz="4000">
                <a:solidFill>
                  <a:schemeClr val="dk1"/>
                </a:solidFill>
              </a:rPr>
              <a:t>Finally, despite many claims and assumptions about negative effects of television and computer games I have never seen any proven connection between violent media and illegal activities in social life.</a:t>
            </a:r>
            <a:endParaRPr/>
          </a:p>
          <a:p>
            <a:pPr indent="-245109" lvl="0" marL="342900" rtl="0" algn="l">
              <a:spcBef>
                <a:spcPts val="440"/>
              </a:spcBef>
              <a:spcAft>
                <a:spcPts val="0"/>
              </a:spcAft>
              <a:buSzPct val="70000"/>
              <a:buFont typeface="Noto Sans Symbols"/>
              <a:buNone/>
            </a:pPr>
            <a:r>
              <a:t/>
            </a:r>
            <a:endParaRPr sz="4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CONCLUSION</a:t>
            </a:r>
            <a:endParaRPr/>
          </a:p>
        </p:txBody>
      </p:sp>
      <p:sp>
        <p:nvSpPr>
          <p:cNvPr id="207" name="Google Shape;207;p17"/>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70000"/>
              <a:buNone/>
            </a:pPr>
            <a:r>
              <a:rPr lang="en-US" sz="4000">
                <a:solidFill>
                  <a:schemeClr val="dk1"/>
                </a:solidFill>
              </a:rPr>
              <a:t>In the conclusion paragraph briefly summarize what you have written and restate your opinion:</a:t>
            </a:r>
            <a:endParaRPr/>
          </a:p>
          <a:p>
            <a:pPr indent="-342900" lvl="0" marL="342900" rtl="0" algn="l">
              <a:spcBef>
                <a:spcPts val="740"/>
              </a:spcBef>
              <a:spcAft>
                <a:spcPts val="0"/>
              </a:spcAft>
              <a:buSzPct val="70000"/>
              <a:buFont typeface="Noto Sans Symbols"/>
              <a:buChar char="❑"/>
            </a:pPr>
            <a:r>
              <a:rPr lang="en-US" sz="4000">
                <a:solidFill>
                  <a:schemeClr val="dk1"/>
                </a:solidFill>
              </a:rPr>
              <a:t>Taking everything into consideration, I would say that violence in contemporary media has no substantial influence on people's behavior. Television and computers are not the main factors that shape personal character, and they can even be useful in reducing the level of violence.</a:t>
            </a:r>
            <a:endParaRPr/>
          </a:p>
          <a:p>
            <a:pPr indent="-178435" lvl="0" marL="342900" rtl="0" algn="l">
              <a:spcBef>
                <a:spcPts val="740"/>
              </a:spcBef>
              <a:spcAft>
                <a:spcPts val="0"/>
              </a:spcAft>
              <a:buSzPct val="70000"/>
              <a:buFont typeface="Noto Sans Symbols"/>
              <a:buNone/>
            </a:pPr>
            <a:r>
              <a:t/>
            </a:r>
            <a:endParaRPr sz="4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8"/>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PROCESS ESSAY</a:t>
            </a:r>
            <a:endParaRPr/>
          </a:p>
        </p:txBody>
      </p:sp>
      <p:sp>
        <p:nvSpPr>
          <p:cNvPr id="214" name="Google Shape;214;p18"/>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SzPct val="70000"/>
              <a:buFont typeface="Noto Sans Symbols"/>
              <a:buChar char="❑"/>
            </a:pPr>
            <a:r>
              <a:rPr lang="en-US" sz="4000">
                <a:solidFill>
                  <a:schemeClr val="dk1"/>
                </a:solidFill>
              </a:rPr>
              <a:t>This paper explains the process of making something. The numerical order is used when writing a process essay. This type is written in a descriptive manner. It has qualities of technical documents. Words, such as “later”, “next”, “finally”, “eventually” are often used to describe the process. </a:t>
            </a:r>
            <a:endParaRPr/>
          </a:p>
          <a:p>
            <a:pPr indent="-342900" lvl="0" marL="342900" rtl="0" algn="l">
              <a:spcBef>
                <a:spcPts val="560"/>
              </a:spcBef>
              <a:spcAft>
                <a:spcPts val="0"/>
              </a:spcAft>
              <a:buSzPct val="70000"/>
              <a:buFont typeface="Noto Sans Symbols"/>
              <a:buChar char="❑"/>
            </a:pPr>
            <a:r>
              <a:rPr lang="en-US" sz="4000">
                <a:solidFill>
                  <a:schemeClr val="dk1"/>
                </a:solidFill>
              </a:rPr>
              <a:t>The following features characterize a process paper: </a:t>
            </a:r>
            <a:endParaRPr/>
          </a:p>
          <a:p>
            <a:pPr indent="-285750" lvl="1" marL="742950" rtl="0" algn="l">
              <a:spcBef>
                <a:spcPts val="504"/>
              </a:spcBef>
              <a:spcAft>
                <a:spcPts val="0"/>
              </a:spcAft>
              <a:buSzPct val="70000"/>
              <a:buFont typeface="Noto Sans Symbols"/>
              <a:buChar char="❑"/>
            </a:pPr>
            <a:r>
              <a:rPr lang="en-US" sz="3600">
                <a:solidFill>
                  <a:schemeClr val="dk1"/>
                </a:solidFill>
              </a:rPr>
              <a:t>The chronological order of described events</a:t>
            </a:r>
            <a:endParaRPr/>
          </a:p>
          <a:p>
            <a:pPr indent="-285750" lvl="1" marL="742950" rtl="0" algn="l">
              <a:spcBef>
                <a:spcPts val="504"/>
              </a:spcBef>
              <a:spcAft>
                <a:spcPts val="0"/>
              </a:spcAft>
              <a:buSzPct val="70000"/>
              <a:buFont typeface="Noto Sans Symbols"/>
              <a:buChar char="❑"/>
            </a:pPr>
            <a:r>
              <a:rPr lang="en-US" sz="3600">
                <a:solidFill>
                  <a:schemeClr val="dk1"/>
                </a:solidFill>
              </a:rPr>
              <a:t>Description of repeated steps to follow </a:t>
            </a:r>
            <a:endParaRPr/>
          </a:p>
          <a:p>
            <a:pPr indent="-285750" lvl="1" marL="742950" rtl="0" algn="l">
              <a:spcBef>
                <a:spcPts val="504"/>
              </a:spcBef>
              <a:spcAft>
                <a:spcPts val="0"/>
              </a:spcAft>
              <a:buSzPct val="70000"/>
              <a:buFont typeface="Noto Sans Symbols"/>
              <a:buChar char="❑"/>
            </a:pPr>
            <a:r>
              <a:rPr lang="en-US" sz="3600">
                <a:solidFill>
                  <a:schemeClr val="dk1"/>
                </a:solidFill>
              </a:rPr>
              <a:t>Fixed order</a:t>
            </a:r>
            <a:endParaRPr/>
          </a:p>
          <a:p>
            <a:pPr indent="-285750" lvl="1" marL="742950" rtl="0" algn="l">
              <a:spcBef>
                <a:spcPts val="504"/>
              </a:spcBef>
              <a:spcAft>
                <a:spcPts val="0"/>
              </a:spcAft>
              <a:buSzPct val="70000"/>
              <a:buFont typeface="Noto Sans Symbols"/>
              <a:buChar char="❑"/>
            </a:pPr>
            <a:r>
              <a:rPr lang="en-US" sz="3600">
                <a:solidFill>
                  <a:schemeClr val="dk1"/>
                </a:solidFill>
              </a:rPr>
              <a:t>Clarity of narration </a:t>
            </a:r>
            <a:endParaRPr/>
          </a:p>
          <a:p>
            <a:pPr indent="-285750" lvl="1" marL="742950" rtl="0" algn="l">
              <a:spcBef>
                <a:spcPts val="504"/>
              </a:spcBef>
              <a:spcAft>
                <a:spcPts val="0"/>
              </a:spcAft>
              <a:buSzPct val="70000"/>
              <a:buFont typeface="Noto Sans Symbols"/>
              <a:buChar char="❑"/>
            </a:pPr>
            <a:r>
              <a:rPr lang="en-US" sz="3600">
                <a:solidFill>
                  <a:schemeClr val="dk1"/>
                </a:solidFill>
              </a:rPr>
              <a:t>The presence of transition words.</a:t>
            </a:r>
            <a:endParaRPr/>
          </a:p>
          <a:p>
            <a:pPr indent="-218440" lvl="0" marL="342900" rtl="0" algn="l">
              <a:spcBef>
                <a:spcPts val="560"/>
              </a:spcBef>
              <a:spcAft>
                <a:spcPts val="0"/>
              </a:spcAft>
              <a:buSzPct val="70000"/>
              <a:buFont typeface="Noto Sans Symbols"/>
              <a:buNone/>
            </a:pPr>
            <a:r>
              <a:t/>
            </a:r>
            <a:endParaRPr sz="4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PROCESS ESSAY</a:t>
            </a:r>
            <a:endParaRPr/>
          </a:p>
        </p:txBody>
      </p:sp>
      <p:sp>
        <p:nvSpPr>
          <p:cNvPr id="221" name="Google Shape;221;p19"/>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US" sz="4000">
                <a:solidFill>
                  <a:schemeClr val="dk1"/>
                </a:solidFill>
              </a:rPr>
              <a:t>great </a:t>
            </a:r>
            <a:r>
              <a:rPr lang="en-US" sz="4000">
                <a:solidFill>
                  <a:srgbClr val="FF0000"/>
                </a:solidFill>
              </a:rPr>
              <a:t>thesis </a:t>
            </a:r>
            <a:r>
              <a:rPr lang="en-US" sz="4000">
                <a:solidFill>
                  <a:schemeClr val="dk1"/>
                </a:solidFill>
              </a:rPr>
              <a:t>may sound like: “This assignment explores how to create sushi at home quickly by preparing necessary ingredients in advance.”</a:t>
            </a:r>
            <a:endParaRPr/>
          </a:p>
          <a:p>
            <a:pPr indent="0" lvl="0" marL="0" rtl="0" algn="l">
              <a:spcBef>
                <a:spcPts val="800"/>
              </a:spcBef>
              <a:spcAft>
                <a:spcPts val="0"/>
              </a:spcAft>
              <a:buSzPts val="2800"/>
              <a:buNone/>
            </a:pPr>
            <a:r>
              <a:rPr lang="en-US" sz="4000">
                <a:solidFill>
                  <a:schemeClr val="dk1"/>
                </a:solidFill>
              </a:rPr>
              <a:t> </a:t>
            </a:r>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CHARACTERSTICS OF A GOOD SCHOOL ESSAY</a:t>
            </a:r>
            <a:endParaRPr/>
          </a:p>
        </p:txBody>
      </p:sp>
      <p:sp>
        <p:nvSpPr>
          <p:cNvPr id="103" name="Google Shape;103;p2"/>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742950" lvl="1" marL="1200150" rtl="0" algn="l">
              <a:spcBef>
                <a:spcPts val="0"/>
              </a:spcBef>
              <a:spcAft>
                <a:spcPts val="0"/>
              </a:spcAft>
              <a:buSzPts val="2520"/>
              <a:buAutoNum type="arabicPeriod"/>
            </a:pPr>
            <a:r>
              <a:rPr lang="en-US" sz="3600">
                <a:solidFill>
                  <a:schemeClr val="dk1"/>
                </a:solidFill>
              </a:rPr>
              <a:t>Unity</a:t>
            </a:r>
            <a:endParaRPr/>
          </a:p>
          <a:p>
            <a:pPr indent="-742950" lvl="1" marL="1200150" rtl="0" algn="l">
              <a:spcBef>
                <a:spcPts val="720"/>
              </a:spcBef>
              <a:spcAft>
                <a:spcPts val="0"/>
              </a:spcAft>
              <a:buSzPts val="2520"/>
              <a:buAutoNum type="arabicPeriod"/>
            </a:pPr>
            <a:r>
              <a:rPr lang="en-US" sz="3600">
                <a:solidFill>
                  <a:schemeClr val="dk1"/>
                </a:solidFill>
              </a:rPr>
              <a:t>Order</a:t>
            </a:r>
            <a:endParaRPr/>
          </a:p>
          <a:p>
            <a:pPr indent="-742950" lvl="1" marL="1200150" rtl="0" algn="l">
              <a:spcBef>
                <a:spcPts val="720"/>
              </a:spcBef>
              <a:spcAft>
                <a:spcPts val="0"/>
              </a:spcAft>
              <a:buSzPts val="2520"/>
              <a:buAutoNum type="arabicPeriod"/>
            </a:pPr>
            <a:r>
              <a:rPr lang="en-US" sz="3600">
                <a:solidFill>
                  <a:schemeClr val="dk1"/>
                </a:solidFill>
              </a:rPr>
              <a:t>Brevity</a:t>
            </a:r>
            <a:endParaRPr/>
          </a:p>
          <a:p>
            <a:pPr indent="-742950" lvl="1" marL="1200150" rtl="0" algn="l">
              <a:spcBef>
                <a:spcPts val="720"/>
              </a:spcBef>
              <a:spcAft>
                <a:spcPts val="0"/>
              </a:spcAft>
              <a:buSzPts val="2520"/>
              <a:buAutoNum type="arabicPeriod"/>
            </a:pPr>
            <a:r>
              <a:rPr lang="en-US" sz="3600">
                <a:solidFill>
                  <a:schemeClr val="dk1"/>
                </a:solidFill>
              </a:rPr>
              <a:t>Style</a:t>
            </a:r>
            <a:endParaRPr/>
          </a:p>
          <a:p>
            <a:pPr indent="-742950" lvl="1" marL="1200150" rtl="0" algn="l">
              <a:spcBef>
                <a:spcPts val="720"/>
              </a:spcBef>
              <a:spcAft>
                <a:spcPts val="0"/>
              </a:spcAft>
              <a:buSzPts val="2520"/>
              <a:buAutoNum type="arabicPeriod"/>
            </a:pPr>
            <a:r>
              <a:rPr lang="en-US" sz="3600">
                <a:solidFill>
                  <a:schemeClr val="dk1"/>
                </a:solidFill>
              </a:rPr>
              <a:t>The Personal Touch </a:t>
            </a:r>
            <a:endParaRPr/>
          </a:p>
          <a:p>
            <a:pPr indent="-582930" lvl="1" marL="1200150" rtl="0" algn="l">
              <a:spcBef>
                <a:spcPts val="720"/>
              </a:spcBef>
              <a:spcAft>
                <a:spcPts val="0"/>
              </a:spcAft>
              <a:buSzPts val="2520"/>
              <a:buNone/>
            </a:pPr>
            <a:r>
              <a:t/>
            </a:r>
            <a:endParaRPr sz="3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PROCESS ESSAY ( CONCLUSION) </a:t>
            </a:r>
            <a:endParaRPr/>
          </a:p>
        </p:txBody>
      </p:sp>
      <p:sp>
        <p:nvSpPr>
          <p:cNvPr id="228" name="Google Shape;228;p20"/>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70000"/>
              <a:buNone/>
            </a:pPr>
            <a:r>
              <a:rPr lang="en-US" sz="4000">
                <a:solidFill>
                  <a:schemeClr val="dk1"/>
                </a:solidFill>
              </a:rPr>
              <a:t>In conclusion, you can restate the importance of the topic discussed. Try to end your paper positively Remind people why they spent a lot of time to complete this task. Praise your readers and encourage them to follow your directions. </a:t>
            </a:r>
            <a:endParaRPr/>
          </a:p>
          <a:p>
            <a:pPr indent="0" lvl="0" marL="0" rtl="0" algn="l">
              <a:spcBef>
                <a:spcPts val="680"/>
              </a:spcBef>
              <a:spcAft>
                <a:spcPts val="0"/>
              </a:spcAft>
              <a:buSzPct val="70000"/>
              <a:buNone/>
            </a:pPr>
            <a:r>
              <a:rPr lang="en-US" sz="4000">
                <a:solidFill>
                  <a:schemeClr val="dk1"/>
                </a:solidFill>
              </a:rPr>
              <a:t>An example of a proper conclusion can be: “We finished! A delicious and quick meal that is good for the whole family is ready to be served now. Next time, do experiments with different filling for sushi.” In this way, you will encourage your readers to track your upcoming publications. </a:t>
            </a:r>
            <a:endParaRPr/>
          </a:p>
          <a:p>
            <a:pPr indent="0" lvl="0" marL="0" rtl="0" algn="l">
              <a:spcBef>
                <a:spcPts val="680"/>
              </a:spcBef>
              <a:spcAft>
                <a:spcPts val="0"/>
              </a:spcAft>
              <a:buSzPct val="70000"/>
              <a:buNone/>
            </a:pPr>
            <a:r>
              <a:rPr lang="en-US" sz="4000">
                <a:solidFill>
                  <a:schemeClr val="dk1"/>
                </a:solidFill>
              </a:rPr>
              <a:t> </a:t>
            </a:r>
            <a:endParaRPr/>
          </a:p>
          <a:p>
            <a:pPr indent="-191770" lvl="0" marL="342900" rtl="0" algn="l">
              <a:spcBef>
                <a:spcPts val="680"/>
              </a:spcBef>
              <a:spcAft>
                <a:spcPts val="0"/>
              </a:spcAft>
              <a:buSzPct val="70000"/>
              <a:buFont typeface="Noto Sans Symbols"/>
              <a:buNone/>
            </a:pPr>
            <a:r>
              <a:t/>
            </a:r>
            <a:endParaRPr sz="40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Medium"/>
              <a:buNone/>
            </a:pPr>
            <a:br>
              <a:rPr lang="en-US">
                <a:solidFill>
                  <a:schemeClr val="dk1"/>
                </a:solidFill>
              </a:rPr>
            </a:br>
            <a:r>
              <a:rPr lang="en-US">
                <a:solidFill>
                  <a:schemeClr val="dk1"/>
                </a:solidFill>
              </a:rPr>
              <a:t>HOW TO WRITE AN ESSAY </a:t>
            </a:r>
            <a:endParaRPr/>
          </a:p>
        </p:txBody>
      </p:sp>
      <p:sp>
        <p:nvSpPr>
          <p:cNvPr id="235" name="Google Shape;235;p21"/>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US" sz="4000">
                <a:solidFill>
                  <a:schemeClr val="dk1"/>
                </a:solidFill>
              </a:rPr>
              <a:t> First, brainstorming and writing a thesis statement may make the process easier for a writer. Clustering, sometimes called mapping, is similar to brainstorming. If all ideas are planned and organized first, the writer does not need to keep thinking about the content while writing</a:t>
            </a:r>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Medium"/>
              <a:buNone/>
            </a:pPr>
            <a:br>
              <a:rPr lang="en-US">
                <a:solidFill>
                  <a:schemeClr val="dk1"/>
                </a:solidFill>
              </a:rPr>
            </a:br>
            <a:r>
              <a:rPr lang="en-US">
                <a:solidFill>
                  <a:schemeClr val="dk1"/>
                </a:solidFill>
              </a:rPr>
              <a:t>HOW TO WRITE AN ESSAY </a:t>
            </a:r>
            <a:endParaRPr/>
          </a:p>
        </p:txBody>
      </p:sp>
      <p:sp>
        <p:nvSpPr>
          <p:cNvPr id="242" name="Google Shape;242;p22"/>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Second step requires the while-writing skills. Paragraphs are constructed as follows: main idea, major supporting sentences, and minor supporting details.</a:t>
            </a:r>
            <a:endParaRPr/>
          </a:p>
          <a:p>
            <a:pPr indent="-342900" lvl="0" marL="342900" rtl="0" algn="l">
              <a:spcBef>
                <a:spcPts val="800"/>
              </a:spcBef>
              <a:spcAft>
                <a:spcPts val="0"/>
              </a:spcAft>
              <a:buSzPts val="2800"/>
              <a:buFont typeface="Noto Sans Symbols"/>
              <a:buChar char="❑"/>
            </a:pPr>
            <a:r>
              <a:rPr lang="en-US" sz="4000">
                <a:solidFill>
                  <a:schemeClr val="dk1"/>
                </a:solidFill>
              </a:rPr>
              <a:t>Finally , Proof reading and editing.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type="title"/>
          </p:nvPr>
        </p:nvSpPr>
        <p:spPr>
          <a:xfrm>
            <a:off x="1905000" y="2743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800"/>
              <a:buFont typeface="Libre Franklin Medium"/>
              <a:buNone/>
            </a:pPr>
            <a:r>
              <a:rPr lang="en-US" sz="4800">
                <a:solidFill>
                  <a:schemeClr val="dk1"/>
                </a:solidFill>
              </a:rPr>
              <a:t>FINAL THOUGHT REFLECTION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4"/>
          <p:cNvSpPr txBox="1"/>
          <p:nvPr>
            <p:ph type="title"/>
          </p:nvPr>
        </p:nvSpPr>
        <p:spPr>
          <a:xfrm>
            <a:off x="2667000" y="2971800"/>
            <a:ext cx="11292840" cy="83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6600"/>
              <a:buFont typeface="Libre Franklin Medium"/>
              <a:buNone/>
            </a:pPr>
            <a:r>
              <a:rPr lang="en-US" sz="6600">
                <a:solidFill>
                  <a:schemeClr val="dk1"/>
                </a:solidFill>
              </a:rPr>
              <a:t>ANY QUESTION?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Libre Franklin Medium"/>
              <a:buNone/>
            </a:pPr>
            <a:r>
              <a:rPr lang="en-US">
                <a:solidFill>
                  <a:schemeClr val="dk1"/>
                </a:solidFill>
              </a:rPr>
              <a:t>CLASSIFICATION OF ESSAYS </a:t>
            </a:r>
            <a:endParaRPr/>
          </a:p>
        </p:txBody>
      </p:sp>
      <p:sp>
        <p:nvSpPr>
          <p:cNvPr id="109" name="Google Shape;109;p3"/>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742950" lvl="0" marL="742950" rtl="0" algn="l">
              <a:spcBef>
                <a:spcPts val="0"/>
              </a:spcBef>
              <a:spcAft>
                <a:spcPts val="0"/>
              </a:spcAft>
              <a:buSzPts val="2800"/>
              <a:buAutoNum type="arabicPeriod"/>
            </a:pPr>
            <a:r>
              <a:rPr lang="en-US" sz="4000">
                <a:solidFill>
                  <a:schemeClr val="dk1"/>
                </a:solidFill>
              </a:rPr>
              <a:t>Reflective Essays</a:t>
            </a:r>
            <a:endParaRPr/>
          </a:p>
          <a:p>
            <a:pPr indent="-742950" lvl="0" marL="742950" rtl="0" algn="l">
              <a:spcBef>
                <a:spcPts val="800"/>
              </a:spcBef>
              <a:spcAft>
                <a:spcPts val="0"/>
              </a:spcAft>
              <a:buSzPts val="2800"/>
              <a:buAutoNum type="arabicPeriod"/>
            </a:pPr>
            <a:r>
              <a:rPr lang="en-US" sz="4000">
                <a:solidFill>
                  <a:schemeClr val="dk1"/>
                </a:solidFill>
              </a:rPr>
              <a:t>Narrative Essays </a:t>
            </a:r>
            <a:endParaRPr/>
          </a:p>
          <a:p>
            <a:pPr indent="-742950" lvl="0" marL="742950" rtl="0" algn="l">
              <a:spcBef>
                <a:spcPts val="800"/>
              </a:spcBef>
              <a:spcAft>
                <a:spcPts val="0"/>
              </a:spcAft>
              <a:buSzPts val="2800"/>
              <a:buAutoNum type="arabicPeriod"/>
            </a:pPr>
            <a:r>
              <a:rPr lang="en-US" sz="4000">
                <a:solidFill>
                  <a:schemeClr val="dk1"/>
                </a:solidFill>
              </a:rPr>
              <a:t>Descriptive Essays </a:t>
            </a:r>
            <a:endParaRPr/>
          </a:p>
          <a:p>
            <a:pPr indent="-742950" lvl="0" marL="742950" rtl="0" algn="l">
              <a:spcBef>
                <a:spcPts val="800"/>
              </a:spcBef>
              <a:spcAft>
                <a:spcPts val="0"/>
              </a:spcAft>
              <a:buSzPts val="2800"/>
              <a:buAutoNum type="arabicPeriod"/>
            </a:pPr>
            <a:r>
              <a:rPr lang="en-US" sz="4000">
                <a:solidFill>
                  <a:schemeClr val="dk1"/>
                </a:solidFill>
              </a:rPr>
              <a:t>Expository Essays</a:t>
            </a:r>
            <a:endParaRPr/>
          </a:p>
          <a:p>
            <a:pPr indent="-742950" lvl="0" marL="742950" rtl="0" algn="l">
              <a:spcBef>
                <a:spcPts val="800"/>
              </a:spcBef>
              <a:spcAft>
                <a:spcPts val="0"/>
              </a:spcAft>
              <a:buSzPts val="2800"/>
              <a:buAutoNum type="arabicPeriod"/>
            </a:pPr>
            <a:r>
              <a:rPr lang="en-US" sz="4000">
                <a:solidFill>
                  <a:schemeClr val="dk1"/>
                </a:solidFill>
              </a:rPr>
              <a:t>Imaginative Essays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16" name="Google Shape;116;p4"/>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US" sz="4000">
                <a:solidFill>
                  <a:schemeClr val="dk1"/>
                </a:solidFill>
              </a:rPr>
              <a:t>  Reflective: A reflective essay consists of reflections or thoughts on some topic, which is generally of an abstract nature; for example; (a) habits, qualities, (b) social, political and domestic topics (c) philosophical subjects, (d) religious and theological topics.</a:t>
            </a:r>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23" name="Google Shape;123;p5"/>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 Narrative: In a narrative essay, the writer tells a story about a real-life experience. While telling a story may sound easy to do, the narrative essay challenges students to think and write about themselves. When writing a narrative essay, writers should try to involve the reader by making the story as vivid as possible.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30" name="Google Shape;130;p6"/>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800"/>
              <a:buFont typeface="Noto Sans Symbols"/>
              <a:buChar char="❑"/>
            </a:pPr>
            <a:r>
              <a:rPr lang="en-US" sz="4000">
                <a:solidFill>
                  <a:schemeClr val="dk1"/>
                </a:solidFill>
              </a:rPr>
              <a:t>Descriptive: A descriptive essay paints a picture with words. A writer might describe a person, place, object, or even memory of special significance. The descriptive essay strives to communicate a deeper meaning through the description. In a descriptive essay, the writer should show through the use of colorful words and sensory details.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37" name="Google Shape;137;p7"/>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  Expository: In an expository essay, the writer explains or defines a topic, using facts, statistics, and examples. Expository writing encompasses a wide range of essay variations, such as the comparison and contrast essay, the cause and effect essay, and the “how to” or process essay.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44" name="Google Shape;144;p8"/>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Imaginative :Essays on subjects such as the feelings and experiences of the sailor wrecked on a desert island may be called imaginative Essays. </a:t>
            </a:r>
            <a:endParaRPr/>
          </a:p>
          <a:p>
            <a:pPr indent="-342900" lvl="0" marL="342900" rtl="0" algn="l">
              <a:spcBef>
                <a:spcPts val="800"/>
              </a:spcBef>
              <a:spcAft>
                <a:spcPts val="0"/>
              </a:spcAft>
              <a:buSzPts val="2800"/>
              <a:buFont typeface="Noto Sans Symbols"/>
              <a:buChar char="❑"/>
            </a:pPr>
            <a:r>
              <a:rPr lang="en-US" sz="4000">
                <a:solidFill>
                  <a:schemeClr val="dk1"/>
                </a:solidFill>
              </a:rPr>
              <a:t>E.g: The autobiography of a horse.</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396240" y="457200"/>
            <a:ext cx="11292840" cy="83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Libre Franklin Medium"/>
              <a:buNone/>
            </a:pPr>
            <a:r>
              <a:t/>
            </a:r>
            <a:endParaRPr>
              <a:solidFill>
                <a:schemeClr val="dk1"/>
              </a:solidFill>
            </a:endParaRPr>
          </a:p>
        </p:txBody>
      </p:sp>
      <p:sp>
        <p:nvSpPr>
          <p:cNvPr id="151" name="Google Shape;151;p9"/>
          <p:cNvSpPr txBox="1"/>
          <p:nvPr>
            <p:ph idx="1" type="body"/>
          </p:nvPr>
        </p:nvSpPr>
        <p:spPr>
          <a:xfrm>
            <a:off x="396240" y="1554164"/>
            <a:ext cx="1129284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Font typeface="Noto Sans Symbols"/>
              <a:buChar char="❑"/>
            </a:pPr>
            <a:r>
              <a:rPr lang="en-US" sz="4000">
                <a:solidFill>
                  <a:schemeClr val="dk1"/>
                </a:solidFill>
              </a:rPr>
              <a:t>Some people believe that violence on television and in computer games has a damaging effect on the society. Others deny that these factors have any significant influence on people's behaviour. What is your opinion?</a:t>
            </a:r>
            <a:endParaRPr/>
          </a:p>
          <a:p>
            <a:pPr indent="-165100" lvl="0" marL="342900" rtl="0" algn="l">
              <a:spcBef>
                <a:spcPts val="800"/>
              </a:spcBef>
              <a:spcAft>
                <a:spcPts val="0"/>
              </a:spcAft>
              <a:buSzPts val="2800"/>
              <a:buFont typeface="Noto Sans Symbols"/>
              <a:buNone/>
            </a:pPr>
            <a:r>
              <a:t/>
            </a:r>
            <a:endParaRPr sz="4000">
              <a:solidFill>
                <a:schemeClr val="dk1"/>
              </a:solidFill>
            </a:endParaRPr>
          </a:p>
          <a:p>
            <a:pPr indent="-165100" lvl="0" marL="342900" rtl="0" algn="l">
              <a:spcBef>
                <a:spcPts val="800"/>
              </a:spcBef>
              <a:spcAft>
                <a:spcPts val="0"/>
              </a:spcAft>
              <a:buSzPts val="2800"/>
              <a:buFont typeface="Noto Sans Symbols"/>
              <a:buNone/>
            </a:pPr>
            <a:r>
              <a:t/>
            </a:r>
            <a:endParaRPr sz="4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Sumaiya Tani</dc:creator>
</cp:coreProperties>
</file>