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0" r:id="rId3"/>
    <p:sldId id="271" r:id="rId4"/>
    <p:sldId id="282" r:id="rId5"/>
    <p:sldId id="276" r:id="rId6"/>
    <p:sldId id="257" r:id="rId7"/>
    <p:sldId id="277" r:id="rId8"/>
    <p:sldId id="259" r:id="rId9"/>
    <p:sldId id="278" r:id="rId10"/>
    <p:sldId id="258" r:id="rId11"/>
    <p:sldId id="279" r:id="rId12"/>
    <p:sldId id="266" r:id="rId13"/>
    <p:sldId id="261" r:id="rId14"/>
    <p:sldId id="262" r:id="rId15"/>
    <p:sldId id="260" r:id="rId16"/>
    <p:sldId id="267" r:id="rId17"/>
    <p:sldId id="269" r:id="rId18"/>
    <p:sldId id="268" r:id="rId19"/>
    <p:sldId id="280" r:id="rId20"/>
    <p:sldId id="272" r:id="rId21"/>
    <p:sldId id="281" r:id="rId22"/>
    <p:sldId id="273" r:id="rId23"/>
    <p:sldId id="264" r:id="rId24"/>
    <p:sldId id="263" r:id="rId25"/>
    <p:sldId id="265" r:id="rId26"/>
    <p:sldId id="274" r:id="rId27"/>
    <p:sldId id="275"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3849" autoAdjust="0"/>
  </p:normalViewPr>
  <p:slideViewPr>
    <p:cSldViewPr snapToGrid="0">
      <p:cViewPr varScale="1">
        <p:scale>
          <a:sx n="63" d="100"/>
          <a:sy n="63" d="100"/>
        </p:scale>
        <p:origin x="10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6C50E-4894-4C79-9777-950921FF287E}"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EB9F03B2-CC12-462C-828B-11B00627AC5C}">
      <dgm:prSet/>
      <dgm:spPr/>
      <dgm:t>
        <a:bodyPr/>
        <a:lstStyle/>
        <a:p>
          <a:r>
            <a:rPr lang="en-US"/>
            <a:t>Uneven access to education</a:t>
          </a:r>
        </a:p>
      </dgm:t>
    </dgm:pt>
    <dgm:pt modelId="{FB3096BB-15EA-4DBD-91C4-1EBA948AF20A}" type="parTrans" cxnId="{A4C80849-2B51-4A82-875F-0106E5EF0A51}">
      <dgm:prSet/>
      <dgm:spPr/>
      <dgm:t>
        <a:bodyPr/>
        <a:lstStyle/>
        <a:p>
          <a:endParaRPr lang="en-US"/>
        </a:p>
      </dgm:t>
    </dgm:pt>
    <dgm:pt modelId="{725EEC73-B09D-4FAD-97D6-1B9A70B3CC1A}" type="sibTrans" cxnId="{A4C80849-2B51-4A82-875F-0106E5EF0A51}">
      <dgm:prSet/>
      <dgm:spPr/>
      <dgm:t>
        <a:bodyPr/>
        <a:lstStyle/>
        <a:p>
          <a:endParaRPr lang="en-US"/>
        </a:p>
      </dgm:t>
    </dgm:pt>
    <dgm:pt modelId="{315D791D-C545-4FF3-980E-7C5DD36D4D8F}">
      <dgm:prSet/>
      <dgm:spPr/>
      <dgm:t>
        <a:bodyPr/>
        <a:lstStyle/>
        <a:p>
          <a:r>
            <a:rPr lang="en-US"/>
            <a:t>Lack of employment equality</a:t>
          </a:r>
        </a:p>
      </dgm:t>
    </dgm:pt>
    <dgm:pt modelId="{E59C10F0-249E-4C66-95B0-431782974160}" type="parTrans" cxnId="{BB2E7B68-76B4-45D5-8528-A2FAB6183F29}">
      <dgm:prSet/>
      <dgm:spPr/>
      <dgm:t>
        <a:bodyPr/>
        <a:lstStyle/>
        <a:p>
          <a:endParaRPr lang="en-US"/>
        </a:p>
      </dgm:t>
    </dgm:pt>
    <dgm:pt modelId="{04AAA4BA-63E9-46CD-AED2-8BF44DCA6202}" type="sibTrans" cxnId="{BB2E7B68-76B4-45D5-8528-A2FAB6183F29}">
      <dgm:prSet/>
      <dgm:spPr/>
      <dgm:t>
        <a:bodyPr/>
        <a:lstStyle/>
        <a:p>
          <a:endParaRPr lang="en-US"/>
        </a:p>
      </dgm:t>
    </dgm:pt>
    <dgm:pt modelId="{7E4CCFB1-2776-4BA3-9903-27540D18DC1F}">
      <dgm:prSet/>
      <dgm:spPr/>
      <dgm:t>
        <a:bodyPr/>
        <a:lstStyle/>
        <a:p>
          <a:r>
            <a:rPr lang="en-US"/>
            <a:t>Job segregation</a:t>
          </a:r>
        </a:p>
      </dgm:t>
    </dgm:pt>
    <dgm:pt modelId="{5D0D762C-2E66-42CA-8583-BF9658D300AD}" type="parTrans" cxnId="{E820EF3F-7772-4D5E-ADF2-BCA6875F7C92}">
      <dgm:prSet/>
      <dgm:spPr/>
      <dgm:t>
        <a:bodyPr/>
        <a:lstStyle/>
        <a:p>
          <a:endParaRPr lang="en-US"/>
        </a:p>
      </dgm:t>
    </dgm:pt>
    <dgm:pt modelId="{8AB509D1-594F-41B4-A987-85394352668B}" type="sibTrans" cxnId="{E820EF3F-7772-4D5E-ADF2-BCA6875F7C92}">
      <dgm:prSet/>
      <dgm:spPr/>
      <dgm:t>
        <a:bodyPr/>
        <a:lstStyle/>
        <a:p>
          <a:endParaRPr lang="en-US"/>
        </a:p>
      </dgm:t>
    </dgm:pt>
    <dgm:pt modelId="{5C59BD3B-D9B1-427E-BDE9-B2D168E9EEBB}">
      <dgm:prSet/>
      <dgm:spPr/>
      <dgm:t>
        <a:bodyPr/>
        <a:lstStyle/>
        <a:p>
          <a:r>
            <a:rPr lang="en-US"/>
            <a:t>Lack of legal protections</a:t>
          </a:r>
        </a:p>
      </dgm:t>
    </dgm:pt>
    <dgm:pt modelId="{0D80D72C-6D2E-4D8C-B927-A358DAD8A19B}" type="parTrans" cxnId="{46E96A5B-492F-4FB6-92E8-1EF0AD82F952}">
      <dgm:prSet/>
      <dgm:spPr/>
      <dgm:t>
        <a:bodyPr/>
        <a:lstStyle/>
        <a:p>
          <a:endParaRPr lang="en-US"/>
        </a:p>
      </dgm:t>
    </dgm:pt>
    <dgm:pt modelId="{1DF122A9-ADDB-4C5F-9FB4-0783E8741BCE}" type="sibTrans" cxnId="{46E96A5B-492F-4FB6-92E8-1EF0AD82F952}">
      <dgm:prSet/>
      <dgm:spPr/>
      <dgm:t>
        <a:bodyPr/>
        <a:lstStyle/>
        <a:p>
          <a:endParaRPr lang="en-US"/>
        </a:p>
      </dgm:t>
    </dgm:pt>
    <dgm:pt modelId="{9181B343-2BDC-4B69-8F7F-FE92A9971873}">
      <dgm:prSet/>
      <dgm:spPr/>
      <dgm:t>
        <a:bodyPr/>
        <a:lstStyle/>
        <a:p>
          <a:r>
            <a:rPr lang="en-US"/>
            <a:t>Lack of bodily autonomy</a:t>
          </a:r>
        </a:p>
      </dgm:t>
    </dgm:pt>
    <dgm:pt modelId="{6D7AA6F6-BF38-46A3-896F-A163B9E27D34}" type="parTrans" cxnId="{596E4609-9F3D-436E-8248-D363C7A02A2E}">
      <dgm:prSet/>
      <dgm:spPr/>
      <dgm:t>
        <a:bodyPr/>
        <a:lstStyle/>
        <a:p>
          <a:endParaRPr lang="en-US"/>
        </a:p>
      </dgm:t>
    </dgm:pt>
    <dgm:pt modelId="{DDB56B9A-03A8-4DD5-BBD9-216918F1CE4F}" type="sibTrans" cxnId="{596E4609-9F3D-436E-8248-D363C7A02A2E}">
      <dgm:prSet/>
      <dgm:spPr/>
      <dgm:t>
        <a:bodyPr/>
        <a:lstStyle/>
        <a:p>
          <a:endParaRPr lang="en-US"/>
        </a:p>
      </dgm:t>
    </dgm:pt>
    <dgm:pt modelId="{FAA41F9C-D253-4DEF-BFE2-3B0A0A716211}">
      <dgm:prSet/>
      <dgm:spPr/>
      <dgm:t>
        <a:bodyPr/>
        <a:lstStyle/>
        <a:p>
          <a:r>
            <a:rPr lang="en-US"/>
            <a:t>Poor medical care</a:t>
          </a:r>
        </a:p>
      </dgm:t>
    </dgm:pt>
    <dgm:pt modelId="{DA8EF9E9-F7E0-4B4A-961B-74AC0F8E7B61}" type="parTrans" cxnId="{4EA42580-72BC-44E9-9AEF-262199887D85}">
      <dgm:prSet/>
      <dgm:spPr/>
      <dgm:t>
        <a:bodyPr/>
        <a:lstStyle/>
        <a:p>
          <a:endParaRPr lang="en-US"/>
        </a:p>
      </dgm:t>
    </dgm:pt>
    <dgm:pt modelId="{DB6BE566-4CB5-44B6-A8E4-6100546A9558}" type="sibTrans" cxnId="{4EA42580-72BC-44E9-9AEF-262199887D85}">
      <dgm:prSet/>
      <dgm:spPr/>
      <dgm:t>
        <a:bodyPr/>
        <a:lstStyle/>
        <a:p>
          <a:endParaRPr lang="en-US"/>
        </a:p>
      </dgm:t>
    </dgm:pt>
    <dgm:pt modelId="{72874F04-2997-48CD-9A12-93BADB7FB0C2}">
      <dgm:prSet/>
      <dgm:spPr/>
      <dgm:t>
        <a:bodyPr/>
        <a:lstStyle/>
        <a:p>
          <a:r>
            <a:rPr lang="en-US"/>
            <a:t>Lack of religious freedom</a:t>
          </a:r>
        </a:p>
      </dgm:t>
    </dgm:pt>
    <dgm:pt modelId="{72F4E9C9-990F-4802-B5CA-13B842D78D9D}" type="parTrans" cxnId="{AFCB117F-7D06-4FB3-80CC-6894B165CA0E}">
      <dgm:prSet/>
      <dgm:spPr/>
      <dgm:t>
        <a:bodyPr/>
        <a:lstStyle/>
        <a:p>
          <a:endParaRPr lang="en-US"/>
        </a:p>
      </dgm:t>
    </dgm:pt>
    <dgm:pt modelId="{1D10CFFB-F638-4C3D-AE36-09CE1B8501C5}" type="sibTrans" cxnId="{AFCB117F-7D06-4FB3-80CC-6894B165CA0E}">
      <dgm:prSet/>
      <dgm:spPr/>
      <dgm:t>
        <a:bodyPr/>
        <a:lstStyle/>
        <a:p>
          <a:endParaRPr lang="en-US"/>
        </a:p>
      </dgm:t>
    </dgm:pt>
    <dgm:pt modelId="{13DD0F65-B4D4-442D-8FDC-609DCC9FD404}">
      <dgm:prSet/>
      <dgm:spPr/>
      <dgm:t>
        <a:bodyPr/>
        <a:lstStyle/>
        <a:p>
          <a:r>
            <a:rPr lang="en-US"/>
            <a:t>Lack of political representation</a:t>
          </a:r>
        </a:p>
      </dgm:t>
    </dgm:pt>
    <dgm:pt modelId="{1772F19E-2724-4557-8902-3290B7D36E8B}" type="parTrans" cxnId="{8B6A9182-EDEF-4CA9-866A-436AC0E37148}">
      <dgm:prSet/>
      <dgm:spPr/>
      <dgm:t>
        <a:bodyPr/>
        <a:lstStyle/>
        <a:p>
          <a:endParaRPr lang="en-US"/>
        </a:p>
      </dgm:t>
    </dgm:pt>
    <dgm:pt modelId="{2AFAEAD6-5C34-4FC2-8A55-DE7B130D40AC}" type="sibTrans" cxnId="{8B6A9182-EDEF-4CA9-866A-436AC0E37148}">
      <dgm:prSet/>
      <dgm:spPr/>
      <dgm:t>
        <a:bodyPr/>
        <a:lstStyle/>
        <a:p>
          <a:endParaRPr lang="en-US"/>
        </a:p>
      </dgm:t>
    </dgm:pt>
    <dgm:pt modelId="{756CC0B4-3D49-408C-AC1F-573DE9078D2B}">
      <dgm:prSet/>
      <dgm:spPr/>
      <dgm:t>
        <a:bodyPr/>
        <a:lstStyle/>
        <a:p>
          <a:r>
            <a:rPr lang="en-US"/>
            <a:t>Racism</a:t>
          </a:r>
        </a:p>
      </dgm:t>
    </dgm:pt>
    <dgm:pt modelId="{F0181581-92A0-414E-B17F-635370849704}" type="parTrans" cxnId="{48299ABF-426C-42A2-BC67-F7F88F223140}">
      <dgm:prSet/>
      <dgm:spPr/>
      <dgm:t>
        <a:bodyPr/>
        <a:lstStyle/>
        <a:p>
          <a:endParaRPr lang="en-US"/>
        </a:p>
      </dgm:t>
    </dgm:pt>
    <dgm:pt modelId="{D3713185-2D2B-43A9-9319-081217C0329B}" type="sibTrans" cxnId="{48299ABF-426C-42A2-BC67-F7F88F223140}">
      <dgm:prSet/>
      <dgm:spPr/>
      <dgm:t>
        <a:bodyPr/>
        <a:lstStyle/>
        <a:p>
          <a:endParaRPr lang="en-US"/>
        </a:p>
      </dgm:t>
    </dgm:pt>
    <dgm:pt modelId="{F938D8DF-EE55-4A1E-B3D9-10F60E4F90C5}">
      <dgm:prSet/>
      <dgm:spPr/>
      <dgm:t>
        <a:bodyPr/>
        <a:lstStyle/>
        <a:p>
          <a:r>
            <a:rPr lang="en-US"/>
            <a:t>Societal mindsets</a:t>
          </a:r>
        </a:p>
      </dgm:t>
    </dgm:pt>
    <dgm:pt modelId="{4198F3EB-CDCF-4B2B-B8E9-A39F6DD6874C}" type="parTrans" cxnId="{93EF073C-9D3D-405B-B8AB-8927046BF735}">
      <dgm:prSet/>
      <dgm:spPr/>
      <dgm:t>
        <a:bodyPr/>
        <a:lstStyle/>
        <a:p>
          <a:endParaRPr lang="en-US"/>
        </a:p>
      </dgm:t>
    </dgm:pt>
    <dgm:pt modelId="{1A12D795-BD74-4E67-86B1-6E1B2E1AA6AB}" type="sibTrans" cxnId="{93EF073C-9D3D-405B-B8AB-8927046BF735}">
      <dgm:prSet/>
      <dgm:spPr/>
      <dgm:t>
        <a:bodyPr/>
        <a:lstStyle/>
        <a:p>
          <a:endParaRPr lang="en-US"/>
        </a:p>
      </dgm:t>
    </dgm:pt>
    <dgm:pt modelId="{D795156F-F2F8-4E55-8C2C-FA91800AC0A1}" type="pres">
      <dgm:prSet presAssocID="{7FB6C50E-4894-4C79-9777-950921FF287E}" presName="diagram" presStyleCnt="0">
        <dgm:presLayoutVars>
          <dgm:dir/>
          <dgm:resizeHandles val="exact"/>
        </dgm:presLayoutVars>
      </dgm:prSet>
      <dgm:spPr/>
    </dgm:pt>
    <dgm:pt modelId="{EDB8BE2F-48C5-4893-98AE-8179E09FDC5C}" type="pres">
      <dgm:prSet presAssocID="{EB9F03B2-CC12-462C-828B-11B00627AC5C}" presName="node" presStyleLbl="node1" presStyleIdx="0" presStyleCnt="10">
        <dgm:presLayoutVars>
          <dgm:bulletEnabled val="1"/>
        </dgm:presLayoutVars>
      </dgm:prSet>
      <dgm:spPr/>
    </dgm:pt>
    <dgm:pt modelId="{48E806AB-C39B-4DA9-9CD5-B677FBD6259D}" type="pres">
      <dgm:prSet presAssocID="{725EEC73-B09D-4FAD-97D6-1B9A70B3CC1A}" presName="sibTrans" presStyleCnt="0"/>
      <dgm:spPr/>
    </dgm:pt>
    <dgm:pt modelId="{77B47D1F-987A-4DC2-931D-CB7F511ED708}" type="pres">
      <dgm:prSet presAssocID="{315D791D-C545-4FF3-980E-7C5DD36D4D8F}" presName="node" presStyleLbl="node1" presStyleIdx="1" presStyleCnt="10">
        <dgm:presLayoutVars>
          <dgm:bulletEnabled val="1"/>
        </dgm:presLayoutVars>
      </dgm:prSet>
      <dgm:spPr/>
    </dgm:pt>
    <dgm:pt modelId="{665F66A0-9A10-4AE3-A050-964CBE6378B1}" type="pres">
      <dgm:prSet presAssocID="{04AAA4BA-63E9-46CD-AED2-8BF44DCA6202}" presName="sibTrans" presStyleCnt="0"/>
      <dgm:spPr/>
    </dgm:pt>
    <dgm:pt modelId="{651FD5C3-8C82-47DD-9289-3BDE7744DA1B}" type="pres">
      <dgm:prSet presAssocID="{7E4CCFB1-2776-4BA3-9903-27540D18DC1F}" presName="node" presStyleLbl="node1" presStyleIdx="2" presStyleCnt="10">
        <dgm:presLayoutVars>
          <dgm:bulletEnabled val="1"/>
        </dgm:presLayoutVars>
      </dgm:prSet>
      <dgm:spPr/>
    </dgm:pt>
    <dgm:pt modelId="{D5075B52-FF50-496F-A49C-5FD7F711F7C4}" type="pres">
      <dgm:prSet presAssocID="{8AB509D1-594F-41B4-A987-85394352668B}" presName="sibTrans" presStyleCnt="0"/>
      <dgm:spPr/>
    </dgm:pt>
    <dgm:pt modelId="{728CE09A-A7CA-4BBA-9E03-72469041E328}" type="pres">
      <dgm:prSet presAssocID="{5C59BD3B-D9B1-427E-BDE9-B2D168E9EEBB}" presName="node" presStyleLbl="node1" presStyleIdx="3" presStyleCnt="10">
        <dgm:presLayoutVars>
          <dgm:bulletEnabled val="1"/>
        </dgm:presLayoutVars>
      </dgm:prSet>
      <dgm:spPr/>
    </dgm:pt>
    <dgm:pt modelId="{493CE009-D13D-4CE4-87E1-2D25845A694F}" type="pres">
      <dgm:prSet presAssocID="{1DF122A9-ADDB-4C5F-9FB4-0783E8741BCE}" presName="sibTrans" presStyleCnt="0"/>
      <dgm:spPr/>
    </dgm:pt>
    <dgm:pt modelId="{7D06B787-2A57-412A-A940-574825796923}" type="pres">
      <dgm:prSet presAssocID="{9181B343-2BDC-4B69-8F7F-FE92A9971873}" presName="node" presStyleLbl="node1" presStyleIdx="4" presStyleCnt="10">
        <dgm:presLayoutVars>
          <dgm:bulletEnabled val="1"/>
        </dgm:presLayoutVars>
      </dgm:prSet>
      <dgm:spPr/>
    </dgm:pt>
    <dgm:pt modelId="{A6A894E2-7D69-4E16-83D3-9D2BCFD47E5C}" type="pres">
      <dgm:prSet presAssocID="{DDB56B9A-03A8-4DD5-BBD9-216918F1CE4F}" presName="sibTrans" presStyleCnt="0"/>
      <dgm:spPr/>
    </dgm:pt>
    <dgm:pt modelId="{30C0E3B4-B0D7-4E85-936A-8D649287FC72}" type="pres">
      <dgm:prSet presAssocID="{FAA41F9C-D253-4DEF-BFE2-3B0A0A716211}" presName="node" presStyleLbl="node1" presStyleIdx="5" presStyleCnt="10">
        <dgm:presLayoutVars>
          <dgm:bulletEnabled val="1"/>
        </dgm:presLayoutVars>
      </dgm:prSet>
      <dgm:spPr/>
    </dgm:pt>
    <dgm:pt modelId="{9EBA6085-FC35-4EEA-93E6-A43ED806CC1C}" type="pres">
      <dgm:prSet presAssocID="{DB6BE566-4CB5-44B6-A8E4-6100546A9558}" presName="sibTrans" presStyleCnt="0"/>
      <dgm:spPr/>
    </dgm:pt>
    <dgm:pt modelId="{E8D46319-9FF1-49F3-B00F-5E0837113B47}" type="pres">
      <dgm:prSet presAssocID="{72874F04-2997-48CD-9A12-93BADB7FB0C2}" presName="node" presStyleLbl="node1" presStyleIdx="6" presStyleCnt="10">
        <dgm:presLayoutVars>
          <dgm:bulletEnabled val="1"/>
        </dgm:presLayoutVars>
      </dgm:prSet>
      <dgm:spPr/>
    </dgm:pt>
    <dgm:pt modelId="{8E5D83E9-94DC-41A0-9B15-E0F1AC6653ED}" type="pres">
      <dgm:prSet presAssocID="{1D10CFFB-F638-4C3D-AE36-09CE1B8501C5}" presName="sibTrans" presStyleCnt="0"/>
      <dgm:spPr/>
    </dgm:pt>
    <dgm:pt modelId="{61474211-F5CE-4A0C-8812-30A29A419ADA}" type="pres">
      <dgm:prSet presAssocID="{13DD0F65-B4D4-442D-8FDC-609DCC9FD404}" presName="node" presStyleLbl="node1" presStyleIdx="7" presStyleCnt="10">
        <dgm:presLayoutVars>
          <dgm:bulletEnabled val="1"/>
        </dgm:presLayoutVars>
      </dgm:prSet>
      <dgm:spPr/>
    </dgm:pt>
    <dgm:pt modelId="{F9786B66-9F6F-40E9-AEC9-926FC0BD0D72}" type="pres">
      <dgm:prSet presAssocID="{2AFAEAD6-5C34-4FC2-8A55-DE7B130D40AC}" presName="sibTrans" presStyleCnt="0"/>
      <dgm:spPr/>
    </dgm:pt>
    <dgm:pt modelId="{4A25761C-6856-4081-8092-E88BA3976F27}" type="pres">
      <dgm:prSet presAssocID="{756CC0B4-3D49-408C-AC1F-573DE9078D2B}" presName="node" presStyleLbl="node1" presStyleIdx="8" presStyleCnt="10">
        <dgm:presLayoutVars>
          <dgm:bulletEnabled val="1"/>
        </dgm:presLayoutVars>
      </dgm:prSet>
      <dgm:spPr/>
    </dgm:pt>
    <dgm:pt modelId="{8BA74E1E-5800-4F44-B1BB-37A704B89B30}" type="pres">
      <dgm:prSet presAssocID="{D3713185-2D2B-43A9-9319-081217C0329B}" presName="sibTrans" presStyleCnt="0"/>
      <dgm:spPr/>
    </dgm:pt>
    <dgm:pt modelId="{8CF0BA26-439D-49D2-A2FC-8A66A65B34EA}" type="pres">
      <dgm:prSet presAssocID="{F938D8DF-EE55-4A1E-B3D9-10F60E4F90C5}" presName="node" presStyleLbl="node1" presStyleIdx="9" presStyleCnt="10">
        <dgm:presLayoutVars>
          <dgm:bulletEnabled val="1"/>
        </dgm:presLayoutVars>
      </dgm:prSet>
      <dgm:spPr/>
    </dgm:pt>
  </dgm:ptLst>
  <dgm:cxnLst>
    <dgm:cxn modelId="{596E4609-9F3D-436E-8248-D363C7A02A2E}" srcId="{7FB6C50E-4894-4C79-9777-950921FF287E}" destId="{9181B343-2BDC-4B69-8F7F-FE92A9971873}" srcOrd="4" destOrd="0" parTransId="{6D7AA6F6-BF38-46A3-896F-A163B9E27D34}" sibTransId="{DDB56B9A-03A8-4DD5-BBD9-216918F1CE4F}"/>
    <dgm:cxn modelId="{F8D7D30E-BDF5-4216-A0FA-015BBF4ED870}" type="presOf" srcId="{7E4CCFB1-2776-4BA3-9903-27540D18DC1F}" destId="{651FD5C3-8C82-47DD-9289-3BDE7744DA1B}" srcOrd="0" destOrd="0" presId="urn:microsoft.com/office/officeart/2005/8/layout/default"/>
    <dgm:cxn modelId="{3174A712-F663-419C-B525-11638DBBD631}" type="presOf" srcId="{7FB6C50E-4894-4C79-9777-950921FF287E}" destId="{D795156F-F2F8-4E55-8C2C-FA91800AC0A1}" srcOrd="0" destOrd="0" presId="urn:microsoft.com/office/officeart/2005/8/layout/default"/>
    <dgm:cxn modelId="{9A1B0B28-1696-49A8-8C19-F9DD4D0E1C1A}" type="presOf" srcId="{F938D8DF-EE55-4A1E-B3D9-10F60E4F90C5}" destId="{8CF0BA26-439D-49D2-A2FC-8A66A65B34EA}" srcOrd="0" destOrd="0" presId="urn:microsoft.com/office/officeart/2005/8/layout/default"/>
    <dgm:cxn modelId="{B8FFC835-4C5F-49C4-B43E-34068DF724C0}" type="presOf" srcId="{FAA41F9C-D253-4DEF-BFE2-3B0A0A716211}" destId="{30C0E3B4-B0D7-4E85-936A-8D649287FC72}" srcOrd="0" destOrd="0" presId="urn:microsoft.com/office/officeart/2005/8/layout/default"/>
    <dgm:cxn modelId="{93EF073C-9D3D-405B-B8AB-8927046BF735}" srcId="{7FB6C50E-4894-4C79-9777-950921FF287E}" destId="{F938D8DF-EE55-4A1E-B3D9-10F60E4F90C5}" srcOrd="9" destOrd="0" parTransId="{4198F3EB-CDCF-4B2B-B8E9-A39F6DD6874C}" sibTransId="{1A12D795-BD74-4E67-86B1-6E1B2E1AA6AB}"/>
    <dgm:cxn modelId="{E820EF3F-7772-4D5E-ADF2-BCA6875F7C92}" srcId="{7FB6C50E-4894-4C79-9777-950921FF287E}" destId="{7E4CCFB1-2776-4BA3-9903-27540D18DC1F}" srcOrd="2" destOrd="0" parTransId="{5D0D762C-2E66-42CA-8583-BF9658D300AD}" sibTransId="{8AB509D1-594F-41B4-A987-85394352668B}"/>
    <dgm:cxn modelId="{46E96A5B-492F-4FB6-92E8-1EF0AD82F952}" srcId="{7FB6C50E-4894-4C79-9777-950921FF287E}" destId="{5C59BD3B-D9B1-427E-BDE9-B2D168E9EEBB}" srcOrd="3" destOrd="0" parTransId="{0D80D72C-6D2E-4D8C-B927-A358DAD8A19B}" sibTransId="{1DF122A9-ADDB-4C5F-9FB4-0783E8741BCE}"/>
    <dgm:cxn modelId="{9348C464-2187-42C5-AA97-E3042A7DC90E}" type="presOf" srcId="{756CC0B4-3D49-408C-AC1F-573DE9078D2B}" destId="{4A25761C-6856-4081-8092-E88BA3976F27}" srcOrd="0" destOrd="0" presId="urn:microsoft.com/office/officeart/2005/8/layout/default"/>
    <dgm:cxn modelId="{BB2E7B68-76B4-45D5-8528-A2FAB6183F29}" srcId="{7FB6C50E-4894-4C79-9777-950921FF287E}" destId="{315D791D-C545-4FF3-980E-7C5DD36D4D8F}" srcOrd="1" destOrd="0" parTransId="{E59C10F0-249E-4C66-95B0-431782974160}" sibTransId="{04AAA4BA-63E9-46CD-AED2-8BF44DCA6202}"/>
    <dgm:cxn modelId="{A4C80849-2B51-4A82-875F-0106E5EF0A51}" srcId="{7FB6C50E-4894-4C79-9777-950921FF287E}" destId="{EB9F03B2-CC12-462C-828B-11B00627AC5C}" srcOrd="0" destOrd="0" parTransId="{FB3096BB-15EA-4DBD-91C4-1EBA948AF20A}" sibTransId="{725EEC73-B09D-4FAD-97D6-1B9A70B3CC1A}"/>
    <dgm:cxn modelId="{9A77AF73-7BA2-4AC5-BD23-F14084CAF8FB}" type="presOf" srcId="{EB9F03B2-CC12-462C-828B-11B00627AC5C}" destId="{EDB8BE2F-48C5-4893-98AE-8179E09FDC5C}" srcOrd="0" destOrd="0" presId="urn:microsoft.com/office/officeart/2005/8/layout/default"/>
    <dgm:cxn modelId="{FEBCC759-BBE8-452F-886D-9922338D81AE}" type="presOf" srcId="{5C59BD3B-D9B1-427E-BDE9-B2D168E9EEBB}" destId="{728CE09A-A7CA-4BBA-9E03-72469041E328}" srcOrd="0" destOrd="0" presId="urn:microsoft.com/office/officeart/2005/8/layout/default"/>
    <dgm:cxn modelId="{AFCB117F-7D06-4FB3-80CC-6894B165CA0E}" srcId="{7FB6C50E-4894-4C79-9777-950921FF287E}" destId="{72874F04-2997-48CD-9A12-93BADB7FB0C2}" srcOrd="6" destOrd="0" parTransId="{72F4E9C9-990F-4802-B5CA-13B842D78D9D}" sibTransId="{1D10CFFB-F638-4C3D-AE36-09CE1B8501C5}"/>
    <dgm:cxn modelId="{4EA42580-72BC-44E9-9AEF-262199887D85}" srcId="{7FB6C50E-4894-4C79-9777-950921FF287E}" destId="{FAA41F9C-D253-4DEF-BFE2-3B0A0A716211}" srcOrd="5" destOrd="0" parTransId="{DA8EF9E9-F7E0-4B4A-961B-74AC0F8E7B61}" sibTransId="{DB6BE566-4CB5-44B6-A8E4-6100546A9558}"/>
    <dgm:cxn modelId="{8B6A9182-EDEF-4CA9-866A-436AC0E37148}" srcId="{7FB6C50E-4894-4C79-9777-950921FF287E}" destId="{13DD0F65-B4D4-442D-8FDC-609DCC9FD404}" srcOrd="7" destOrd="0" parTransId="{1772F19E-2724-4557-8902-3290B7D36E8B}" sibTransId="{2AFAEAD6-5C34-4FC2-8A55-DE7B130D40AC}"/>
    <dgm:cxn modelId="{84090CBA-61E5-4806-9ADB-FA605978315B}" type="presOf" srcId="{13DD0F65-B4D4-442D-8FDC-609DCC9FD404}" destId="{61474211-F5CE-4A0C-8812-30A29A419ADA}" srcOrd="0" destOrd="0" presId="urn:microsoft.com/office/officeart/2005/8/layout/default"/>
    <dgm:cxn modelId="{48299ABF-426C-42A2-BC67-F7F88F223140}" srcId="{7FB6C50E-4894-4C79-9777-950921FF287E}" destId="{756CC0B4-3D49-408C-AC1F-573DE9078D2B}" srcOrd="8" destOrd="0" parTransId="{F0181581-92A0-414E-B17F-635370849704}" sibTransId="{D3713185-2D2B-43A9-9319-081217C0329B}"/>
    <dgm:cxn modelId="{CE9D94C1-AE14-4D77-892D-D40197F138E7}" type="presOf" srcId="{315D791D-C545-4FF3-980E-7C5DD36D4D8F}" destId="{77B47D1F-987A-4DC2-931D-CB7F511ED708}" srcOrd="0" destOrd="0" presId="urn:microsoft.com/office/officeart/2005/8/layout/default"/>
    <dgm:cxn modelId="{41F216F5-1D81-4D64-8CE9-03168A017DB8}" type="presOf" srcId="{9181B343-2BDC-4B69-8F7F-FE92A9971873}" destId="{7D06B787-2A57-412A-A940-574825796923}" srcOrd="0" destOrd="0" presId="urn:microsoft.com/office/officeart/2005/8/layout/default"/>
    <dgm:cxn modelId="{7A9956FE-3F6C-4D69-A245-E75D488B8CA5}" type="presOf" srcId="{72874F04-2997-48CD-9A12-93BADB7FB0C2}" destId="{E8D46319-9FF1-49F3-B00F-5E0837113B47}" srcOrd="0" destOrd="0" presId="urn:microsoft.com/office/officeart/2005/8/layout/default"/>
    <dgm:cxn modelId="{809F093F-D85A-4EB6-B5A2-4A4866710503}" type="presParOf" srcId="{D795156F-F2F8-4E55-8C2C-FA91800AC0A1}" destId="{EDB8BE2F-48C5-4893-98AE-8179E09FDC5C}" srcOrd="0" destOrd="0" presId="urn:microsoft.com/office/officeart/2005/8/layout/default"/>
    <dgm:cxn modelId="{4C80DCDA-538D-4959-9289-DA5E67CEE914}" type="presParOf" srcId="{D795156F-F2F8-4E55-8C2C-FA91800AC0A1}" destId="{48E806AB-C39B-4DA9-9CD5-B677FBD6259D}" srcOrd="1" destOrd="0" presId="urn:microsoft.com/office/officeart/2005/8/layout/default"/>
    <dgm:cxn modelId="{93478216-EECC-4BDD-A57D-9C28DE4B52A0}" type="presParOf" srcId="{D795156F-F2F8-4E55-8C2C-FA91800AC0A1}" destId="{77B47D1F-987A-4DC2-931D-CB7F511ED708}" srcOrd="2" destOrd="0" presId="urn:microsoft.com/office/officeart/2005/8/layout/default"/>
    <dgm:cxn modelId="{396C8E20-0662-478B-9F1A-5459F317DB9B}" type="presParOf" srcId="{D795156F-F2F8-4E55-8C2C-FA91800AC0A1}" destId="{665F66A0-9A10-4AE3-A050-964CBE6378B1}" srcOrd="3" destOrd="0" presId="urn:microsoft.com/office/officeart/2005/8/layout/default"/>
    <dgm:cxn modelId="{B7C0E72C-4992-4232-88DD-405FC0A36CD4}" type="presParOf" srcId="{D795156F-F2F8-4E55-8C2C-FA91800AC0A1}" destId="{651FD5C3-8C82-47DD-9289-3BDE7744DA1B}" srcOrd="4" destOrd="0" presId="urn:microsoft.com/office/officeart/2005/8/layout/default"/>
    <dgm:cxn modelId="{35EC1685-6DA7-40A4-8DC5-E4E5C5EF8220}" type="presParOf" srcId="{D795156F-F2F8-4E55-8C2C-FA91800AC0A1}" destId="{D5075B52-FF50-496F-A49C-5FD7F711F7C4}" srcOrd="5" destOrd="0" presId="urn:microsoft.com/office/officeart/2005/8/layout/default"/>
    <dgm:cxn modelId="{CC89FB95-A177-4C78-8193-6E7706B2ECA9}" type="presParOf" srcId="{D795156F-F2F8-4E55-8C2C-FA91800AC0A1}" destId="{728CE09A-A7CA-4BBA-9E03-72469041E328}" srcOrd="6" destOrd="0" presId="urn:microsoft.com/office/officeart/2005/8/layout/default"/>
    <dgm:cxn modelId="{333D56D6-EE25-457A-8AD5-900E1A09BAC5}" type="presParOf" srcId="{D795156F-F2F8-4E55-8C2C-FA91800AC0A1}" destId="{493CE009-D13D-4CE4-87E1-2D25845A694F}" srcOrd="7" destOrd="0" presId="urn:microsoft.com/office/officeart/2005/8/layout/default"/>
    <dgm:cxn modelId="{56EA1033-CE5D-4D7D-BE4E-D89CDB1F01FA}" type="presParOf" srcId="{D795156F-F2F8-4E55-8C2C-FA91800AC0A1}" destId="{7D06B787-2A57-412A-A940-574825796923}" srcOrd="8" destOrd="0" presId="urn:microsoft.com/office/officeart/2005/8/layout/default"/>
    <dgm:cxn modelId="{B0D06066-3575-4A58-B254-C2E396B20B51}" type="presParOf" srcId="{D795156F-F2F8-4E55-8C2C-FA91800AC0A1}" destId="{A6A894E2-7D69-4E16-83D3-9D2BCFD47E5C}" srcOrd="9" destOrd="0" presId="urn:microsoft.com/office/officeart/2005/8/layout/default"/>
    <dgm:cxn modelId="{DB3D1272-7FBE-45BC-A85E-316E62B1FCC4}" type="presParOf" srcId="{D795156F-F2F8-4E55-8C2C-FA91800AC0A1}" destId="{30C0E3B4-B0D7-4E85-936A-8D649287FC72}" srcOrd="10" destOrd="0" presId="urn:microsoft.com/office/officeart/2005/8/layout/default"/>
    <dgm:cxn modelId="{19C8699D-50AE-46E2-A885-4450080DCB38}" type="presParOf" srcId="{D795156F-F2F8-4E55-8C2C-FA91800AC0A1}" destId="{9EBA6085-FC35-4EEA-93E6-A43ED806CC1C}" srcOrd="11" destOrd="0" presId="urn:microsoft.com/office/officeart/2005/8/layout/default"/>
    <dgm:cxn modelId="{A9856A3A-6EB4-497C-B00F-4E743C99B5D3}" type="presParOf" srcId="{D795156F-F2F8-4E55-8C2C-FA91800AC0A1}" destId="{E8D46319-9FF1-49F3-B00F-5E0837113B47}" srcOrd="12" destOrd="0" presId="urn:microsoft.com/office/officeart/2005/8/layout/default"/>
    <dgm:cxn modelId="{F61F24EA-FF65-4BDB-985A-72F6C7389E17}" type="presParOf" srcId="{D795156F-F2F8-4E55-8C2C-FA91800AC0A1}" destId="{8E5D83E9-94DC-41A0-9B15-E0F1AC6653ED}" srcOrd="13" destOrd="0" presId="urn:microsoft.com/office/officeart/2005/8/layout/default"/>
    <dgm:cxn modelId="{57B743A6-33B4-4E0C-A115-C6BE36FED898}" type="presParOf" srcId="{D795156F-F2F8-4E55-8C2C-FA91800AC0A1}" destId="{61474211-F5CE-4A0C-8812-30A29A419ADA}" srcOrd="14" destOrd="0" presId="urn:microsoft.com/office/officeart/2005/8/layout/default"/>
    <dgm:cxn modelId="{C166521E-D68D-4E49-B5E8-8203A5F7A5AA}" type="presParOf" srcId="{D795156F-F2F8-4E55-8C2C-FA91800AC0A1}" destId="{F9786B66-9F6F-40E9-AEC9-926FC0BD0D72}" srcOrd="15" destOrd="0" presId="urn:microsoft.com/office/officeart/2005/8/layout/default"/>
    <dgm:cxn modelId="{BA3A84DA-541C-41A1-95D4-B29A81D40060}" type="presParOf" srcId="{D795156F-F2F8-4E55-8C2C-FA91800AC0A1}" destId="{4A25761C-6856-4081-8092-E88BA3976F27}" srcOrd="16" destOrd="0" presId="urn:microsoft.com/office/officeart/2005/8/layout/default"/>
    <dgm:cxn modelId="{88EB0AE6-6580-45D2-A7B3-22F981900190}" type="presParOf" srcId="{D795156F-F2F8-4E55-8C2C-FA91800AC0A1}" destId="{8BA74E1E-5800-4F44-B1BB-37A704B89B30}" srcOrd="17" destOrd="0" presId="urn:microsoft.com/office/officeart/2005/8/layout/default"/>
    <dgm:cxn modelId="{A666EA55-D076-4672-8634-FF0708219145}" type="presParOf" srcId="{D795156F-F2F8-4E55-8C2C-FA91800AC0A1}" destId="{8CF0BA26-439D-49D2-A2FC-8A66A65B34EA}"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8BE2F-48C5-4893-98AE-8179E09FDC5C}">
      <dsp:nvSpPr>
        <dsp:cNvPr id="0" name=""/>
        <dsp:cNvSpPr/>
      </dsp:nvSpPr>
      <dsp:spPr>
        <a:xfrm>
          <a:off x="3698" y="565334"/>
          <a:ext cx="2002408" cy="12014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Uneven access to education</a:t>
          </a:r>
        </a:p>
      </dsp:txBody>
      <dsp:txXfrm>
        <a:off x="3698" y="565334"/>
        <a:ext cx="2002408" cy="1201444"/>
      </dsp:txXfrm>
    </dsp:sp>
    <dsp:sp modelId="{77B47D1F-987A-4DC2-931D-CB7F511ED708}">
      <dsp:nvSpPr>
        <dsp:cNvPr id="0" name=""/>
        <dsp:cNvSpPr/>
      </dsp:nvSpPr>
      <dsp:spPr>
        <a:xfrm>
          <a:off x="2206347" y="565334"/>
          <a:ext cx="2002408" cy="1201444"/>
        </a:xfrm>
        <a:prstGeom prst="rect">
          <a:avLst/>
        </a:prstGeom>
        <a:solidFill>
          <a:schemeClr val="accent2">
            <a:hueOff val="-161707"/>
            <a:satOff val="-9325"/>
            <a:lumOff val="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Lack of employment equality</a:t>
          </a:r>
        </a:p>
      </dsp:txBody>
      <dsp:txXfrm>
        <a:off x="2206347" y="565334"/>
        <a:ext cx="2002408" cy="1201444"/>
      </dsp:txXfrm>
    </dsp:sp>
    <dsp:sp modelId="{651FD5C3-8C82-47DD-9289-3BDE7744DA1B}">
      <dsp:nvSpPr>
        <dsp:cNvPr id="0" name=""/>
        <dsp:cNvSpPr/>
      </dsp:nvSpPr>
      <dsp:spPr>
        <a:xfrm>
          <a:off x="4408995" y="565334"/>
          <a:ext cx="2002408" cy="1201444"/>
        </a:xfrm>
        <a:prstGeom prst="rect">
          <a:avLst/>
        </a:prstGeom>
        <a:solidFill>
          <a:schemeClr val="accent2">
            <a:hueOff val="-323414"/>
            <a:satOff val="-18651"/>
            <a:lumOff val="19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Job segregation</a:t>
          </a:r>
        </a:p>
      </dsp:txBody>
      <dsp:txXfrm>
        <a:off x="4408995" y="565334"/>
        <a:ext cx="2002408" cy="1201444"/>
      </dsp:txXfrm>
    </dsp:sp>
    <dsp:sp modelId="{728CE09A-A7CA-4BBA-9E03-72469041E328}">
      <dsp:nvSpPr>
        <dsp:cNvPr id="0" name=""/>
        <dsp:cNvSpPr/>
      </dsp:nvSpPr>
      <dsp:spPr>
        <a:xfrm>
          <a:off x="6611644" y="565334"/>
          <a:ext cx="2002408" cy="1201444"/>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Lack of legal protections</a:t>
          </a:r>
        </a:p>
      </dsp:txBody>
      <dsp:txXfrm>
        <a:off x="6611644" y="565334"/>
        <a:ext cx="2002408" cy="1201444"/>
      </dsp:txXfrm>
    </dsp:sp>
    <dsp:sp modelId="{7D06B787-2A57-412A-A940-574825796923}">
      <dsp:nvSpPr>
        <dsp:cNvPr id="0" name=""/>
        <dsp:cNvSpPr/>
      </dsp:nvSpPr>
      <dsp:spPr>
        <a:xfrm>
          <a:off x="8814293" y="565334"/>
          <a:ext cx="2002408" cy="1201444"/>
        </a:xfrm>
        <a:prstGeom prst="rect">
          <a:avLst/>
        </a:prstGeom>
        <a:solidFill>
          <a:schemeClr val="accent2">
            <a:hueOff val="-646828"/>
            <a:satOff val="-37301"/>
            <a:lumOff val="38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Lack of bodily autonomy</a:t>
          </a:r>
        </a:p>
      </dsp:txBody>
      <dsp:txXfrm>
        <a:off x="8814293" y="565334"/>
        <a:ext cx="2002408" cy="1201444"/>
      </dsp:txXfrm>
    </dsp:sp>
    <dsp:sp modelId="{30C0E3B4-B0D7-4E85-936A-8D649287FC72}">
      <dsp:nvSpPr>
        <dsp:cNvPr id="0" name=""/>
        <dsp:cNvSpPr/>
      </dsp:nvSpPr>
      <dsp:spPr>
        <a:xfrm>
          <a:off x="3698" y="1967019"/>
          <a:ext cx="2002408" cy="1201444"/>
        </a:xfrm>
        <a:prstGeom prst="rect">
          <a:avLst/>
        </a:prstGeom>
        <a:solidFill>
          <a:schemeClr val="accent2">
            <a:hueOff val="-808535"/>
            <a:satOff val="-46627"/>
            <a:lumOff val="47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Poor medical care</a:t>
          </a:r>
        </a:p>
      </dsp:txBody>
      <dsp:txXfrm>
        <a:off x="3698" y="1967019"/>
        <a:ext cx="2002408" cy="1201444"/>
      </dsp:txXfrm>
    </dsp:sp>
    <dsp:sp modelId="{E8D46319-9FF1-49F3-B00F-5E0837113B47}">
      <dsp:nvSpPr>
        <dsp:cNvPr id="0" name=""/>
        <dsp:cNvSpPr/>
      </dsp:nvSpPr>
      <dsp:spPr>
        <a:xfrm>
          <a:off x="2206347" y="1967019"/>
          <a:ext cx="2002408" cy="1201444"/>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Lack of religious freedom</a:t>
          </a:r>
        </a:p>
      </dsp:txBody>
      <dsp:txXfrm>
        <a:off x="2206347" y="1967019"/>
        <a:ext cx="2002408" cy="1201444"/>
      </dsp:txXfrm>
    </dsp:sp>
    <dsp:sp modelId="{61474211-F5CE-4A0C-8812-30A29A419ADA}">
      <dsp:nvSpPr>
        <dsp:cNvPr id="0" name=""/>
        <dsp:cNvSpPr/>
      </dsp:nvSpPr>
      <dsp:spPr>
        <a:xfrm>
          <a:off x="4408995" y="1967019"/>
          <a:ext cx="2002408" cy="1201444"/>
        </a:xfrm>
        <a:prstGeom prst="rect">
          <a:avLst/>
        </a:prstGeom>
        <a:solidFill>
          <a:schemeClr val="accent2">
            <a:hueOff val="-1131949"/>
            <a:satOff val="-65277"/>
            <a:lumOff val="67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Lack of political representation</a:t>
          </a:r>
        </a:p>
      </dsp:txBody>
      <dsp:txXfrm>
        <a:off x="4408995" y="1967019"/>
        <a:ext cx="2002408" cy="1201444"/>
      </dsp:txXfrm>
    </dsp:sp>
    <dsp:sp modelId="{4A25761C-6856-4081-8092-E88BA3976F27}">
      <dsp:nvSpPr>
        <dsp:cNvPr id="0" name=""/>
        <dsp:cNvSpPr/>
      </dsp:nvSpPr>
      <dsp:spPr>
        <a:xfrm>
          <a:off x="6611644" y="1967019"/>
          <a:ext cx="2002408" cy="1201444"/>
        </a:xfrm>
        <a:prstGeom prst="rect">
          <a:avLst/>
        </a:prstGeom>
        <a:solidFill>
          <a:schemeClr val="accent2">
            <a:hueOff val="-1293656"/>
            <a:satOff val="-74603"/>
            <a:lumOff val="76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Racism</a:t>
          </a:r>
        </a:p>
      </dsp:txBody>
      <dsp:txXfrm>
        <a:off x="6611644" y="1967019"/>
        <a:ext cx="2002408" cy="1201444"/>
      </dsp:txXfrm>
    </dsp:sp>
    <dsp:sp modelId="{8CF0BA26-439D-49D2-A2FC-8A66A65B34EA}">
      <dsp:nvSpPr>
        <dsp:cNvPr id="0" name=""/>
        <dsp:cNvSpPr/>
      </dsp:nvSpPr>
      <dsp:spPr>
        <a:xfrm>
          <a:off x="8814293" y="1967019"/>
          <a:ext cx="2002408" cy="1201444"/>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Societal mindsets</a:t>
          </a:r>
        </a:p>
      </dsp:txBody>
      <dsp:txXfrm>
        <a:off x="8814293" y="1967019"/>
        <a:ext cx="2002408" cy="12014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31CCF-4F4E-4A12-B0C8-FDBD06987564}" type="datetimeFigureOut">
              <a:rPr lang="en-US" smtClean="0"/>
              <a:t>6/20/2021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10CF7-667D-4A58-B2FE-7F3BA612D5D9}" type="slidenum">
              <a:rPr lang="en-US" smtClean="0"/>
              <a:t>‹#›</a:t>
            </a:fld>
            <a:endParaRPr lang="en-US"/>
          </a:p>
        </p:txBody>
      </p:sp>
    </p:spTree>
    <p:extLst>
      <p:ext uri="{BB962C8B-B14F-4D97-AF65-F5344CB8AC3E}">
        <p14:creationId xmlns:p14="http://schemas.microsoft.com/office/powerpoint/2010/main" val="1695618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https://www.learnhowtobecome.org/career-resource-center/closing-the-gender-pay-gap/</a:t>
            </a:r>
          </a:p>
        </p:txBody>
      </p:sp>
      <p:sp>
        <p:nvSpPr>
          <p:cNvPr id="4" name="Slide Number Placeholder 3"/>
          <p:cNvSpPr>
            <a:spLocks noGrp="1"/>
          </p:cNvSpPr>
          <p:nvPr>
            <p:ph type="sldNum" sz="quarter" idx="5"/>
          </p:nvPr>
        </p:nvSpPr>
        <p:spPr/>
        <p:txBody>
          <a:bodyPr/>
          <a:lstStyle/>
          <a:p>
            <a:fld id="{23C10CF7-667D-4A58-B2FE-7F3BA612D5D9}" type="slidenum">
              <a:rPr lang="en-US" smtClean="0"/>
              <a:t>12</a:t>
            </a:fld>
            <a:endParaRPr lang="en-US"/>
          </a:p>
        </p:txBody>
      </p:sp>
    </p:spTree>
    <p:extLst>
      <p:ext uri="{BB962C8B-B14F-4D97-AF65-F5344CB8AC3E}">
        <p14:creationId xmlns:p14="http://schemas.microsoft.com/office/powerpoint/2010/main" val="110031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https://www.vic.gov.au/benefits-gender-equality</a:t>
            </a:r>
          </a:p>
        </p:txBody>
      </p:sp>
      <p:sp>
        <p:nvSpPr>
          <p:cNvPr id="4" name="Slide Number Placeholder 3"/>
          <p:cNvSpPr>
            <a:spLocks noGrp="1"/>
          </p:cNvSpPr>
          <p:nvPr>
            <p:ph type="sldNum" sz="quarter" idx="5"/>
          </p:nvPr>
        </p:nvSpPr>
        <p:spPr/>
        <p:txBody>
          <a:bodyPr/>
          <a:lstStyle/>
          <a:p>
            <a:fld id="{23C10CF7-667D-4A58-B2FE-7F3BA612D5D9}" type="slidenum">
              <a:rPr lang="en-US" smtClean="0"/>
              <a:t>22</a:t>
            </a:fld>
            <a:endParaRPr lang="en-US"/>
          </a:p>
        </p:txBody>
      </p:sp>
    </p:spTree>
    <p:extLst>
      <p:ext uri="{BB962C8B-B14F-4D97-AF65-F5344CB8AC3E}">
        <p14:creationId xmlns:p14="http://schemas.microsoft.com/office/powerpoint/2010/main" val="3970105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A92E-152E-415A-87C0-611399CCEE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AA64AE-D2CD-4AC1-8E2A-C3772B47E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6F6D33-C2F1-4C51-BD1F-4B224AE03BB2}"/>
              </a:ext>
            </a:extLst>
          </p:cNvPr>
          <p:cNvSpPr>
            <a:spLocks noGrp="1"/>
          </p:cNvSpPr>
          <p:nvPr>
            <p:ph type="dt" sz="half" idx="10"/>
          </p:nvPr>
        </p:nvSpPr>
        <p:spPr/>
        <p:txBody>
          <a:bodyPr/>
          <a:lstStyle/>
          <a:p>
            <a:fld id="{97DE586C-F00F-4004-890E-D22ED2CFD812}" type="datetimeFigureOut">
              <a:rPr lang="en-US" smtClean="0"/>
              <a:t>6/20/2021</a:t>
            </a:fld>
            <a:endParaRPr lang="en-US"/>
          </a:p>
        </p:txBody>
      </p:sp>
      <p:sp>
        <p:nvSpPr>
          <p:cNvPr id="5" name="Footer Placeholder 4">
            <a:extLst>
              <a:ext uri="{FF2B5EF4-FFF2-40B4-BE49-F238E27FC236}">
                <a16:creationId xmlns:a16="http://schemas.microsoft.com/office/drawing/2014/main" id="{754E948F-D4D4-4F7B-868E-43CEA92E2C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48788-D7AA-47C5-B8AD-15D3287FA01C}"/>
              </a:ext>
            </a:extLst>
          </p:cNvPr>
          <p:cNvSpPr>
            <a:spLocks noGrp="1"/>
          </p:cNvSpPr>
          <p:nvPr>
            <p:ph type="sldNum" sz="quarter" idx="12"/>
          </p:nvPr>
        </p:nvSpPr>
        <p:spPr/>
        <p:txBody>
          <a:bodyPr/>
          <a:lstStyle/>
          <a:p>
            <a:fld id="{1EBE3802-3B3B-4473-996C-497246CFE0C8}" type="slidenum">
              <a:rPr lang="en-US" smtClean="0"/>
              <a:t>‹#›</a:t>
            </a:fld>
            <a:endParaRPr lang="en-US"/>
          </a:p>
        </p:txBody>
      </p:sp>
    </p:spTree>
    <p:extLst>
      <p:ext uri="{BB962C8B-B14F-4D97-AF65-F5344CB8AC3E}">
        <p14:creationId xmlns:p14="http://schemas.microsoft.com/office/powerpoint/2010/main" val="2572435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B6155-8D10-464F-8337-FEB7645F21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742C17-E503-4881-86C1-5178623100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1B8F9-6B61-43D8-954C-6AB16E208A8B}"/>
              </a:ext>
            </a:extLst>
          </p:cNvPr>
          <p:cNvSpPr>
            <a:spLocks noGrp="1"/>
          </p:cNvSpPr>
          <p:nvPr>
            <p:ph type="dt" sz="half" idx="10"/>
          </p:nvPr>
        </p:nvSpPr>
        <p:spPr/>
        <p:txBody>
          <a:bodyPr/>
          <a:lstStyle/>
          <a:p>
            <a:fld id="{97DE586C-F00F-4004-890E-D22ED2CFD812}" type="datetimeFigureOut">
              <a:rPr lang="en-US" smtClean="0"/>
              <a:t>6/20/2021</a:t>
            </a:fld>
            <a:endParaRPr lang="en-US"/>
          </a:p>
        </p:txBody>
      </p:sp>
      <p:sp>
        <p:nvSpPr>
          <p:cNvPr id="5" name="Footer Placeholder 4">
            <a:extLst>
              <a:ext uri="{FF2B5EF4-FFF2-40B4-BE49-F238E27FC236}">
                <a16:creationId xmlns:a16="http://schemas.microsoft.com/office/drawing/2014/main" id="{9BA052BF-F2EF-4A0F-9C3D-579B8722B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03E4F-15AD-4DDC-AE57-546027C24602}"/>
              </a:ext>
            </a:extLst>
          </p:cNvPr>
          <p:cNvSpPr>
            <a:spLocks noGrp="1"/>
          </p:cNvSpPr>
          <p:nvPr>
            <p:ph type="sldNum" sz="quarter" idx="12"/>
          </p:nvPr>
        </p:nvSpPr>
        <p:spPr/>
        <p:txBody>
          <a:bodyPr/>
          <a:lstStyle/>
          <a:p>
            <a:fld id="{1EBE3802-3B3B-4473-996C-497246CFE0C8}" type="slidenum">
              <a:rPr lang="en-US" smtClean="0"/>
              <a:t>‹#›</a:t>
            </a:fld>
            <a:endParaRPr lang="en-US"/>
          </a:p>
        </p:txBody>
      </p:sp>
    </p:spTree>
    <p:extLst>
      <p:ext uri="{BB962C8B-B14F-4D97-AF65-F5344CB8AC3E}">
        <p14:creationId xmlns:p14="http://schemas.microsoft.com/office/powerpoint/2010/main" val="171867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9EE772-7B83-4110-B399-E059BDC248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73F305-B26D-4A53-86D1-F01DC15E08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FE31A-D952-4B28-8BAB-7171AA9856DA}"/>
              </a:ext>
            </a:extLst>
          </p:cNvPr>
          <p:cNvSpPr>
            <a:spLocks noGrp="1"/>
          </p:cNvSpPr>
          <p:nvPr>
            <p:ph type="dt" sz="half" idx="10"/>
          </p:nvPr>
        </p:nvSpPr>
        <p:spPr/>
        <p:txBody>
          <a:bodyPr/>
          <a:lstStyle/>
          <a:p>
            <a:fld id="{97DE586C-F00F-4004-890E-D22ED2CFD812}" type="datetimeFigureOut">
              <a:rPr lang="en-US" smtClean="0"/>
              <a:t>6/20/2021</a:t>
            </a:fld>
            <a:endParaRPr lang="en-US"/>
          </a:p>
        </p:txBody>
      </p:sp>
      <p:sp>
        <p:nvSpPr>
          <p:cNvPr id="5" name="Footer Placeholder 4">
            <a:extLst>
              <a:ext uri="{FF2B5EF4-FFF2-40B4-BE49-F238E27FC236}">
                <a16:creationId xmlns:a16="http://schemas.microsoft.com/office/drawing/2014/main" id="{FBEEA240-9474-4681-8947-09BFC5DBF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761EE3-9795-4A9B-ACE2-6A8282D30A6A}"/>
              </a:ext>
            </a:extLst>
          </p:cNvPr>
          <p:cNvSpPr>
            <a:spLocks noGrp="1"/>
          </p:cNvSpPr>
          <p:nvPr>
            <p:ph type="sldNum" sz="quarter" idx="12"/>
          </p:nvPr>
        </p:nvSpPr>
        <p:spPr/>
        <p:txBody>
          <a:bodyPr/>
          <a:lstStyle/>
          <a:p>
            <a:fld id="{1EBE3802-3B3B-4473-996C-497246CFE0C8}" type="slidenum">
              <a:rPr lang="en-US" smtClean="0"/>
              <a:t>‹#›</a:t>
            </a:fld>
            <a:endParaRPr lang="en-US"/>
          </a:p>
        </p:txBody>
      </p:sp>
    </p:spTree>
    <p:extLst>
      <p:ext uri="{BB962C8B-B14F-4D97-AF65-F5344CB8AC3E}">
        <p14:creationId xmlns:p14="http://schemas.microsoft.com/office/powerpoint/2010/main" val="3671962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5380-642E-49B6-B19E-506C8128E5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C668A8-6B6E-44BB-A709-ABCFF965C9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1291C8-4659-4F8C-9DF8-8EA105AA3731}"/>
              </a:ext>
            </a:extLst>
          </p:cNvPr>
          <p:cNvSpPr>
            <a:spLocks noGrp="1"/>
          </p:cNvSpPr>
          <p:nvPr>
            <p:ph type="dt" sz="half" idx="10"/>
          </p:nvPr>
        </p:nvSpPr>
        <p:spPr/>
        <p:txBody>
          <a:bodyPr/>
          <a:lstStyle/>
          <a:p>
            <a:fld id="{97DE586C-F00F-4004-890E-D22ED2CFD812}" type="datetimeFigureOut">
              <a:rPr lang="en-US" smtClean="0"/>
              <a:t>6/20/2021</a:t>
            </a:fld>
            <a:endParaRPr lang="en-US"/>
          </a:p>
        </p:txBody>
      </p:sp>
      <p:sp>
        <p:nvSpPr>
          <p:cNvPr id="5" name="Footer Placeholder 4">
            <a:extLst>
              <a:ext uri="{FF2B5EF4-FFF2-40B4-BE49-F238E27FC236}">
                <a16:creationId xmlns:a16="http://schemas.microsoft.com/office/drawing/2014/main" id="{73EA4033-3A41-436A-8CA4-70561D941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238EC-CDD1-488F-B862-9F77CDC817ED}"/>
              </a:ext>
            </a:extLst>
          </p:cNvPr>
          <p:cNvSpPr>
            <a:spLocks noGrp="1"/>
          </p:cNvSpPr>
          <p:nvPr>
            <p:ph type="sldNum" sz="quarter" idx="12"/>
          </p:nvPr>
        </p:nvSpPr>
        <p:spPr/>
        <p:txBody>
          <a:bodyPr/>
          <a:lstStyle/>
          <a:p>
            <a:fld id="{1EBE3802-3B3B-4473-996C-497246CFE0C8}" type="slidenum">
              <a:rPr lang="en-US" smtClean="0"/>
              <a:t>‹#›</a:t>
            </a:fld>
            <a:endParaRPr lang="en-US"/>
          </a:p>
        </p:txBody>
      </p:sp>
    </p:spTree>
    <p:extLst>
      <p:ext uri="{BB962C8B-B14F-4D97-AF65-F5344CB8AC3E}">
        <p14:creationId xmlns:p14="http://schemas.microsoft.com/office/powerpoint/2010/main" val="268589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A566-7C9E-4B2E-AAF4-59F7223FD8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D6A444-229E-4695-8D17-0743F3D7AE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E92066-A909-47BC-9686-9A71C0C7B043}"/>
              </a:ext>
            </a:extLst>
          </p:cNvPr>
          <p:cNvSpPr>
            <a:spLocks noGrp="1"/>
          </p:cNvSpPr>
          <p:nvPr>
            <p:ph type="dt" sz="half" idx="10"/>
          </p:nvPr>
        </p:nvSpPr>
        <p:spPr/>
        <p:txBody>
          <a:bodyPr/>
          <a:lstStyle/>
          <a:p>
            <a:fld id="{97DE586C-F00F-4004-890E-D22ED2CFD812}" type="datetimeFigureOut">
              <a:rPr lang="en-US" smtClean="0"/>
              <a:t>6/20/2021</a:t>
            </a:fld>
            <a:endParaRPr lang="en-US"/>
          </a:p>
        </p:txBody>
      </p:sp>
      <p:sp>
        <p:nvSpPr>
          <p:cNvPr id="5" name="Footer Placeholder 4">
            <a:extLst>
              <a:ext uri="{FF2B5EF4-FFF2-40B4-BE49-F238E27FC236}">
                <a16:creationId xmlns:a16="http://schemas.microsoft.com/office/drawing/2014/main" id="{5C7BEBD3-8798-43C7-B523-42BF1AB5D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BB6D3A-9D46-4412-A280-B906E6C87155}"/>
              </a:ext>
            </a:extLst>
          </p:cNvPr>
          <p:cNvSpPr>
            <a:spLocks noGrp="1"/>
          </p:cNvSpPr>
          <p:nvPr>
            <p:ph type="sldNum" sz="quarter" idx="12"/>
          </p:nvPr>
        </p:nvSpPr>
        <p:spPr/>
        <p:txBody>
          <a:bodyPr/>
          <a:lstStyle/>
          <a:p>
            <a:fld id="{1EBE3802-3B3B-4473-996C-497246CFE0C8}" type="slidenum">
              <a:rPr lang="en-US" smtClean="0"/>
              <a:t>‹#›</a:t>
            </a:fld>
            <a:endParaRPr lang="en-US"/>
          </a:p>
        </p:txBody>
      </p:sp>
    </p:spTree>
    <p:extLst>
      <p:ext uri="{BB962C8B-B14F-4D97-AF65-F5344CB8AC3E}">
        <p14:creationId xmlns:p14="http://schemas.microsoft.com/office/powerpoint/2010/main" val="227804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412DE-9E27-4C14-BAAC-BDF1D05CDA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E71F0-4C0D-4F05-B925-29BF4FABD7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B4F67E-081D-4DD1-A2BA-5A2C13B6AA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10A257-F3F8-49B8-AB0B-F6D40F805516}"/>
              </a:ext>
            </a:extLst>
          </p:cNvPr>
          <p:cNvSpPr>
            <a:spLocks noGrp="1"/>
          </p:cNvSpPr>
          <p:nvPr>
            <p:ph type="dt" sz="half" idx="10"/>
          </p:nvPr>
        </p:nvSpPr>
        <p:spPr/>
        <p:txBody>
          <a:bodyPr/>
          <a:lstStyle/>
          <a:p>
            <a:fld id="{97DE586C-F00F-4004-890E-D22ED2CFD812}" type="datetimeFigureOut">
              <a:rPr lang="en-US" smtClean="0"/>
              <a:t>6/20/2021</a:t>
            </a:fld>
            <a:endParaRPr lang="en-US"/>
          </a:p>
        </p:txBody>
      </p:sp>
      <p:sp>
        <p:nvSpPr>
          <p:cNvPr id="6" name="Footer Placeholder 5">
            <a:extLst>
              <a:ext uri="{FF2B5EF4-FFF2-40B4-BE49-F238E27FC236}">
                <a16:creationId xmlns:a16="http://schemas.microsoft.com/office/drawing/2014/main" id="{31163728-5996-4AD9-B0F6-6F4692EE9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9651CE-8FCA-413B-9F44-A2F8DA0ED397}"/>
              </a:ext>
            </a:extLst>
          </p:cNvPr>
          <p:cNvSpPr>
            <a:spLocks noGrp="1"/>
          </p:cNvSpPr>
          <p:nvPr>
            <p:ph type="sldNum" sz="quarter" idx="12"/>
          </p:nvPr>
        </p:nvSpPr>
        <p:spPr/>
        <p:txBody>
          <a:bodyPr/>
          <a:lstStyle/>
          <a:p>
            <a:fld id="{1EBE3802-3B3B-4473-996C-497246CFE0C8}" type="slidenum">
              <a:rPr lang="en-US" smtClean="0"/>
              <a:t>‹#›</a:t>
            </a:fld>
            <a:endParaRPr lang="en-US"/>
          </a:p>
        </p:txBody>
      </p:sp>
    </p:spTree>
    <p:extLst>
      <p:ext uri="{BB962C8B-B14F-4D97-AF65-F5344CB8AC3E}">
        <p14:creationId xmlns:p14="http://schemas.microsoft.com/office/powerpoint/2010/main" val="2988123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32A5-B8C9-44D4-818C-34B3526AAF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CEDCD3-5F51-4758-BD0B-3082BA6A4C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69BB26-07E7-438C-8024-57170082AC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BE9C7F-CD87-4567-AFD2-593352E055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01F12F-889A-40B2-B6D9-7BBEA902B6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58EFAD-3429-4E9D-8C3A-CDE3EF633569}"/>
              </a:ext>
            </a:extLst>
          </p:cNvPr>
          <p:cNvSpPr>
            <a:spLocks noGrp="1"/>
          </p:cNvSpPr>
          <p:nvPr>
            <p:ph type="dt" sz="half" idx="10"/>
          </p:nvPr>
        </p:nvSpPr>
        <p:spPr/>
        <p:txBody>
          <a:bodyPr/>
          <a:lstStyle/>
          <a:p>
            <a:fld id="{97DE586C-F00F-4004-890E-D22ED2CFD812}" type="datetimeFigureOut">
              <a:rPr lang="en-US" smtClean="0"/>
              <a:t>6/20/2021</a:t>
            </a:fld>
            <a:endParaRPr lang="en-US"/>
          </a:p>
        </p:txBody>
      </p:sp>
      <p:sp>
        <p:nvSpPr>
          <p:cNvPr id="8" name="Footer Placeholder 7">
            <a:extLst>
              <a:ext uri="{FF2B5EF4-FFF2-40B4-BE49-F238E27FC236}">
                <a16:creationId xmlns:a16="http://schemas.microsoft.com/office/drawing/2014/main" id="{C7F8018D-CBAF-4EFB-8D2D-E2F58CF7E4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A3A5A4-AB9F-4A7E-8551-99246A7F744C}"/>
              </a:ext>
            </a:extLst>
          </p:cNvPr>
          <p:cNvSpPr>
            <a:spLocks noGrp="1"/>
          </p:cNvSpPr>
          <p:nvPr>
            <p:ph type="sldNum" sz="quarter" idx="12"/>
          </p:nvPr>
        </p:nvSpPr>
        <p:spPr/>
        <p:txBody>
          <a:bodyPr/>
          <a:lstStyle/>
          <a:p>
            <a:fld id="{1EBE3802-3B3B-4473-996C-497246CFE0C8}" type="slidenum">
              <a:rPr lang="en-US" smtClean="0"/>
              <a:t>‹#›</a:t>
            </a:fld>
            <a:endParaRPr lang="en-US"/>
          </a:p>
        </p:txBody>
      </p:sp>
    </p:spTree>
    <p:extLst>
      <p:ext uri="{BB962C8B-B14F-4D97-AF65-F5344CB8AC3E}">
        <p14:creationId xmlns:p14="http://schemas.microsoft.com/office/powerpoint/2010/main" val="2258733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891D-92B7-46C6-B41E-84699DE5CB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2308CE-E6F3-4254-8EA5-71A5815733C3}"/>
              </a:ext>
            </a:extLst>
          </p:cNvPr>
          <p:cNvSpPr>
            <a:spLocks noGrp="1"/>
          </p:cNvSpPr>
          <p:nvPr>
            <p:ph type="dt" sz="half" idx="10"/>
          </p:nvPr>
        </p:nvSpPr>
        <p:spPr/>
        <p:txBody>
          <a:bodyPr/>
          <a:lstStyle/>
          <a:p>
            <a:fld id="{97DE586C-F00F-4004-890E-D22ED2CFD812}" type="datetimeFigureOut">
              <a:rPr lang="en-US" smtClean="0"/>
              <a:t>6/20/2021</a:t>
            </a:fld>
            <a:endParaRPr lang="en-US"/>
          </a:p>
        </p:txBody>
      </p:sp>
      <p:sp>
        <p:nvSpPr>
          <p:cNvPr id="4" name="Footer Placeholder 3">
            <a:extLst>
              <a:ext uri="{FF2B5EF4-FFF2-40B4-BE49-F238E27FC236}">
                <a16:creationId xmlns:a16="http://schemas.microsoft.com/office/drawing/2014/main" id="{0E7B68CF-D5FC-442C-8ACC-51BD4AB771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2BD504-8F40-448F-B810-9C62449C1ECF}"/>
              </a:ext>
            </a:extLst>
          </p:cNvPr>
          <p:cNvSpPr>
            <a:spLocks noGrp="1"/>
          </p:cNvSpPr>
          <p:nvPr>
            <p:ph type="sldNum" sz="quarter" idx="12"/>
          </p:nvPr>
        </p:nvSpPr>
        <p:spPr/>
        <p:txBody>
          <a:bodyPr/>
          <a:lstStyle/>
          <a:p>
            <a:fld id="{1EBE3802-3B3B-4473-996C-497246CFE0C8}" type="slidenum">
              <a:rPr lang="en-US" smtClean="0"/>
              <a:t>‹#›</a:t>
            </a:fld>
            <a:endParaRPr lang="en-US"/>
          </a:p>
        </p:txBody>
      </p:sp>
    </p:spTree>
    <p:extLst>
      <p:ext uri="{BB962C8B-B14F-4D97-AF65-F5344CB8AC3E}">
        <p14:creationId xmlns:p14="http://schemas.microsoft.com/office/powerpoint/2010/main" val="276306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A035B7-CA12-4EFC-BC6D-C59105B7EB39}"/>
              </a:ext>
            </a:extLst>
          </p:cNvPr>
          <p:cNvSpPr>
            <a:spLocks noGrp="1"/>
          </p:cNvSpPr>
          <p:nvPr>
            <p:ph type="dt" sz="half" idx="10"/>
          </p:nvPr>
        </p:nvSpPr>
        <p:spPr/>
        <p:txBody>
          <a:bodyPr/>
          <a:lstStyle/>
          <a:p>
            <a:fld id="{97DE586C-F00F-4004-890E-D22ED2CFD812}" type="datetimeFigureOut">
              <a:rPr lang="en-US" smtClean="0"/>
              <a:t>6/20/2021</a:t>
            </a:fld>
            <a:endParaRPr lang="en-US"/>
          </a:p>
        </p:txBody>
      </p:sp>
      <p:sp>
        <p:nvSpPr>
          <p:cNvPr id="3" name="Footer Placeholder 2">
            <a:extLst>
              <a:ext uri="{FF2B5EF4-FFF2-40B4-BE49-F238E27FC236}">
                <a16:creationId xmlns:a16="http://schemas.microsoft.com/office/drawing/2014/main" id="{0AB78A60-19F0-4906-97FE-CBCB4A0456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70DA0A-CA27-4F32-9D0E-B6ABBD472E25}"/>
              </a:ext>
            </a:extLst>
          </p:cNvPr>
          <p:cNvSpPr>
            <a:spLocks noGrp="1"/>
          </p:cNvSpPr>
          <p:nvPr>
            <p:ph type="sldNum" sz="quarter" idx="12"/>
          </p:nvPr>
        </p:nvSpPr>
        <p:spPr/>
        <p:txBody>
          <a:bodyPr/>
          <a:lstStyle/>
          <a:p>
            <a:fld id="{1EBE3802-3B3B-4473-996C-497246CFE0C8}" type="slidenum">
              <a:rPr lang="en-US" smtClean="0"/>
              <a:t>‹#›</a:t>
            </a:fld>
            <a:endParaRPr lang="en-US"/>
          </a:p>
        </p:txBody>
      </p:sp>
    </p:spTree>
    <p:extLst>
      <p:ext uri="{BB962C8B-B14F-4D97-AF65-F5344CB8AC3E}">
        <p14:creationId xmlns:p14="http://schemas.microsoft.com/office/powerpoint/2010/main" val="294943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FDFC-5CB5-4D27-BCCA-1BFD61FACB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6284BE-2323-4C99-BF67-6659CCB2E4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D44BFB-C541-4B68-A84F-0C63E02E6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047D2F-8122-40EC-A532-88B67EBE7B54}"/>
              </a:ext>
            </a:extLst>
          </p:cNvPr>
          <p:cNvSpPr>
            <a:spLocks noGrp="1"/>
          </p:cNvSpPr>
          <p:nvPr>
            <p:ph type="dt" sz="half" idx="10"/>
          </p:nvPr>
        </p:nvSpPr>
        <p:spPr/>
        <p:txBody>
          <a:bodyPr/>
          <a:lstStyle/>
          <a:p>
            <a:fld id="{97DE586C-F00F-4004-890E-D22ED2CFD812}" type="datetimeFigureOut">
              <a:rPr lang="en-US" smtClean="0"/>
              <a:t>6/20/2021</a:t>
            </a:fld>
            <a:endParaRPr lang="en-US"/>
          </a:p>
        </p:txBody>
      </p:sp>
      <p:sp>
        <p:nvSpPr>
          <p:cNvPr id="6" name="Footer Placeholder 5">
            <a:extLst>
              <a:ext uri="{FF2B5EF4-FFF2-40B4-BE49-F238E27FC236}">
                <a16:creationId xmlns:a16="http://schemas.microsoft.com/office/drawing/2014/main" id="{FDD25F00-813D-46FB-B2FD-B8E6A80725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8FA17E-96EE-4CFE-9F25-4C32BFEC33B8}"/>
              </a:ext>
            </a:extLst>
          </p:cNvPr>
          <p:cNvSpPr>
            <a:spLocks noGrp="1"/>
          </p:cNvSpPr>
          <p:nvPr>
            <p:ph type="sldNum" sz="quarter" idx="12"/>
          </p:nvPr>
        </p:nvSpPr>
        <p:spPr/>
        <p:txBody>
          <a:bodyPr/>
          <a:lstStyle/>
          <a:p>
            <a:fld id="{1EBE3802-3B3B-4473-996C-497246CFE0C8}" type="slidenum">
              <a:rPr lang="en-US" smtClean="0"/>
              <a:t>‹#›</a:t>
            </a:fld>
            <a:endParaRPr lang="en-US"/>
          </a:p>
        </p:txBody>
      </p:sp>
    </p:spTree>
    <p:extLst>
      <p:ext uri="{BB962C8B-B14F-4D97-AF65-F5344CB8AC3E}">
        <p14:creationId xmlns:p14="http://schemas.microsoft.com/office/powerpoint/2010/main" val="68727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CB54-2A9E-478B-9F14-4C823677D5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7D4B75-5A6D-4D5A-B42D-78B2F1DE8C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56DAFE-1BD6-4101-ACDE-08722B1B0E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117A14-57B5-4450-BC61-D8313D0DF422}"/>
              </a:ext>
            </a:extLst>
          </p:cNvPr>
          <p:cNvSpPr>
            <a:spLocks noGrp="1"/>
          </p:cNvSpPr>
          <p:nvPr>
            <p:ph type="dt" sz="half" idx="10"/>
          </p:nvPr>
        </p:nvSpPr>
        <p:spPr/>
        <p:txBody>
          <a:bodyPr/>
          <a:lstStyle/>
          <a:p>
            <a:fld id="{97DE586C-F00F-4004-890E-D22ED2CFD812}" type="datetimeFigureOut">
              <a:rPr lang="en-US" smtClean="0"/>
              <a:t>6/20/2021</a:t>
            </a:fld>
            <a:endParaRPr lang="en-US"/>
          </a:p>
        </p:txBody>
      </p:sp>
      <p:sp>
        <p:nvSpPr>
          <p:cNvPr id="6" name="Footer Placeholder 5">
            <a:extLst>
              <a:ext uri="{FF2B5EF4-FFF2-40B4-BE49-F238E27FC236}">
                <a16:creationId xmlns:a16="http://schemas.microsoft.com/office/drawing/2014/main" id="{EE54EE5A-FF94-4D98-A7B1-4A78A398E6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E76835-2C00-4CC1-B2ED-4E37CB12A840}"/>
              </a:ext>
            </a:extLst>
          </p:cNvPr>
          <p:cNvSpPr>
            <a:spLocks noGrp="1"/>
          </p:cNvSpPr>
          <p:nvPr>
            <p:ph type="sldNum" sz="quarter" idx="12"/>
          </p:nvPr>
        </p:nvSpPr>
        <p:spPr/>
        <p:txBody>
          <a:bodyPr/>
          <a:lstStyle/>
          <a:p>
            <a:fld id="{1EBE3802-3B3B-4473-996C-497246CFE0C8}" type="slidenum">
              <a:rPr lang="en-US" smtClean="0"/>
              <a:t>‹#›</a:t>
            </a:fld>
            <a:endParaRPr lang="en-US"/>
          </a:p>
        </p:txBody>
      </p:sp>
    </p:spTree>
    <p:extLst>
      <p:ext uri="{BB962C8B-B14F-4D97-AF65-F5344CB8AC3E}">
        <p14:creationId xmlns:p14="http://schemas.microsoft.com/office/powerpoint/2010/main" val="36333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0C193-51F0-46DC-ACF6-676F14215E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8116AF-89A8-4702-B614-2F5640258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76F1C-9028-47A8-AA78-BBA21A5901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E586C-F00F-4004-890E-D22ED2CFD812}" type="datetimeFigureOut">
              <a:rPr lang="en-US" smtClean="0"/>
              <a:t>6/20/2021</a:t>
            </a:fld>
            <a:endParaRPr lang="en-US"/>
          </a:p>
        </p:txBody>
      </p:sp>
      <p:sp>
        <p:nvSpPr>
          <p:cNvPr id="5" name="Footer Placeholder 4">
            <a:extLst>
              <a:ext uri="{FF2B5EF4-FFF2-40B4-BE49-F238E27FC236}">
                <a16:creationId xmlns:a16="http://schemas.microsoft.com/office/drawing/2014/main" id="{66234A4B-620D-4BD3-A9C4-64F5D2411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E104D5-CAE8-4AD9-B01D-2386D5641F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E3802-3B3B-4473-996C-497246CFE0C8}" type="slidenum">
              <a:rPr lang="en-US" smtClean="0"/>
              <a:t>‹#›</a:t>
            </a:fld>
            <a:endParaRPr lang="en-US"/>
          </a:p>
        </p:txBody>
      </p:sp>
    </p:spTree>
    <p:extLst>
      <p:ext uri="{BB962C8B-B14F-4D97-AF65-F5344CB8AC3E}">
        <p14:creationId xmlns:p14="http://schemas.microsoft.com/office/powerpoint/2010/main" val="70954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ADFEC-FD1F-4F60-8BEE-254D556B004C}"/>
              </a:ext>
            </a:extLst>
          </p:cNvPr>
          <p:cNvSpPr>
            <a:spLocks noGrp="1"/>
          </p:cNvSpPr>
          <p:nvPr>
            <p:ph type="ctrTitle"/>
          </p:nvPr>
        </p:nvSpPr>
        <p:spPr>
          <a:xfrm>
            <a:off x="0" y="1"/>
            <a:ext cx="12192000" cy="2520778"/>
          </a:xfrm>
        </p:spPr>
        <p:txBody>
          <a:bodyPr>
            <a:normAutofit/>
          </a:bodyPr>
          <a:lstStyle/>
          <a:p>
            <a:r>
              <a:rPr lang="en-US" sz="5300" b="1" dirty="0"/>
              <a:t>MPH 5141: Gender &amp; Population</a:t>
            </a:r>
            <a:br>
              <a:rPr lang="en-US" dirty="0"/>
            </a:br>
            <a:r>
              <a:rPr lang="en-US" sz="4000" b="1" dirty="0"/>
              <a:t>Lecture 02: Closing the Gender Gap</a:t>
            </a:r>
          </a:p>
        </p:txBody>
      </p:sp>
      <p:sp>
        <p:nvSpPr>
          <p:cNvPr id="3" name="Subtitle 2">
            <a:extLst>
              <a:ext uri="{FF2B5EF4-FFF2-40B4-BE49-F238E27FC236}">
                <a16:creationId xmlns:a16="http://schemas.microsoft.com/office/drawing/2014/main" id="{BA5A4B5F-3F89-4508-B32E-7E42D75C0742}"/>
              </a:ext>
            </a:extLst>
          </p:cNvPr>
          <p:cNvSpPr>
            <a:spLocks noGrp="1"/>
          </p:cNvSpPr>
          <p:nvPr>
            <p:ph type="subTitle" idx="1"/>
          </p:nvPr>
        </p:nvSpPr>
        <p:spPr>
          <a:xfrm>
            <a:off x="0" y="4337222"/>
            <a:ext cx="12192000" cy="1396312"/>
          </a:xfrm>
        </p:spPr>
        <p:txBody>
          <a:bodyPr>
            <a:normAutofit lnSpcReduction="10000"/>
          </a:bodyPr>
          <a:lstStyle/>
          <a:p>
            <a:r>
              <a:rPr lang="en-US" sz="2800" dirty="0"/>
              <a:t>Dr. S. M. Rezoun Shafiullah, MBBS, MPH </a:t>
            </a:r>
          </a:p>
          <a:p>
            <a:r>
              <a:rPr lang="en-US" sz="2800" dirty="0"/>
              <a:t>Department of Public Health</a:t>
            </a:r>
          </a:p>
          <a:p>
            <a:r>
              <a:rPr lang="en-US" sz="2800" dirty="0"/>
              <a:t>Daffodil International University</a:t>
            </a:r>
          </a:p>
          <a:p>
            <a:endParaRPr lang="en-US" dirty="0"/>
          </a:p>
        </p:txBody>
      </p:sp>
    </p:spTree>
    <p:extLst>
      <p:ext uri="{BB962C8B-B14F-4D97-AF65-F5344CB8AC3E}">
        <p14:creationId xmlns:p14="http://schemas.microsoft.com/office/powerpoint/2010/main" val="240735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BD59B7-DCFC-443A-81E7-8E51635182FA}"/>
              </a:ext>
            </a:extLst>
          </p:cNvPr>
          <p:cNvSpPr>
            <a:spLocks noGrp="1"/>
          </p:cNvSpPr>
          <p:nvPr>
            <p:ph type="title"/>
          </p:nvPr>
        </p:nvSpPr>
        <p:spPr>
          <a:xfrm>
            <a:off x="2311147" y="365760"/>
            <a:ext cx="7569706" cy="1288238"/>
          </a:xfrm>
        </p:spPr>
        <p:txBody>
          <a:bodyPr anchor="ctr">
            <a:normAutofit/>
          </a:bodyPr>
          <a:lstStyle/>
          <a:p>
            <a:pPr algn="ctr"/>
            <a:r>
              <a:rPr lang="en-US" dirty="0"/>
              <a:t>What is the gender gap?</a:t>
            </a:r>
            <a:endParaRPr lang="en-US"/>
          </a:p>
        </p:txBody>
      </p:sp>
      <p:sp>
        <p:nvSpPr>
          <p:cNvPr id="3" name="Content Placeholder 2">
            <a:extLst>
              <a:ext uri="{FF2B5EF4-FFF2-40B4-BE49-F238E27FC236}">
                <a16:creationId xmlns:a16="http://schemas.microsoft.com/office/drawing/2014/main" id="{45BF4971-0C96-43F4-B4C0-CE5AD6D7C782}"/>
              </a:ext>
            </a:extLst>
          </p:cNvPr>
          <p:cNvSpPr>
            <a:spLocks noGrp="1"/>
          </p:cNvSpPr>
          <p:nvPr>
            <p:ph idx="1"/>
          </p:nvPr>
        </p:nvSpPr>
        <p:spPr>
          <a:xfrm>
            <a:off x="2165569" y="1956816"/>
            <a:ext cx="7860863" cy="4024884"/>
          </a:xfrm>
        </p:spPr>
        <p:txBody>
          <a:bodyPr anchor="t">
            <a:normAutofit/>
          </a:bodyPr>
          <a:lstStyle/>
          <a:p>
            <a:r>
              <a:rPr lang="en-US" sz="2200" dirty="0"/>
              <a:t>Gap in any area between women and men in terms of their levels of participation, access, rights, remuneration or benefits.</a:t>
            </a:r>
          </a:p>
          <a:p>
            <a:r>
              <a:rPr lang="en-US" sz="2200" b="1" dirty="0"/>
              <a:t>The gender gap is the difference between women and men as reflected in social, political, intellectual, cultural, or economic attainments or attitudes.</a:t>
            </a:r>
          </a:p>
          <a:p>
            <a:r>
              <a:rPr lang="en-US" sz="2200" dirty="0"/>
              <a:t>The Global Gender Gap Index aims to measure this gap in four key areas: health, education, economics and politics.</a:t>
            </a:r>
          </a:p>
          <a:p>
            <a:r>
              <a:rPr lang="en-US" sz="2200" dirty="0"/>
              <a:t>So, the gap in economics, for example, is the difference between men and women when it comes to salaries, the number of leaders and participation in the workplace.</a:t>
            </a:r>
          </a:p>
        </p:txBody>
      </p:sp>
    </p:spTree>
    <p:extLst>
      <p:ext uri="{BB962C8B-B14F-4D97-AF65-F5344CB8AC3E}">
        <p14:creationId xmlns:p14="http://schemas.microsoft.com/office/powerpoint/2010/main" val="349119431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D1D1-DF0A-48E2-86FA-54B591D38E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1EB2E50-D3B4-48BD-8D5E-E7286D5552D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35FBC4D-390B-4F72-9886-C18C8B5205B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45210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39C979D-B886-452E-A548-42EA70014076}"/>
              </a:ext>
            </a:extLst>
          </p:cNvPr>
          <p:cNvSpPr>
            <a:spLocks noGrp="1"/>
          </p:cNvSpPr>
          <p:nvPr>
            <p:ph type="title"/>
          </p:nvPr>
        </p:nvSpPr>
        <p:spPr>
          <a:xfrm>
            <a:off x="1143000" y="990599"/>
            <a:ext cx="9906000" cy="685800"/>
          </a:xfrm>
        </p:spPr>
        <p:txBody>
          <a:bodyPr anchor="t">
            <a:normAutofit/>
          </a:bodyPr>
          <a:lstStyle/>
          <a:p>
            <a:r>
              <a:rPr lang="en-US" sz="4000"/>
              <a:t>Causes of Gender Inequality</a:t>
            </a:r>
          </a:p>
        </p:txBody>
      </p:sp>
      <p:graphicFrame>
        <p:nvGraphicFramePr>
          <p:cNvPr id="5" name="Content Placeholder 2">
            <a:extLst>
              <a:ext uri="{FF2B5EF4-FFF2-40B4-BE49-F238E27FC236}">
                <a16:creationId xmlns:a16="http://schemas.microsoft.com/office/drawing/2014/main" id="{C895CBFF-6B94-4151-ADB5-76E564804BC5}"/>
              </a:ext>
            </a:extLst>
          </p:cNvPr>
          <p:cNvGraphicFramePr>
            <a:graphicFrameLocks noGrp="1"/>
          </p:cNvGraphicFramePr>
          <p:nvPr>
            <p:ph idx="1"/>
            <p:extLst>
              <p:ext uri="{D42A27DB-BD31-4B8C-83A1-F6EECF244321}">
                <p14:modId xmlns:p14="http://schemas.microsoft.com/office/powerpoint/2010/main" val="4223469420"/>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2189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EBB3E1-F315-45F5-A4E4-6C29ED14AB91}"/>
              </a:ext>
            </a:extLst>
          </p:cNvPr>
          <p:cNvSpPr>
            <a:spLocks noGrp="1"/>
          </p:cNvSpPr>
          <p:nvPr>
            <p:ph type="title"/>
          </p:nvPr>
        </p:nvSpPr>
        <p:spPr>
          <a:xfrm>
            <a:off x="1115568" y="548640"/>
            <a:ext cx="10168128" cy="1179576"/>
          </a:xfrm>
        </p:spPr>
        <p:txBody>
          <a:bodyPr>
            <a:normAutofit/>
          </a:bodyPr>
          <a:lstStyle/>
          <a:p>
            <a:r>
              <a:rPr lang="en-US" sz="4000"/>
              <a:t>How Gender Inequality Exists?</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41AC80A-7CE9-4D66-88BF-B1C8079BCE33}"/>
              </a:ext>
            </a:extLst>
          </p:cNvPr>
          <p:cNvSpPr>
            <a:spLocks noGrp="1"/>
          </p:cNvSpPr>
          <p:nvPr>
            <p:ph idx="1"/>
          </p:nvPr>
        </p:nvSpPr>
        <p:spPr>
          <a:xfrm>
            <a:off x="498834" y="2221992"/>
            <a:ext cx="11167447" cy="4033348"/>
          </a:xfrm>
        </p:spPr>
        <p:txBody>
          <a:bodyPr>
            <a:normAutofit/>
          </a:bodyPr>
          <a:lstStyle/>
          <a:p>
            <a:r>
              <a:rPr lang="en-US" sz="2000" dirty="0"/>
              <a:t>Girls and boys see gender inequality in their </a:t>
            </a:r>
            <a:r>
              <a:rPr lang="en-US" sz="2000" b="1" dirty="0"/>
              <a:t>homes</a:t>
            </a:r>
            <a:r>
              <a:rPr lang="en-US" sz="2000" dirty="0"/>
              <a:t> and</a:t>
            </a:r>
            <a:r>
              <a:rPr lang="en-US" sz="2000" b="1" dirty="0"/>
              <a:t> communities </a:t>
            </a:r>
            <a:r>
              <a:rPr lang="en-US" sz="2000" dirty="0"/>
              <a:t>every day – in </a:t>
            </a:r>
            <a:r>
              <a:rPr lang="en-US" sz="2000" b="1" dirty="0"/>
              <a:t>textbook</a:t>
            </a:r>
            <a:r>
              <a:rPr lang="en-US" sz="2000" dirty="0"/>
              <a:t>s, in the </a:t>
            </a:r>
            <a:r>
              <a:rPr lang="en-US" sz="2000" b="1" dirty="0"/>
              <a:t>media</a:t>
            </a:r>
            <a:r>
              <a:rPr lang="en-US" sz="2000" dirty="0"/>
              <a:t> and among the</a:t>
            </a:r>
            <a:r>
              <a:rPr lang="en-US" sz="2000" b="1" dirty="0"/>
              <a:t> adults </a:t>
            </a:r>
            <a:r>
              <a:rPr lang="en-US" sz="2000" dirty="0"/>
              <a:t>who care for them.</a:t>
            </a:r>
          </a:p>
          <a:p>
            <a:r>
              <a:rPr lang="en-US" sz="2000" dirty="0"/>
              <a:t>Parents may assume </a:t>
            </a:r>
            <a:r>
              <a:rPr lang="en-US" sz="2000" b="1" dirty="0"/>
              <a:t>unequal responsibility </a:t>
            </a:r>
            <a:r>
              <a:rPr lang="en-US" sz="2000" dirty="0"/>
              <a:t>for </a:t>
            </a:r>
            <a:r>
              <a:rPr lang="en-US" sz="2000" b="1" dirty="0"/>
              <a:t>household work</a:t>
            </a:r>
            <a:r>
              <a:rPr lang="en-US" sz="2000" dirty="0"/>
              <a:t>, with mothers bearing the brunt of caregiving and chores. </a:t>
            </a:r>
          </a:p>
          <a:p>
            <a:r>
              <a:rPr lang="en-US" sz="2000" dirty="0"/>
              <a:t>Most low-skilled and underpaid </a:t>
            </a:r>
            <a:r>
              <a:rPr lang="en-US" sz="2000" b="1" dirty="0"/>
              <a:t>community health workers </a:t>
            </a:r>
            <a:r>
              <a:rPr lang="en-US" sz="2000" dirty="0"/>
              <a:t>who attend to children are also women, with limited opportunity for professional growth.</a:t>
            </a:r>
          </a:p>
          <a:p>
            <a:r>
              <a:rPr lang="en-US" sz="2000" dirty="0"/>
              <a:t>And </a:t>
            </a:r>
            <a:r>
              <a:rPr lang="en-US" sz="2000" b="1" dirty="0"/>
              <a:t>in schools</a:t>
            </a:r>
            <a:r>
              <a:rPr lang="en-US" sz="2000" dirty="0"/>
              <a:t>, many girls receive less support than boys to pursue the studies they choose where the safety, hygiene and sanitation needs of girls may be neglected, eventually barring them from regularly attending class. </a:t>
            </a:r>
          </a:p>
          <a:p>
            <a:r>
              <a:rPr lang="en-US" sz="2000" b="1" dirty="0"/>
              <a:t>Discriminatory teaching practices </a:t>
            </a:r>
            <a:r>
              <a:rPr lang="en-US" sz="2000" dirty="0"/>
              <a:t>and </a:t>
            </a:r>
            <a:r>
              <a:rPr lang="en-US" sz="2000" b="1" dirty="0"/>
              <a:t>education materials </a:t>
            </a:r>
            <a:r>
              <a:rPr lang="en-US" sz="2000" dirty="0"/>
              <a:t>also produce gender gaps in learning and skills development.</a:t>
            </a:r>
          </a:p>
        </p:txBody>
      </p:sp>
    </p:spTree>
    <p:extLst>
      <p:ext uri="{BB962C8B-B14F-4D97-AF65-F5344CB8AC3E}">
        <p14:creationId xmlns:p14="http://schemas.microsoft.com/office/powerpoint/2010/main" val="2354615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E2B22E-E5B1-4071-A340-DC8912DDE622}"/>
              </a:ext>
            </a:extLst>
          </p:cNvPr>
          <p:cNvSpPr>
            <a:spLocks noGrp="1"/>
          </p:cNvSpPr>
          <p:nvPr>
            <p:ph type="title"/>
          </p:nvPr>
        </p:nvSpPr>
        <p:spPr>
          <a:xfrm>
            <a:off x="686834" y="1153572"/>
            <a:ext cx="2772646" cy="4461163"/>
          </a:xfrm>
        </p:spPr>
        <p:txBody>
          <a:bodyPr>
            <a:normAutofit/>
          </a:bodyPr>
          <a:lstStyle/>
          <a:p>
            <a:r>
              <a:rPr lang="en-US">
                <a:solidFill>
                  <a:srgbClr val="FFFFFF"/>
                </a:solidFill>
              </a:rPr>
              <a:t>Contd.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F458706-C0CE-4585-8992-64A332B42673}"/>
              </a:ext>
            </a:extLst>
          </p:cNvPr>
          <p:cNvSpPr>
            <a:spLocks noGrp="1"/>
          </p:cNvSpPr>
          <p:nvPr>
            <p:ph idx="1"/>
          </p:nvPr>
        </p:nvSpPr>
        <p:spPr>
          <a:xfrm>
            <a:off x="4167272" y="319088"/>
            <a:ext cx="7643728" cy="5857875"/>
          </a:xfrm>
        </p:spPr>
        <p:txBody>
          <a:bodyPr anchor="ctr">
            <a:normAutofit/>
          </a:bodyPr>
          <a:lstStyle/>
          <a:p>
            <a:r>
              <a:rPr lang="en-US" b="0" i="1" dirty="0">
                <a:effectLst/>
                <a:latin typeface="PT Serif"/>
              </a:rPr>
              <a:t>Worldwide, nearly 1 in 4 girls between the ages of 15 and 19 are neither employed nor in education or training – compared to 1 in 10 boys.</a:t>
            </a:r>
          </a:p>
          <a:p>
            <a:r>
              <a:rPr lang="en-US" i="1" dirty="0">
                <a:latin typeface="PT Serif"/>
              </a:rPr>
              <a:t>G</a:t>
            </a:r>
            <a:r>
              <a:rPr lang="en-US" b="0" i="1" dirty="0">
                <a:effectLst/>
                <a:latin typeface="PT Serif"/>
              </a:rPr>
              <a:t>ender inequality turns violent</a:t>
            </a:r>
          </a:p>
          <a:p>
            <a:pPr lvl="1"/>
            <a:r>
              <a:rPr lang="en-US" b="0" i="1" dirty="0">
                <a:effectLst/>
                <a:latin typeface="PT Serif"/>
              </a:rPr>
              <a:t>Some 1 in 20 girls between the ages of 15 and 19 – around 13 million globally – have experienced forced sex in their lifetimes.</a:t>
            </a:r>
          </a:p>
          <a:p>
            <a:pPr lvl="1"/>
            <a:r>
              <a:rPr lang="en-US" b="0" i="1" dirty="0">
                <a:effectLst/>
                <a:latin typeface="PT Serif"/>
              </a:rPr>
              <a:t>Hundreds of millions of girls worldwide are still subjected to child marriage and female genital mutilation </a:t>
            </a:r>
          </a:p>
          <a:p>
            <a:r>
              <a:rPr lang="en-US" dirty="0"/>
              <a:t>Even though, in early childhood, gender disparities start out small. Girls have higher survival rates at birth. </a:t>
            </a:r>
          </a:p>
        </p:txBody>
      </p:sp>
    </p:spTree>
    <p:extLst>
      <p:ext uri="{BB962C8B-B14F-4D97-AF65-F5344CB8AC3E}">
        <p14:creationId xmlns:p14="http://schemas.microsoft.com/office/powerpoint/2010/main" val="1712102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5E61ED8-6B88-41E9-8A46-1ECF327DCA96}"/>
              </a:ext>
            </a:extLst>
          </p:cNvPr>
          <p:cNvPicPr>
            <a:picLocks noChangeAspect="1"/>
          </p:cNvPicPr>
          <p:nvPr/>
        </p:nvPicPr>
        <p:blipFill rotWithShape="1">
          <a:blip r:embed="rId2"/>
          <a:srcRect t="7697" r="23298" b="1394"/>
          <a:stretch/>
        </p:blipFill>
        <p:spPr>
          <a:xfrm>
            <a:off x="4648200" y="10"/>
            <a:ext cx="7543800" cy="6857990"/>
          </a:xfrm>
          <a:prstGeom prst="rect">
            <a:avLst/>
          </a:prstGeom>
        </p:spPr>
      </p:pic>
      <p:sp>
        <p:nvSpPr>
          <p:cNvPr id="18" name="Rectangle 1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0EEE46-BD98-4154-81F4-69F098F693C8}"/>
              </a:ext>
            </a:extLst>
          </p:cNvPr>
          <p:cNvSpPr>
            <a:spLocks noGrp="1"/>
          </p:cNvSpPr>
          <p:nvPr>
            <p:ph type="title"/>
          </p:nvPr>
        </p:nvSpPr>
        <p:spPr>
          <a:xfrm>
            <a:off x="371094" y="1161288"/>
            <a:ext cx="3438144" cy="1124712"/>
          </a:xfrm>
        </p:spPr>
        <p:txBody>
          <a:bodyPr anchor="b">
            <a:normAutofit/>
          </a:bodyPr>
          <a:lstStyle/>
          <a:p>
            <a:r>
              <a:rPr lang="en-US" sz="2800" b="1"/>
              <a:t>Gender equality</a:t>
            </a:r>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EACC0D7-7C37-4196-B1BF-A38A2CD4E4CD}"/>
              </a:ext>
            </a:extLst>
          </p:cNvPr>
          <p:cNvSpPr>
            <a:spLocks noGrp="1"/>
          </p:cNvSpPr>
          <p:nvPr>
            <p:ph idx="1"/>
          </p:nvPr>
        </p:nvSpPr>
        <p:spPr>
          <a:xfrm>
            <a:off x="0" y="2718054"/>
            <a:ext cx="6370320" cy="4130792"/>
          </a:xfrm>
        </p:spPr>
        <p:txBody>
          <a:bodyPr anchor="t">
            <a:normAutofit/>
          </a:bodyPr>
          <a:lstStyle/>
          <a:p>
            <a:r>
              <a:rPr lang="en-US" sz="2400"/>
              <a:t>Gender equality is when people of all genders have equal rights, responsibilities and opportunities. </a:t>
            </a:r>
          </a:p>
          <a:p>
            <a:r>
              <a:rPr lang="en-US" sz="2400"/>
              <a:t>Equal rights and opportunities for girls and boys help all children fulfil their potential.</a:t>
            </a:r>
          </a:p>
          <a:p>
            <a:r>
              <a:rPr lang="en-US" sz="2400"/>
              <a:t>Everyone is affected by gender inequality - women, men, trans and gender diverse people, children and families. It impacts people of all ages and backgrounds.</a:t>
            </a:r>
          </a:p>
          <a:p>
            <a:endParaRPr lang="en-US" sz="1700" dirty="0"/>
          </a:p>
        </p:txBody>
      </p:sp>
    </p:spTree>
    <p:extLst>
      <p:ext uri="{BB962C8B-B14F-4D97-AF65-F5344CB8AC3E}">
        <p14:creationId xmlns:p14="http://schemas.microsoft.com/office/powerpoint/2010/main" val="4008194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B179C4-AAC0-40AE-8AC7-4FE4F282CE95}"/>
              </a:ext>
            </a:extLst>
          </p:cNvPr>
          <p:cNvSpPr>
            <a:spLocks noGrp="1"/>
          </p:cNvSpPr>
          <p:nvPr>
            <p:ph type="title"/>
          </p:nvPr>
        </p:nvSpPr>
        <p:spPr>
          <a:xfrm>
            <a:off x="2311147" y="365760"/>
            <a:ext cx="7569706" cy="1288238"/>
          </a:xfrm>
        </p:spPr>
        <p:txBody>
          <a:bodyPr anchor="ctr">
            <a:normAutofit/>
          </a:bodyPr>
          <a:lstStyle/>
          <a:p>
            <a:pPr algn="ctr"/>
            <a:r>
              <a:rPr lang="en-US"/>
              <a:t>Promoting gender equality</a:t>
            </a:r>
          </a:p>
        </p:txBody>
      </p:sp>
      <p:sp>
        <p:nvSpPr>
          <p:cNvPr id="21" name="Content Placeholder 2">
            <a:extLst>
              <a:ext uri="{FF2B5EF4-FFF2-40B4-BE49-F238E27FC236}">
                <a16:creationId xmlns:a16="http://schemas.microsoft.com/office/drawing/2014/main" id="{BC98E7CC-4B2F-4AB6-BFF8-B933E02A9765}"/>
              </a:ext>
            </a:extLst>
          </p:cNvPr>
          <p:cNvSpPr>
            <a:spLocks noGrp="1"/>
          </p:cNvSpPr>
          <p:nvPr>
            <p:ph idx="1"/>
          </p:nvPr>
        </p:nvSpPr>
        <p:spPr>
          <a:xfrm>
            <a:off x="2165569" y="1956816"/>
            <a:ext cx="7860863" cy="4024884"/>
          </a:xfrm>
        </p:spPr>
        <p:txBody>
          <a:bodyPr anchor="t">
            <a:normAutofit/>
          </a:bodyPr>
          <a:lstStyle/>
          <a:p>
            <a:r>
              <a:rPr lang="en-US" sz="1700"/>
              <a:t>By taking a gender perspective and considering these different types of discrimination, we can start to understand the root causes of gender gaps and what types of interventions will close them. In some instances, legislation or policies may be required to prohibit specific discriminatory actions.</a:t>
            </a:r>
          </a:p>
          <a:p>
            <a:r>
              <a:rPr lang="en-US" sz="1700"/>
              <a:t>Government is committed to upholding the rights of males and females and protecting them from prejudice, discrimination and injustice. The Bill of Rights, Freedoms and Responsibilities recognizes that all people have the right to freely determine their political status and pursue their economic, social and cultural development. </a:t>
            </a:r>
          </a:p>
          <a:p>
            <a:r>
              <a:rPr lang="en-US" sz="1700"/>
              <a:t>Stereotypes can also hold us back personally if we do not believe we can or should do or achieve certain things just because we happen to be male or female. In order to address structural discrimination and for our society to truly progress, we must all seek to understand how stereotypes and prejudices based on sex and gender affect us in our daily lives and resolve to overcome these biases</a:t>
            </a:r>
          </a:p>
          <a:p>
            <a:endParaRPr lang="en-US" sz="1700"/>
          </a:p>
        </p:txBody>
      </p:sp>
    </p:spTree>
    <p:extLst>
      <p:ext uri="{BB962C8B-B14F-4D97-AF65-F5344CB8AC3E}">
        <p14:creationId xmlns:p14="http://schemas.microsoft.com/office/powerpoint/2010/main" val="139226716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D90B79-62AA-4206-B666-52E59D03E4BF}"/>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Closing gender gaps</a:t>
            </a:r>
          </a:p>
        </p:txBody>
      </p:sp>
      <p:sp>
        <p:nvSpPr>
          <p:cNvPr id="3" name="Content Placeholder 2">
            <a:extLst>
              <a:ext uri="{FF2B5EF4-FFF2-40B4-BE49-F238E27FC236}">
                <a16:creationId xmlns:a16="http://schemas.microsoft.com/office/drawing/2014/main" id="{16DD3624-D8C5-4573-9AA8-4415F8012D8A}"/>
              </a:ext>
            </a:extLst>
          </p:cNvPr>
          <p:cNvSpPr>
            <a:spLocks noGrp="1"/>
          </p:cNvSpPr>
          <p:nvPr>
            <p:ph idx="1"/>
          </p:nvPr>
        </p:nvSpPr>
        <p:spPr>
          <a:xfrm>
            <a:off x="4810259" y="10138"/>
            <a:ext cx="6555347" cy="6837724"/>
          </a:xfrm>
        </p:spPr>
        <p:txBody>
          <a:bodyPr anchor="ctr">
            <a:normAutofit/>
          </a:bodyPr>
          <a:lstStyle/>
          <a:p>
            <a:r>
              <a:rPr lang="en-US" sz="2000" dirty="0"/>
              <a:t>Ideas about our gender roles and capabilities are so ingrained that we often see them as “natural”. However, scientific and social research has consistently proven that while there are biological differences between males and females, the way that we are socialized by parents, caregivers, peers, teachers, the media and others is the biggest source of gender differences.</a:t>
            </a:r>
          </a:p>
          <a:p>
            <a:r>
              <a:rPr lang="en-US" sz="2000" dirty="0"/>
              <a:t>Education is one of the most important tools for ending structural discrimination by breaking stereotypes and prejudices.</a:t>
            </a:r>
          </a:p>
          <a:p>
            <a:r>
              <a:rPr lang="en-US" sz="2000" dirty="0"/>
              <a:t>When males and females have the same opportunities to achieve important goals and contribute their best efforts there are positive effects for women, men, children, families, the economy and society. </a:t>
            </a:r>
          </a:p>
          <a:p>
            <a:r>
              <a:rPr lang="en-US" sz="2000" dirty="0"/>
              <a:t>These include decreased reliance on social services, more positive opportunities for all children, lessening negative effects of poor living conditions and poverty, greater productivity and economic growth. Gender equality ensures that individuals are treated fairly, development is human-</a:t>
            </a:r>
            <a:r>
              <a:rPr lang="en-US" sz="2000" dirty="0" err="1"/>
              <a:t>centred</a:t>
            </a:r>
            <a:r>
              <a:rPr lang="en-US" sz="2000" dirty="0"/>
              <a:t> and we are all advancing together.</a:t>
            </a:r>
          </a:p>
        </p:txBody>
      </p:sp>
    </p:spTree>
    <p:extLst>
      <p:ext uri="{BB962C8B-B14F-4D97-AF65-F5344CB8AC3E}">
        <p14:creationId xmlns:p14="http://schemas.microsoft.com/office/powerpoint/2010/main" val="1377416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9E483-2CB2-4C8C-A5A0-E53027FC312A}"/>
              </a:ext>
            </a:extLst>
          </p:cNvPr>
          <p:cNvSpPr>
            <a:spLocks noGrp="1"/>
          </p:cNvSpPr>
          <p:nvPr>
            <p:ph type="title"/>
          </p:nvPr>
        </p:nvSpPr>
        <p:spPr/>
        <p:txBody>
          <a:bodyPr/>
          <a:lstStyle/>
          <a:p>
            <a:r>
              <a:rPr lang="en-US" dirty="0"/>
              <a:t>Key Factors in Closing Gender Gaps</a:t>
            </a:r>
          </a:p>
        </p:txBody>
      </p:sp>
      <p:sp>
        <p:nvSpPr>
          <p:cNvPr id="3" name="Content Placeholder 2">
            <a:extLst>
              <a:ext uri="{FF2B5EF4-FFF2-40B4-BE49-F238E27FC236}">
                <a16:creationId xmlns:a16="http://schemas.microsoft.com/office/drawing/2014/main" id="{59CB8B4F-FFC5-4104-A362-2C1CEDDF675E}"/>
              </a:ext>
            </a:extLst>
          </p:cNvPr>
          <p:cNvSpPr>
            <a:spLocks noGrp="1"/>
          </p:cNvSpPr>
          <p:nvPr>
            <p:ph idx="1"/>
          </p:nvPr>
        </p:nvSpPr>
        <p:spPr/>
        <p:txBody>
          <a:bodyPr>
            <a:normAutofit fontScale="85000" lnSpcReduction="20000"/>
          </a:bodyPr>
          <a:lstStyle/>
          <a:p>
            <a:r>
              <a:rPr lang="en-US" sz="3300" b="1" dirty="0"/>
              <a:t>General public policy</a:t>
            </a:r>
          </a:p>
          <a:p>
            <a:r>
              <a:rPr lang="en-US" dirty="0"/>
              <a:t>● Increase both the quantity and quality of data by gender and improve the evaluation of public policy.</a:t>
            </a:r>
          </a:p>
          <a:p>
            <a:r>
              <a:rPr lang="en-US" dirty="0"/>
              <a:t>● Strengthen the capacity of governments to apply a gender-responsive approach throughout the public financial management cycle and enhance gender impact</a:t>
            </a:r>
          </a:p>
          <a:p>
            <a:r>
              <a:rPr lang="en-US" dirty="0"/>
              <a:t>assessments.</a:t>
            </a:r>
          </a:p>
          <a:p>
            <a:r>
              <a:rPr lang="en-US" dirty="0"/>
              <a:t>● Reform legal frameworks and ensure their enforcement to remove any obstacles to gender equality; prohibit discrimination, combat all forms of pay discrimination; uphold the notion of equal pay for work of equal value; and provide economic support and incentives for individuals, families and communities to change discriminatory attitudes.</a:t>
            </a:r>
          </a:p>
          <a:p>
            <a:r>
              <a:rPr lang="en-US" dirty="0"/>
              <a:t>● Countries should set realistic targets for women in senior management positions in </a:t>
            </a:r>
            <a:r>
              <a:rPr lang="en-US" dirty="0" err="1"/>
              <a:t>thepublic</a:t>
            </a:r>
            <a:r>
              <a:rPr lang="en-US" dirty="0"/>
              <a:t> service.</a:t>
            </a:r>
          </a:p>
          <a:p>
            <a:endParaRPr lang="en-US" dirty="0"/>
          </a:p>
        </p:txBody>
      </p:sp>
    </p:spTree>
    <p:extLst>
      <p:ext uri="{BB962C8B-B14F-4D97-AF65-F5344CB8AC3E}">
        <p14:creationId xmlns:p14="http://schemas.microsoft.com/office/powerpoint/2010/main" val="4043641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0564F-6D8E-49C4-A5DA-B9150E94EC41}"/>
              </a:ext>
            </a:extLst>
          </p:cNvPr>
          <p:cNvSpPr>
            <a:spLocks noGrp="1"/>
          </p:cNvSpPr>
          <p:nvPr>
            <p:ph type="title"/>
          </p:nvPr>
        </p:nvSpPr>
        <p:spPr>
          <a:xfrm>
            <a:off x="289560" y="365125"/>
            <a:ext cx="11064240" cy="1325563"/>
          </a:xfrm>
        </p:spPr>
        <p:txBody>
          <a:bodyPr/>
          <a:lstStyle/>
          <a:p>
            <a:r>
              <a:rPr lang="en-US" dirty="0"/>
              <a:t>Contd. </a:t>
            </a:r>
          </a:p>
        </p:txBody>
      </p:sp>
      <p:sp>
        <p:nvSpPr>
          <p:cNvPr id="3" name="Content Placeholder 2">
            <a:extLst>
              <a:ext uri="{FF2B5EF4-FFF2-40B4-BE49-F238E27FC236}">
                <a16:creationId xmlns:a16="http://schemas.microsoft.com/office/drawing/2014/main" id="{222AB9C6-607E-49D8-A1BD-701F2FEA2803}"/>
              </a:ext>
            </a:extLst>
          </p:cNvPr>
          <p:cNvSpPr>
            <a:spLocks noGrp="1"/>
          </p:cNvSpPr>
          <p:nvPr>
            <p:ph idx="1"/>
          </p:nvPr>
        </p:nvSpPr>
        <p:spPr/>
        <p:txBody>
          <a:bodyPr>
            <a:normAutofit fontScale="92500" lnSpcReduction="10000"/>
          </a:bodyPr>
          <a:lstStyle/>
          <a:p>
            <a:r>
              <a:rPr lang="en-US" b="1" dirty="0"/>
              <a:t>Employment</a:t>
            </a:r>
          </a:p>
          <a:p>
            <a:r>
              <a:rPr lang="en-US" dirty="0"/>
              <a:t>● Provide affordable, good-quality childcare for all parents and paid maternity leave for mothers in employment. Encourage more equal sharing of parental leave by, for example, reserving part of paid leave entitlements for the exclusive use of fathers.</a:t>
            </a:r>
          </a:p>
          <a:p>
            <a:r>
              <a:rPr lang="en-US" dirty="0"/>
              <a:t>● Remove disincentives to paid work created by taxes and benefit systems and ensure that work pays for both parents.</a:t>
            </a:r>
          </a:p>
          <a:p>
            <a:r>
              <a:rPr lang="en-US" dirty="0"/>
              <a:t>● Address cultural barriers and the stereotyping of women’s roles in society, business and the public sector.</a:t>
            </a:r>
          </a:p>
          <a:p>
            <a:r>
              <a:rPr lang="en-US" dirty="0"/>
              <a:t>● Countries should introduce targets and measures to monitor progress on female representation on the boards of listed companies.</a:t>
            </a:r>
          </a:p>
          <a:p>
            <a:endParaRPr lang="en-US" dirty="0"/>
          </a:p>
        </p:txBody>
      </p:sp>
    </p:spTree>
    <p:extLst>
      <p:ext uri="{BB962C8B-B14F-4D97-AF65-F5344CB8AC3E}">
        <p14:creationId xmlns:p14="http://schemas.microsoft.com/office/powerpoint/2010/main" val="289969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70371-6127-4191-85F9-D83ED96F48C2}"/>
              </a:ext>
            </a:extLst>
          </p:cNvPr>
          <p:cNvSpPr>
            <a:spLocks noGrp="1"/>
          </p:cNvSpPr>
          <p:nvPr>
            <p:ph type="title"/>
          </p:nvPr>
        </p:nvSpPr>
        <p:spPr>
          <a:xfrm>
            <a:off x="0" y="1"/>
            <a:ext cx="12192000" cy="1112519"/>
          </a:xfrm>
        </p:spPr>
        <p:txBody>
          <a:bodyPr/>
          <a:lstStyle/>
          <a:p>
            <a:pPr algn="ctr"/>
            <a:r>
              <a:rPr lang="en-US" b="1" dirty="0"/>
              <a:t>Sex and gender</a:t>
            </a:r>
          </a:p>
        </p:txBody>
      </p:sp>
      <p:sp>
        <p:nvSpPr>
          <p:cNvPr id="3" name="Content Placeholder 2">
            <a:extLst>
              <a:ext uri="{FF2B5EF4-FFF2-40B4-BE49-F238E27FC236}">
                <a16:creationId xmlns:a16="http://schemas.microsoft.com/office/drawing/2014/main" id="{FDA77737-E99D-424B-B938-79C77C0164F1}"/>
              </a:ext>
            </a:extLst>
          </p:cNvPr>
          <p:cNvSpPr>
            <a:spLocks noGrp="1"/>
          </p:cNvSpPr>
          <p:nvPr>
            <p:ph idx="1"/>
          </p:nvPr>
        </p:nvSpPr>
        <p:spPr>
          <a:xfrm>
            <a:off x="0" y="1112520"/>
            <a:ext cx="12192000" cy="5064443"/>
          </a:xfrm>
        </p:spPr>
        <p:txBody>
          <a:bodyPr>
            <a:normAutofit lnSpcReduction="10000"/>
          </a:bodyPr>
          <a:lstStyle/>
          <a:p>
            <a:r>
              <a:rPr lang="en-US" dirty="0"/>
              <a:t>Sex refers to physical realities, while gender refers to economic, social and cultural attributes, roles and opportunities which determine what is expected, allowed and valued in a woman or man and girl or boy.</a:t>
            </a:r>
          </a:p>
          <a:p>
            <a:endParaRPr lang="en-US" dirty="0"/>
          </a:p>
          <a:p>
            <a:r>
              <a:rPr lang="en-US" dirty="0"/>
              <a:t>Characteristics, emotions and behaviors that people generally associate with being male or female - commonly referred to as “masculinity” and “femininity” - are learned from childhood. We behave in ways that others encourage and not in ways that others discourage based on ideas of what it means to be a boy or girl or a man or woman. We are also treated differently because of our sex.</a:t>
            </a:r>
          </a:p>
          <a:p>
            <a:endParaRPr lang="en-US" dirty="0"/>
          </a:p>
          <a:p>
            <a:r>
              <a:rPr lang="en-US" dirty="0"/>
              <a:t>Ideas that we have developed about gender are not fixed, as they evolve through social interactions and vary between cultures and over time</a:t>
            </a:r>
          </a:p>
        </p:txBody>
      </p:sp>
    </p:spTree>
    <p:extLst>
      <p:ext uri="{BB962C8B-B14F-4D97-AF65-F5344CB8AC3E}">
        <p14:creationId xmlns:p14="http://schemas.microsoft.com/office/powerpoint/2010/main" val="3858054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FA7E-3AF4-4C8B-A4F3-620E363E39A2}"/>
              </a:ext>
            </a:extLst>
          </p:cNvPr>
          <p:cNvSpPr>
            <a:spLocks noGrp="1"/>
          </p:cNvSpPr>
          <p:nvPr>
            <p:ph type="title"/>
          </p:nvPr>
        </p:nvSpPr>
        <p:spPr/>
        <p:txBody>
          <a:bodyPr/>
          <a:lstStyle/>
          <a:p>
            <a:r>
              <a:rPr lang="en-US" dirty="0"/>
              <a:t>Contd. </a:t>
            </a:r>
          </a:p>
        </p:txBody>
      </p:sp>
      <p:sp>
        <p:nvSpPr>
          <p:cNvPr id="3" name="Content Placeholder 2">
            <a:extLst>
              <a:ext uri="{FF2B5EF4-FFF2-40B4-BE49-F238E27FC236}">
                <a16:creationId xmlns:a16="http://schemas.microsoft.com/office/drawing/2014/main" id="{235AE830-D30F-42DE-A02C-F2B213CDA5BD}"/>
              </a:ext>
            </a:extLst>
          </p:cNvPr>
          <p:cNvSpPr>
            <a:spLocks noGrp="1"/>
          </p:cNvSpPr>
          <p:nvPr>
            <p:ph idx="1"/>
          </p:nvPr>
        </p:nvSpPr>
        <p:spPr/>
        <p:txBody>
          <a:bodyPr>
            <a:normAutofit lnSpcReduction="10000"/>
          </a:bodyPr>
          <a:lstStyle/>
          <a:p>
            <a:r>
              <a:rPr lang="en-US" b="1" dirty="0"/>
              <a:t>Education</a:t>
            </a:r>
          </a:p>
          <a:p>
            <a:r>
              <a:rPr lang="en-US" dirty="0"/>
              <a:t>● Get girls more interested in mathematics and science and boys more interested in reading in OECD countries, for example, by removing the gender bias in curricula and raising awareness of the likely consequences of male and female choices of fields of study in their careers and earnings.</a:t>
            </a:r>
          </a:p>
          <a:p>
            <a:r>
              <a:rPr lang="en-US" dirty="0"/>
              <a:t>● Use apprenticeships to encourage women who have completed their science technology and mathematics (STEM) studies to work in scientific fields.</a:t>
            </a:r>
          </a:p>
          <a:p>
            <a:r>
              <a:rPr lang="en-US" dirty="0"/>
              <a:t>● Make schools safer and more affordable for girls in developing countries.</a:t>
            </a:r>
          </a:p>
        </p:txBody>
      </p:sp>
    </p:spTree>
    <p:extLst>
      <p:ext uri="{BB962C8B-B14F-4D97-AF65-F5344CB8AC3E}">
        <p14:creationId xmlns:p14="http://schemas.microsoft.com/office/powerpoint/2010/main" val="1544517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9AE23-BC3B-41C1-AC56-FFE45C596324}"/>
              </a:ext>
            </a:extLst>
          </p:cNvPr>
          <p:cNvSpPr>
            <a:spLocks noGrp="1"/>
          </p:cNvSpPr>
          <p:nvPr>
            <p:ph type="title"/>
          </p:nvPr>
        </p:nvSpPr>
        <p:spPr/>
        <p:txBody>
          <a:bodyPr/>
          <a:lstStyle/>
          <a:p>
            <a:r>
              <a:rPr lang="en-US" dirty="0"/>
              <a:t>Contd.</a:t>
            </a:r>
          </a:p>
        </p:txBody>
      </p:sp>
      <p:sp>
        <p:nvSpPr>
          <p:cNvPr id="3" name="Content Placeholder 2">
            <a:extLst>
              <a:ext uri="{FF2B5EF4-FFF2-40B4-BE49-F238E27FC236}">
                <a16:creationId xmlns:a16="http://schemas.microsoft.com/office/drawing/2014/main" id="{50AE249F-249E-4BBC-8E8F-619D1DE6BF6B}"/>
              </a:ext>
            </a:extLst>
          </p:cNvPr>
          <p:cNvSpPr>
            <a:spLocks noGrp="1"/>
          </p:cNvSpPr>
          <p:nvPr>
            <p:ph idx="1"/>
          </p:nvPr>
        </p:nvSpPr>
        <p:spPr/>
        <p:txBody>
          <a:bodyPr/>
          <a:lstStyle/>
          <a:p>
            <a:r>
              <a:rPr lang="en-US" dirty="0"/>
              <a:t>Entrepreneurship</a:t>
            </a:r>
          </a:p>
          <a:p>
            <a:r>
              <a:rPr lang="en-US" dirty="0"/>
              <a:t>● Ensure that policies for female-owned enterprises target not only start-ups and small enterprises, but encourage and support the growth ambitions of all existing firms.</a:t>
            </a:r>
          </a:p>
          <a:p>
            <a:r>
              <a:rPr lang="en-US" dirty="0"/>
              <a:t>● Promote comprehensive support </a:t>
            </a:r>
            <a:r>
              <a:rPr lang="en-US" dirty="0" err="1"/>
              <a:t>programmes</a:t>
            </a:r>
            <a:r>
              <a:rPr lang="en-US" dirty="0"/>
              <a:t> that target female-owned enterprises in high-tech sectors.</a:t>
            </a:r>
          </a:p>
          <a:p>
            <a:r>
              <a:rPr lang="en-US" dirty="0"/>
              <a:t>● Ensure equal access to finance for male and female entrepreneurs.</a:t>
            </a:r>
          </a:p>
          <a:p>
            <a:endParaRPr lang="en-US" dirty="0"/>
          </a:p>
        </p:txBody>
      </p:sp>
    </p:spTree>
    <p:extLst>
      <p:ext uri="{BB962C8B-B14F-4D97-AF65-F5344CB8AC3E}">
        <p14:creationId xmlns:p14="http://schemas.microsoft.com/office/powerpoint/2010/main" val="584140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B4AB1-D72E-4A96-83DC-25B28E386C75}"/>
              </a:ext>
            </a:extLst>
          </p:cNvPr>
          <p:cNvSpPr>
            <a:spLocks noGrp="1"/>
          </p:cNvSpPr>
          <p:nvPr>
            <p:ph type="title"/>
          </p:nvPr>
        </p:nvSpPr>
        <p:spPr>
          <a:xfrm>
            <a:off x="0" y="365125"/>
            <a:ext cx="12192000" cy="1325563"/>
          </a:xfrm>
        </p:spPr>
        <p:txBody>
          <a:bodyPr/>
          <a:lstStyle/>
          <a:p>
            <a:r>
              <a:rPr lang="en-US" dirty="0"/>
              <a:t>The benefits of gender equality</a:t>
            </a:r>
            <a:br>
              <a:rPr lang="en-US" dirty="0"/>
            </a:br>
            <a:r>
              <a:rPr lang="en-US" sz="2000" dirty="0"/>
              <a:t>Everyone benefits from gender equality.</a:t>
            </a:r>
          </a:p>
        </p:txBody>
      </p:sp>
      <p:sp>
        <p:nvSpPr>
          <p:cNvPr id="3" name="Content Placeholder 2">
            <a:extLst>
              <a:ext uri="{FF2B5EF4-FFF2-40B4-BE49-F238E27FC236}">
                <a16:creationId xmlns:a16="http://schemas.microsoft.com/office/drawing/2014/main" id="{3CF3FF94-E39A-49D4-9988-3A306B5C5BCD}"/>
              </a:ext>
            </a:extLst>
          </p:cNvPr>
          <p:cNvSpPr>
            <a:spLocks noGrp="1"/>
          </p:cNvSpPr>
          <p:nvPr>
            <p:ph idx="1"/>
          </p:nvPr>
        </p:nvSpPr>
        <p:spPr>
          <a:xfrm>
            <a:off x="-1" y="1825624"/>
            <a:ext cx="12192001" cy="5032375"/>
          </a:xfrm>
        </p:spPr>
        <p:txBody>
          <a:bodyPr>
            <a:normAutofit lnSpcReduction="10000"/>
          </a:bodyPr>
          <a:lstStyle/>
          <a:p>
            <a:r>
              <a:rPr lang="en-US" dirty="0"/>
              <a:t>Gender equality prevents violence against women and girls. The four main drivers of violence against women are:</a:t>
            </a:r>
          </a:p>
          <a:p>
            <a:pPr lvl="1"/>
            <a:r>
              <a:rPr lang="en-US" dirty="0"/>
              <a:t>condoning violence against women</a:t>
            </a:r>
          </a:p>
          <a:p>
            <a:pPr lvl="1"/>
            <a:r>
              <a:rPr lang="en-US" dirty="0"/>
              <a:t>men’s control of decision-making and limits to women’s independence</a:t>
            </a:r>
          </a:p>
          <a:p>
            <a:pPr lvl="1"/>
            <a:r>
              <a:rPr lang="en-US" dirty="0"/>
              <a:t>rigid gender roles and stereotypes</a:t>
            </a:r>
          </a:p>
          <a:p>
            <a:pPr lvl="1"/>
            <a:r>
              <a:rPr lang="en-US" dirty="0"/>
              <a:t>male relationships that emphasize aggression and disrespect towards women</a:t>
            </a:r>
          </a:p>
          <a:p>
            <a:r>
              <a:rPr lang="en-US" dirty="0"/>
              <a:t>Gender equality is good for the economy</a:t>
            </a:r>
          </a:p>
          <a:p>
            <a:r>
              <a:rPr lang="en-US" dirty="0"/>
              <a:t>Gender equality is a human right</a:t>
            </a:r>
          </a:p>
          <a:p>
            <a:r>
              <a:rPr lang="en-US" dirty="0"/>
              <a:t>Gender equality makes our communities safer and healthier. Unequal societies are less cohesive. They have higher rates of anti-social </a:t>
            </a:r>
            <a:r>
              <a:rPr lang="en-US" dirty="0" err="1"/>
              <a:t>behaviour</a:t>
            </a:r>
            <a:r>
              <a:rPr lang="en-US" dirty="0"/>
              <a:t> and violence. Countries with greater gender equality are more connected. Their people are healthier and have better wellbeing.</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93019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F8DD6B-E2E6-4D3E-972B-A1131F4CE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E3034D-2D72-4F9F-AA05-A180F7CB8E1D}"/>
              </a:ext>
            </a:extLst>
          </p:cNvPr>
          <p:cNvSpPr>
            <a:spLocks noGrp="1"/>
          </p:cNvSpPr>
          <p:nvPr>
            <p:ph type="title"/>
          </p:nvPr>
        </p:nvSpPr>
        <p:spPr>
          <a:xfrm>
            <a:off x="5214579" y="629266"/>
            <a:ext cx="6422849" cy="1676603"/>
          </a:xfrm>
        </p:spPr>
        <p:txBody>
          <a:bodyPr>
            <a:normAutofit/>
          </a:bodyPr>
          <a:lstStyle/>
          <a:p>
            <a:r>
              <a:rPr lang="en-US" sz="2800" dirty="0"/>
              <a:t>Gender Action Plan 2018-2021</a:t>
            </a:r>
            <a:br>
              <a:rPr lang="en-US" sz="2800" dirty="0"/>
            </a:br>
            <a:r>
              <a:rPr lang="en-US" sz="2400" dirty="0"/>
              <a:t>Advancing gender equality and the rights of women and girls is essential to realizing the rights of all children</a:t>
            </a:r>
          </a:p>
        </p:txBody>
      </p:sp>
      <p:sp>
        <p:nvSpPr>
          <p:cNvPr id="11" name="Rectangle 10">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1826F42-D686-4C41-889C-C20A3528FB4B}"/>
              </a:ext>
            </a:extLst>
          </p:cNvPr>
          <p:cNvPicPr>
            <a:picLocks noChangeAspect="1"/>
          </p:cNvPicPr>
          <p:nvPr/>
        </p:nvPicPr>
        <p:blipFill rotWithShape="1">
          <a:blip r:embed="rId2"/>
          <a:srcRect l="3286" r="-1" b="-1"/>
          <a:stretch/>
        </p:blipFill>
        <p:spPr>
          <a:xfrm>
            <a:off x="320040" y="188467"/>
            <a:ext cx="3995928" cy="6481066"/>
          </a:xfrm>
          <a:prstGeom prst="rect">
            <a:avLst/>
          </a:prstGeom>
          <a:effectLst/>
        </p:spPr>
      </p:pic>
      <p:sp>
        <p:nvSpPr>
          <p:cNvPr id="3" name="Content Placeholder 2">
            <a:extLst>
              <a:ext uri="{FF2B5EF4-FFF2-40B4-BE49-F238E27FC236}">
                <a16:creationId xmlns:a16="http://schemas.microsoft.com/office/drawing/2014/main" id="{949D0F3F-E641-4EC0-A6D8-C0C0E6F71390}"/>
              </a:ext>
            </a:extLst>
          </p:cNvPr>
          <p:cNvSpPr>
            <a:spLocks noGrp="1"/>
          </p:cNvSpPr>
          <p:nvPr>
            <p:ph idx="1"/>
          </p:nvPr>
        </p:nvSpPr>
        <p:spPr>
          <a:xfrm>
            <a:off x="5214581" y="2438400"/>
            <a:ext cx="6422848" cy="3785419"/>
          </a:xfrm>
        </p:spPr>
        <p:txBody>
          <a:bodyPr>
            <a:normAutofit/>
          </a:bodyPr>
          <a:lstStyle/>
          <a:p>
            <a:r>
              <a:rPr lang="en-US" sz="2400" dirty="0"/>
              <a:t>A roadmap for promoting gender equality</a:t>
            </a:r>
          </a:p>
          <a:p>
            <a:r>
              <a:rPr lang="en-US" sz="2400" dirty="0"/>
              <a:t>Gender equality means that women and men and girls and boys all enjoy the same rights, resources, opportunities and protections.</a:t>
            </a:r>
          </a:p>
          <a:p>
            <a:r>
              <a:rPr lang="en-US" sz="2400" dirty="0"/>
              <a:t>Aligned with UNICEF’s Strategic Plan 2018-2021, the Gender Action Plan (GAP) is our roadmap for promoting gender equality in everything we do, as well as in support of achieving the Sustainable Development Goals.</a:t>
            </a:r>
          </a:p>
        </p:txBody>
      </p:sp>
    </p:spTree>
    <p:extLst>
      <p:ext uri="{BB962C8B-B14F-4D97-AF65-F5344CB8AC3E}">
        <p14:creationId xmlns:p14="http://schemas.microsoft.com/office/powerpoint/2010/main" val="3134653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E83D-1755-4E16-A989-D47137DA2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A236D2-6B1C-4A61-B53A-2B8075375F0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29AA590-9C46-475E-A8AF-D2D65A219BE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32782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7A31-B2D3-42C2-9F34-17A484EA4A76}"/>
              </a:ext>
            </a:extLst>
          </p:cNvPr>
          <p:cNvSpPr>
            <a:spLocks noGrp="1"/>
          </p:cNvSpPr>
          <p:nvPr>
            <p:ph type="title"/>
          </p:nvPr>
        </p:nvSpPr>
        <p:spPr>
          <a:xfrm>
            <a:off x="0" y="1"/>
            <a:ext cx="12192000" cy="1569719"/>
          </a:xfrm>
        </p:spPr>
        <p:txBody>
          <a:bodyPr/>
          <a:lstStyle/>
          <a:p>
            <a:pPr algn="ctr"/>
            <a:r>
              <a:rPr lang="en-US" b="1" dirty="0"/>
              <a:t>Strategic Plan 2018-2021, </a:t>
            </a:r>
            <a:br>
              <a:rPr lang="en-US" b="1" dirty="0"/>
            </a:br>
            <a:r>
              <a:rPr lang="en-US" b="1" dirty="0"/>
              <a:t>the Gender Action Plan (GAP) </a:t>
            </a:r>
          </a:p>
        </p:txBody>
      </p:sp>
      <p:sp>
        <p:nvSpPr>
          <p:cNvPr id="3" name="Content Placeholder 2">
            <a:extLst>
              <a:ext uri="{FF2B5EF4-FFF2-40B4-BE49-F238E27FC236}">
                <a16:creationId xmlns:a16="http://schemas.microsoft.com/office/drawing/2014/main" id="{FABE5DE1-7CDB-42E8-B84D-795DB72E0F11}"/>
              </a:ext>
            </a:extLst>
          </p:cNvPr>
          <p:cNvSpPr>
            <a:spLocks noGrp="1"/>
          </p:cNvSpPr>
          <p:nvPr>
            <p:ph idx="1"/>
          </p:nvPr>
        </p:nvSpPr>
        <p:spPr>
          <a:xfrm>
            <a:off x="0" y="1569720"/>
            <a:ext cx="12192000" cy="5288279"/>
          </a:xfrm>
        </p:spPr>
        <p:txBody>
          <a:bodyPr>
            <a:normAutofit fontScale="92500" lnSpcReduction="10000"/>
          </a:bodyPr>
          <a:lstStyle/>
          <a:p>
            <a:pPr marL="0" indent="0">
              <a:buNone/>
            </a:pPr>
            <a:r>
              <a:rPr lang="en-US" dirty="0"/>
              <a:t>Prioritization of the unique needs of adolescent girls by focusing on five interlinked areas to tackle some of the most pressing challenges girls face.</a:t>
            </a:r>
          </a:p>
          <a:p>
            <a:r>
              <a:rPr lang="en-US" dirty="0"/>
              <a:t>Ending child marriage and protecting girls from multiple risks that limit life opportunities.</a:t>
            </a:r>
          </a:p>
          <a:p>
            <a:r>
              <a:rPr lang="en-US" dirty="0"/>
              <a:t>Advancing girls’ secondary education with a focus on STEM skills.</a:t>
            </a:r>
          </a:p>
          <a:p>
            <a:r>
              <a:rPr lang="en-US" dirty="0"/>
              <a:t>Promoting gender-responsive adolescent health, including nutrition, pregnancy prevention and care, and HIV and HPV prevention.</a:t>
            </a:r>
          </a:p>
          <a:p>
            <a:r>
              <a:rPr lang="en-US" dirty="0"/>
              <a:t>Supporting menstrual health and hygiene.</a:t>
            </a:r>
          </a:p>
          <a:p>
            <a:r>
              <a:rPr lang="en-US" dirty="0"/>
              <a:t>Preventing and responding to gender-based violence, particularly in humanitarian settings.</a:t>
            </a:r>
          </a:p>
          <a:p>
            <a:r>
              <a:rPr lang="en-US" dirty="0"/>
              <a:t>Targeted, interlinked investments in these areas can transform vulnerability into opportunities, multiplying the positive effects for girls, their families, and the next generation.</a:t>
            </a:r>
          </a:p>
        </p:txBody>
      </p:sp>
    </p:spTree>
    <p:extLst>
      <p:ext uri="{BB962C8B-B14F-4D97-AF65-F5344CB8AC3E}">
        <p14:creationId xmlns:p14="http://schemas.microsoft.com/office/powerpoint/2010/main" val="587250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C48E6-A841-4737-B212-5F48290A3798}"/>
              </a:ext>
            </a:extLst>
          </p:cNvPr>
          <p:cNvSpPr>
            <a:spLocks noGrp="1"/>
          </p:cNvSpPr>
          <p:nvPr>
            <p:ph type="title"/>
          </p:nvPr>
        </p:nvSpPr>
        <p:spPr/>
        <p:txBody>
          <a:bodyPr/>
          <a:lstStyle/>
          <a:p>
            <a:r>
              <a:rPr lang="en-US" dirty="0"/>
              <a:t>Strategic engagement for gender equality</a:t>
            </a:r>
          </a:p>
        </p:txBody>
      </p:sp>
      <p:sp>
        <p:nvSpPr>
          <p:cNvPr id="3" name="Content Placeholder 2">
            <a:extLst>
              <a:ext uri="{FF2B5EF4-FFF2-40B4-BE49-F238E27FC236}">
                <a16:creationId xmlns:a16="http://schemas.microsoft.com/office/drawing/2014/main" id="{B722BE97-45DD-45D8-A8F4-0CE7D4C79D9F}"/>
              </a:ext>
            </a:extLst>
          </p:cNvPr>
          <p:cNvSpPr>
            <a:spLocks noGrp="1"/>
          </p:cNvSpPr>
          <p:nvPr>
            <p:ph idx="1"/>
          </p:nvPr>
        </p:nvSpPr>
        <p:spPr/>
        <p:txBody>
          <a:bodyPr>
            <a:normAutofit fontScale="70000" lnSpcReduction="20000"/>
          </a:bodyPr>
          <a:lstStyle/>
          <a:p>
            <a:r>
              <a:rPr lang="en-US" dirty="0"/>
              <a:t>The strategic engagement for gender equality 2016-2019 is the framework for the European Commission's future work towards full gender equality.</a:t>
            </a:r>
          </a:p>
          <a:p>
            <a:endParaRPr lang="en-US" dirty="0"/>
          </a:p>
          <a:p>
            <a:r>
              <a:rPr lang="en-US" dirty="0"/>
              <a:t>The strategic engagement focuses on the following 5 priority areas:</a:t>
            </a:r>
          </a:p>
          <a:p>
            <a:endParaRPr lang="en-US" dirty="0"/>
          </a:p>
          <a:p>
            <a:r>
              <a:rPr lang="en-US" dirty="0"/>
              <a:t>increasing female </a:t>
            </a:r>
            <a:r>
              <a:rPr lang="en-US" dirty="0" err="1"/>
              <a:t>labour</a:t>
            </a:r>
            <a:r>
              <a:rPr lang="en-US" dirty="0"/>
              <a:t> market participation and economic independence of women and men</a:t>
            </a:r>
          </a:p>
          <a:p>
            <a:r>
              <a:rPr lang="en-US" dirty="0"/>
              <a:t>reducing the gender pay, earnings and pension gaps and thus fighting poverty among women</a:t>
            </a:r>
          </a:p>
          <a:p>
            <a:r>
              <a:rPr lang="en-US" dirty="0"/>
              <a:t>promoting equality between women and men in decision-making</a:t>
            </a:r>
          </a:p>
          <a:p>
            <a:r>
              <a:rPr lang="en-US" dirty="0"/>
              <a:t>combating gender-based violence and protecting and supporting victims</a:t>
            </a:r>
          </a:p>
          <a:p>
            <a:r>
              <a:rPr lang="en-US" dirty="0"/>
              <a:t>promoting gender equality and women's rights across the world</a:t>
            </a:r>
          </a:p>
          <a:p>
            <a:r>
              <a:rPr lang="en-US" dirty="0"/>
              <a:t>The strategic engagement sets out objectives in each of these priority areas and identifies more than 30 concrete action</a:t>
            </a:r>
          </a:p>
        </p:txBody>
      </p:sp>
    </p:spTree>
    <p:extLst>
      <p:ext uri="{BB962C8B-B14F-4D97-AF65-F5344CB8AC3E}">
        <p14:creationId xmlns:p14="http://schemas.microsoft.com/office/powerpoint/2010/main" val="1304438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9BD36-0825-41DD-B223-341028951353}"/>
              </a:ext>
            </a:extLst>
          </p:cNvPr>
          <p:cNvSpPr>
            <a:spLocks noGrp="1"/>
          </p:cNvSpPr>
          <p:nvPr>
            <p:ph type="title"/>
          </p:nvPr>
        </p:nvSpPr>
        <p:spPr/>
        <p:txBody>
          <a:bodyPr/>
          <a:lstStyle/>
          <a:p>
            <a:r>
              <a:rPr lang="en-US" dirty="0"/>
              <a:t>Gender Equality Strategy 2020-2025</a:t>
            </a:r>
          </a:p>
        </p:txBody>
      </p:sp>
      <p:sp>
        <p:nvSpPr>
          <p:cNvPr id="3" name="Content Placeholder 2">
            <a:extLst>
              <a:ext uri="{FF2B5EF4-FFF2-40B4-BE49-F238E27FC236}">
                <a16:creationId xmlns:a16="http://schemas.microsoft.com/office/drawing/2014/main" id="{6687CCD0-79EA-4A5E-922D-FDB91C31DE5C}"/>
              </a:ext>
            </a:extLst>
          </p:cNvPr>
          <p:cNvSpPr>
            <a:spLocks noGrp="1"/>
          </p:cNvSpPr>
          <p:nvPr>
            <p:ph idx="1"/>
          </p:nvPr>
        </p:nvSpPr>
        <p:spPr>
          <a:xfrm>
            <a:off x="0" y="1825624"/>
            <a:ext cx="12192000" cy="5032376"/>
          </a:xfrm>
        </p:spPr>
        <p:txBody>
          <a:bodyPr>
            <a:normAutofit fontScale="92500" lnSpcReduction="10000"/>
          </a:bodyPr>
          <a:lstStyle/>
          <a:p>
            <a:r>
              <a:rPr lang="en-US" dirty="0"/>
              <a:t>The EU Gender Equality Strategy delivers on the von der Leyen Commission’s commitment to achieving a Union of Equality. The Strategy presents policy objectives and actions to make significant progress by 2025 towards a gender-equal Europe. </a:t>
            </a:r>
          </a:p>
          <a:p>
            <a:r>
              <a:rPr lang="en-US" dirty="0"/>
              <a:t>The goal is a Union where women and men, girls and boys, in all their diversity, are free to pursue their chosen path in life, have equal opportunities to thrive, and can equally participate in and lead our European society.</a:t>
            </a:r>
          </a:p>
          <a:p>
            <a:r>
              <a:rPr lang="en-US" dirty="0"/>
              <a:t>The key objectives are 1. </a:t>
            </a:r>
            <a:r>
              <a:rPr lang="en-US" b="1" dirty="0"/>
              <a:t>ending gender-based violence</a:t>
            </a:r>
            <a:r>
              <a:rPr lang="en-US" dirty="0"/>
              <a:t>; 2. </a:t>
            </a:r>
            <a:r>
              <a:rPr lang="en-US" b="1" dirty="0"/>
              <a:t>challenging gender stereotypes</a:t>
            </a:r>
            <a:r>
              <a:rPr lang="en-US" dirty="0"/>
              <a:t>; 3. </a:t>
            </a:r>
            <a:r>
              <a:rPr lang="en-US" b="1" dirty="0"/>
              <a:t>closing gender gaps in the </a:t>
            </a:r>
            <a:r>
              <a:rPr lang="en-US" b="1" dirty="0" err="1"/>
              <a:t>labour</a:t>
            </a:r>
            <a:r>
              <a:rPr lang="en-US" b="1" dirty="0"/>
              <a:t> market</a:t>
            </a:r>
            <a:r>
              <a:rPr lang="en-US" dirty="0"/>
              <a:t>; 4. </a:t>
            </a:r>
            <a:r>
              <a:rPr lang="en-US" b="1" dirty="0"/>
              <a:t>achieving equal participation across different sectors of the economy</a:t>
            </a:r>
            <a:r>
              <a:rPr lang="en-US" dirty="0"/>
              <a:t>; 5. </a:t>
            </a:r>
            <a:r>
              <a:rPr lang="en-US" b="1" dirty="0"/>
              <a:t>addressing the gender pay and pension gaps</a:t>
            </a:r>
            <a:r>
              <a:rPr lang="en-US" dirty="0"/>
              <a:t>; 6. </a:t>
            </a:r>
            <a:r>
              <a:rPr lang="en-US" b="1" dirty="0"/>
              <a:t>closing the gender care gap and 7. achieving gender balance in decision-making and in politics</a:t>
            </a:r>
            <a:r>
              <a:rPr lang="en-US" dirty="0"/>
              <a:t>. </a:t>
            </a:r>
          </a:p>
          <a:p>
            <a:r>
              <a:rPr lang="en-US" dirty="0"/>
              <a:t>The Strategy pursues a dual approach of gender mainstreaming combined with targeted actions, and intersectionality is a horizontal principle for its implementation.</a:t>
            </a:r>
          </a:p>
        </p:txBody>
      </p:sp>
    </p:spTree>
    <p:extLst>
      <p:ext uri="{BB962C8B-B14F-4D97-AF65-F5344CB8AC3E}">
        <p14:creationId xmlns:p14="http://schemas.microsoft.com/office/powerpoint/2010/main" val="103123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Smiling Face with No Fill">
            <a:extLst>
              <a:ext uri="{FF2B5EF4-FFF2-40B4-BE49-F238E27FC236}">
                <a16:creationId xmlns:a16="http://schemas.microsoft.com/office/drawing/2014/main" id="{5F5004D9-A03E-4EDE-911D-CA53366DB7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05057523-E438-4F78-BCBA-B33331550B12}"/>
              </a:ext>
            </a:extLst>
          </p:cNvPr>
          <p:cNvSpPr>
            <a:spLocks noGrp="1"/>
          </p:cNvSpPr>
          <p:nvPr>
            <p:ph idx="1"/>
          </p:nvPr>
        </p:nvSpPr>
        <p:spPr>
          <a:xfrm>
            <a:off x="6090574" y="2421682"/>
            <a:ext cx="4977578" cy="3639289"/>
          </a:xfrm>
        </p:spPr>
        <p:txBody>
          <a:bodyPr anchor="ctr">
            <a:normAutofit/>
          </a:bodyPr>
          <a:lstStyle/>
          <a:p>
            <a:pPr marL="0" indent="0">
              <a:buNone/>
            </a:pPr>
            <a:r>
              <a:rPr lang="en-US" sz="8800" dirty="0">
                <a:solidFill>
                  <a:srgbClr val="000000"/>
                </a:solidFill>
              </a:rPr>
              <a:t>Thank you</a:t>
            </a:r>
          </a:p>
        </p:txBody>
      </p:sp>
    </p:spTree>
    <p:extLst>
      <p:ext uri="{BB962C8B-B14F-4D97-AF65-F5344CB8AC3E}">
        <p14:creationId xmlns:p14="http://schemas.microsoft.com/office/powerpoint/2010/main" val="3165709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37E00-202B-4BB1-8397-8481F32874AD}"/>
              </a:ext>
            </a:extLst>
          </p:cNvPr>
          <p:cNvSpPr>
            <a:spLocks noGrp="1"/>
          </p:cNvSpPr>
          <p:nvPr>
            <p:ph type="title"/>
          </p:nvPr>
        </p:nvSpPr>
        <p:spPr>
          <a:xfrm>
            <a:off x="121920" y="1"/>
            <a:ext cx="11948160" cy="1188719"/>
          </a:xfrm>
        </p:spPr>
        <p:txBody>
          <a:bodyPr/>
          <a:lstStyle/>
          <a:p>
            <a:pPr algn="ctr"/>
            <a:r>
              <a:rPr lang="en-US" b="1" dirty="0"/>
              <a:t>Stereotypes and discrimination</a:t>
            </a:r>
          </a:p>
        </p:txBody>
      </p:sp>
      <p:sp>
        <p:nvSpPr>
          <p:cNvPr id="3" name="Content Placeholder 2">
            <a:extLst>
              <a:ext uri="{FF2B5EF4-FFF2-40B4-BE49-F238E27FC236}">
                <a16:creationId xmlns:a16="http://schemas.microsoft.com/office/drawing/2014/main" id="{F898672D-7286-4F4A-9424-C4C22D542FF1}"/>
              </a:ext>
            </a:extLst>
          </p:cNvPr>
          <p:cNvSpPr>
            <a:spLocks noGrp="1"/>
          </p:cNvSpPr>
          <p:nvPr>
            <p:ph idx="1"/>
          </p:nvPr>
        </p:nvSpPr>
        <p:spPr>
          <a:xfrm>
            <a:off x="0" y="1645920"/>
            <a:ext cx="12192000" cy="5212079"/>
          </a:xfrm>
        </p:spPr>
        <p:txBody>
          <a:bodyPr>
            <a:noAutofit/>
          </a:bodyPr>
          <a:lstStyle/>
          <a:p>
            <a:r>
              <a:rPr lang="en-US" sz="2400" dirty="0"/>
              <a:t>Our society has gender gaps not because of the different innate abilities of males and females but because we expect boys and girls and men and women to also have different desires, to behave differently and to be capable of different achievements. </a:t>
            </a:r>
          </a:p>
          <a:p>
            <a:r>
              <a:rPr lang="en-US" sz="2400" dirty="0"/>
              <a:t>When we have expectations or feelings about people based on sex or gender, we may reinforce inequality without even realizing it.</a:t>
            </a:r>
          </a:p>
          <a:p>
            <a:r>
              <a:rPr lang="en-US" sz="2400" dirty="0"/>
              <a:t>Discrimination based on sex or gender (or both characteristics at the same time) can be </a:t>
            </a:r>
          </a:p>
          <a:p>
            <a:pPr marL="457200" lvl="1" indent="0">
              <a:buNone/>
            </a:pPr>
            <a:r>
              <a:rPr lang="en-US" dirty="0"/>
              <a:t>1. Direct, </a:t>
            </a:r>
          </a:p>
          <a:p>
            <a:pPr marL="457200" lvl="1" indent="0">
              <a:buNone/>
            </a:pPr>
            <a:r>
              <a:rPr lang="en-US" dirty="0"/>
              <a:t>2. Indirect </a:t>
            </a:r>
          </a:p>
          <a:p>
            <a:pPr marL="457200" lvl="1" indent="0">
              <a:buNone/>
            </a:pPr>
            <a:r>
              <a:rPr lang="en-US" dirty="0"/>
              <a:t>3. Structural. </a:t>
            </a:r>
          </a:p>
        </p:txBody>
      </p:sp>
    </p:spTree>
    <p:extLst>
      <p:ext uri="{BB962C8B-B14F-4D97-AF65-F5344CB8AC3E}">
        <p14:creationId xmlns:p14="http://schemas.microsoft.com/office/powerpoint/2010/main" val="617226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3D52-3357-4B9C-89DE-D43BA9FD0A28}"/>
              </a:ext>
            </a:extLst>
          </p:cNvPr>
          <p:cNvSpPr>
            <a:spLocks noGrp="1"/>
          </p:cNvSpPr>
          <p:nvPr>
            <p:ph type="title"/>
          </p:nvPr>
        </p:nvSpPr>
        <p:spPr/>
        <p:txBody>
          <a:bodyPr/>
          <a:lstStyle/>
          <a:p>
            <a:pPr algn="ctr"/>
            <a:r>
              <a:rPr lang="en-US" dirty="0"/>
              <a:t>Contd.</a:t>
            </a:r>
          </a:p>
        </p:txBody>
      </p:sp>
      <p:sp>
        <p:nvSpPr>
          <p:cNvPr id="3" name="Content Placeholder 2">
            <a:extLst>
              <a:ext uri="{FF2B5EF4-FFF2-40B4-BE49-F238E27FC236}">
                <a16:creationId xmlns:a16="http://schemas.microsoft.com/office/drawing/2014/main" id="{367331B3-F2EC-4125-A93A-2C2587C59F68}"/>
              </a:ext>
            </a:extLst>
          </p:cNvPr>
          <p:cNvSpPr>
            <a:spLocks noGrp="1"/>
          </p:cNvSpPr>
          <p:nvPr>
            <p:ph idx="1"/>
          </p:nvPr>
        </p:nvSpPr>
        <p:spPr>
          <a:xfrm>
            <a:off x="0" y="1825624"/>
            <a:ext cx="12192000" cy="5032376"/>
          </a:xfrm>
        </p:spPr>
        <p:txBody>
          <a:bodyPr>
            <a:normAutofit fontScale="92500"/>
          </a:bodyPr>
          <a:lstStyle/>
          <a:p>
            <a:r>
              <a:rPr lang="en-US" dirty="0"/>
              <a:t>It is direct when, for example, men and women receive different pay for the same work, or when boys aren’t given the same opportunities as girls in the classroom. </a:t>
            </a:r>
          </a:p>
          <a:p>
            <a:r>
              <a:rPr lang="en-US" dirty="0"/>
              <a:t>It is indirect when an act, practice or policy that is applied to everyone puts a particular group at an unfair disadvantage. This could occur, for example, if an employer does not allow employees to take their lunch hour after 2:00PM without a valid business reason, because women are more likely to use their lunch hour to pick their children up from school in the afternoon.</a:t>
            </a:r>
          </a:p>
          <a:p>
            <a:r>
              <a:rPr lang="en-US" dirty="0"/>
              <a:t>Structural discrimination is even more complicated and occurs when a society's major 'structures' - such as the family, government, </a:t>
            </a:r>
            <a:r>
              <a:rPr lang="en-US" dirty="0" err="1"/>
              <a:t>labour</a:t>
            </a:r>
            <a:r>
              <a:rPr lang="en-US" dirty="0"/>
              <a:t> market or education system - consistently disadvantage a particular group through norms, policies and </a:t>
            </a:r>
            <a:r>
              <a:rPr lang="en-US" dirty="0" err="1"/>
              <a:t>behaviours</a:t>
            </a:r>
            <a:r>
              <a:rPr lang="en-US" dirty="0"/>
              <a:t>. This may not be intentional, but when the outcomes for males or females are unjust there is structural discrimination that is separate from, but may be related to, any direct or indirect discrimination in which individuals or groups may engage</a:t>
            </a:r>
          </a:p>
          <a:p>
            <a:pPr marL="0" indent="0">
              <a:buNone/>
            </a:pPr>
            <a:endParaRPr lang="en-US" dirty="0"/>
          </a:p>
        </p:txBody>
      </p:sp>
    </p:spTree>
    <p:extLst>
      <p:ext uri="{BB962C8B-B14F-4D97-AF65-F5344CB8AC3E}">
        <p14:creationId xmlns:p14="http://schemas.microsoft.com/office/powerpoint/2010/main" val="1824020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414A8-39A0-43D1-9FA5-C1D1BFD844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001DFB-30C2-4141-A9C4-6C2F56FBE04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70EDB90-524B-4001-84C9-5ACE951D3553}"/>
              </a:ext>
            </a:extLst>
          </p:cNvPr>
          <p:cNvPicPr>
            <a:picLocks noChangeAspect="1"/>
          </p:cNvPicPr>
          <p:nvPr/>
        </p:nvPicPr>
        <p:blipFill>
          <a:blip r:embed="rId2"/>
          <a:stretch>
            <a:fillRect/>
          </a:stretch>
        </p:blipFill>
        <p:spPr>
          <a:xfrm>
            <a:off x="0" y="0"/>
            <a:ext cx="12192000" cy="6720840"/>
          </a:xfrm>
          <a:prstGeom prst="rect">
            <a:avLst/>
          </a:prstGeom>
        </p:spPr>
      </p:pic>
      <p:pic>
        <p:nvPicPr>
          <p:cNvPr id="5" name="Picture 4">
            <a:extLst>
              <a:ext uri="{FF2B5EF4-FFF2-40B4-BE49-F238E27FC236}">
                <a16:creationId xmlns:a16="http://schemas.microsoft.com/office/drawing/2014/main" id="{EBD72789-A0E5-401D-A38A-6D39609B6A3F}"/>
              </a:ext>
            </a:extLst>
          </p:cNvPr>
          <p:cNvPicPr>
            <a:picLocks noChangeAspect="1"/>
          </p:cNvPicPr>
          <p:nvPr/>
        </p:nvPicPr>
        <p:blipFill>
          <a:blip r:embed="rId3"/>
          <a:stretch>
            <a:fillRect/>
          </a:stretch>
        </p:blipFill>
        <p:spPr>
          <a:xfrm>
            <a:off x="0" y="1"/>
            <a:ext cx="12192000" cy="6857999"/>
          </a:xfrm>
          <a:prstGeom prst="rect">
            <a:avLst/>
          </a:prstGeom>
        </p:spPr>
      </p:pic>
    </p:spTree>
    <p:extLst>
      <p:ext uri="{BB962C8B-B14F-4D97-AF65-F5344CB8AC3E}">
        <p14:creationId xmlns:p14="http://schemas.microsoft.com/office/powerpoint/2010/main" val="154287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BDAAED-AD20-47B0-A099-11C3522A0FA1}"/>
              </a:ext>
            </a:extLst>
          </p:cNvPr>
          <p:cNvSpPr>
            <a:spLocks noGrp="1"/>
          </p:cNvSpPr>
          <p:nvPr>
            <p:ph idx="1"/>
          </p:nvPr>
        </p:nvSpPr>
        <p:spPr>
          <a:xfrm>
            <a:off x="762000" y="2279018"/>
            <a:ext cx="5314543" cy="3375920"/>
          </a:xfrm>
        </p:spPr>
        <p:txBody>
          <a:bodyPr anchor="t">
            <a:normAutofit lnSpcReduction="10000"/>
          </a:bodyPr>
          <a:lstStyle/>
          <a:p>
            <a:pPr marL="0" indent="0">
              <a:buNone/>
            </a:pPr>
            <a:r>
              <a:rPr lang="en-US" dirty="0"/>
              <a:t>“Overcoming the biases – unseen or otherwise – that are keeping us from closing the gender gap represents an overwhelming economic as well as moral imperative,” </a:t>
            </a:r>
          </a:p>
          <a:p>
            <a:pPr marL="457200" lvl="1" indent="0">
              <a:buNone/>
            </a:pPr>
            <a:r>
              <a:rPr lang="en-US" sz="1800" dirty="0"/>
              <a:t>---------------(Professor Schwab, Founder and Executive Chairman of the World Economic Forum, at the launch of its Global Gender Gap Report 2017)</a:t>
            </a:r>
          </a:p>
        </p:txBody>
      </p:sp>
      <p:sp>
        <p:nvSpPr>
          <p:cNvPr id="25" name="Freeform: Shape 2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74D0AAC-F999-4749-8A22-F8B873DFD708}"/>
              </a:ext>
            </a:extLst>
          </p:cNvPr>
          <p:cNvPicPr>
            <a:picLocks noChangeAspect="1"/>
          </p:cNvPicPr>
          <p:nvPr/>
        </p:nvPicPr>
        <p:blipFill rotWithShape="1">
          <a:blip r:embed="rId2"/>
          <a:srcRect l="23801" r="7203" b="1"/>
          <a:stretch/>
        </p:blipFill>
        <p:spPr>
          <a:xfrm>
            <a:off x="6750141" y="-2"/>
            <a:ext cx="5441859" cy="6065522"/>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92387072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B90A-5A4E-43C1-B6F1-73B34AEC89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0AF7CC-6CBA-46D7-8956-DA312FA4BC2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7410919-9B25-46EF-8598-0AD46B7FA512}"/>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4006330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0BB24-5CF2-400A-8826-5E9513D51155}"/>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a16="http://schemas.microsoft.com/office/drawing/2014/main" id="{A69B0282-A637-4059-8D3B-E6662D1D4418}"/>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611DAC7D-127D-4DDA-9BE0-4F0280F3754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67101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6C4E4-33B2-4C0C-A401-3E4C0FFB3E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560AA5A-8C0E-4CEC-90D3-689C0372F9F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0E1720A-C1B3-40AE-ADD8-3C23BAE0C554}"/>
              </a:ext>
            </a:extLst>
          </p:cNvPr>
          <p:cNvPicPr>
            <a:picLocks noChangeAspect="1"/>
          </p:cNvPicPr>
          <p:nvPr/>
        </p:nvPicPr>
        <p:blipFill>
          <a:blip r:embed="rId2"/>
          <a:stretch>
            <a:fillRect/>
          </a:stretch>
        </p:blipFill>
        <p:spPr>
          <a:xfrm>
            <a:off x="0" y="-1112"/>
            <a:ext cx="12191999" cy="6860221"/>
          </a:xfrm>
          <a:prstGeom prst="rect">
            <a:avLst/>
          </a:prstGeom>
        </p:spPr>
      </p:pic>
    </p:spTree>
    <p:extLst>
      <p:ext uri="{BB962C8B-B14F-4D97-AF65-F5344CB8AC3E}">
        <p14:creationId xmlns:p14="http://schemas.microsoft.com/office/powerpoint/2010/main" val="3343568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1048</TotalTime>
  <Words>2325</Words>
  <Application>Microsoft Office PowerPoint</Application>
  <PresentationFormat>Widescreen</PresentationFormat>
  <Paragraphs>131</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PT Serif</vt:lpstr>
      <vt:lpstr>Office Theme</vt:lpstr>
      <vt:lpstr>MPH 5141: Gender &amp; Population Lecture 02: Closing the Gender Gap</vt:lpstr>
      <vt:lpstr>Sex and gender</vt:lpstr>
      <vt:lpstr>Stereotypes and discrimination</vt:lpstr>
      <vt:lpstr>Contd.</vt:lpstr>
      <vt:lpstr>PowerPoint Presentation</vt:lpstr>
      <vt:lpstr>PowerPoint Presentation</vt:lpstr>
      <vt:lpstr>PowerPoint Presentation</vt:lpstr>
      <vt:lpstr>PowerPoint Presentation</vt:lpstr>
      <vt:lpstr>PowerPoint Presentation</vt:lpstr>
      <vt:lpstr>What is the gender gap?</vt:lpstr>
      <vt:lpstr>PowerPoint Presentation</vt:lpstr>
      <vt:lpstr>Causes of Gender Inequality</vt:lpstr>
      <vt:lpstr>How Gender Inequality Exists?</vt:lpstr>
      <vt:lpstr>Contd.</vt:lpstr>
      <vt:lpstr>Gender equality</vt:lpstr>
      <vt:lpstr>Promoting gender equality</vt:lpstr>
      <vt:lpstr>Closing gender gaps</vt:lpstr>
      <vt:lpstr>Key Factors in Closing Gender Gaps</vt:lpstr>
      <vt:lpstr>Contd. </vt:lpstr>
      <vt:lpstr>Contd. </vt:lpstr>
      <vt:lpstr>Contd.</vt:lpstr>
      <vt:lpstr>The benefits of gender equality Everyone benefits from gender equality.</vt:lpstr>
      <vt:lpstr>Gender Action Plan 2018-2021 Advancing gender equality and the rights of women and girls is essential to realizing the rights of all children</vt:lpstr>
      <vt:lpstr>PowerPoint Presentation</vt:lpstr>
      <vt:lpstr>Strategic Plan 2018-2021,  the Gender Action Plan (GAP) </vt:lpstr>
      <vt:lpstr>Strategic engagement for gender equality</vt:lpstr>
      <vt:lpstr>Gender Equality Strategy 2020-2025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S.M. Rezoun Shafiullah</dc:creator>
  <cp:lastModifiedBy>Dr S.M. Rezoun Shafiullah</cp:lastModifiedBy>
  <cp:revision>20</cp:revision>
  <dcterms:created xsi:type="dcterms:W3CDTF">2021-06-03T16:38:13Z</dcterms:created>
  <dcterms:modified xsi:type="dcterms:W3CDTF">2021-06-20T17:25:32Z</dcterms:modified>
</cp:coreProperties>
</file>