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33"/>
  </p:notesMasterIdLst>
  <p:sldIdLst>
    <p:sldId id="407" r:id="rId2"/>
    <p:sldId id="434" r:id="rId3"/>
    <p:sldId id="437" r:id="rId4"/>
    <p:sldId id="436" r:id="rId5"/>
    <p:sldId id="431" r:id="rId6"/>
    <p:sldId id="432" r:id="rId7"/>
    <p:sldId id="375" r:id="rId8"/>
    <p:sldId id="438" r:id="rId9"/>
    <p:sldId id="439" r:id="rId10"/>
    <p:sldId id="433" r:id="rId11"/>
    <p:sldId id="435" r:id="rId12"/>
    <p:sldId id="430" r:id="rId13"/>
    <p:sldId id="415" r:id="rId14"/>
    <p:sldId id="260" r:id="rId15"/>
    <p:sldId id="416" r:id="rId16"/>
    <p:sldId id="378" r:id="rId17"/>
    <p:sldId id="409" r:id="rId18"/>
    <p:sldId id="410" r:id="rId19"/>
    <p:sldId id="411" r:id="rId20"/>
    <p:sldId id="412" r:id="rId21"/>
    <p:sldId id="413" r:id="rId22"/>
    <p:sldId id="414" r:id="rId23"/>
    <p:sldId id="268" r:id="rId24"/>
    <p:sldId id="417" r:id="rId25"/>
    <p:sldId id="379" r:id="rId26"/>
    <p:sldId id="420" r:id="rId27"/>
    <p:sldId id="419" r:id="rId28"/>
    <p:sldId id="428" r:id="rId29"/>
    <p:sldId id="440" r:id="rId30"/>
    <p:sldId id="396" r:id="rId31"/>
    <p:sldId id="39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1D33FC-DEDC-4407-9373-6541751FC6E8}" type="datetimeFigureOut">
              <a:rPr lang="en-US" smtClean="0"/>
              <a:t>4/15/2021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BA7C8B-18E4-4CF9-8279-1DE0F3DE8E14}" type="slidenum">
              <a:rPr lang="en-US" smtClean="0"/>
              <a:t>‹#›</a:t>
            </a:fld>
            <a:endParaRPr lang="en-US"/>
          </a:p>
        </p:txBody>
      </p:sp>
    </p:spTree>
    <p:extLst>
      <p:ext uri="{BB962C8B-B14F-4D97-AF65-F5344CB8AC3E}">
        <p14:creationId xmlns:p14="http://schemas.microsoft.com/office/powerpoint/2010/main" val="3661024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D114DDDE-F5A8-489F-A83F-0AA434E4C5B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A568B2F-F3DF-407A-BCBA-8D184AA0F1FA}" type="slidenum">
              <a:rPr kumimoji="0" lang="en-GB"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GB"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0963" name="Rectangle 2">
            <a:extLst>
              <a:ext uri="{FF2B5EF4-FFF2-40B4-BE49-F238E27FC236}">
                <a16:creationId xmlns:a16="http://schemas.microsoft.com/office/drawing/2014/main" id="{B64BF929-2366-44D4-A821-E636A462A16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Rectangle 3">
            <a:extLst>
              <a:ext uri="{FF2B5EF4-FFF2-40B4-BE49-F238E27FC236}">
                <a16:creationId xmlns:a16="http://schemas.microsoft.com/office/drawing/2014/main" id="{B7898537-D32A-4DB8-823F-46359AE5F453}"/>
              </a:ext>
            </a:extLst>
          </p:cNvPr>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3FBFB31-E889-4776-AB8F-E073A4305A16}" type="datetimeFigureOut">
              <a:rPr lang="en-US" smtClean="0"/>
              <a:t>4/15/2021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3528986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FBFB31-E889-4776-AB8F-E073A4305A16}" type="datetimeFigureOut">
              <a:rPr lang="en-US" smtClean="0"/>
              <a:t>4/15/2021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265927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FBFB31-E889-4776-AB8F-E073A4305A16}" type="datetimeFigureOut">
              <a:rPr lang="en-US" smtClean="0"/>
              <a:t>4/15/2021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C442E1-2943-44EE-AAD7-98E46B574DE4}"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72449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23FBFB31-E889-4776-AB8F-E073A4305A16}" type="datetimeFigureOut">
              <a:rPr lang="en-US" smtClean="0"/>
              <a:t>4/15/2021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3584441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23FBFB31-E889-4776-AB8F-E073A4305A16}" type="datetimeFigureOut">
              <a:rPr lang="en-US" smtClean="0"/>
              <a:t>4/15/2021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C442E1-2943-44EE-AAD7-98E46B574DE4}"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770670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23FBFB31-E889-4776-AB8F-E073A4305A16}" type="datetimeFigureOut">
              <a:rPr lang="en-US" smtClean="0"/>
              <a:t>4/15/2021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1106684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FBFB31-E889-4776-AB8F-E073A4305A16}" type="datetimeFigureOut">
              <a:rPr lang="en-US" smtClean="0"/>
              <a:t>4/15/2021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30746675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FBFB31-E889-4776-AB8F-E073A4305A16}" type="datetimeFigureOut">
              <a:rPr lang="en-US" smtClean="0"/>
              <a:t>4/15/2021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10545894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09B041-CFE6-4456-90C4-8F8303FA765C}"/>
              </a:ext>
            </a:extLst>
          </p:cNvPr>
          <p:cNvSpPr>
            <a:spLocks noGrp="1" noChangeArrowheads="1"/>
          </p:cNvSpPr>
          <p:nvPr>
            <p:ph type="dt" sz="half" idx="10"/>
          </p:nvPr>
        </p:nvSpPr>
        <p:spPr/>
        <p:txBody>
          <a:bodyPr/>
          <a:lstStyle>
            <a:lvl1pPr>
              <a:defRPr/>
            </a:lvl1pPr>
          </a:lstStyle>
          <a:p>
            <a:pPr>
              <a:defRPr/>
            </a:pPr>
            <a:endParaRPr lang="en-GB"/>
          </a:p>
        </p:txBody>
      </p:sp>
      <p:sp>
        <p:nvSpPr>
          <p:cNvPr id="6" name="Footer Placeholder 5">
            <a:extLst>
              <a:ext uri="{FF2B5EF4-FFF2-40B4-BE49-F238E27FC236}">
                <a16:creationId xmlns:a16="http://schemas.microsoft.com/office/drawing/2014/main" id="{2E974619-ECC1-44F3-B6C2-B4273803AA62}"/>
              </a:ext>
            </a:extLst>
          </p:cNvPr>
          <p:cNvSpPr>
            <a:spLocks noGrp="1" noChangeArrowheads="1"/>
          </p:cNvSpPr>
          <p:nvPr>
            <p:ph type="ftr" sz="quarter" idx="11"/>
          </p:nvPr>
        </p:nvSpPr>
        <p:spPr/>
        <p:txBody>
          <a:bodyPr/>
          <a:lstStyle>
            <a:lvl1pPr>
              <a:defRPr/>
            </a:lvl1pPr>
          </a:lstStyle>
          <a:p>
            <a:pPr>
              <a:defRPr/>
            </a:pPr>
            <a:endParaRPr lang="en-GB"/>
          </a:p>
        </p:txBody>
      </p:sp>
      <p:sp>
        <p:nvSpPr>
          <p:cNvPr id="7" name="Slide Number Placeholder 6">
            <a:extLst>
              <a:ext uri="{FF2B5EF4-FFF2-40B4-BE49-F238E27FC236}">
                <a16:creationId xmlns:a16="http://schemas.microsoft.com/office/drawing/2014/main" id="{3DFDA635-F845-4F88-AE86-B21DDD142B6B}"/>
              </a:ext>
            </a:extLst>
          </p:cNvPr>
          <p:cNvSpPr>
            <a:spLocks noGrp="1" noChangeArrowheads="1"/>
          </p:cNvSpPr>
          <p:nvPr>
            <p:ph type="sldNum" sz="quarter" idx="12"/>
          </p:nvPr>
        </p:nvSpPr>
        <p:spPr/>
        <p:txBody>
          <a:bodyPr/>
          <a:lstStyle>
            <a:lvl1pPr>
              <a:defRPr/>
            </a:lvl1pPr>
          </a:lstStyle>
          <a:p>
            <a:pPr>
              <a:defRPr/>
            </a:pPr>
            <a:fld id="{B7FA376F-D493-473D-9C2A-04C8F7F2F975}" type="slidenum">
              <a:rPr lang="en-GB" altLang="en-US"/>
              <a:pPr>
                <a:defRPr/>
              </a:pPr>
              <a:t>‹#›</a:t>
            </a:fld>
            <a:endParaRPr lang="en-GB" altLang="en-US"/>
          </a:p>
        </p:txBody>
      </p:sp>
    </p:spTree>
    <p:extLst>
      <p:ext uri="{BB962C8B-B14F-4D97-AF65-F5344CB8AC3E}">
        <p14:creationId xmlns:p14="http://schemas.microsoft.com/office/powerpoint/2010/main" val="2128619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FBFB31-E889-4776-AB8F-E073A4305A16}" type="datetimeFigureOut">
              <a:rPr lang="en-US" smtClean="0"/>
              <a:t>4/15/2021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3102427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FBFB31-E889-4776-AB8F-E073A4305A16}" type="datetimeFigureOut">
              <a:rPr lang="en-US" smtClean="0"/>
              <a:t>4/15/2021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174309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FBFB31-E889-4776-AB8F-E073A4305A16}" type="datetimeFigureOut">
              <a:rPr lang="en-US" smtClean="0"/>
              <a:t>4/15/2021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1143334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FBFB31-E889-4776-AB8F-E073A4305A16}" type="datetimeFigureOut">
              <a:rPr lang="en-US" smtClean="0"/>
              <a:t>4/15/2021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3815467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FBFB31-E889-4776-AB8F-E073A4305A16}" type="datetimeFigureOut">
              <a:rPr lang="en-US" smtClean="0"/>
              <a:t>4/15/2021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2345611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FBFB31-E889-4776-AB8F-E073A4305A16}" type="datetimeFigureOut">
              <a:rPr lang="en-US" smtClean="0"/>
              <a:t>4/15/2021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621473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3FBFB31-E889-4776-AB8F-E073A4305A16}" type="datetimeFigureOut">
              <a:rPr lang="en-US" smtClean="0"/>
              <a:t>4/15/2021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2763807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3FBFB31-E889-4776-AB8F-E073A4305A16}" type="datetimeFigureOut">
              <a:rPr lang="en-US" smtClean="0"/>
              <a:t>4/15/2021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3033694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3FBFB31-E889-4776-AB8F-E073A4305A16}" type="datetimeFigureOut">
              <a:rPr lang="en-US" smtClean="0"/>
              <a:t>4/15/2021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3C442E1-2943-44EE-AAD7-98E46B574DE4}" type="slidenum">
              <a:rPr lang="en-US" smtClean="0"/>
              <a:t>‹#›</a:t>
            </a:fld>
            <a:endParaRPr lang="en-US"/>
          </a:p>
        </p:txBody>
      </p:sp>
    </p:spTree>
    <p:extLst>
      <p:ext uri="{BB962C8B-B14F-4D97-AF65-F5344CB8AC3E}">
        <p14:creationId xmlns:p14="http://schemas.microsoft.com/office/powerpoint/2010/main" val="303598377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46052-F21F-44EE-9AC9-292418B5437B}"/>
              </a:ext>
            </a:extLst>
          </p:cNvPr>
          <p:cNvSpPr>
            <a:spLocks noGrp="1"/>
          </p:cNvSpPr>
          <p:nvPr>
            <p:ph type="title"/>
          </p:nvPr>
        </p:nvSpPr>
        <p:spPr>
          <a:xfrm>
            <a:off x="2589212" y="2499360"/>
            <a:ext cx="8915399" cy="1493520"/>
          </a:xfrm>
        </p:spPr>
        <p:txBody>
          <a:bodyPr>
            <a:normAutofit fontScale="90000"/>
          </a:bodyPr>
          <a:lstStyle/>
          <a:p>
            <a:pPr algn="ctr"/>
            <a:r>
              <a:rPr lang="en-US" sz="5400" b="1" dirty="0">
                <a:solidFill>
                  <a:srgbClr val="7030A0"/>
                </a:solidFill>
              </a:rPr>
              <a:t>Lecture: Cost-Benefit Analysis</a:t>
            </a:r>
          </a:p>
        </p:txBody>
      </p:sp>
      <p:sp>
        <p:nvSpPr>
          <p:cNvPr id="3" name="Text Placeholder 2">
            <a:extLst>
              <a:ext uri="{FF2B5EF4-FFF2-40B4-BE49-F238E27FC236}">
                <a16:creationId xmlns:a16="http://schemas.microsoft.com/office/drawing/2014/main" id="{2EAD7F68-9DA3-43B4-AF8F-A538BE16E80B}"/>
              </a:ext>
            </a:extLst>
          </p:cNvPr>
          <p:cNvSpPr>
            <a:spLocks noGrp="1"/>
          </p:cNvSpPr>
          <p:nvPr>
            <p:ph type="body" idx="1"/>
          </p:nvPr>
        </p:nvSpPr>
        <p:spPr>
          <a:xfrm>
            <a:off x="2589212" y="4632960"/>
            <a:ext cx="8915399" cy="2001519"/>
          </a:xfrm>
        </p:spPr>
        <p:txBody>
          <a:bodyPr>
            <a:normAutofit/>
          </a:bodyPr>
          <a:lstStyle/>
          <a:p>
            <a:pPr algn="ctr">
              <a:spcBef>
                <a:spcPts val="0"/>
              </a:spcBef>
            </a:pPr>
            <a:r>
              <a:rPr lang="en-US" sz="3200" b="1" dirty="0" err="1"/>
              <a:t>Bakibillah</a:t>
            </a:r>
            <a:r>
              <a:rPr lang="en-US" sz="3200" b="1" dirty="0"/>
              <a:t> </a:t>
            </a:r>
          </a:p>
          <a:p>
            <a:pPr algn="ctr">
              <a:spcBef>
                <a:spcPts val="0"/>
              </a:spcBef>
            </a:pPr>
            <a:r>
              <a:rPr lang="en-US" sz="2800" b="1" dirty="0"/>
              <a:t>Lecturer </a:t>
            </a:r>
          </a:p>
          <a:p>
            <a:pPr algn="ctr">
              <a:spcBef>
                <a:spcPts val="0"/>
              </a:spcBef>
            </a:pPr>
            <a:r>
              <a:rPr lang="en-US" sz="2800" b="1" dirty="0"/>
              <a:t>DPH, DIU </a:t>
            </a:r>
          </a:p>
        </p:txBody>
      </p:sp>
    </p:spTree>
    <p:extLst>
      <p:ext uri="{BB962C8B-B14F-4D97-AF65-F5344CB8AC3E}">
        <p14:creationId xmlns:p14="http://schemas.microsoft.com/office/powerpoint/2010/main" val="257125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6B9419C-494D-474D-A5EE-2D5E29F191E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4160" y="91440"/>
            <a:ext cx="11856720" cy="6675120"/>
          </a:xfrm>
        </p:spPr>
      </p:pic>
    </p:spTree>
    <p:extLst>
      <p:ext uri="{BB962C8B-B14F-4D97-AF65-F5344CB8AC3E}">
        <p14:creationId xmlns:p14="http://schemas.microsoft.com/office/powerpoint/2010/main" val="2686412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323CB2E-DC20-4486-A503-6EDC7FE622F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4160" y="81280"/>
            <a:ext cx="11826240" cy="6685280"/>
          </a:xfrm>
        </p:spPr>
      </p:pic>
    </p:spTree>
    <p:extLst>
      <p:ext uri="{BB962C8B-B14F-4D97-AF65-F5344CB8AC3E}">
        <p14:creationId xmlns:p14="http://schemas.microsoft.com/office/powerpoint/2010/main" val="3384319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F9A98-DFC9-4613-ADE7-3AFEEACEBE38}"/>
              </a:ext>
            </a:extLst>
          </p:cNvPr>
          <p:cNvSpPr>
            <a:spLocks noGrp="1"/>
          </p:cNvSpPr>
          <p:nvPr>
            <p:ph type="title"/>
          </p:nvPr>
        </p:nvSpPr>
        <p:spPr>
          <a:xfrm>
            <a:off x="2095084" y="0"/>
            <a:ext cx="8911687" cy="579120"/>
          </a:xfrm>
        </p:spPr>
        <p:txBody>
          <a:bodyPr>
            <a:normAutofit fontScale="90000"/>
          </a:bodyPr>
          <a:lstStyle/>
          <a:p>
            <a:endParaRPr lang="en-US" dirty="0"/>
          </a:p>
        </p:txBody>
      </p:sp>
      <p:pic>
        <p:nvPicPr>
          <p:cNvPr id="8" name="Content Placeholder 7">
            <a:extLst>
              <a:ext uri="{FF2B5EF4-FFF2-40B4-BE49-F238E27FC236}">
                <a16:creationId xmlns:a16="http://schemas.microsoft.com/office/drawing/2014/main" id="{825F1E5D-2071-4F31-9830-DB0E16F9E08B}"/>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60287" y="711201"/>
            <a:ext cx="12031713" cy="6146800"/>
          </a:xfrm>
        </p:spPr>
      </p:pic>
    </p:spTree>
    <p:extLst>
      <p:ext uri="{BB962C8B-B14F-4D97-AF65-F5344CB8AC3E}">
        <p14:creationId xmlns:p14="http://schemas.microsoft.com/office/powerpoint/2010/main" val="834078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E934-92F5-4D52-9A81-5C04121CDC5C}"/>
              </a:ext>
            </a:extLst>
          </p:cNvPr>
          <p:cNvSpPr>
            <a:spLocks noGrp="1"/>
          </p:cNvSpPr>
          <p:nvPr>
            <p:ph type="title"/>
          </p:nvPr>
        </p:nvSpPr>
        <p:spPr>
          <a:xfrm>
            <a:off x="1640156" y="522510"/>
            <a:ext cx="8911687" cy="930370"/>
          </a:xfrm>
        </p:spPr>
        <p:txBody>
          <a:bodyPr/>
          <a:lstStyle/>
          <a:p>
            <a:r>
              <a:rPr lang="en-US" b="1" dirty="0"/>
              <a:t>Cost-Benefit Analysis infographic text</a:t>
            </a:r>
          </a:p>
        </p:txBody>
      </p:sp>
      <p:sp>
        <p:nvSpPr>
          <p:cNvPr id="3" name="Content Placeholder 2">
            <a:extLst>
              <a:ext uri="{FF2B5EF4-FFF2-40B4-BE49-F238E27FC236}">
                <a16:creationId xmlns:a16="http://schemas.microsoft.com/office/drawing/2014/main" id="{96C28F06-FAF3-456B-84E9-35A741959581}"/>
              </a:ext>
            </a:extLst>
          </p:cNvPr>
          <p:cNvSpPr>
            <a:spLocks noGrp="1"/>
          </p:cNvSpPr>
          <p:nvPr>
            <p:ph idx="1"/>
          </p:nvPr>
        </p:nvSpPr>
        <p:spPr>
          <a:xfrm>
            <a:off x="731520" y="1905000"/>
            <a:ext cx="10773092" cy="5374640"/>
          </a:xfrm>
        </p:spPr>
        <p:txBody>
          <a:bodyPr>
            <a:normAutofit/>
          </a:bodyPr>
          <a:lstStyle/>
          <a:p>
            <a:pPr algn="just"/>
            <a:r>
              <a:rPr lang="en-US" sz="2800" dirty="0"/>
              <a:t>1-Monetary Valuation. The analysis estimates that the following benefits are worth $40 billion: Direct medical costs averted. Valuation of quality of life gained due to non-fatal heart attacks averted. Valuation of life years gained due to fatal heart attacks averted. Next, the analysis estimates that costs to the industry and consumers are $6 billion. </a:t>
            </a:r>
          </a:p>
          <a:p>
            <a:pPr algn="just"/>
            <a:r>
              <a:rPr lang="en-US" sz="2800" dirty="0"/>
              <a:t>2- Calculation of Net Benefits – $140 billion in benefits minus $6 billion in costs equals $134 billion in net benefits. Therefore, benefits minus costs equals net benefits.</a:t>
            </a:r>
            <a:endParaRPr lang="en-US" sz="3600" dirty="0"/>
          </a:p>
        </p:txBody>
      </p:sp>
    </p:spTree>
    <p:extLst>
      <p:ext uri="{BB962C8B-B14F-4D97-AF65-F5344CB8AC3E}">
        <p14:creationId xmlns:p14="http://schemas.microsoft.com/office/powerpoint/2010/main" val="2817288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27448" y="710335"/>
            <a:ext cx="10290232" cy="470787"/>
          </a:xfrm>
          <a:prstGeom prst="rect">
            <a:avLst/>
          </a:prstGeom>
          <a:solidFill>
            <a:srgbClr val="DD3A21"/>
          </a:solidFill>
        </p:spPr>
        <p:txBody>
          <a:bodyPr vert="horz" wrap="square" lIns="0" tIns="92219" rIns="0" bIns="0" rtlCol="0" anchor="t">
            <a:spAutoFit/>
          </a:bodyPr>
          <a:lstStyle/>
          <a:p>
            <a:pPr algn="ctr">
              <a:spcBef>
                <a:spcPts val="726"/>
              </a:spcBef>
            </a:pPr>
            <a:r>
              <a:rPr sz="2454" dirty="0">
                <a:solidFill>
                  <a:srgbClr val="FFFFFF"/>
                </a:solidFill>
              </a:rPr>
              <a:t>Benefit-Cost Analysis</a:t>
            </a:r>
            <a:r>
              <a:rPr sz="2454" spc="-44" dirty="0">
                <a:solidFill>
                  <a:srgbClr val="FFFFFF"/>
                </a:solidFill>
              </a:rPr>
              <a:t> </a:t>
            </a:r>
            <a:r>
              <a:rPr sz="2454" dirty="0">
                <a:solidFill>
                  <a:srgbClr val="FFFFFF"/>
                </a:solidFill>
              </a:rPr>
              <a:t>(BCA)</a:t>
            </a:r>
            <a:endParaRPr sz="2454" dirty="0"/>
          </a:p>
        </p:txBody>
      </p:sp>
      <p:sp>
        <p:nvSpPr>
          <p:cNvPr id="3" name="object 3"/>
          <p:cNvSpPr txBox="1">
            <a:spLocks noGrp="1"/>
          </p:cNvSpPr>
          <p:nvPr>
            <p:ph type="body" idx="1"/>
          </p:nvPr>
        </p:nvSpPr>
        <p:spPr>
          <a:xfrm>
            <a:off x="1046480" y="1454727"/>
            <a:ext cx="10464800" cy="3801274"/>
          </a:xfrm>
          <a:prstGeom prst="rect">
            <a:avLst/>
          </a:prstGeom>
        </p:spPr>
        <p:txBody>
          <a:bodyPr vert="horz" wrap="square" lIns="0" tIns="86591" rIns="0" bIns="0" rtlCol="0">
            <a:spAutoFit/>
          </a:bodyPr>
          <a:lstStyle/>
          <a:p>
            <a:pPr marL="242448" indent="-233789">
              <a:spcBef>
                <a:spcPts val="682"/>
              </a:spcBef>
              <a:buChar char="•"/>
              <a:tabLst>
                <a:tab pos="242015" algn="l"/>
                <a:tab pos="242448" algn="l"/>
              </a:tabLst>
            </a:pPr>
            <a:r>
              <a:rPr sz="2800" spc="-3" dirty="0"/>
              <a:t>Compares </a:t>
            </a:r>
            <a:r>
              <a:rPr sz="2800" dirty="0"/>
              <a:t>costs </a:t>
            </a:r>
            <a:r>
              <a:rPr sz="2800" spc="-3" dirty="0"/>
              <a:t>and benefits </a:t>
            </a:r>
            <a:r>
              <a:rPr sz="2800" dirty="0"/>
              <a:t>of </a:t>
            </a:r>
            <a:r>
              <a:rPr sz="2800" spc="-7" dirty="0"/>
              <a:t>an</a:t>
            </a:r>
            <a:r>
              <a:rPr sz="2800" spc="27" dirty="0"/>
              <a:t> </a:t>
            </a:r>
            <a:r>
              <a:rPr sz="2800" spc="-3" dirty="0"/>
              <a:t>intervention.</a:t>
            </a:r>
          </a:p>
          <a:p>
            <a:pPr marL="515635" lvl="1" indent="-195690">
              <a:spcBef>
                <a:spcPts val="614"/>
              </a:spcBef>
              <a:buChar char="–"/>
              <a:tabLst>
                <a:tab pos="516068" algn="l"/>
              </a:tabLst>
            </a:pPr>
            <a:r>
              <a:rPr sz="2400" spc="-3" dirty="0">
                <a:solidFill>
                  <a:srgbClr val="4A4A4A"/>
                </a:solidFill>
                <a:latin typeface="Arial"/>
                <a:cs typeface="Arial"/>
              </a:rPr>
              <a:t>Standardizes all </a:t>
            </a:r>
            <a:r>
              <a:rPr sz="2400" dirty="0">
                <a:solidFill>
                  <a:srgbClr val="4A4A4A"/>
                </a:solidFill>
                <a:latin typeface="Arial"/>
                <a:cs typeface="Arial"/>
              </a:rPr>
              <a:t>costs </a:t>
            </a:r>
            <a:r>
              <a:rPr sz="2400" spc="-3" dirty="0">
                <a:solidFill>
                  <a:srgbClr val="4A4A4A"/>
                </a:solidFill>
                <a:latin typeface="Arial"/>
                <a:cs typeface="Arial"/>
              </a:rPr>
              <a:t>and benefits in monetary</a:t>
            </a:r>
            <a:r>
              <a:rPr sz="2400" spc="61" dirty="0">
                <a:solidFill>
                  <a:srgbClr val="4A4A4A"/>
                </a:solidFill>
                <a:latin typeface="Arial"/>
                <a:cs typeface="Arial"/>
              </a:rPr>
              <a:t> </a:t>
            </a:r>
            <a:r>
              <a:rPr sz="2400" dirty="0">
                <a:solidFill>
                  <a:srgbClr val="4A4A4A"/>
                </a:solidFill>
                <a:latin typeface="Arial"/>
                <a:cs typeface="Arial"/>
              </a:rPr>
              <a:t>terms.</a:t>
            </a:r>
            <a:endParaRPr sz="2400" dirty="0">
              <a:latin typeface="Arial"/>
              <a:cs typeface="Arial"/>
            </a:endParaRPr>
          </a:p>
          <a:p>
            <a:pPr marL="242448" indent="-233789">
              <a:spcBef>
                <a:spcPts val="614"/>
              </a:spcBef>
              <a:buChar char="•"/>
              <a:tabLst>
                <a:tab pos="242015" algn="l"/>
                <a:tab pos="242448" algn="l"/>
              </a:tabLst>
            </a:pPr>
            <a:r>
              <a:rPr sz="2800" dirty="0"/>
              <a:t>Lists </a:t>
            </a:r>
            <a:r>
              <a:rPr sz="2800" b="1" spc="-3" dirty="0">
                <a:latin typeface="Arial"/>
                <a:cs typeface="Arial"/>
              </a:rPr>
              <a:t>all </a:t>
            </a:r>
            <a:r>
              <a:rPr sz="2800" dirty="0"/>
              <a:t>costs </a:t>
            </a:r>
            <a:r>
              <a:rPr sz="2800" spc="-3" dirty="0"/>
              <a:t>and benefits over </a:t>
            </a:r>
            <a:r>
              <a:rPr sz="2800" dirty="0"/>
              <a:t>time:</a:t>
            </a:r>
          </a:p>
          <a:p>
            <a:pPr marL="515635" lvl="1" indent="-195690">
              <a:spcBef>
                <a:spcPts val="614"/>
              </a:spcBef>
              <a:buChar char="–"/>
              <a:tabLst>
                <a:tab pos="516068" algn="l"/>
              </a:tabLst>
            </a:pPr>
            <a:r>
              <a:rPr sz="2400" spc="-3" dirty="0">
                <a:solidFill>
                  <a:srgbClr val="4A4A4A"/>
                </a:solidFill>
                <a:latin typeface="Arial"/>
                <a:cs typeface="Arial"/>
              </a:rPr>
              <a:t>Can have different </a:t>
            </a:r>
            <a:r>
              <a:rPr sz="2400" dirty="0">
                <a:solidFill>
                  <a:srgbClr val="4A4A4A"/>
                </a:solidFill>
                <a:latin typeface="Arial"/>
                <a:cs typeface="Arial"/>
              </a:rPr>
              <a:t>time </a:t>
            </a:r>
            <a:r>
              <a:rPr sz="2400" spc="-3" dirty="0">
                <a:solidFill>
                  <a:srgbClr val="4A4A4A"/>
                </a:solidFill>
                <a:latin typeface="Arial"/>
                <a:cs typeface="Arial"/>
              </a:rPr>
              <a:t>lines </a:t>
            </a:r>
            <a:r>
              <a:rPr sz="2400" dirty="0">
                <a:solidFill>
                  <a:srgbClr val="4A4A4A"/>
                </a:solidFill>
                <a:latin typeface="Arial"/>
                <a:cs typeface="Arial"/>
              </a:rPr>
              <a:t>for costs </a:t>
            </a:r>
            <a:r>
              <a:rPr sz="2400" spc="-3" dirty="0">
                <a:solidFill>
                  <a:srgbClr val="4A4A4A"/>
                </a:solidFill>
                <a:latin typeface="Arial"/>
                <a:cs typeface="Arial"/>
              </a:rPr>
              <a:t>and</a:t>
            </a:r>
            <a:r>
              <a:rPr sz="2400" spc="27" dirty="0">
                <a:solidFill>
                  <a:srgbClr val="4A4A4A"/>
                </a:solidFill>
                <a:latin typeface="Arial"/>
                <a:cs typeface="Arial"/>
              </a:rPr>
              <a:t> </a:t>
            </a:r>
            <a:r>
              <a:rPr sz="2400" spc="-3" dirty="0">
                <a:solidFill>
                  <a:srgbClr val="4A4A4A"/>
                </a:solidFill>
                <a:latin typeface="Arial"/>
                <a:cs typeface="Arial"/>
              </a:rPr>
              <a:t>benefits.</a:t>
            </a:r>
            <a:endParaRPr sz="2400" dirty="0">
              <a:latin typeface="Arial"/>
              <a:cs typeface="Arial"/>
            </a:endParaRPr>
          </a:p>
          <a:p>
            <a:pPr marL="515635" lvl="1" indent="-195690">
              <a:spcBef>
                <a:spcPts val="409"/>
              </a:spcBef>
              <a:buChar char="–"/>
              <a:tabLst>
                <a:tab pos="516068" algn="l"/>
              </a:tabLst>
            </a:pPr>
            <a:r>
              <a:rPr sz="2400" spc="-3" dirty="0">
                <a:solidFill>
                  <a:srgbClr val="4A4A4A"/>
                </a:solidFill>
                <a:latin typeface="Arial"/>
                <a:cs typeface="Arial"/>
              </a:rPr>
              <a:t>Can include non-health</a:t>
            </a:r>
            <a:r>
              <a:rPr sz="2400" spc="37" dirty="0">
                <a:solidFill>
                  <a:srgbClr val="4A4A4A"/>
                </a:solidFill>
                <a:latin typeface="Arial"/>
                <a:cs typeface="Arial"/>
              </a:rPr>
              <a:t> </a:t>
            </a:r>
            <a:r>
              <a:rPr sz="2400" spc="-3" dirty="0">
                <a:solidFill>
                  <a:srgbClr val="4A4A4A"/>
                </a:solidFill>
                <a:latin typeface="Arial"/>
                <a:cs typeface="Arial"/>
              </a:rPr>
              <a:t>benefits.</a:t>
            </a:r>
            <a:endParaRPr sz="2400" dirty="0">
              <a:latin typeface="Arial"/>
              <a:cs typeface="Arial"/>
            </a:endParaRPr>
          </a:p>
          <a:p>
            <a:pPr marL="242448" indent="-233789">
              <a:spcBef>
                <a:spcPts val="614"/>
              </a:spcBef>
              <a:buChar char="•"/>
              <a:tabLst>
                <a:tab pos="242015" algn="l"/>
                <a:tab pos="242448" algn="l"/>
              </a:tabLst>
            </a:pPr>
            <a:r>
              <a:rPr sz="2800" spc="-3" dirty="0"/>
              <a:t>Used primarily in regulatory policy</a:t>
            </a:r>
            <a:r>
              <a:rPr sz="2800" spc="44" dirty="0"/>
              <a:t> </a:t>
            </a:r>
            <a:r>
              <a:rPr sz="2800" spc="-3" dirty="0"/>
              <a:t>analyses.</a:t>
            </a:r>
          </a:p>
          <a:p>
            <a:pPr marL="515635" lvl="1" indent="-195690">
              <a:spcBef>
                <a:spcPts val="617"/>
              </a:spcBef>
              <a:buChar char="–"/>
              <a:tabLst>
                <a:tab pos="516068" algn="l"/>
              </a:tabLst>
            </a:pPr>
            <a:r>
              <a:rPr sz="2400" spc="-3" dirty="0">
                <a:solidFill>
                  <a:srgbClr val="4A4A4A"/>
                </a:solidFill>
                <a:latin typeface="Arial"/>
                <a:cs typeface="Arial"/>
              </a:rPr>
              <a:t>Clean </a:t>
            </a:r>
            <a:r>
              <a:rPr sz="2400" dirty="0">
                <a:solidFill>
                  <a:srgbClr val="4A4A4A"/>
                </a:solidFill>
                <a:latin typeface="Arial"/>
                <a:cs typeface="Arial"/>
              </a:rPr>
              <a:t>Water </a:t>
            </a:r>
            <a:r>
              <a:rPr sz="2400" spc="-3" dirty="0">
                <a:solidFill>
                  <a:srgbClr val="4A4A4A"/>
                </a:solidFill>
                <a:latin typeface="Arial"/>
                <a:cs typeface="Arial"/>
              </a:rPr>
              <a:t>Act, Clean Air</a:t>
            </a:r>
            <a:r>
              <a:rPr sz="2400" spc="14" dirty="0">
                <a:solidFill>
                  <a:srgbClr val="4A4A4A"/>
                </a:solidFill>
                <a:latin typeface="Arial"/>
                <a:cs typeface="Arial"/>
              </a:rPr>
              <a:t> </a:t>
            </a:r>
            <a:r>
              <a:rPr sz="2400" dirty="0">
                <a:solidFill>
                  <a:srgbClr val="4A4A4A"/>
                </a:solidFill>
                <a:latin typeface="Arial"/>
                <a:cs typeface="Arial"/>
              </a:rPr>
              <a:t>Act.</a:t>
            </a:r>
            <a:endParaRPr sz="2400" dirty="0">
              <a:latin typeface="Arial"/>
              <a:cs typeface="Arial"/>
            </a:endParaRPr>
          </a:p>
          <a:p>
            <a:pPr marL="242448" indent="-233789">
              <a:spcBef>
                <a:spcPts val="614"/>
              </a:spcBef>
              <a:buChar char="•"/>
              <a:tabLst>
                <a:tab pos="242015" algn="l"/>
                <a:tab pos="242448" algn="l"/>
              </a:tabLst>
            </a:pPr>
            <a:r>
              <a:rPr sz="2800" spc="-3" dirty="0"/>
              <a:t>Increasingly applied </a:t>
            </a:r>
            <a:r>
              <a:rPr sz="2800" dirty="0"/>
              <a:t>to </a:t>
            </a:r>
            <a:r>
              <a:rPr sz="2800" spc="-3" dirty="0"/>
              <a:t>public</a:t>
            </a:r>
            <a:r>
              <a:rPr sz="2800" spc="44" dirty="0"/>
              <a:t> </a:t>
            </a:r>
            <a:r>
              <a:rPr sz="2800" spc="-3" dirty="0"/>
              <a:t>health</a:t>
            </a:r>
            <a:r>
              <a:rPr spc="-3" dirty="0"/>
              <a:t>.</a:t>
            </a:r>
          </a:p>
        </p:txBody>
      </p:sp>
      <p:sp>
        <p:nvSpPr>
          <p:cNvPr id="5" name="object 5"/>
          <p:cNvSpPr txBox="1"/>
          <p:nvPr/>
        </p:nvSpPr>
        <p:spPr>
          <a:xfrm>
            <a:off x="8895138" y="4091178"/>
            <a:ext cx="78365" cy="155707"/>
          </a:xfrm>
          <a:prstGeom prst="rect">
            <a:avLst/>
          </a:prstGeom>
        </p:spPr>
        <p:txBody>
          <a:bodyPr vert="horz" wrap="square" lIns="0" tIns="8659" rIns="0" bIns="0" rtlCol="0">
            <a:spAutoFit/>
          </a:bodyPr>
          <a:lstStyle/>
          <a:p>
            <a:pPr marL="8659">
              <a:spcBef>
                <a:spcPts val="68"/>
              </a:spcBef>
            </a:pPr>
            <a:r>
              <a:rPr sz="955" dirty="0">
                <a:latin typeface="Times New Roman"/>
                <a:cs typeface="Times New Roman"/>
              </a:rPr>
              <a:t>3</a:t>
            </a:r>
            <a:endParaRPr sz="955">
              <a:latin typeface="Times New Roman"/>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E6769-DCD0-4309-9982-99488F308C24}"/>
              </a:ext>
            </a:extLst>
          </p:cNvPr>
          <p:cNvSpPr>
            <a:spLocks noGrp="1"/>
          </p:cNvSpPr>
          <p:nvPr>
            <p:ph type="title"/>
          </p:nvPr>
        </p:nvSpPr>
        <p:spPr>
          <a:xfrm>
            <a:off x="1778001" y="624110"/>
            <a:ext cx="9726612" cy="1280890"/>
          </a:xfrm>
        </p:spPr>
        <p:txBody>
          <a:bodyPr/>
          <a:lstStyle/>
          <a:p>
            <a:r>
              <a:rPr lang="en-US" b="1" dirty="0"/>
              <a:t>BCA</a:t>
            </a:r>
          </a:p>
        </p:txBody>
      </p:sp>
      <p:sp>
        <p:nvSpPr>
          <p:cNvPr id="3" name="Content Placeholder 2">
            <a:extLst>
              <a:ext uri="{FF2B5EF4-FFF2-40B4-BE49-F238E27FC236}">
                <a16:creationId xmlns:a16="http://schemas.microsoft.com/office/drawing/2014/main" id="{68AD737A-F488-4CB6-9272-3B66828B3D79}"/>
              </a:ext>
            </a:extLst>
          </p:cNvPr>
          <p:cNvSpPr>
            <a:spLocks noGrp="1"/>
          </p:cNvSpPr>
          <p:nvPr>
            <p:ph idx="1"/>
          </p:nvPr>
        </p:nvSpPr>
        <p:spPr>
          <a:xfrm>
            <a:off x="863600" y="1788160"/>
            <a:ext cx="11054080" cy="4765040"/>
          </a:xfrm>
        </p:spPr>
        <p:txBody>
          <a:bodyPr>
            <a:normAutofit/>
          </a:bodyPr>
          <a:lstStyle/>
          <a:p>
            <a:pPr marL="12700" marR="137795" indent="-635">
              <a:lnSpc>
                <a:spcPct val="143800"/>
              </a:lnSpc>
              <a:spcBef>
                <a:spcPts val="95"/>
              </a:spcBef>
            </a:pPr>
            <a:r>
              <a:rPr lang="en-US" sz="2400" spc="-5" dirty="0">
                <a:latin typeface="Times New Roman"/>
                <a:cs typeface="Times New Roman"/>
              </a:rPr>
              <a:t>Benefit-cost analysis is a </a:t>
            </a:r>
            <a:r>
              <a:rPr lang="en-US" sz="2400" dirty="0">
                <a:latin typeface="Times New Roman"/>
                <a:cs typeface="Times New Roman"/>
              </a:rPr>
              <a:t>type </a:t>
            </a:r>
            <a:r>
              <a:rPr lang="en-US" sz="2400" spc="-5" dirty="0">
                <a:latin typeface="Times New Roman"/>
                <a:cs typeface="Times New Roman"/>
              </a:rPr>
              <a:t>of economic evaluation method where the costs of the  program or intervention are compared to the benefits of the intervention, and both costs  and benefits use the same units: dollars.</a:t>
            </a:r>
            <a:endParaRPr lang="en-US" sz="2400" dirty="0">
              <a:latin typeface="Times New Roman"/>
              <a:cs typeface="Times New Roman"/>
            </a:endParaRPr>
          </a:p>
        </p:txBody>
      </p:sp>
    </p:spTree>
    <p:extLst>
      <p:ext uri="{BB962C8B-B14F-4D97-AF65-F5344CB8AC3E}">
        <p14:creationId xmlns:p14="http://schemas.microsoft.com/office/powerpoint/2010/main" val="2232493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16243-038B-47AC-BBAB-82384B9B96D7}"/>
              </a:ext>
            </a:extLst>
          </p:cNvPr>
          <p:cNvSpPr>
            <a:spLocks noGrp="1"/>
          </p:cNvSpPr>
          <p:nvPr>
            <p:ph type="title"/>
          </p:nvPr>
        </p:nvSpPr>
        <p:spPr>
          <a:xfrm>
            <a:off x="2592925" y="624110"/>
            <a:ext cx="8911687" cy="900620"/>
          </a:xfrm>
        </p:spPr>
        <p:txBody>
          <a:bodyPr/>
          <a:lstStyle/>
          <a:p>
            <a:pPr fontAlgn="base"/>
            <a:r>
              <a:rPr lang="en-US" b="1" dirty="0"/>
              <a:t>CBA </a:t>
            </a:r>
          </a:p>
        </p:txBody>
      </p:sp>
      <p:sp>
        <p:nvSpPr>
          <p:cNvPr id="38915" name="Content Placeholder 2">
            <a:extLst>
              <a:ext uri="{FF2B5EF4-FFF2-40B4-BE49-F238E27FC236}">
                <a16:creationId xmlns:a16="http://schemas.microsoft.com/office/drawing/2014/main" id="{2EF2273B-79F0-4313-9284-F66898DF2D94}"/>
              </a:ext>
            </a:extLst>
          </p:cNvPr>
          <p:cNvSpPr>
            <a:spLocks noGrp="1" noChangeArrowheads="1"/>
          </p:cNvSpPr>
          <p:nvPr>
            <p:ph idx="1"/>
          </p:nvPr>
        </p:nvSpPr>
        <p:spPr>
          <a:xfrm>
            <a:off x="687388" y="1524730"/>
            <a:ext cx="10925492" cy="4709160"/>
          </a:xfrm>
        </p:spPr>
        <p:txBody>
          <a:bodyPr>
            <a:normAutofit lnSpcReduction="10000"/>
          </a:bodyPr>
          <a:lstStyle/>
          <a:p>
            <a:pPr marL="12700" marR="85090" algn="just">
              <a:lnSpc>
                <a:spcPct val="143800"/>
              </a:lnSpc>
              <a:spcBef>
                <a:spcPts val="1195"/>
              </a:spcBef>
            </a:pPr>
            <a:r>
              <a:rPr lang="en-US" sz="3200" spc="-5" dirty="0">
                <a:latin typeface="Times New Roman"/>
                <a:cs typeface="Times New Roman"/>
              </a:rPr>
              <a:t>Benefit-cost analysis allows you to consider all costs and benefits over time, even those  beyond the length of the intervention. As is </a:t>
            </a:r>
            <a:r>
              <a:rPr lang="en-US" sz="3200" dirty="0">
                <a:latin typeface="Times New Roman"/>
                <a:cs typeface="Times New Roman"/>
              </a:rPr>
              <a:t>often </a:t>
            </a:r>
            <a:r>
              <a:rPr lang="en-US" sz="3200" spc="-5" dirty="0">
                <a:latin typeface="Times New Roman"/>
                <a:cs typeface="Times New Roman"/>
              </a:rPr>
              <a:t>the case with preventive interventions,  the costs of the intervention occur in the immediate future and benefits occur in the  distant future. With benefit-cost analysis, costs and benefits, regardless of when they  occur, </a:t>
            </a:r>
            <a:r>
              <a:rPr lang="en-US" sz="3200" dirty="0">
                <a:latin typeface="Times New Roman"/>
                <a:cs typeface="Times New Roman"/>
              </a:rPr>
              <a:t>are </a:t>
            </a:r>
            <a:r>
              <a:rPr lang="en-US" sz="3200" spc="-5" dirty="0">
                <a:latin typeface="Times New Roman"/>
                <a:cs typeface="Times New Roman"/>
              </a:rPr>
              <a:t>included in the</a:t>
            </a:r>
            <a:r>
              <a:rPr lang="en-US" sz="3200" dirty="0">
                <a:latin typeface="Times New Roman"/>
                <a:cs typeface="Times New Roman"/>
              </a:rPr>
              <a:t> </a:t>
            </a:r>
            <a:r>
              <a:rPr lang="en-US" sz="3200" spc="-5" dirty="0">
                <a:latin typeface="Times New Roman"/>
                <a:cs typeface="Times New Roman"/>
              </a:rPr>
              <a:t>analysis.</a:t>
            </a:r>
            <a:endParaRPr lang="en-US" sz="3200" dirty="0">
              <a:latin typeface="Times New Roman"/>
              <a:cs typeface="Times New Roman"/>
            </a:endParaRPr>
          </a:p>
          <a:p>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01106-F844-4842-A239-9CE96C97029D}"/>
              </a:ext>
            </a:extLst>
          </p:cNvPr>
          <p:cNvSpPr>
            <a:spLocks noGrp="1"/>
          </p:cNvSpPr>
          <p:nvPr>
            <p:ph type="title"/>
          </p:nvPr>
        </p:nvSpPr>
        <p:spPr>
          <a:xfrm>
            <a:off x="1640156" y="634270"/>
            <a:ext cx="8911687" cy="838930"/>
          </a:xfrm>
        </p:spPr>
        <p:txBody>
          <a:bodyPr/>
          <a:lstStyle/>
          <a:p>
            <a:r>
              <a:rPr lang="en-US" dirty="0"/>
              <a:t>,……..Continued </a:t>
            </a:r>
          </a:p>
        </p:txBody>
      </p:sp>
      <p:sp>
        <p:nvSpPr>
          <p:cNvPr id="3" name="Content Placeholder 2">
            <a:extLst>
              <a:ext uri="{FF2B5EF4-FFF2-40B4-BE49-F238E27FC236}">
                <a16:creationId xmlns:a16="http://schemas.microsoft.com/office/drawing/2014/main" id="{2783742A-609D-46C7-BE0D-A1CABF0243C7}"/>
              </a:ext>
            </a:extLst>
          </p:cNvPr>
          <p:cNvSpPr>
            <a:spLocks noGrp="1"/>
          </p:cNvSpPr>
          <p:nvPr>
            <p:ph idx="1"/>
          </p:nvPr>
        </p:nvSpPr>
        <p:spPr>
          <a:xfrm>
            <a:off x="1117600" y="1259840"/>
            <a:ext cx="10387012" cy="4651382"/>
          </a:xfrm>
        </p:spPr>
        <p:txBody>
          <a:bodyPr>
            <a:normAutofit/>
          </a:bodyPr>
          <a:lstStyle/>
          <a:p>
            <a:pPr marL="12700" marR="118110" algn="just">
              <a:lnSpc>
                <a:spcPct val="143800"/>
              </a:lnSpc>
              <a:spcBef>
                <a:spcPts val="1205"/>
              </a:spcBef>
            </a:pPr>
            <a:r>
              <a:rPr lang="en-US" sz="2400" spc="-5" dirty="0">
                <a:latin typeface="Times New Roman"/>
                <a:cs typeface="Times New Roman"/>
              </a:rPr>
              <a:t>In addition, because all program costs and outcomes are converted into dollars, you can  also consider including non-health outcomes associated with an intervention. If you can  assign a dollar value to an outcome, you can include it in benefit-cost</a:t>
            </a:r>
            <a:r>
              <a:rPr lang="en-US" sz="2400" spc="85" dirty="0">
                <a:latin typeface="Times New Roman"/>
                <a:cs typeface="Times New Roman"/>
              </a:rPr>
              <a:t> </a:t>
            </a:r>
            <a:r>
              <a:rPr lang="en-US" sz="2400" spc="-5" dirty="0">
                <a:latin typeface="Times New Roman"/>
                <a:cs typeface="Times New Roman"/>
              </a:rPr>
              <a:t>analysis.</a:t>
            </a:r>
          </a:p>
          <a:p>
            <a:pPr marL="12700" marR="118110" algn="just">
              <a:lnSpc>
                <a:spcPct val="143800"/>
              </a:lnSpc>
              <a:spcBef>
                <a:spcPts val="1205"/>
              </a:spcBef>
            </a:pPr>
            <a:r>
              <a:rPr lang="en-US" sz="2400" spc="-5" dirty="0">
                <a:latin typeface="Times New Roman"/>
                <a:cs typeface="Times New Roman"/>
              </a:rPr>
              <a:t>For example, a program designed to increase physical activity among seniors living in an  adult residential facility may have the added benefit of improving social or psychological  relationships.</a:t>
            </a:r>
            <a:endParaRPr lang="en-US" sz="2400" dirty="0">
              <a:latin typeface="Times New Roman"/>
              <a:cs typeface="Times New Roman"/>
            </a:endParaRPr>
          </a:p>
          <a:p>
            <a:pPr marL="12700" marR="118110" algn="just">
              <a:lnSpc>
                <a:spcPct val="143800"/>
              </a:lnSpc>
              <a:spcBef>
                <a:spcPts val="1205"/>
              </a:spcBef>
            </a:pPr>
            <a:endParaRPr lang="en-US" sz="2400" dirty="0">
              <a:latin typeface="Times New Roman"/>
              <a:cs typeface="Times New Roman"/>
            </a:endParaRPr>
          </a:p>
        </p:txBody>
      </p:sp>
    </p:spTree>
    <p:extLst>
      <p:ext uri="{BB962C8B-B14F-4D97-AF65-F5344CB8AC3E}">
        <p14:creationId xmlns:p14="http://schemas.microsoft.com/office/powerpoint/2010/main" val="3100075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00177-3845-4EF3-BC90-BFE25AFF1155}"/>
              </a:ext>
            </a:extLst>
          </p:cNvPr>
          <p:cNvSpPr>
            <a:spLocks noGrp="1"/>
          </p:cNvSpPr>
          <p:nvPr>
            <p:ph type="title"/>
          </p:nvPr>
        </p:nvSpPr>
        <p:spPr>
          <a:xfrm>
            <a:off x="1879601" y="624110"/>
            <a:ext cx="9625012" cy="635730"/>
          </a:xfrm>
        </p:spPr>
        <p:txBody>
          <a:bodyPr>
            <a:normAutofit fontScale="90000"/>
          </a:bodyPr>
          <a:lstStyle/>
          <a:p>
            <a:r>
              <a:rPr lang="en-US" b="1" dirty="0"/>
              <a:t>……..Continued</a:t>
            </a:r>
          </a:p>
        </p:txBody>
      </p:sp>
      <p:sp>
        <p:nvSpPr>
          <p:cNvPr id="3" name="Content Placeholder 2">
            <a:extLst>
              <a:ext uri="{FF2B5EF4-FFF2-40B4-BE49-F238E27FC236}">
                <a16:creationId xmlns:a16="http://schemas.microsoft.com/office/drawing/2014/main" id="{03D7CCAD-C51E-43DE-818C-1F7048E6DCB7}"/>
              </a:ext>
            </a:extLst>
          </p:cNvPr>
          <p:cNvSpPr>
            <a:spLocks noGrp="1"/>
          </p:cNvSpPr>
          <p:nvPr>
            <p:ph idx="1"/>
          </p:nvPr>
        </p:nvSpPr>
        <p:spPr>
          <a:xfrm>
            <a:off x="924560" y="1595120"/>
            <a:ext cx="10580052" cy="4316102"/>
          </a:xfrm>
        </p:spPr>
        <p:txBody>
          <a:bodyPr>
            <a:normAutofit/>
          </a:bodyPr>
          <a:lstStyle/>
          <a:p>
            <a:pPr marL="12700" marR="5080" algn="just">
              <a:lnSpc>
                <a:spcPct val="143600"/>
              </a:lnSpc>
              <a:spcBef>
                <a:spcPts val="1205"/>
              </a:spcBef>
            </a:pPr>
            <a:r>
              <a:rPr lang="en-US" sz="2400" spc="-5" dirty="0">
                <a:latin typeface="Times New Roman"/>
                <a:cs typeface="Times New Roman"/>
              </a:rPr>
              <a:t>Benefit-cost analysis is typically used at the </a:t>
            </a:r>
            <a:r>
              <a:rPr lang="en-US" sz="2400" dirty="0">
                <a:latin typeface="Times New Roman"/>
                <a:cs typeface="Times New Roman"/>
              </a:rPr>
              <a:t>executive </a:t>
            </a:r>
            <a:r>
              <a:rPr lang="en-US" sz="2400" spc="-5" dirty="0">
                <a:latin typeface="Times New Roman"/>
                <a:cs typeface="Times New Roman"/>
              </a:rPr>
              <a:t>level of government when  considering regulatory proposals that would be costly to implement but that would have  potentially large economic benefits to society. Examples of these regulatory actions are  the Clean Air Act </a:t>
            </a:r>
            <a:r>
              <a:rPr lang="en-US" sz="2400" dirty="0">
                <a:latin typeface="Times New Roman"/>
                <a:cs typeface="Times New Roman"/>
              </a:rPr>
              <a:t>and </a:t>
            </a:r>
            <a:r>
              <a:rPr lang="en-US" sz="2400" spc="-5" dirty="0">
                <a:latin typeface="Times New Roman"/>
                <a:cs typeface="Times New Roman"/>
              </a:rPr>
              <a:t>the Clean Water Act. Application of benefit-cost analysis to public  health interventions is a more recent</a:t>
            </a:r>
            <a:r>
              <a:rPr lang="en-US" sz="2400" spc="20" dirty="0">
                <a:latin typeface="Times New Roman"/>
                <a:cs typeface="Times New Roman"/>
              </a:rPr>
              <a:t> </a:t>
            </a:r>
            <a:r>
              <a:rPr lang="en-US" sz="2400" spc="-5" dirty="0">
                <a:latin typeface="Times New Roman"/>
                <a:cs typeface="Times New Roman"/>
              </a:rPr>
              <a:t>phenomenon.</a:t>
            </a:r>
            <a:endParaRPr lang="en-US" sz="2400" dirty="0">
              <a:latin typeface="Times New Roman"/>
              <a:cs typeface="Times New Roman"/>
            </a:endParaRPr>
          </a:p>
        </p:txBody>
      </p:sp>
    </p:spTree>
    <p:extLst>
      <p:ext uri="{BB962C8B-B14F-4D97-AF65-F5344CB8AC3E}">
        <p14:creationId xmlns:p14="http://schemas.microsoft.com/office/powerpoint/2010/main" val="2429319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E74EB-B1ED-4504-B469-F8DBFF7AC2F3}"/>
              </a:ext>
            </a:extLst>
          </p:cNvPr>
          <p:cNvSpPr>
            <a:spLocks noGrp="1"/>
          </p:cNvSpPr>
          <p:nvPr>
            <p:ph type="title"/>
          </p:nvPr>
        </p:nvSpPr>
        <p:spPr>
          <a:xfrm>
            <a:off x="1615441" y="624110"/>
            <a:ext cx="9889172" cy="767810"/>
          </a:xfrm>
        </p:spPr>
        <p:txBody>
          <a:bodyPr/>
          <a:lstStyle/>
          <a:p>
            <a:r>
              <a:rPr lang="en-US" b="1" dirty="0"/>
              <a:t>……continued </a:t>
            </a:r>
          </a:p>
        </p:txBody>
      </p:sp>
      <p:sp>
        <p:nvSpPr>
          <p:cNvPr id="3" name="Content Placeholder 2">
            <a:extLst>
              <a:ext uri="{FF2B5EF4-FFF2-40B4-BE49-F238E27FC236}">
                <a16:creationId xmlns:a16="http://schemas.microsoft.com/office/drawing/2014/main" id="{3C16DA05-138D-49ED-B655-C00C5E445661}"/>
              </a:ext>
            </a:extLst>
          </p:cNvPr>
          <p:cNvSpPr>
            <a:spLocks noGrp="1"/>
          </p:cNvSpPr>
          <p:nvPr>
            <p:ph idx="1"/>
          </p:nvPr>
        </p:nvSpPr>
        <p:spPr>
          <a:xfrm>
            <a:off x="690880" y="1391920"/>
            <a:ext cx="11338560" cy="5029200"/>
          </a:xfrm>
        </p:spPr>
        <p:txBody>
          <a:bodyPr>
            <a:normAutofit fontScale="85000" lnSpcReduction="10000"/>
          </a:bodyPr>
          <a:lstStyle/>
          <a:p>
            <a:pPr marL="12700">
              <a:lnSpc>
                <a:spcPct val="100000"/>
              </a:lnSpc>
              <a:spcBef>
                <a:spcPts val="95"/>
              </a:spcBef>
            </a:pPr>
            <a:r>
              <a:rPr lang="en-US" sz="2400" spc="-5" dirty="0">
                <a:latin typeface="Times New Roman"/>
                <a:cs typeface="Times New Roman"/>
              </a:rPr>
              <a:t>There are two common summary measures used in a benefit-cost</a:t>
            </a:r>
            <a:r>
              <a:rPr lang="en-US" sz="2400" spc="60" dirty="0">
                <a:latin typeface="Times New Roman"/>
                <a:cs typeface="Times New Roman"/>
              </a:rPr>
              <a:t> </a:t>
            </a:r>
            <a:r>
              <a:rPr lang="en-US" sz="2400" spc="-5" dirty="0">
                <a:latin typeface="Times New Roman"/>
                <a:cs typeface="Times New Roman"/>
              </a:rPr>
              <a:t>analysis.</a:t>
            </a:r>
            <a:endParaRPr lang="en-US" sz="2400" dirty="0">
              <a:latin typeface="Times New Roman"/>
              <a:cs typeface="Times New Roman"/>
            </a:endParaRPr>
          </a:p>
          <a:p>
            <a:pPr marL="12700" marR="5080">
              <a:lnSpc>
                <a:spcPct val="143800"/>
              </a:lnSpc>
              <a:spcBef>
                <a:spcPts val="1200"/>
              </a:spcBef>
            </a:pPr>
            <a:r>
              <a:rPr lang="en-US" sz="2400" spc="-5" dirty="0">
                <a:latin typeface="Times New Roman"/>
                <a:cs typeface="Times New Roman"/>
              </a:rPr>
              <a:t>The first is a benefit-cost ratio. To find this ratio, divide the program’s net benefits by its  net costs. The result is a summary measure that </a:t>
            </a:r>
            <a:r>
              <a:rPr lang="en-US" sz="2400" dirty="0">
                <a:latin typeface="Times New Roman"/>
                <a:cs typeface="Times New Roman"/>
              </a:rPr>
              <a:t>states, </a:t>
            </a:r>
            <a:r>
              <a:rPr lang="en-US" sz="2400" spc="-5" dirty="0">
                <a:latin typeface="Times New Roman"/>
                <a:cs typeface="Times New Roman"/>
              </a:rPr>
              <a:t>“for every dollar spent on program  X, Y dollars are</a:t>
            </a:r>
            <a:r>
              <a:rPr lang="en-US" sz="2400" spc="10" dirty="0">
                <a:latin typeface="Times New Roman"/>
                <a:cs typeface="Times New Roman"/>
              </a:rPr>
              <a:t> </a:t>
            </a:r>
            <a:r>
              <a:rPr lang="en-US" sz="2400" spc="-5" dirty="0">
                <a:latin typeface="Times New Roman"/>
                <a:cs typeface="Times New Roman"/>
              </a:rPr>
              <a:t>saved.”</a:t>
            </a:r>
            <a:endParaRPr lang="en-US" sz="2400" dirty="0">
              <a:latin typeface="Times New Roman"/>
              <a:cs typeface="Times New Roman"/>
            </a:endParaRPr>
          </a:p>
          <a:p>
            <a:pPr marL="12700" marR="55244">
              <a:lnSpc>
                <a:spcPct val="143800"/>
              </a:lnSpc>
              <a:spcBef>
                <a:spcPts val="1200"/>
              </a:spcBef>
            </a:pPr>
            <a:r>
              <a:rPr lang="en-US" sz="2400" spc="-5" dirty="0">
                <a:latin typeface="Times New Roman"/>
                <a:cs typeface="Times New Roman"/>
              </a:rPr>
              <a:t>This type of summary measure is popular with policy makers because it’s easy to  understand. If the benefit-cost ratio is greater than 1 dollar, it implies that the program or  intervention produces more benefit than it</a:t>
            </a:r>
            <a:r>
              <a:rPr lang="en-US" sz="2400" spc="30" dirty="0">
                <a:latin typeface="Times New Roman"/>
                <a:cs typeface="Times New Roman"/>
              </a:rPr>
              <a:t> </a:t>
            </a:r>
            <a:r>
              <a:rPr lang="en-US" sz="2400" spc="-5" dirty="0">
                <a:latin typeface="Times New Roman"/>
                <a:cs typeface="Times New Roman"/>
              </a:rPr>
              <a:t>costs.</a:t>
            </a:r>
            <a:endParaRPr lang="en-US" sz="2400" dirty="0">
              <a:latin typeface="Times New Roman"/>
              <a:cs typeface="Times New Roman"/>
            </a:endParaRPr>
          </a:p>
          <a:p>
            <a:pPr marL="12700" marR="137795">
              <a:lnSpc>
                <a:spcPct val="143800"/>
              </a:lnSpc>
              <a:spcBef>
                <a:spcPts val="1195"/>
              </a:spcBef>
            </a:pPr>
            <a:r>
              <a:rPr lang="en-US" sz="2400" spc="-5" dirty="0">
                <a:latin typeface="Times New Roman"/>
                <a:cs typeface="Times New Roman"/>
              </a:rPr>
              <a:t>However, the benefit-cost ratio is somewhat misleading. If you have a negative ratio, in  which the program doesn’t save more than it costs, you can’t easily determine whether  the negative ratio </a:t>
            </a:r>
            <a:r>
              <a:rPr lang="en-US" sz="2400" dirty="0">
                <a:latin typeface="Times New Roman"/>
                <a:cs typeface="Times New Roman"/>
              </a:rPr>
              <a:t>comes from </a:t>
            </a:r>
            <a:r>
              <a:rPr lang="en-US" sz="2400" spc="-5" dirty="0">
                <a:latin typeface="Times New Roman"/>
                <a:cs typeface="Times New Roman"/>
              </a:rPr>
              <a:t>a negative </a:t>
            </a:r>
            <a:r>
              <a:rPr lang="en-US" sz="2400" i="1" spc="-5" dirty="0">
                <a:latin typeface="Times New Roman"/>
                <a:cs typeface="Times New Roman"/>
              </a:rPr>
              <a:t>numerator </a:t>
            </a:r>
            <a:r>
              <a:rPr lang="en-US" sz="2400" spc="-5" dirty="0">
                <a:latin typeface="Times New Roman"/>
                <a:cs typeface="Times New Roman"/>
              </a:rPr>
              <a:t>or a negative </a:t>
            </a:r>
            <a:r>
              <a:rPr lang="en-US" sz="2400" i="1" spc="-5" dirty="0">
                <a:latin typeface="Times New Roman"/>
                <a:cs typeface="Times New Roman"/>
              </a:rPr>
              <a:t>denominator. </a:t>
            </a:r>
            <a:r>
              <a:rPr lang="en-US" sz="2400" spc="-5" dirty="0">
                <a:latin typeface="Times New Roman"/>
                <a:cs typeface="Times New Roman"/>
              </a:rPr>
              <a:t>A  negative numerator would mean that benefits are </a:t>
            </a:r>
            <a:r>
              <a:rPr lang="en-US" sz="2400" dirty="0">
                <a:latin typeface="Times New Roman"/>
                <a:cs typeface="Times New Roman"/>
              </a:rPr>
              <a:t>listed </a:t>
            </a:r>
            <a:r>
              <a:rPr lang="en-US" sz="2400" spc="-5" dirty="0">
                <a:latin typeface="Times New Roman"/>
                <a:cs typeface="Times New Roman"/>
              </a:rPr>
              <a:t>as “negative costs.” A negative  </a:t>
            </a:r>
            <a:r>
              <a:rPr lang="en-US" sz="2400" i="1" spc="-5" dirty="0">
                <a:latin typeface="Times New Roman"/>
                <a:cs typeface="Times New Roman"/>
              </a:rPr>
              <a:t>denominator </a:t>
            </a:r>
            <a:r>
              <a:rPr lang="en-US" sz="2400" spc="-5" dirty="0">
                <a:latin typeface="Times New Roman"/>
                <a:cs typeface="Times New Roman"/>
              </a:rPr>
              <a:t>means costs are </a:t>
            </a:r>
            <a:r>
              <a:rPr lang="en-US" sz="2400" dirty="0">
                <a:latin typeface="Times New Roman"/>
                <a:cs typeface="Times New Roman"/>
              </a:rPr>
              <a:t>listed </a:t>
            </a:r>
            <a:r>
              <a:rPr lang="en-US" sz="2400" spc="-5" dirty="0">
                <a:latin typeface="Times New Roman"/>
                <a:cs typeface="Times New Roman"/>
              </a:rPr>
              <a:t>as “negative</a:t>
            </a:r>
            <a:r>
              <a:rPr lang="en-US" sz="2400" spc="10" dirty="0">
                <a:latin typeface="Times New Roman"/>
                <a:cs typeface="Times New Roman"/>
              </a:rPr>
              <a:t> </a:t>
            </a:r>
            <a:r>
              <a:rPr lang="en-US" sz="2400" spc="-5" dirty="0">
                <a:latin typeface="Times New Roman"/>
                <a:cs typeface="Times New Roman"/>
              </a:rPr>
              <a:t>benefits.”</a:t>
            </a:r>
            <a:endParaRPr lang="en-US" sz="2400" dirty="0">
              <a:latin typeface="Times New Roman"/>
              <a:cs typeface="Times New Roman"/>
            </a:endParaRPr>
          </a:p>
        </p:txBody>
      </p:sp>
    </p:spTree>
    <p:extLst>
      <p:ext uri="{BB962C8B-B14F-4D97-AF65-F5344CB8AC3E}">
        <p14:creationId xmlns:p14="http://schemas.microsoft.com/office/powerpoint/2010/main" val="756580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B7A59-B357-46B3-8ED9-43E04382198D}"/>
              </a:ext>
            </a:extLst>
          </p:cNvPr>
          <p:cNvSpPr>
            <a:spLocks noGrp="1"/>
          </p:cNvSpPr>
          <p:nvPr>
            <p:ph type="title"/>
          </p:nvPr>
        </p:nvSpPr>
        <p:spPr>
          <a:xfrm>
            <a:off x="1656081" y="624110"/>
            <a:ext cx="9848532" cy="899890"/>
          </a:xfrm>
        </p:spPr>
        <p:txBody>
          <a:bodyPr/>
          <a:lstStyle/>
          <a:p>
            <a:r>
              <a:rPr lang="en-US" b="1" dirty="0"/>
              <a:t>Economic Evaluation </a:t>
            </a:r>
          </a:p>
        </p:txBody>
      </p:sp>
      <p:sp>
        <p:nvSpPr>
          <p:cNvPr id="3" name="Content Placeholder 2">
            <a:extLst>
              <a:ext uri="{FF2B5EF4-FFF2-40B4-BE49-F238E27FC236}">
                <a16:creationId xmlns:a16="http://schemas.microsoft.com/office/drawing/2014/main" id="{F1EA673A-397D-45EB-A232-0697E7D6F565}"/>
              </a:ext>
            </a:extLst>
          </p:cNvPr>
          <p:cNvSpPr>
            <a:spLocks noGrp="1"/>
          </p:cNvSpPr>
          <p:nvPr>
            <p:ph idx="1"/>
          </p:nvPr>
        </p:nvSpPr>
        <p:spPr>
          <a:xfrm>
            <a:off x="975360" y="1524000"/>
            <a:ext cx="10529252" cy="4387222"/>
          </a:xfrm>
        </p:spPr>
        <p:txBody>
          <a:bodyPr>
            <a:normAutofit/>
          </a:bodyPr>
          <a:lstStyle/>
          <a:p>
            <a:pPr algn="just"/>
            <a:r>
              <a:rPr lang="en-US" sz="2800" dirty="0"/>
              <a:t>Economic evaluation is the process of systematic identification, measurement and valuation of the inputs and outcomes of two alternative activities, and the subsequent comparative analysis of these.</a:t>
            </a:r>
          </a:p>
        </p:txBody>
      </p:sp>
    </p:spTree>
    <p:extLst>
      <p:ext uri="{BB962C8B-B14F-4D97-AF65-F5344CB8AC3E}">
        <p14:creationId xmlns:p14="http://schemas.microsoft.com/office/powerpoint/2010/main" val="1653782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E23AF-2191-43EF-8954-0790EF016C0E}"/>
              </a:ext>
            </a:extLst>
          </p:cNvPr>
          <p:cNvSpPr>
            <a:spLocks noGrp="1"/>
          </p:cNvSpPr>
          <p:nvPr>
            <p:ph type="title"/>
          </p:nvPr>
        </p:nvSpPr>
        <p:spPr>
          <a:xfrm>
            <a:off x="1747521" y="624110"/>
            <a:ext cx="9757092" cy="808450"/>
          </a:xfrm>
        </p:spPr>
        <p:txBody>
          <a:bodyPr/>
          <a:lstStyle/>
          <a:p>
            <a:r>
              <a:rPr lang="en-US" b="1" dirty="0"/>
              <a:t>………..</a:t>
            </a:r>
          </a:p>
        </p:txBody>
      </p:sp>
      <p:sp>
        <p:nvSpPr>
          <p:cNvPr id="3" name="Content Placeholder 2">
            <a:extLst>
              <a:ext uri="{FF2B5EF4-FFF2-40B4-BE49-F238E27FC236}">
                <a16:creationId xmlns:a16="http://schemas.microsoft.com/office/drawing/2014/main" id="{C10B1021-540B-4E18-B47B-7087F6E2EB57}"/>
              </a:ext>
            </a:extLst>
          </p:cNvPr>
          <p:cNvSpPr>
            <a:spLocks noGrp="1"/>
          </p:cNvSpPr>
          <p:nvPr>
            <p:ph idx="1"/>
          </p:nvPr>
        </p:nvSpPr>
        <p:spPr>
          <a:xfrm>
            <a:off x="447040" y="1432560"/>
            <a:ext cx="11277600" cy="5161280"/>
          </a:xfrm>
        </p:spPr>
        <p:txBody>
          <a:bodyPr>
            <a:normAutofit/>
          </a:bodyPr>
          <a:lstStyle/>
          <a:p>
            <a:pPr marL="12700" marR="36195">
              <a:lnSpc>
                <a:spcPct val="143700"/>
              </a:lnSpc>
              <a:spcBef>
                <a:spcPts val="1205"/>
              </a:spcBef>
            </a:pPr>
            <a:r>
              <a:rPr lang="en-US" sz="2400" spc="-5" dirty="0">
                <a:latin typeface="Times New Roman"/>
                <a:cs typeface="Times New Roman"/>
              </a:rPr>
              <a:t>In other words, it’s easy to manipulate how </a:t>
            </a:r>
            <a:r>
              <a:rPr lang="en-US" sz="2400" dirty="0">
                <a:latin typeface="Times New Roman"/>
                <a:cs typeface="Times New Roman"/>
              </a:rPr>
              <a:t>costs </a:t>
            </a:r>
            <a:r>
              <a:rPr lang="en-US" sz="2400" spc="-5" dirty="0">
                <a:latin typeface="Times New Roman"/>
                <a:cs typeface="Times New Roman"/>
              </a:rPr>
              <a:t>and benefits are described to get the  ratio you want. In this same way, the ratio can be manipulated to show a bigger return on  investment than really exists, again by labeling costs as negative benefits or labeling  benefits as negative</a:t>
            </a:r>
            <a:r>
              <a:rPr lang="en-US" sz="2400" spc="10" dirty="0">
                <a:latin typeface="Times New Roman"/>
                <a:cs typeface="Times New Roman"/>
              </a:rPr>
              <a:t> </a:t>
            </a:r>
            <a:r>
              <a:rPr lang="en-US" sz="2400" spc="-5" dirty="0">
                <a:latin typeface="Times New Roman"/>
                <a:cs typeface="Times New Roman"/>
              </a:rPr>
              <a:t>costs.</a:t>
            </a:r>
            <a:endParaRPr lang="en-US" sz="2400" dirty="0">
              <a:latin typeface="Times New Roman"/>
              <a:cs typeface="Times New Roman"/>
            </a:endParaRPr>
          </a:p>
          <a:p>
            <a:pPr marL="12700" marR="180340">
              <a:lnSpc>
                <a:spcPct val="143800"/>
              </a:lnSpc>
              <a:spcBef>
                <a:spcPts val="1195"/>
              </a:spcBef>
            </a:pPr>
            <a:r>
              <a:rPr lang="en-US" sz="2400" spc="-5" dirty="0">
                <a:latin typeface="Times New Roman"/>
                <a:cs typeface="Times New Roman"/>
              </a:rPr>
              <a:t>Perhaps a better summary measure for benefit-cost analysis is net benefits, derived by  subtracting net costs from net benefits. In this way, programs show a positive return on  investment if net benefits are greater than zero. This summary measure is less easily  manipulated in terms of how costs and benefits are labeled and thus is the preferred  summary measure in benefit-cost</a:t>
            </a:r>
            <a:r>
              <a:rPr lang="en-US" sz="2400" spc="10" dirty="0">
                <a:latin typeface="Times New Roman"/>
                <a:cs typeface="Times New Roman"/>
              </a:rPr>
              <a:t> </a:t>
            </a:r>
            <a:r>
              <a:rPr lang="en-US" sz="2400" spc="-5" dirty="0">
                <a:latin typeface="Times New Roman"/>
                <a:cs typeface="Times New Roman"/>
              </a:rPr>
              <a:t>analysis.</a:t>
            </a:r>
            <a:endParaRPr lang="en-US" sz="2400" dirty="0">
              <a:latin typeface="Times New Roman"/>
              <a:cs typeface="Times New Roman"/>
            </a:endParaRPr>
          </a:p>
        </p:txBody>
      </p:sp>
    </p:spTree>
    <p:extLst>
      <p:ext uri="{BB962C8B-B14F-4D97-AF65-F5344CB8AC3E}">
        <p14:creationId xmlns:p14="http://schemas.microsoft.com/office/powerpoint/2010/main" val="1314695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9E11A-EBC1-4B52-8786-FDFA80CC967C}"/>
              </a:ext>
            </a:extLst>
          </p:cNvPr>
          <p:cNvSpPr>
            <a:spLocks noGrp="1"/>
          </p:cNvSpPr>
          <p:nvPr>
            <p:ph type="title"/>
          </p:nvPr>
        </p:nvSpPr>
        <p:spPr>
          <a:xfrm>
            <a:off x="1640156" y="618753"/>
            <a:ext cx="8911687" cy="656050"/>
          </a:xfrm>
        </p:spPr>
        <p:txBody>
          <a:bodyPr/>
          <a:lstStyle/>
          <a:p>
            <a:r>
              <a:rPr lang="en-US" b="1" dirty="0"/>
              <a:t>When to Use CBA</a:t>
            </a:r>
          </a:p>
        </p:txBody>
      </p:sp>
      <p:sp>
        <p:nvSpPr>
          <p:cNvPr id="3" name="Content Placeholder 2">
            <a:extLst>
              <a:ext uri="{FF2B5EF4-FFF2-40B4-BE49-F238E27FC236}">
                <a16:creationId xmlns:a16="http://schemas.microsoft.com/office/drawing/2014/main" id="{58601E5F-3A4D-412E-93C1-80ED9EAE6FF3}"/>
              </a:ext>
            </a:extLst>
          </p:cNvPr>
          <p:cNvSpPr>
            <a:spLocks noGrp="1"/>
          </p:cNvSpPr>
          <p:nvPr>
            <p:ph idx="1"/>
          </p:nvPr>
        </p:nvSpPr>
        <p:spPr>
          <a:xfrm>
            <a:off x="822960" y="1696720"/>
            <a:ext cx="10681652" cy="4214502"/>
          </a:xfrm>
        </p:spPr>
        <p:txBody>
          <a:bodyPr>
            <a:normAutofit fontScale="77500" lnSpcReduction="20000"/>
          </a:bodyPr>
          <a:lstStyle/>
          <a:p>
            <a:pPr marL="12700" marR="5080">
              <a:lnSpc>
                <a:spcPct val="143700"/>
              </a:lnSpc>
              <a:spcBef>
                <a:spcPts val="95"/>
              </a:spcBef>
            </a:pPr>
            <a:r>
              <a:rPr lang="en-US" sz="2400" spc="-5" dirty="0">
                <a:latin typeface="Times New Roman"/>
                <a:cs typeface="Times New Roman"/>
              </a:rPr>
              <a:t>Benefit-cost analysis is used to decide whether to implement </a:t>
            </a:r>
            <a:r>
              <a:rPr lang="en-US" sz="2400" dirty="0">
                <a:latin typeface="Times New Roman"/>
                <a:cs typeface="Times New Roman"/>
              </a:rPr>
              <a:t>one </a:t>
            </a:r>
            <a:r>
              <a:rPr lang="en-US" sz="2400" spc="-5" dirty="0">
                <a:latin typeface="Times New Roman"/>
                <a:cs typeface="Times New Roman"/>
              </a:rPr>
              <a:t>specific intervention or  program, which can be determined if net benefits are greater </a:t>
            </a:r>
            <a:r>
              <a:rPr lang="en-US" sz="2400" dirty="0">
                <a:latin typeface="Times New Roman"/>
                <a:cs typeface="Times New Roman"/>
              </a:rPr>
              <a:t>than </a:t>
            </a:r>
            <a:r>
              <a:rPr lang="en-US" sz="2400" spc="-5" dirty="0">
                <a:latin typeface="Times New Roman"/>
                <a:cs typeface="Times New Roman"/>
              </a:rPr>
              <a:t>zero. </a:t>
            </a:r>
            <a:r>
              <a:rPr lang="en-US" sz="2400" dirty="0">
                <a:latin typeface="Times New Roman"/>
                <a:cs typeface="Times New Roman"/>
              </a:rPr>
              <a:t>It </a:t>
            </a:r>
            <a:r>
              <a:rPr lang="en-US" sz="2400" spc="-5" dirty="0">
                <a:latin typeface="Times New Roman"/>
                <a:cs typeface="Times New Roman"/>
              </a:rPr>
              <a:t>can also be used  when choosing between competing options. In this case, you would choose the  intervention with the highest return on investment or highest net</a:t>
            </a:r>
            <a:r>
              <a:rPr lang="en-US" sz="2400" spc="60" dirty="0">
                <a:latin typeface="Times New Roman"/>
                <a:cs typeface="Times New Roman"/>
              </a:rPr>
              <a:t> </a:t>
            </a:r>
            <a:r>
              <a:rPr lang="en-US" sz="2400" spc="-5" dirty="0">
                <a:latin typeface="Times New Roman"/>
                <a:cs typeface="Times New Roman"/>
              </a:rPr>
              <a:t>benefit.</a:t>
            </a:r>
            <a:endParaRPr lang="en-US" sz="2400" dirty="0">
              <a:latin typeface="Times New Roman"/>
              <a:cs typeface="Times New Roman"/>
            </a:endParaRPr>
          </a:p>
          <a:p>
            <a:pPr marL="12700" marR="6985">
              <a:lnSpc>
                <a:spcPct val="143700"/>
              </a:lnSpc>
              <a:spcBef>
                <a:spcPts val="1205"/>
              </a:spcBef>
            </a:pPr>
            <a:r>
              <a:rPr lang="en-US" sz="2400" spc="-5" dirty="0">
                <a:latin typeface="Times New Roman"/>
                <a:cs typeface="Times New Roman"/>
              </a:rPr>
              <a:t>Finally, benefit-cost analysis is useful </a:t>
            </a:r>
            <a:r>
              <a:rPr lang="en-US" sz="2400" dirty="0">
                <a:latin typeface="Times New Roman"/>
                <a:cs typeface="Times New Roman"/>
              </a:rPr>
              <a:t>when </a:t>
            </a:r>
            <a:r>
              <a:rPr lang="en-US" sz="2400" spc="-5" dirty="0">
                <a:latin typeface="Times New Roman"/>
                <a:cs typeface="Times New Roman"/>
              </a:rPr>
              <a:t>deciding between a whole set of possible  interventions with a limited budget. In this case, the net benefits are determined for all the  programs, which are ranked in order of decreasing net benefits, and the budget is spent  according to the program ranking until the money is</a:t>
            </a:r>
            <a:r>
              <a:rPr lang="en-US" sz="2400" dirty="0">
                <a:latin typeface="Times New Roman"/>
                <a:cs typeface="Times New Roman"/>
              </a:rPr>
              <a:t> </a:t>
            </a:r>
            <a:r>
              <a:rPr lang="en-US" sz="2400" spc="-5" dirty="0">
                <a:latin typeface="Times New Roman"/>
                <a:cs typeface="Times New Roman"/>
              </a:rPr>
              <a:t>gone.</a:t>
            </a:r>
            <a:endParaRPr lang="en-US" sz="2400" dirty="0">
              <a:latin typeface="Times New Roman"/>
              <a:cs typeface="Times New Roman"/>
            </a:endParaRPr>
          </a:p>
          <a:p>
            <a:pPr marL="12700" marR="47625">
              <a:lnSpc>
                <a:spcPct val="143800"/>
              </a:lnSpc>
              <a:spcBef>
                <a:spcPts val="1200"/>
              </a:spcBef>
            </a:pPr>
            <a:r>
              <a:rPr lang="en-US" sz="2400" spc="-5" dirty="0">
                <a:latin typeface="Times New Roman"/>
                <a:cs typeface="Times New Roman"/>
              </a:rPr>
              <a:t>Because all costs and outcomes are converted into dollars, the objective ranking of  programs by net benefits </a:t>
            </a:r>
            <a:r>
              <a:rPr lang="en-US" sz="2400" spc="-10" dirty="0">
                <a:latin typeface="Times New Roman"/>
                <a:cs typeface="Times New Roman"/>
              </a:rPr>
              <a:t>makes </a:t>
            </a:r>
            <a:r>
              <a:rPr lang="en-US" sz="2400" spc="-5" dirty="0">
                <a:latin typeface="Times New Roman"/>
                <a:cs typeface="Times New Roman"/>
              </a:rPr>
              <a:t>it easy for policy makers to spend a limited budget based  on the highest return on investment for</a:t>
            </a:r>
            <a:r>
              <a:rPr lang="en-US" sz="2400" dirty="0">
                <a:latin typeface="Times New Roman"/>
                <a:cs typeface="Times New Roman"/>
              </a:rPr>
              <a:t> </a:t>
            </a:r>
            <a:r>
              <a:rPr lang="en-US" sz="2400" spc="-5" dirty="0">
                <a:latin typeface="Times New Roman"/>
                <a:cs typeface="Times New Roman"/>
              </a:rPr>
              <a:t>society.</a:t>
            </a:r>
            <a:endParaRPr lang="en-US" sz="2400" dirty="0">
              <a:latin typeface="Times New Roman"/>
              <a:cs typeface="Times New Roman"/>
            </a:endParaRPr>
          </a:p>
        </p:txBody>
      </p:sp>
    </p:spTree>
    <p:extLst>
      <p:ext uri="{BB962C8B-B14F-4D97-AF65-F5344CB8AC3E}">
        <p14:creationId xmlns:p14="http://schemas.microsoft.com/office/powerpoint/2010/main" val="3179498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841FA-7854-4394-B62C-2CA58B7FACDC}"/>
              </a:ext>
            </a:extLst>
          </p:cNvPr>
          <p:cNvSpPr>
            <a:spLocks noGrp="1"/>
          </p:cNvSpPr>
          <p:nvPr>
            <p:ph type="title"/>
          </p:nvPr>
        </p:nvSpPr>
        <p:spPr>
          <a:xfrm>
            <a:off x="1672382" y="563150"/>
            <a:ext cx="8911687" cy="838930"/>
          </a:xfrm>
        </p:spPr>
        <p:txBody>
          <a:bodyPr/>
          <a:lstStyle/>
          <a:p>
            <a:r>
              <a:rPr lang="en-US" b="1" dirty="0"/>
              <a:t>Assessing Dollar Value of Benefits </a:t>
            </a:r>
          </a:p>
        </p:txBody>
      </p:sp>
      <p:sp>
        <p:nvSpPr>
          <p:cNvPr id="3" name="Content Placeholder 2">
            <a:extLst>
              <a:ext uri="{FF2B5EF4-FFF2-40B4-BE49-F238E27FC236}">
                <a16:creationId xmlns:a16="http://schemas.microsoft.com/office/drawing/2014/main" id="{E0FA9CEE-22AD-4B21-8397-B4A1CA736D83}"/>
              </a:ext>
            </a:extLst>
          </p:cNvPr>
          <p:cNvSpPr>
            <a:spLocks noGrp="1"/>
          </p:cNvSpPr>
          <p:nvPr>
            <p:ph idx="1"/>
          </p:nvPr>
        </p:nvSpPr>
        <p:spPr>
          <a:xfrm>
            <a:off x="751840" y="1402080"/>
            <a:ext cx="10752772" cy="4509142"/>
          </a:xfrm>
        </p:spPr>
        <p:txBody>
          <a:bodyPr>
            <a:normAutofit fontScale="70000" lnSpcReduction="20000"/>
          </a:bodyPr>
          <a:lstStyle/>
          <a:p>
            <a:pPr marL="12700" marR="5080">
              <a:lnSpc>
                <a:spcPct val="143500"/>
              </a:lnSpc>
              <a:spcBef>
                <a:spcPts val="100"/>
              </a:spcBef>
            </a:pPr>
            <a:r>
              <a:rPr lang="en-US" sz="2400" spc="-5" dirty="0">
                <a:latin typeface="Times New Roman"/>
                <a:cs typeface="Times New Roman"/>
              </a:rPr>
              <a:t>Assessing program costs in a benefit-cost </a:t>
            </a:r>
            <a:r>
              <a:rPr lang="en-US" sz="2400" dirty="0">
                <a:latin typeface="Times New Roman"/>
                <a:cs typeface="Times New Roman"/>
              </a:rPr>
              <a:t>analysis </a:t>
            </a:r>
            <a:r>
              <a:rPr lang="en-US" sz="2400" spc="-5" dirty="0">
                <a:latin typeface="Times New Roman"/>
                <a:cs typeface="Times New Roman"/>
              </a:rPr>
              <a:t>follows the same methods discussed in  the last</a:t>
            </a:r>
            <a:r>
              <a:rPr lang="en-US" sz="2400" dirty="0">
                <a:latin typeface="Times New Roman"/>
                <a:cs typeface="Times New Roman"/>
              </a:rPr>
              <a:t> </a:t>
            </a:r>
            <a:r>
              <a:rPr lang="en-US" sz="2400" spc="-5" dirty="0">
                <a:latin typeface="Times New Roman"/>
                <a:cs typeface="Times New Roman"/>
              </a:rPr>
              <a:t>module.</a:t>
            </a:r>
            <a:endParaRPr lang="en-US" sz="2400" dirty="0">
              <a:latin typeface="Times New Roman"/>
              <a:cs typeface="Times New Roman"/>
            </a:endParaRPr>
          </a:p>
          <a:p>
            <a:pPr marL="12700" marR="26034">
              <a:lnSpc>
                <a:spcPct val="143800"/>
              </a:lnSpc>
              <a:spcBef>
                <a:spcPts val="1200"/>
              </a:spcBef>
            </a:pPr>
            <a:r>
              <a:rPr lang="en-US" sz="2400" spc="-5" dirty="0">
                <a:latin typeface="Times New Roman"/>
                <a:cs typeface="Times New Roman"/>
              </a:rPr>
              <a:t>Assessing program benefits in a benefit-cost analysis is a little more challenging than  assessing program costs. Benefits of an intervention or program can be considered direct,  indirect, or</a:t>
            </a:r>
            <a:r>
              <a:rPr lang="en-US" sz="2400" spc="-10" dirty="0">
                <a:latin typeface="Times New Roman"/>
                <a:cs typeface="Times New Roman"/>
              </a:rPr>
              <a:t> </a:t>
            </a:r>
            <a:r>
              <a:rPr lang="en-US" sz="2400" spc="-5" dirty="0">
                <a:latin typeface="Times New Roman"/>
                <a:cs typeface="Times New Roman"/>
              </a:rPr>
              <a:t>intangible.</a:t>
            </a:r>
            <a:endParaRPr lang="en-US" sz="2400" dirty="0">
              <a:latin typeface="Times New Roman"/>
              <a:cs typeface="Times New Roman"/>
            </a:endParaRPr>
          </a:p>
          <a:p>
            <a:pPr marL="12700" marR="195580">
              <a:lnSpc>
                <a:spcPct val="144000"/>
              </a:lnSpc>
              <a:spcBef>
                <a:spcPts val="1195"/>
              </a:spcBef>
            </a:pPr>
            <a:r>
              <a:rPr lang="en-US" sz="2400" spc="-5" dirty="0">
                <a:latin typeface="Times New Roman"/>
                <a:cs typeface="Times New Roman"/>
              </a:rPr>
              <a:t>Direct benefits are those medical expenses saved because of prevention or treatment of  the disease or</a:t>
            </a:r>
            <a:r>
              <a:rPr lang="en-US" sz="2400" spc="-10" dirty="0">
                <a:latin typeface="Times New Roman"/>
                <a:cs typeface="Times New Roman"/>
              </a:rPr>
              <a:t> </a:t>
            </a:r>
            <a:r>
              <a:rPr lang="en-US" sz="2400" spc="-5" dirty="0">
                <a:latin typeface="Times New Roman"/>
                <a:cs typeface="Times New Roman"/>
              </a:rPr>
              <a:t>illness.</a:t>
            </a:r>
            <a:endParaRPr lang="en-US" sz="2400" dirty="0">
              <a:latin typeface="Times New Roman"/>
              <a:cs typeface="Times New Roman"/>
            </a:endParaRPr>
          </a:p>
          <a:p>
            <a:pPr marL="12700" marR="249554">
              <a:lnSpc>
                <a:spcPct val="143800"/>
              </a:lnSpc>
              <a:spcBef>
                <a:spcPts val="1195"/>
              </a:spcBef>
            </a:pPr>
            <a:r>
              <a:rPr lang="en-US" sz="2400" spc="-5" dirty="0">
                <a:latin typeface="Times New Roman"/>
                <a:cs typeface="Times New Roman"/>
              </a:rPr>
              <a:t>Indirect benefits are </a:t>
            </a:r>
            <a:r>
              <a:rPr lang="en-US" sz="2400" dirty="0">
                <a:latin typeface="Times New Roman"/>
                <a:cs typeface="Times New Roman"/>
              </a:rPr>
              <a:t>those </a:t>
            </a:r>
            <a:r>
              <a:rPr lang="en-US" sz="2400" spc="-5" dirty="0">
                <a:latin typeface="Times New Roman"/>
                <a:cs typeface="Times New Roman"/>
              </a:rPr>
              <a:t>associated with productivity gains because of prevention or  treatment. Examples of indirect benefits include workplace interventions that have the  direct intent of improving health outcomes but that may indirectly improve employee  productivity, satisfaction, morale, and</a:t>
            </a:r>
            <a:r>
              <a:rPr lang="en-US" sz="2400" spc="10" dirty="0">
                <a:latin typeface="Times New Roman"/>
                <a:cs typeface="Times New Roman"/>
              </a:rPr>
              <a:t> </a:t>
            </a:r>
            <a:r>
              <a:rPr lang="en-US" sz="2400" spc="-5" dirty="0">
                <a:latin typeface="Times New Roman"/>
                <a:cs typeface="Times New Roman"/>
              </a:rPr>
              <a:t>retention.</a:t>
            </a:r>
            <a:endParaRPr lang="en-US" sz="2400" dirty="0">
              <a:latin typeface="Times New Roman"/>
              <a:cs typeface="Times New Roman"/>
            </a:endParaRPr>
          </a:p>
          <a:p>
            <a:pPr marL="12700" marR="513080">
              <a:lnSpc>
                <a:spcPct val="144000"/>
              </a:lnSpc>
              <a:spcBef>
                <a:spcPts val="1195"/>
              </a:spcBef>
            </a:pPr>
            <a:r>
              <a:rPr lang="en-US" sz="2400" spc="-5" dirty="0">
                <a:latin typeface="Times New Roman"/>
                <a:cs typeface="Times New Roman"/>
              </a:rPr>
              <a:t>Intangible benefits, such as improved psychological health, are also important, but  because they are difficult to quantify, they’re considered</a:t>
            </a:r>
            <a:r>
              <a:rPr lang="en-US" sz="2400" spc="35" dirty="0">
                <a:latin typeface="Times New Roman"/>
                <a:cs typeface="Times New Roman"/>
              </a:rPr>
              <a:t> </a:t>
            </a:r>
            <a:r>
              <a:rPr lang="en-US" sz="2400" spc="-5" dirty="0">
                <a:latin typeface="Times New Roman"/>
                <a:cs typeface="Times New Roman"/>
              </a:rPr>
              <a:t>intangible.</a:t>
            </a:r>
            <a:endParaRPr lang="en-US" sz="2400" dirty="0">
              <a:latin typeface="Times New Roman"/>
              <a:cs typeface="Times New Roman"/>
            </a:endParaRPr>
          </a:p>
        </p:txBody>
      </p:sp>
    </p:spTree>
    <p:extLst>
      <p:ext uri="{BB962C8B-B14F-4D97-AF65-F5344CB8AC3E}">
        <p14:creationId xmlns:p14="http://schemas.microsoft.com/office/powerpoint/2010/main" val="34089082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9048" y="598574"/>
            <a:ext cx="9528232" cy="610045"/>
          </a:xfrm>
          <a:prstGeom prst="rect">
            <a:avLst/>
          </a:prstGeom>
          <a:solidFill>
            <a:srgbClr val="DD3A21"/>
          </a:solidFill>
        </p:spPr>
        <p:txBody>
          <a:bodyPr vert="horz" wrap="square" lIns="0" tIns="116465" rIns="0" bIns="0" rtlCol="0" anchor="t">
            <a:spAutoFit/>
          </a:bodyPr>
          <a:lstStyle/>
          <a:p>
            <a:pPr marL="414759">
              <a:spcBef>
                <a:spcPts val="917"/>
              </a:spcBef>
            </a:pPr>
            <a:r>
              <a:rPr sz="3200" b="1" dirty="0">
                <a:solidFill>
                  <a:srgbClr val="FFFFFF"/>
                </a:solidFill>
              </a:rPr>
              <a:t>Valuation of Indirect/Intangible</a:t>
            </a:r>
            <a:r>
              <a:rPr sz="3200" b="1" spc="-65" dirty="0">
                <a:solidFill>
                  <a:srgbClr val="FFFFFF"/>
                </a:solidFill>
              </a:rPr>
              <a:t> </a:t>
            </a:r>
            <a:r>
              <a:rPr sz="3200" b="1" dirty="0">
                <a:solidFill>
                  <a:srgbClr val="FFFFFF"/>
                </a:solidFill>
              </a:rPr>
              <a:t>Benefits</a:t>
            </a:r>
            <a:endParaRPr sz="3200" b="1" dirty="0"/>
          </a:p>
        </p:txBody>
      </p:sp>
      <p:sp>
        <p:nvSpPr>
          <p:cNvPr id="3" name="object 3"/>
          <p:cNvSpPr txBox="1"/>
          <p:nvPr/>
        </p:nvSpPr>
        <p:spPr>
          <a:xfrm>
            <a:off x="1859280" y="1571433"/>
            <a:ext cx="9398000" cy="2636998"/>
          </a:xfrm>
          <a:prstGeom prst="rect">
            <a:avLst/>
          </a:prstGeom>
        </p:spPr>
        <p:txBody>
          <a:bodyPr vert="horz" wrap="square" lIns="0" tIns="112135" rIns="0" bIns="0" rtlCol="0">
            <a:spAutoFit/>
          </a:bodyPr>
          <a:lstStyle/>
          <a:p>
            <a:pPr marL="242448" indent="-234222">
              <a:spcBef>
                <a:spcPts val="883"/>
              </a:spcBef>
              <a:buChar char="•"/>
              <a:tabLst>
                <a:tab pos="242448" algn="l"/>
                <a:tab pos="242881" algn="l"/>
              </a:tabLst>
            </a:pPr>
            <a:r>
              <a:rPr sz="3600" spc="-3" dirty="0">
                <a:solidFill>
                  <a:srgbClr val="4A4A4A"/>
                </a:solidFill>
                <a:latin typeface="Arial"/>
                <a:cs typeface="Arial"/>
              </a:rPr>
              <a:t>Human capital</a:t>
            </a:r>
            <a:r>
              <a:rPr sz="3600" spc="-34" dirty="0">
                <a:solidFill>
                  <a:srgbClr val="4A4A4A"/>
                </a:solidFill>
                <a:latin typeface="Arial"/>
                <a:cs typeface="Arial"/>
              </a:rPr>
              <a:t> </a:t>
            </a:r>
            <a:r>
              <a:rPr sz="3600" spc="-3" dirty="0">
                <a:solidFill>
                  <a:srgbClr val="4A4A4A"/>
                </a:solidFill>
                <a:latin typeface="Arial"/>
                <a:cs typeface="Arial"/>
              </a:rPr>
              <a:t>approach.</a:t>
            </a:r>
            <a:endParaRPr sz="3600" dirty="0">
              <a:latin typeface="Arial"/>
              <a:cs typeface="Arial"/>
            </a:endParaRPr>
          </a:p>
          <a:p>
            <a:pPr marL="242015" indent="-233789">
              <a:spcBef>
                <a:spcPts val="822"/>
              </a:spcBef>
              <a:buChar char="•"/>
              <a:tabLst>
                <a:tab pos="242015" algn="l"/>
                <a:tab pos="242448" algn="l"/>
              </a:tabLst>
            </a:pPr>
            <a:r>
              <a:rPr sz="3600" dirty="0">
                <a:solidFill>
                  <a:srgbClr val="4A4A4A"/>
                </a:solidFill>
                <a:latin typeface="Arial"/>
                <a:cs typeface="Arial"/>
              </a:rPr>
              <a:t>Friction cost</a:t>
            </a:r>
            <a:r>
              <a:rPr sz="3600" spc="-58" dirty="0">
                <a:solidFill>
                  <a:srgbClr val="4A4A4A"/>
                </a:solidFill>
                <a:latin typeface="Arial"/>
                <a:cs typeface="Arial"/>
              </a:rPr>
              <a:t> </a:t>
            </a:r>
            <a:r>
              <a:rPr sz="3600" spc="-3" dirty="0">
                <a:solidFill>
                  <a:srgbClr val="4A4A4A"/>
                </a:solidFill>
                <a:latin typeface="Arial"/>
                <a:cs typeface="Arial"/>
              </a:rPr>
              <a:t>method.</a:t>
            </a:r>
            <a:endParaRPr sz="3600" dirty="0">
              <a:latin typeface="Arial"/>
              <a:cs typeface="Arial"/>
            </a:endParaRPr>
          </a:p>
          <a:p>
            <a:pPr marL="242448" indent="-234222">
              <a:spcBef>
                <a:spcPts val="818"/>
              </a:spcBef>
              <a:buChar char="•"/>
              <a:tabLst>
                <a:tab pos="242448" algn="l"/>
                <a:tab pos="242881" algn="l"/>
              </a:tabLst>
            </a:pPr>
            <a:r>
              <a:rPr sz="3600" dirty="0">
                <a:solidFill>
                  <a:srgbClr val="4A4A4A"/>
                </a:solidFill>
                <a:latin typeface="Arial"/>
                <a:cs typeface="Arial"/>
              </a:rPr>
              <a:t>Revealed</a:t>
            </a:r>
            <a:r>
              <a:rPr sz="3600" spc="-31" dirty="0">
                <a:solidFill>
                  <a:srgbClr val="4A4A4A"/>
                </a:solidFill>
                <a:latin typeface="Arial"/>
                <a:cs typeface="Arial"/>
              </a:rPr>
              <a:t> </a:t>
            </a:r>
            <a:r>
              <a:rPr sz="3600" spc="-3" dirty="0">
                <a:solidFill>
                  <a:srgbClr val="4A4A4A"/>
                </a:solidFill>
                <a:latin typeface="Arial"/>
                <a:cs typeface="Arial"/>
              </a:rPr>
              <a:t>preference.</a:t>
            </a:r>
            <a:endParaRPr sz="3600" dirty="0">
              <a:latin typeface="Arial"/>
              <a:cs typeface="Arial"/>
            </a:endParaRPr>
          </a:p>
          <a:p>
            <a:pPr marL="242015" indent="-233789">
              <a:spcBef>
                <a:spcPts val="818"/>
              </a:spcBef>
              <a:buChar char="•"/>
              <a:tabLst>
                <a:tab pos="242015" algn="l"/>
                <a:tab pos="242448" algn="l"/>
              </a:tabLst>
            </a:pPr>
            <a:r>
              <a:rPr sz="3600" spc="-3" dirty="0">
                <a:solidFill>
                  <a:srgbClr val="4A4A4A"/>
                </a:solidFill>
                <a:latin typeface="Arial"/>
                <a:cs typeface="Arial"/>
              </a:rPr>
              <a:t>Stated</a:t>
            </a:r>
            <a:r>
              <a:rPr sz="3600" spc="-20" dirty="0">
                <a:solidFill>
                  <a:srgbClr val="4A4A4A"/>
                </a:solidFill>
                <a:latin typeface="Arial"/>
                <a:cs typeface="Arial"/>
              </a:rPr>
              <a:t> </a:t>
            </a:r>
            <a:r>
              <a:rPr sz="3600" spc="-3" dirty="0">
                <a:solidFill>
                  <a:srgbClr val="4A4A4A"/>
                </a:solidFill>
                <a:latin typeface="Arial"/>
                <a:cs typeface="Arial"/>
              </a:rPr>
              <a:t>preference.</a:t>
            </a:r>
            <a:endParaRPr sz="3600" dirty="0">
              <a:latin typeface="Arial"/>
              <a:cs typeface="Arial"/>
            </a:endParaRPr>
          </a:p>
        </p:txBody>
      </p:sp>
      <p:sp>
        <p:nvSpPr>
          <p:cNvPr id="5" name="object 5"/>
          <p:cNvSpPr txBox="1"/>
          <p:nvPr/>
        </p:nvSpPr>
        <p:spPr>
          <a:xfrm>
            <a:off x="8895138" y="4091178"/>
            <a:ext cx="78365" cy="155707"/>
          </a:xfrm>
          <a:prstGeom prst="rect">
            <a:avLst/>
          </a:prstGeom>
        </p:spPr>
        <p:txBody>
          <a:bodyPr vert="horz" wrap="square" lIns="0" tIns="8659" rIns="0" bIns="0" rtlCol="0">
            <a:spAutoFit/>
          </a:bodyPr>
          <a:lstStyle/>
          <a:p>
            <a:pPr marL="8659">
              <a:spcBef>
                <a:spcPts val="68"/>
              </a:spcBef>
            </a:pPr>
            <a:r>
              <a:rPr sz="955" dirty="0">
                <a:latin typeface="Times New Roman"/>
                <a:cs typeface="Times New Roman"/>
              </a:rPr>
              <a:t>7</a:t>
            </a:r>
            <a:endParaRPr sz="955">
              <a:latin typeface="Times New Roman"/>
              <a:cs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F8A7B-33DD-4557-8017-7F7D130FFA7C}"/>
              </a:ext>
            </a:extLst>
          </p:cNvPr>
          <p:cNvSpPr>
            <a:spLocks noGrp="1"/>
          </p:cNvSpPr>
          <p:nvPr>
            <p:ph type="title"/>
          </p:nvPr>
        </p:nvSpPr>
        <p:spPr>
          <a:xfrm>
            <a:off x="1615440" y="487680"/>
            <a:ext cx="8700452" cy="731520"/>
          </a:xfrm>
        </p:spPr>
        <p:txBody>
          <a:bodyPr/>
          <a:lstStyle/>
          <a:p>
            <a:r>
              <a:rPr lang="en-US" b="1" dirty="0"/>
              <a:t>Steps of CBA: WHO</a:t>
            </a:r>
          </a:p>
        </p:txBody>
      </p:sp>
      <p:pic>
        <p:nvPicPr>
          <p:cNvPr id="5" name="Content Placeholder 4">
            <a:extLst>
              <a:ext uri="{FF2B5EF4-FFF2-40B4-BE49-F238E27FC236}">
                <a16:creationId xmlns:a16="http://schemas.microsoft.com/office/drawing/2014/main" id="{0258530D-29D1-48B8-8366-9A186BA8EE3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2560" y="1219200"/>
            <a:ext cx="11948160" cy="5638800"/>
          </a:xfrm>
        </p:spPr>
      </p:pic>
    </p:spTree>
    <p:extLst>
      <p:ext uri="{BB962C8B-B14F-4D97-AF65-F5344CB8AC3E}">
        <p14:creationId xmlns:p14="http://schemas.microsoft.com/office/powerpoint/2010/main" val="11938331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AFCADE5-94C6-42A5-9864-0922CC36204E}"/>
              </a:ext>
            </a:extLst>
          </p:cNvPr>
          <p:cNvSpPr>
            <a:spLocks noGrp="1" noChangeArrowheads="1"/>
          </p:cNvSpPr>
          <p:nvPr>
            <p:ph type="title"/>
          </p:nvPr>
        </p:nvSpPr>
        <p:spPr>
          <a:xfrm>
            <a:off x="1717040" y="614681"/>
            <a:ext cx="8229600" cy="1143000"/>
          </a:xfrm>
        </p:spPr>
        <p:txBody>
          <a:bodyPr>
            <a:normAutofit/>
          </a:bodyPr>
          <a:lstStyle/>
          <a:p>
            <a:pPr fontAlgn="base"/>
            <a:r>
              <a:rPr lang="en-US" b="1" dirty="0"/>
              <a:t>Cost </a:t>
            </a:r>
          </a:p>
        </p:txBody>
      </p:sp>
      <p:sp>
        <p:nvSpPr>
          <p:cNvPr id="39939" name="Rectangle 3">
            <a:extLst>
              <a:ext uri="{FF2B5EF4-FFF2-40B4-BE49-F238E27FC236}">
                <a16:creationId xmlns:a16="http://schemas.microsoft.com/office/drawing/2014/main" id="{C4C3EA8D-2944-41CB-9DA5-86857C799F2B}"/>
              </a:ext>
            </a:extLst>
          </p:cNvPr>
          <p:cNvSpPr>
            <a:spLocks noGrp="1" noChangeArrowheads="1"/>
          </p:cNvSpPr>
          <p:nvPr>
            <p:ph type="body" sz="half" idx="1"/>
          </p:nvPr>
        </p:nvSpPr>
        <p:spPr>
          <a:xfrm>
            <a:off x="1290320" y="1757681"/>
            <a:ext cx="10170160" cy="4368484"/>
          </a:xfrm>
        </p:spPr>
        <p:txBody>
          <a:bodyPr>
            <a:normAutofit fontScale="92500" lnSpcReduction="10000"/>
          </a:bodyPr>
          <a:lstStyle/>
          <a:p>
            <a:pPr algn="just"/>
            <a:r>
              <a:rPr lang="en-US" sz="2400" dirty="0"/>
              <a:t>The cost measure used in a CBA should summarize the total costs to society of implementing an intervention. They include direct costs and indirect costs. They also include costs that are tangible, that is, they can be counted and measured, and those that are intangible. Costs can represent one-time expenditures on physical equipment or recurring expenditures that should be considered into the future. Refer to Chapter 2 for more information about estimating the total cost of an intervention. Cost information on its own can be useful for evaluating an intervention. Treatment costs can be compared across diseases. Estimates of costs can be used to advocate for resources to reduce the burden of disease. However, by combining costs and benefits, the interventions that maximize the benefits for a level of expenditure can be prioritized.</a:t>
            </a:r>
            <a:endParaRPr lang="en-GB" altLang="en-US" sz="4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53184-73FC-44F5-BCD6-B5C153E6EF0D}"/>
              </a:ext>
            </a:extLst>
          </p:cNvPr>
          <p:cNvSpPr>
            <a:spLocks noGrp="1"/>
          </p:cNvSpPr>
          <p:nvPr>
            <p:ph type="title"/>
          </p:nvPr>
        </p:nvSpPr>
        <p:spPr/>
        <p:txBody>
          <a:bodyPr/>
          <a:lstStyle/>
          <a:p>
            <a:r>
              <a:rPr lang="en-US" dirty="0"/>
              <a:t>Benefits </a:t>
            </a:r>
          </a:p>
        </p:txBody>
      </p:sp>
      <p:sp>
        <p:nvSpPr>
          <p:cNvPr id="3" name="Text Placeholder 2">
            <a:extLst>
              <a:ext uri="{FF2B5EF4-FFF2-40B4-BE49-F238E27FC236}">
                <a16:creationId xmlns:a16="http://schemas.microsoft.com/office/drawing/2014/main" id="{05FB0F70-1535-4969-A95B-BD25671CE982}"/>
              </a:ext>
            </a:extLst>
          </p:cNvPr>
          <p:cNvSpPr>
            <a:spLocks noGrp="1"/>
          </p:cNvSpPr>
          <p:nvPr>
            <p:ph type="body" sz="half" idx="1"/>
          </p:nvPr>
        </p:nvSpPr>
        <p:spPr>
          <a:xfrm>
            <a:off x="609600" y="1239521"/>
            <a:ext cx="11054080" cy="4886644"/>
          </a:xfrm>
        </p:spPr>
        <p:txBody>
          <a:bodyPr>
            <a:normAutofit/>
          </a:bodyPr>
          <a:lstStyle/>
          <a:p>
            <a:pPr algn="just"/>
            <a:r>
              <a:rPr lang="en-US" sz="2400" dirty="0"/>
              <a:t>As with costs, all benefits to society should be considered and measured (if possible) for inclusion in a CBA. In this section, we discuss the types of benefits to consider and how to monetize some of these types of benefits. </a:t>
            </a:r>
          </a:p>
          <a:p>
            <a:pPr algn="just"/>
            <a:r>
              <a:rPr lang="en-US" sz="2400" dirty="0"/>
              <a:t>Direct benefits include avoided medical expenditures resulting from an intervention due to treatment of a condition or by preventing disease and illness. Indirect benefits are less tied to health outcomes and generally include increases in worker productivity due to better health of workers. Improved productivity increases earnings for workers and employers and should be measured as part of a CBA. Intangible benefits include the other quality of life benefits that come from better health. There are several ways to quantify intangible benefits. </a:t>
            </a:r>
          </a:p>
        </p:txBody>
      </p:sp>
    </p:spTree>
    <p:extLst>
      <p:ext uri="{BB962C8B-B14F-4D97-AF65-F5344CB8AC3E}">
        <p14:creationId xmlns:p14="http://schemas.microsoft.com/office/powerpoint/2010/main" val="37560178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2013A-33E0-40A1-BD96-5C9237EDC494}"/>
              </a:ext>
            </a:extLst>
          </p:cNvPr>
          <p:cNvSpPr>
            <a:spLocks noGrp="1"/>
          </p:cNvSpPr>
          <p:nvPr>
            <p:ph type="title"/>
          </p:nvPr>
        </p:nvSpPr>
        <p:spPr/>
        <p:txBody>
          <a:bodyPr/>
          <a:lstStyle/>
          <a:p>
            <a:r>
              <a:rPr lang="en-US" b="1" dirty="0"/>
              <a:t>Types of Cost </a:t>
            </a:r>
          </a:p>
        </p:txBody>
      </p:sp>
      <p:pic>
        <p:nvPicPr>
          <p:cNvPr id="5" name="Picture 4">
            <a:extLst>
              <a:ext uri="{FF2B5EF4-FFF2-40B4-BE49-F238E27FC236}">
                <a16:creationId xmlns:a16="http://schemas.microsoft.com/office/drawing/2014/main" id="{BC861958-1196-4A70-9146-E5E39F3A66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200" y="1778000"/>
            <a:ext cx="10972800" cy="4714240"/>
          </a:xfrm>
          <a:prstGeom prst="rect">
            <a:avLst/>
          </a:prstGeom>
        </p:spPr>
      </p:pic>
    </p:spTree>
    <p:extLst>
      <p:ext uri="{BB962C8B-B14F-4D97-AF65-F5344CB8AC3E}">
        <p14:creationId xmlns:p14="http://schemas.microsoft.com/office/powerpoint/2010/main" val="32939305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C6862-05DF-4C76-A933-1FAAA06D3184}"/>
              </a:ext>
            </a:extLst>
          </p:cNvPr>
          <p:cNvSpPr>
            <a:spLocks noGrp="1"/>
          </p:cNvSpPr>
          <p:nvPr>
            <p:ph type="title"/>
          </p:nvPr>
        </p:nvSpPr>
        <p:spPr>
          <a:xfrm>
            <a:off x="1869441" y="624110"/>
            <a:ext cx="9635172" cy="960850"/>
          </a:xfrm>
        </p:spPr>
        <p:txBody>
          <a:bodyPr>
            <a:normAutofit/>
          </a:bodyPr>
          <a:lstStyle/>
          <a:p>
            <a:r>
              <a:rPr lang="en-US" sz="4400" b="1" dirty="0"/>
              <a:t>Capital Costs</a:t>
            </a:r>
          </a:p>
        </p:txBody>
      </p:sp>
      <p:sp>
        <p:nvSpPr>
          <p:cNvPr id="3" name="Content Placeholder 2">
            <a:extLst>
              <a:ext uri="{FF2B5EF4-FFF2-40B4-BE49-F238E27FC236}">
                <a16:creationId xmlns:a16="http://schemas.microsoft.com/office/drawing/2014/main" id="{35C906F6-06AD-4AB9-839B-401BB3C55D62}"/>
              </a:ext>
            </a:extLst>
          </p:cNvPr>
          <p:cNvSpPr>
            <a:spLocks noGrp="1"/>
          </p:cNvSpPr>
          <p:nvPr>
            <p:ph idx="1"/>
          </p:nvPr>
        </p:nvSpPr>
        <p:spPr>
          <a:xfrm>
            <a:off x="1158240" y="1463040"/>
            <a:ext cx="10346372" cy="5171440"/>
          </a:xfrm>
        </p:spPr>
        <p:txBody>
          <a:bodyPr>
            <a:normAutofit/>
          </a:bodyPr>
          <a:lstStyle/>
          <a:p>
            <a:pPr algn="just"/>
            <a:r>
              <a:rPr lang="en-US" sz="2400" dirty="0"/>
              <a:t>Capital costs are considered investment expenses and are treated differently than operating costs. They include expenditures on durable goods or equipment. Capital costs generally have benefits longer than one year. Organizations may have their own local definitions of what is to be included in capital costs and how the rules for financial management and for assessing the current value of these costs should be applied. Capital costs are depreciated over a defined period. Although most capital costs pertain to the purchase of durable assets, the cost of pre-service or one-time in-service training should also be treated as a capital cost, because of its nonrecurrent nature. </a:t>
            </a:r>
          </a:p>
        </p:txBody>
      </p:sp>
    </p:spTree>
    <p:extLst>
      <p:ext uri="{BB962C8B-B14F-4D97-AF65-F5344CB8AC3E}">
        <p14:creationId xmlns:p14="http://schemas.microsoft.com/office/powerpoint/2010/main" val="24180538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6E573-7080-4F8B-BD0A-AE7E3BB7C499}"/>
              </a:ext>
            </a:extLst>
          </p:cNvPr>
          <p:cNvSpPr>
            <a:spLocks noGrp="1"/>
          </p:cNvSpPr>
          <p:nvPr>
            <p:ph type="title"/>
          </p:nvPr>
        </p:nvSpPr>
        <p:spPr>
          <a:xfrm>
            <a:off x="1767841" y="624110"/>
            <a:ext cx="9736772" cy="1001490"/>
          </a:xfrm>
        </p:spPr>
        <p:txBody>
          <a:bodyPr>
            <a:normAutofit/>
          </a:bodyPr>
          <a:lstStyle/>
          <a:p>
            <a:r>
              <a:rPr lang="en-US" sz="4000" b="1" dirty="0"/>
              <a:t>Recurrent Costs </a:t>
            </a:r>
          </a:p>
        </p:txBody>
      </p:sp>
      <p:sp>
        <p:nvSpPr>
          <p:cNvPr id="3" name="Content Placeholder 2">
            <a:extLst>
              <a:ext uri="{FF2B5EF4-FFF2-40B4-BE49-F238E27FC236}">
                <a16:creationId xmlns:a16="http://schemas.microsoft.com/office/drawing/2014/main" id="{FF2D3B27-602B-4F9E-8D99-B36A1DC1F252}"/>
              </a:ext>
            </a:extLst>
          </p:cNvPr>
          <p:cNvSpPr>
            <a:spLocks noGrp="1"/>
          </p:cNvSpPr>
          <p:nvPr>
            <p:ph idx="1"/>
          </p:nvPr>
        </p:nvSpPr>
        <p:spPr>
          <a:xfrm>
            <a:off x="1300480" y="2133600"/>
            <a:ext cx="10204132" cy="3777622"/>
          </a:xfrm>
        </p:spPr>
        <p:txBody>
          <a:bodyPr>
            <a:normAutofit/>
          </a:bodyPr>
          <a:lstStyle/>
          <a:p>
            <a:pPr algn="just"/>
            <a:r>
              <a:rPr lang="en-US" sz="2800" dirty="0"/>
              <a:t>Recurrent costs are expenses incurred in the day-to-day provision of services, apart from personnel and commodity and pharmaceutical costs. These may include (for example) building utilities and rent, and transportation and fuel costs. Recurrent costs are relatively simple to calculate when their market price reflects their opportunity price (Janowitz &amp; Bratt, 1994; Elliot &amp; Payne, 2005).</a:t>
            </a:r>
          </a:p>
          <a:p>
            <a:pPr algn="just"/>
            <a:endParaRPr lang="en-US" sz="2800" dirty="0"/>
          </a:p>
        </p:txBody>
      </p:sp>
    </p:spTree>
    <p:extLst>
      <p:ext uri="{BB962C8B-B14F-4D97-AF65-F5344CB8AC3E}">
        <p14:creationId xmlns:p14="http://schemas.microsoft.com/office/powerpoint/2010/main" val="27744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CD146EF9-865E-4D7D-9D38-C93E526863B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000" y="91440"/>
            <a:ext cx="11938000" cy="6766560"/>
          </a:xfrm>
        </p:spPr>
      </p:pic>
    </p:spTree>
    <p:extLst>
      <p:ext uri="{BB962C8B-B14F-4D97-AF65-F5344CB8AC3E}">
        <p14:creationId xmlns:p14="http://schemas.microsoft.com/office/powerpoint/2010/main" val="21980839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3D30AC01-A935-4B12-AF6C-56FD0F5030F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8080" y="1270000"/>
            <a:ext cx="10647680" cy="5151120"/>
          </a:xfrm>
        </p:spPr>
      </p:pic>
    </p:spTree>
    <p:extLst>
      <p:ext uri="{BB962C8B-B14F-4D97-AF65-F5344CB8AC3E}">
        <p14:creationId xmlns:p14="http://schemas.microsoft.com/office/powerpoint/2010/main" val="33820511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66181-6FC9-4688-ACAA-9C1D482AB2C1}"/>
              </a:ext>
            </a:extLst>
          </p:cNvPr>
          <p:cNvSpPr>
            <a:spLocks noGrp="1"/>
          </p:cNvSpPr>
          <p:nvPr>
            <p:ph type="title"/>
          </p:nvPr>
        </p:nvSpPr>
        <p:spPr>
          <a:xfrm>
            <a:off x="2001520" y="1518190"/>
            <a:ext cx="9936479" cy="595090"/>
          </a:xfrm>
        </p:spPr>
        <p:txBody>
          <a:bodyPr>
            <a:normAutofit fontScale="90000"/>
          </a:bodyPr>
          <a:lstStyle/>
          <a:p>
            <a:r>
              <a:rPr lang="en-US" sz="4000" b="1" dirty="0">
                <a:solidFill>
                  <a:srgbClr val="7030A0"/>
                </a:solidFill>
              </a:rPr>
              <a:t>Thank You So Much for Your Attention</a:t>
            </a:r>
          </a:p>
        </p:txBody>
      </p:sp>
      <p:pic>
        <p:nvPicPr>
          <p:cNvPr id="7" name="Content Placeholder 6">
            <a:extLst>
              <a:ext uri="{FF2B5EF4-FFF2-40B4-BE49-F238E27FC236}">
                <a16:creationId xmlns:a16="http://schemas.microsoft.com/office/drawing/2014/main" id="{B076B730-AA15-4827-83D6-C349CDF11D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32560" y="2113280"/>
            <a:ext cx="10143172" cy="4163695"/>
          </a:xfrm>
        </p:spPr>
      </p:pic>
    </p:spTree>
    <p:extLst>
      <p:ext uri="{BB962C8B-B14F-4D97-AF65-F5344CB8AC3E}">
        <p14:creationId xmlns:p14="http://schemas.microsoft.com/office/powerpoint/2010/main" val="1832618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1E57F6C-398B-4504-B506-C4758A45560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5920" y="182880"/>
            <a:ext cx="11653520" cy="6593840"/>
          </a:xfrm>
        </p:spPr>
      </p:pic>
    </p:spTree>
    <p:extLst>
      <p:ext uri="{BB962C8B-B14F-4D97-AF65-F5344CB8AC3E}">
        <p14:creationId xmlns:p14="http://schemas.microsoft.com/office/powerpoint/2010/main" val="1760900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024D68F-4973-4E5A-939E-0651A59F86B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11760"/>
            <a:ext cx="12039600" cy="6746240"/>
          </a:xfrm>
        </p:spPr>
      </p:pic>
    </p:spTree>
    <p:extLst>
      <p:ext uri="{BB962C8B-B14F-4D97-AF65-F5344CB8AC3E}">
        <p14:creationId xmlns:p14="http://schemas.microsoft.com/office/powerpoint/2010/main" val="3936586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EAF5783-6EA7-420E-8F7C-399E3FE38D8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3200" y="254000"/>
            <a:ext cx="11988800" cy="6532879"/>
          </a:xfrm>
        </p:spPr>
      </p:pic>
    </p:spTree>
    <p:extLst>
      <p:ext uri="{BB962C8B-B14F-4D97-AF65-F5344CB8AC3E}">
        <p14:creationId xmlns:p14="http://schemas.microsoft.com/office/powerpoint/2010/main" val="1991628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7EDE7-F06B-4DBA-A310-EA1BA0A3E42D}"/>
              </a:ext>
            </a:extLst>
          </p:cNvPr>
          <p:cNvSpPr>
            <a:spLocks noGrp="1"/>
          </p:cNvSpPr>
          <p:nvPr>
            <p:ph type="title"/>
          </p:nvPr>
        </p:nvSpPr>
        <p:spPr>
          <a:xfrm>
            <a:off x="1922365" y="471710"/>
            <a:ext cx="8911687" cy="808450"/>
          </a:xfrm>
        </p:spPr>
        <p:txBody>
          <a:bodyPr/>
          <a:lstStyle/>
          <a:p>
            <a:pPr>
              <a:defRPr/>
            </a:pPr>
            <a:r>
              <a:rPr lang="en-US" b="1" dirty="0"/>
              <a:t>CBA </a:t>
            </a:r>
          </a:p>
        </p:txBody>
      </p:sp>
      <p:sp>
        <p:nvSpPr>
          <p:cNvPr id="10243" name="Content Placeholder 2">
            <a:extLst>
              <a:ext uri="{FF2B5EF4-FFF2-40B4-BE49-F238E27FC236}">
                <a16:creationId xmlns:a16="http://schemas.microsoft.com/office/drawing/2014/main" id="{6844C47C-9005-40E8-9D21-66E670F344C1}"/>
              </a:ext>
            </a:extLst>
          </p:cNvPr>
          <p:cNvSpPr>
            <a:spLocks noGrp="1"/>
          </p:cNvSpPr>
          <p:nvPr>
            <p:ph idx="1"/>
          </p:nvPr>
        </p:nvSpPr>
        <p:spPr>
          <a:xfrm>
            <a:off x="1381760" y="1361440"/>
            <a:ext cx="10122852" cy="5181600"/>
          </a:xfrm>
        </p:spPr>
        <p:txBody>
          <a:bodyPr>
            <a:normAutofit/>
          </a:bodyPr>
          <a:lstStyle/>
          <a:p>
            <a:pPr marL="517525" indent="-517525" algn="just">
              <a:buBlip>
                <a:blip r:embed="rId2"/>
              </a:buBlip>
              <a:defRPr/>
            </a:pPr>
            <a:r>
              <a:rPr lang="en-US" sz="3000" dirty="0">
                <a:latin typeface="Calibri" pitchFamily="34" charset="0"/>
                <a:cs typeface="Calibri" pitchFamily="34" charset="0"/>
              </a:rPr>
              <a:t>Cost-benefit analysis is a way to compare the costs and benefits of an intervention, where both are expressed in monetary units.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15F00E-E05E-43EE-A286-4CE6D4C903E4}"/>
              </a:ext>
            </a:extLst>
          </p:cNvPr>
          <p:cNvSpPr>
            <a:spLocks noGrp="1"/>
          </p:cNvSpPr>
          <p:nvPr>
            <p:ph idx="1"/>
          </p:nvPr>
        </p:nvSpPr>
        <p:spPr>
          <a:xfrm>
            <a:off x="792480" y="1381760"/>
            <a:ext cx="10972800" cy="4529462"/>
          </a:xfrm>
        </p:spPr>
        <p:txBody>
          <a:bodyPr>
            <a:normAutofit/>
          </a:bodyPr>
          <a:lstStyle/>
          <a:p>
            <a:pPr algn="just"/>
            <a:r>
              <a:rPr lang="en-US" sz="2000" dirty="0"/>
              <a:t>CBA is a tool for making decisions about investing in public health interventions. It helps policymakers make informed decisions by comparing the overall costs of an intervention with societal benefits over time. By comparing costs and benefits in monetary terms, the costs of different program options can be directly compared. </a:t>
            </a:r>
          </a:p>
          <a:p>
            <a:pPr algn="just"/>
            <a:r>
              <a:rPr lang="en-US" sz="2000" dirty="0"/>
              <a:t>CBA can be used to inform the following types of decisions: </a:t>
            </a:r>
          </a:p>
          <a:p>
            <a:pPr marL="0" indent="0" algn="just">
              <a:buNone/>
            </a:pPr>
            <a:r>
              <a:rPr lang="en-US" sz="2000" dirty="0"/>
              <a:t>	• Should a public health intervention be implemented? </a:t>
            </a:r>
          </a:p>
          <a:p>
            <a:pPr marL="0" indent="0" algn="just">
              <a:buNone/>
            </a:pPr>
            <a:r>
              <a:rPr lang="en-US" sz="2000" dirty="0"/>
              <a:t>	• Which public health intervention should be selected from a list of choices? </a:t>
            </a:r>
          </a:p>
          <a:p>
            <a:pPr marL="0" indent="0" algn="just">
              <a:buNone/>
            </a:pPr>
            <a:r>
              <a:rPr lang="en-US" sz="2000" dirty="0"/>
              <a:t>	• How should public health interventions be prioritized in the context of limited budget?</a:t>
            </a:r>
          </a:p>
        </p:txBody>
      </p:sp>
    </p:spTree>
    <p:extLst>
      <p:ext uri="{BB962C8B-B14F-4D97-AF65-F5344CB8AC3E}">
        <p14:creationId xmlns:p14="http://schemas.microsoft.com/office/powerpoint/2010/main" val="3173289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00D1CA-EC76-4844-A628-450E5E937C56}"/>
              </a:ext>
            </a:extLst>
          </p:cNvPr>
          <p:cNvSpPr>
            <a:spLocks noGrp="1"/>
          </p:cNvSpPr>
          <p:nvPr>
            <p:ph idx="1"/>
          </p:nvPr>
        </p:nvSpPr>
        <p:spPr>
          <a:xfrm>
            <a:off x="1757680" y="1412240"/>
            <a:ext cx="9746932" cy="4498982"/>
          </a:xfrm>
        </p:spPr>
        <p:txBody>
          <a:bodyPr>
            <a:normAutofit/>
          </a:bodyPr>
          <a:lstStyle/>
          <a:p>
            <a:pPr algn="just"/>
            <a:r>
              <a:rPr lang="en-US" sz="2400" dirty="0"/>
              <a:t>Cost-benefit comparisons can be expressed as a cost-benefit ratio (benefits/costs) or as net benefits (benefits–costs): </a:t>
            </a:r>
          </a:p>
          <a:p>
            <a:pPr algn="just"/>
            <a:r>
              <a:rPr lang="en-US" sz="2400" dirty="0"/>
              <a:t>• Cost-benefit ratios demonstrate the savings per dollar of program expenditure. </a:t>
            </a:r>
          </a:p>
          <a:p>
            <a:pPr algn="just"/>
            <a:r>
              <a:rPr lang="en-US" sz="2400" dirty="0"/>
              <a:t>• Net benefits express the total savings due to the intervention. The intervention should be implemented if net benefits are greater than zero.</a:t>
            </a:r>
          </a:p>
        </p:txBody>
      </p:sp>
    </p:spTree>
    <p:extLst>
      <p:ext uri="{BB962C8B-B14F-4D97-AF65-F5344CB8AC3E}">
        <p14:creationId xmlns:p14="http://schemas.microsoft.com/office/powerpoint/2010/main" val="2056051358"/>
      </p:ext>
    </p:extLst>
  </p:cSld>
  <p:clrMapOvr>
    <a:masterClrMapping/>
  </p:clrMapOvr>
</p:sld>
</file>

<file path=ppt/theme/theme1.xml><?xml version="1.0" encoding="utf-8"?>
<a:theme xmlns:a="http://schemas.openxmlformats.org/drawingml/2006/main" name="Wisp">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374</TotalTime>
  <Words>1682</Words>
  <Application>Microsoft Office PowerPoint</Application>
  <PresentationFormat>Widescreen</PresentationFormat>
  <Paragraphs>75</Paragraphs>
  <Slides>31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Century Gothic</vt:lpstr>
      <vt:lpstr>Times New Roman</vt:lpstr>
      <vt:lpstr>Wingdings 3</vt:lpstr>
      <vt:lpstr>Wisp</vt:lpstr>
      <vt:lpstr>Lecture: Cost-Benefit Analysis</vt:lpstr>
      <vt:lpstr>Economic Evaluation </vt:lpstr>
      <vt:lpstr>PowerPoint Presentation</vt:lpstr>
      <vt:lpstr>PowerPoint Presentation</vt:lpstr>
      <vt:lpstr>PowerPoint Presentation</vt:lpstr>
      <vt:lpstr>PowerPoint Presentation</vt:lpstr>
      <vt:lpstr>CBA </vt:lpstr>
      <vt:lpstr>PowerPoint Presentation</vt:lpstr>
      <vt:lpstr>PowerPoint Presentation</vt:lpstr>
      <vt:lpstr>PowerPoint Presentation</vt:lpstr>
      <vt:lpstr>PowerPoint Presentation</vt:lpstr>
      <vt:lpstr>PowerPoint Presentation</vt:lpstr>
      <vt:lpstr>Cost-Benefit Analysis infographic text</vt:lpstr>
      <vt:lpstr>Benefit-Cost Analysis (BCA)</vt:lpstr>
      <vt:lpstr>BCA</vt:lpstr>
      <vt:lpstr>CBA </vt:lpstr>
      <vt:lpstr>,……..Continued </vt:lpstr>
      <vt:lpstr>……..Continued</vt:lpstr>
      <vt:lpstr>……continued </vt:lpstr>
      <vt:lpstr>………..</vt:lpstr>
      <vt:lpstr>When to Use CBA</vt:lpstr>
      <vt:lpstr>Assessing Dollar Value of Benefits </vt:lpstr>
      <vt:lpstr>Valuation of Indirect/Intangible Benefits</vt:lpstr>
      <vt:lpstr>Steps of CBA: WHO</vt:lpstr>
      <vt:lpstr>Cost </vt:lpstr>
      <vt:lpstr>Benefits </vt:lpstr>
      <vt:lpstr>Types of Cost </vt:lpstr>
      <vt:lpstr>Capital Costs</vt:lpstr>
      <vt:lpstr>Recurrent Costs </vt:lpstr>
      <vt:lpstr>PowerPoint Presentation</vt:lpstr>
      <vt:lpstr>Thank You So Much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Public Health   Mental Health</dc:title>
  <dc:creator>Baki Billah</dc:creator>
  <cp:lastModifiedBy>Baki Billah</cp:lastModifiedBy>
  <cp:revision>44</cp:revision>
  <dcterms:created xsi:type="dcterms:W3CDTF">2020-08-22T18:38:43Z</dcterms:created>
  <dcterms:modified xsi:type="dcterms:W3CDTF">2021-04-15T11:40:04Z</dcterms:modified>
</cp:coreProperties>
</file>