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91"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2"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7E600"/>
    <a:srgbClr val="A3FF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9FD857-1A97-4DB2-A094-323C16D97C40}" type="datetimeFigureOut">
              <a:rPr lang="en-US" smtClean="0"/>
              <a:t>6/3/2022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85CAF2-8E00-4F44-B50F-4CFD446DC502}" type="slidenum">
              <a:rPr lang="en-US" smtClean="0"/>
              <a:t>‹#›</a:t>
            </a:fld>
            <a:endParaRPr lang="en-US"/>
          </a:p>
        </p:txBody>
      </p:sp>
    </p:spTree>
    <p:extLst>
      <p:ext uri="{BB962C8B-B14F-4D97-AF65-F5344CB8AC3E}">
        <p14:creationId xmlns:p14="http://schemas.microsoft.com/office/powerpoint/2010/main" val="3855525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73E806-48CE-4F36-B679-8D581C918659}" type="slidenum">
              <a:rPr lang="en-US" smtClean="0"/>
              <a:t>1</a:t>
            </a:fld>
            <a:endParaRPr lang="en-US"/>
          </a:p>
        </p:txBody>
      </p:sp>
    </p:spTree>
    <p:extLst>
      <p:ext uri="{BB962C8B-B14F-4D97-AF65-F5344CB8AC3E}">
        <p14:creationId xmlns:p14="http://schemas.microsoft.com/office/powerpoint/2010/main" val="15116732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F967D9-24B8-4E36-B260-40DB570AC4CE}" type="datetimeFigureOut">
              <a:rPr lang="en-US" smtClean="0"/>
              <a:t>6/3/2022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CD7E9-F8B5-4B88-9D42-BA1D7E9D5769}" type="slidenum">
              <a:rPr lang="en-US" smtClean="0"/>
              <a:t>‹#›</a:t>
            </a:fld>
            <a:endParaRPr lang="en-US"/>
          </a:p>
        </p:txBody>
      </p:sp>
    </p:spTree>
    <p:extLst>
      <p:ext uri="{BB962C8B-B14F-4D97-AF65-F5344CB8AC3E}">
        <p14:creationId xmlns:p14="http://schemas.microsoft.com/office/powerpoint/2010/main" val="54462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F967D9-24B8-4E36-B260-40DB570AC4CE}" type="datetimeFigureOut">
              <a:rPr lang="en-US" smtClean="0"/>
              <a:t>6/3/2022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CD7E9-F8B5-4B88-9D42-BA1D7E9D5769}" type="slidenum">
              <a:rPr lang="en-US" smtClean="0"/>
              <a:t>‹#›</a:t>
            </a:fld>
            <a:endParaRPr lang="en-US"/>
          </a:p>
        </p:txBody>
      </p:sp>
    </p:spTree>
    <p:extLst>
      <p:ext uri="{BB962C8B-B14F-4D97-AF65-F5344CB8AC3E}">
        <p14:creationId xmlns:p14="http://schemas.microsoft.com/office/powerpoint/2010/main" val="2296939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F967D9-24B8-4E36-B260-40DB570AC4CE}" type="datetimeFigureOut">
              <a:rPr lang="en-US" smtClean="0"/>
              <a:t>6/3/2022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CD7E9-F8B5-4B88-9D42-BA1D7E9D5769}" type="slidenum">
              <a:rPr lang="en-US" smtClean="0"/>
              <a:t>‹#›</a:t>
            </a:fld>
            <a:endParaRPr lang="en-US"/>
          </a:p>
        </p:txBody>
      </p:sp>
    </p:spTree>
    <p:extLst>
      <p:ext uri="{BB962C8B-B14F-4D97-AF65-F5344CB8AC3E}">
        <p14:creationId xmlns:p14="http://schemas.microsoft.com/office/powerpoint/2010/main" val="1353388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F967D9-24B8-4E36-B260-40DB570AC4CE}" type="datetimeFigureOut">
              <a:rPr lang="en-US" smtClean="0"/>
              <a:t>6/3/2022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CD7E9-F8B5-4B88-9D42-BA1D7E9D5769}" type="slidenum">
              <a:rPr lang="en-US" smtClean="0"/>
              <a:t>‹#›</a:t>
            </a:fld>
            <a:endParaRPr lang="en-US"/>
          </a:p>
        </p:txBody>
      </p:sp>
    </p:spTree>
    <p:extLst>
      <p:ext uri="{BB962C8B-B14F-4D97-AF65-F5344CB8AC3E}">
        <p14:creationId xmlns:p14="http://schemas.microsoft.com/office/powerpoint/2010/main" val="363417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0F967D9-24B8-4E36-B260-40DB570AC4CE}" type="datetimeFigureOut">
              <a:rPr lang="en-US" smtClean="0"/>
              <a:t>6/3/2022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CD7E9-F8B5-4B88-9D42-BA1D7E9D5769}" type="slidenum">
              <a:rPr lang="en-US" smtClean="0"/>
              <a:t>‹#›</a:t>
            </a:fld>
            <a:endParaRPr lang="en-US"/>
          </a:p>
        </p:txBody>
      </p:sp>
    </p:spTree>
    <p:extLst>
      <p:ext uri="{BB962C8B-B14F-4D97-AF65-F5344CB8AC3E}">
        <p14:creationId xmlns:p14="http://schemas.microsoft.com/office/powerpoint/2010/main" val="3721286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F967D9-24B8-4E36-B260-40DB570AC4CE}" type="datetimeFigureOut">
              <a:rPr lang="en-US" smtClean="0"/>
              <a:t>6/3/2022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2CD7E9-F8B5-4B88-9D42-BA1D7E9D5769}" type="slidenum">
              <a:rPr lang="en-US" smtClean="0"/>
              <a:t>‹#›</a:t>
            </a:fld>
            <a:endParaRPr lang="en-US"/>
          </a:p>
        </p:txBody>
      </p:sp>
    </p:spTree>
    <p:extLst>
      <p:ext uri="{BB962C8B-B14F-4D97-AF65-F5344CB8AC3E}">
        <p14:creationId xmlns:p14="http://schemas.microsoft.com/office/powerpoint/2010/main" val="2999226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F967D9-24B8-4E36-B260-40DB570AC4CE}" type="datetimeFigureOut">
              <a:rPr lang="en-US" smtClean="0"/>
              <a:t>6/3/2022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2CD7E9-F8B5-4B88-9D42-BA1D7E9D5769}" type="slidenum">
              <a:rPr lang="en-US" smtClean="0"/>
              <a:t>‹#›</a:t>
            </a:fld>
            <a:endParaRPr lang="en-US"/>
          </a:p>
        </p:txBody>
      </p:sp>
    </p:spTree>
    <p:extLst>
      <p:ext uri="{BB962C8B-B14F-4D97-AF65-F5344CB8AC3E}">
        <p14:creationId xmlns:p14="http://schemas.microsoft.com/office/powerpoint/2010/main" val="2664922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F967D9-24B8-4E36-B260-40DB570AC4CE}" type="datetimeFigureOut">
              <a:rPr lang="en-US" smtClean="0"/>
              <a:t>6/3/2022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2CD7E9-F8B5-4B88-9D42-BA1D7E9D5769}" type="slidenum">
              <a:rPr lang="en-US" smtClean="0"/>
              <a:t>‹#›</a:t>
            </a:fld>
            <a:endParaRPr lang="en-US"/>
          </a:p>
        </p:txBody>
      </p:sp>
    </p:spTree>
    <p:extLst>
      <p:ext uri="{BB962C8B-B14F-4D97-AF65-F5344CB8AC3E}">
        <p14:creationId xmlns:p14="http://schemas.microsoft.com/office/powerpoint/2010/main" val="2142319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F967D9-24B8-4E36-B260-40DB570AC4CE}" type="datetimeFigureOut">
              <a:rPr lang="en-US" smtClean="0"/>
              <a:t>6/3/2022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2CD7E9-F8B5-4B88-9D42-BA1D7E9D5769}" type="slidenum">
              <a:rPr lang="en-US" smtClean="0"/>
              <a:t>‹#›</a:t>
            </a:fld>
            <a:endParaRPr lang="en-US"/>
          </a:p>
        </p:txBody>
      </p:sp>
    </p:spTree>
    <p:extLst>
      <p:ext uri="{BB962C8B-B14F-4D97-AF65-F5344CB8AC3E}">
        <p14:creationId xmlns:p14="http://schemas.microsoft.com/office/powerpoint/2010/main" val="4242169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0F967D9-24B8-4E36-B260-40DB570AC4CE}" type="datetimeFigureOut">
              <a:rPr lang="en-US" smtClean="0"/>
              <a:t>6/3/2022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2CD7E9-F8B5-4B88-9D42-BA1D7E9D5769}" type="slidenum">
              <a:rPr lang="en-US" smtClean="0"/>
              <a:t>‹#›</a:t>
            </a:fld>
            <a:endParaRPr lang="en-US"/>
          </a:p>
        </p:txBody>
      </p:sp>
    </p:spTree>
    <p:extLst>
      <p:ext uri="{BB962C8B-B14F-4D97-AF65-F5344CB8AC3E}">
        <p14:creationId xmlns:p14="http://schemas.microsoft.com/office/powerpoint/2010/main" val="1220071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0F967D9-24B8-4E36-B260-40DB570AC4CE}" type="datetimeFigureOut">
              <a:rPr lang="en-US" smtClean="0"/>
              <a:t>6/3/2022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2CD7E9-F8B5-4B88-9D42-BA1D7E9D5769}" type="slidenum">
              <a:rPr lang="en-US" smtClean="0"/>
              <a:t>‹#›</a:t>
            </a:fld>
            <a:endParaRPr lang="en-US"/>
          </a:p>
        </p:txBody>
      </p:sp>
    </p:spTree>
    <p:extLst>
      <p:ext uri="{BB962C8B-B14F-4D97-AF65-F5344CB8AC3E}">
        <p14:creationId xmlns:p14="http://schemas.microsoft.com/office/powerpoint/2010/main" val="3696710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967D9-24B8-4E36-B260-40DB570AC4CE}" type="datetimeFigureOut">
              <a:rPr lang="en-US" smtClean="0"/>
              <a:t>6/3/2022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2CD7E9-F8B5-4B88-9D42-BA1D7E9D5769}" type="slidenum">
              <a:rPr lang="en-US" smtClean="0"/>
              <a:t>‹#›</a:t>
            </a:fld>
            <a:endParaRPr lang="en-US"/>
          </a:p>
        </p:txBody>
      </p:sp>
    </p:spTree>
    <p:extLst>
      <p:ext uri="{BB962C8B-B14F-4D97-AF65-F5344CB8AC3E}">
        <p14:creationId xmlns:p14="http://schemas.microsoft.com/office/powerpoint/2010/main" val="3435237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Layout" Target="../slideLayouts/slideLayout2.xml"/><Relationship Id="rId4" Type="http://schemas.microsoft.com/office/2007/relationships/hdphoto" Target="../media/hdphoto1.wdp"/></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jpg"/><Relationship Id="rId1" Type="http://schemas.openxmlformats.org/officeDocument/2006/relationships/slideLayout" Target="../slideLayouts/slideLayout2.xml"/><Relationship Id="rId4" Type="http://schemas.microsoft.com/office/2007/relationships/hdphoto" Target="../media/hdphoto1.wdp"/></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JPG"/><Relationship Id="rId1" Type="http://schemas.openxmlformats.org/officeDocument/2006/relationships/slideLayout" Target="../slideLayouts/slideLayout2.xml"/><Relationship Id="rId4" Type="http://schemas.microsoft.com/office/2007/relationships/hdphoto" Target="../media/hdphoto1.wdp"/></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PNG"/><Relationship Id="rId1" Type="http://schemas.openxmlformats.org/officeDocument/2006/relationships/slideLayout" Target="../slideLayouts/slideLayout2.xml"/><Relationship Id="rId4" Type="http://schemas.microsoft.com/office/2007/relationships/hdphoto" Target="../media/hdphoto1.wdp"/></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PNG"/><Relationship Id="rId1" Type="http://schemas.openxmlformats.org/officeDocument/2006/relationships/slideLayout" Target="../slideLayouts/slideLayout2.xml"/><Relationship Id="rId4" Type="http://schemas.microsoft.com/office/2007/relationships/hdphoto" Target="../media/hdphoto1.wdp"/></Relationships>
</file>

<file path=ppt/slides/_rels/slide2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rot="1776352">
            <a:off x="1976926" y="268496"/>
            <a:ext cx="8359354" cy="4037335"/>
          </a:xfrm>
          <a:prstGeom prst="rect">
            <a:avLst/>
          </a:prstGeom>
        </p:spPr>
      </p:pic>
      <p:sp>
        <p:nvSpPr>
          <p:cNvPr id="22" name="Title 1"/>
          <p:cNvSpPr txBox="1">
            <a:spLocks/>
          </p:cNvSpPr>
          <p:nvPr/>
        </p:nvSpPr>
        <p:spPr>
          <a:xfrm>
            <a:off x="1584603" y="800201"/>
            <a:ext cx="9144000" cy="216592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6600" b="1" dirty="0">
                <a:latin typeface="Cabin Sketch" panose="020B0503050202020004" pitchFamily="34" charset="0"/>
              </a:rPr>
              <a:t>Security</a:t>
            </a:r>
            <a:endParaRPr lang="en-US" sz="6600" b="1" dirty="0">
              <a:solidFill>
                <a:schemeClr val="tx1">
                  <a:lumMod val="95000"/>
                  <a:lumOff val="5000"/>
                </a:schemeClr>
              </a:solidFill>
              <a:latin typeface="Cabin Sketch" panose="020B0503050202020004" pitchFamily="34" charset="0"/>
            </a:endParaRPr>
          </a:p>
        </p:txBody>
      </p:sp>
      <p:sp>
        <p:nvSpPr>
          <p:cNvPr id="34" name="TextBox 33"/>
          <p:cNvSpPr txBox="1"/>
          <p:nvPr/>
        </p:nvSpPr>
        <p:spPr>
          <a:xfrm>
            <a:off x="1682040" y="5066106"/>
            <a:ext cx="4023360" cy="584775"/>
          </a:xfrm>
          <a:prstGeom prst="rect">
            <a:avLst/>
          </a:prstGeom>
          <a:noFill/>
        </p:spPr>
        <p:txBody>
          <a:bodyPr wrap="square" rtlCol="0">
            <a:spAutoFit/>
          </a:bodyPr>
          <a:lstStyle/>
          <a:p>
            <a:r>
              <a:rPr lang="en-US" sz="3200" b="1" dirty="0" smtClean="0">
                <a:solidFill>
                  <a:srgbClr val="77E600"/>
                </a:solidFill>
                <a:latin typeface="Cabin Sketch" panose="020B0503050202020004" pitchFamily="34" charset="0"/>
              </a:rPr>
              <a:t>CSE334</a:t>
            </a:r>
            <a:endParaRPr lang="en-US" sz="3200" b="1" dirty="0">
              <a:solidFill>
                <a:srgbClr val="77E600"/>
              </a:solidFill>
              <a:latin typeface="Cabin Sketch" panose="020B0503050202020004" pitchFamily="34" charset="0"/>
            </a:endParaRPr>
          </a:p>
        </p:txBody>
      </p:sp>
      <p:sp>
        <p:nvSpPr>
          <p:cNvPr id="35" name="TextBox 34"/>
          <p:cNvSpPr txBox="1"/>
          <p:nvPr/>
        </p:nvSpPr>
        <p:spPr>
          <a:xfrm>
            <a:off x="6254040" y="4993536"/>
            <a:ext cx="4842582" cy="1631216"/>
          </a:xfrm>
          <a:prstGeom prst="rect">
            <a:avLst/>
          </a:prstGeom>
          <a:noFill/>
        </p:spPr>
        <p:txBody>
          <a:bodyPr wrap="square" rtlCol="0">
            <a:spAutoFit/>
          </a:bodyPr>
          <a:lstStyle/>
          <a:p>
            <a:pPr algn="r"/>
            <a:r>
              <a:rPr lang="en-US" sz="2000" b="1" dirty="0" smtClean="0">
                <a:solidFill>
                  <a:srgbClr val="77E600"/>
                </a:solidFill>
                <a:latin typeface="Cabin Sketch" panose="020B0503050202020004" pitchFamily="34" charset="0"/>
              </a:rPr>
              <a:t>Md. Ferdouse Ahmed Foysal</a:t>
            </a:r>
          </a:p>
          <a:p>
            <a:pPr algn="r"/>
            <a:r>
              <a:rPr lang="en-US" sz="2000" b="1" dirty="0" smtClean="0">
                <a:solidFill>
                  <a:srgbClr val="77E600"/>
                </a:solidFill>
                <a:latin typeface="Cabin Sketch" panose="020B0503050202020004" pitchFamily="34" charset="0"/>
              </a:rPr>
              <a:t>Daffodil International University</a:t>
            </a:r>
          </a:p>
          <a:p>
            <a:pPr algn="r"/>
            <a:endParaRPr lang="en-US" sz="2000" b="1" dirty="0" smtClean="0">
              <a:solidFill>
                <a:srgbClr val="77E600"/>
              </a:solidFill>
              <a:latin typeface="Cabin Sketch" panose="020B0503050202020004" pitchFamily="34" charset="0"/>
            </a:endParaRPr>
          </a:p>
          <a:p>
            <a:pPr algn="r"/>
            <a:endParaRPr lang="en-US" sz="2000" b="1" dirty="0" smtClean="0">
              <a:solidFill>
                <a:srgbClr val="77E600"/>
              </a:solidFill>
              <a:latin typeface="Cabin Sketch" panose="020B0503050202020004" pitchFamily="34" charset="0"/>
            </a:endParaRPr>
          </a:p>
          <a:p>
            <a:pPr algn="r"/>
            <a:endParaRPr lang="en-US" sz="2000" b="1" dirty="0">
              <a:solidFill>
                <a:srgbClr val="77E600"/>
              </a:solidFill>
              <a:latin typeface="Cabin Sketch" panose="020B0503050202020004" pitchFamily="34" charset="0"/>
            </a:endParaRPr>
          </a:p>
        </p:txBody>
      </p:sp>
    </p:spTree>
    <p:extLst>
      <p:ext uri="{BB962C8B-B14F-4D97-AF65-F5344CB8AC3E}">
        <p14:creationId xmlns:p14="http://schemas.microsoft.com/office/powerpoint/2010/main" val="4013129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wipe(left)">
                                      <p:cBhvr>
                                        <p:cTn id="10" dur="500"/>
                                        <p:tgtEl>
                                          <p:spTgt spid="22"/>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nodeType="clickEffect">
                                  <p:stCondLst>
                                    <p:cond delay="0"/>
                                  </p:stCondLst>
                                  <p:childTnLst>
                                    <p:set>
                                      <p:cBhvr>
                                        <p:cTn id="14" dur="1" fill="hold">
                                          <p:stCondLst>
                                            <p:cond delay="0"/>
                                          </p:stCondLst>
                                        </p:cTn>
                                        <p:tgtEl>
                                          <p:spTgt spid="34">
                                            <p:txEl>
                                              <p:pRg st="0" end="0"/>
                                            </p:txEl>
                                          </p:spTgt>
                                        </p:tgtEl>
                                        <p:attrNameLst>
                                          <p:attrName>style.visibility</p:attrName>
                                        </p:attrNameLst>
                                      </p:cBhvr>
                                      <p:to>
                                        <p:strVal val="visible"/>
                                      </p:to>
                                    </p:set>
                                    <p:anim calcmode="lin" valueType="num">
                                      <p:cBhvr additive="base">
                                        <p:cTn id="15" dur="500" fill="hold"/>
                                        <p:tgtEl>
                                          <p:spTgt spid="34">
                                            <p:txEl>
                                              <p:pRg st="0" end="0"/>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nodeType="clickEffect">
                                  <p:stCondLst>
                                    <p:cond delay="0"/>
                                  </p:stCondLst>
                                  <p:childTnLst>
                                    <p:set>
                                      <p:cBhvr>
                                        <p:cTn id="20" dur="1" fill="hold">
                                          <p:stCondLst>
                                            <p:cond delay="0"/>
                                          </p:stCondLst>
                                        </p:cTn>
                                        <p:tgtEl>
                                          <p:spTgt spid="35">
                                            <p:txEl>
                                              <p:pRg st="0" end="0"/>
                                            </p:txEl>
                                          </p:spTgt>
                                        </p:tgtEl>
                                        <p:attrNameLst>
                                          <p:attrName>style.visibility</p:attrName>
                                        </p:attrNameLst>
                                      </p:cBhvr>
                                      <p:to>
                                        <p:strVal val="visible"/>
                                      </p:to>
                                    </p:set>
                                    <p:anim calcmode="lin" valueType="num">
                                      <p:cBhvr additive="base">
                                        <p:cTn id="21" dur="500" fill="hold"/>
                                        <p:tgtEl>
                                          <p:spTgt spid="35">
                                            <p:txEl>
                                              <p:pRg st="0" end="0"/>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5">
                                            <p:txEl>
                                              <p:pRg st="0" end="0"/>
                                            </p:txEl>
                                          </p:spTgt>
                                        </p:tgtEl>
                                        <p:attrNameLst>
                                          <p:attrName>ppt_y</p:attrName>
                                        </p:attrNameLst>
                                      </p:cBhvr>
                                      <p:tavLst>
                                        <p:tav tm="0">
                                          <p:val>
                                            <p:strVal val="#ppt_y"/>
                                          </p:val>
                                        </p:tav>
                                        <p:tav tm="100000">
                                          <p:val>
                                            <p:strVal val="#ppt_y"/>
                                          </p:val>
                                        </p:tav>
                                      </p:tavLst>
                                    </p:anim>
                                  </p:childTnLst>
                                </p:cTn>
                              </p:par>
                              <p:par>
                                <p:cTn id="23" presetID="2" presetClass="entr" presetSubtype="2" fill="hold" nodeType="withEffect">
                                  <p:stCondLst>
                                    <p:cond delay="0"/>
                                  </p:stCondLst>
                                  <p:childTnLst>
                                    <p:set>
                                      <p:cBhvr>
                                        <p:cTn id="24" dur="1" fill="hold">
                                          <p:stCondLst>
                                            <p:cond delay="0"/>
                                          </p:stCondLst>
                                        </p:cTn>
                                        <p:tgtEl>
                                          <p:spTgt spid="35">
                                            <p:txEl>
                                              <p:pRg st="1" end="1"/>
                                            </p:txEl>
                                          </p:spTgt>
                                        </p:tgtEl>
                                        <p:attrNameLst>
                                          <p:attrName>style.visibility</p:attrName>
                                        </p:attrNameLst>
                                      </p:cBhvr>
                                      <p:to>
                                        <p:strVal val="visible"/>
                                      </p:to>
                                    </p:set>
                                    <p:anim calcmode="lin" valueType="num">
                                      <p:cBhvr additive="base">
                                        <p:cTn id="25" dur="500" fill="hold"/>
                                        <p:tgtEl>
                                          <p:spTgt spid="35">
                                            <p:txEl>
                                              <p:pRg st="1" end="1"/>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77E600"/>
                </a:solidFill>
                <a:latin typeface="Cabin Sketch" panose="020B0503050202020004" pitchFamily="34" charset="0"/>
              </a:rPr>
              <a:t>Symmetric Cryptographic Algorithms </a:t>
            </a:r>
            <a:endParaRPr lang="en-US" sz="3600" dirty="0">
              <a:solidFill>
                <a:srgbClr val="77E600"/>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a:solidFill>
                  <a:schemeClr val="accent3">
                    <a:lumMod val="20000"/>
                    <a:lumOff val="80000"/>
                  </a:schemeClr>
                </a:solidFill>
                <a:latin typeface="Cabin Sketch" panose="020B0503050202020004" pitchFamily="34" charset="0"/>
              </a:rPr>
              <a:t>Compared to </a:t>
            </a:r>
            <a:r>
              <a:rPr lang="en-US" sz="2400" dirty="0" smtClean="0">
                <a:solidFill>
                  <a:schemeClr val="accent3">
                    <a:lumMod val="20000"/>
                    <a:lumOff val="80000"/>
                  </a:schemeClr>
                </a:solidFill>
                <a:latin typeface="Cabin Sketch" panose="020B0503050202020004" pitchFamily="34" charset="0"/>
              </a:rPr>
              <a:t>asymmetric </a:t>
            </a:r>
            <a:r>
              <a:rPr lang="en-US" sz="2400" dirty="0">
                <a:solidFill>
                  <a:schemeClr val="accent3">
                    <a:lumMod val="20000"/>
                    <a:lumOff val="80000"/>
                  </a:schemeClr>
                </a:solidFill>
                <a:latin typeface="Cabin Sketch" panose="020B0503050202020004" pitchFamily="34" charset="0"/>
              </a:rPr>
              <a:t>algorithms, </a:t>
            </a:r>
            <a:r>
              <a:rPr lang="en-US" sz="2400" dirty="0" smtClean="0">
                <a:solidFill>
                  <a:schemeClr val="accent3">
                    <a:lumMod val="20000"/>
                    <a:lumOff val="80000"/>
                  </a:schemeClr>
                </a:solidFill>
                <a:latin typeface="Cabin Sketch" panose="020B0503050202020004" pitchFamily="34" charset="0"/>
              </a:rPr>
              <a:t>symmetric </a:t>
            </a:r>
            <a:r>
              <a:rPr lang="en-US" sz="2400" dirty="0">
                <a:solidFill>
                  <a:schemeClr val="accent3">
                    <a:lumMod val="20000"/>
                    <a:lumOff val="80000"/>
                  </a:schemeClr>
                </a:solidFill>
                <a:latin typeface="Cabin Sketch" panose="020B0503050202020004" pitchFamily="34" charset="0"/>
              </a:rPr>
              <a:t>cryptography is fast and it can be used to encrypt and decrypt a large amount of data. </a:t>
            </a:r>
            <a:r>
              <a:rPr lang="en-US" sz="2400" dirty="0" smtClean="0">
                <a:solidFill>
                  <a:schemeClr val="accent3">
                    <a:lumMod val="20000"/>
                    <a:lumOff val="80000"/>
                  </a:schemeClr>
                </a:solidFill>
                <a:latin typeface="Cabin Sketch" panose="020B0503050202020004" pitchFamily="34" charset="0"/>
              </a:rPr>
              <a:t>To </a:t>
            </a:r>
            <a:r>
              <a:rPr lang="en-US" sz="2400" dirty="0">
                <a:solidFill>
                  <a:schemeClr val="accent3">
                    <a:lumMod val="20000"/>
                    <a:lumOff val="80000"/>
                  </a:schemeClr>
                </a:solidFill>
                <a:latin typeface="Cabin Sketch" panose="020B0503050202020004" pitchFamily="34" charset="0"/>
              </a:rPr>
              <a:t>keep the </a:t>
            </a:r>
            <a:r>
              <a:rPr lang="en-US" sz="2400" dirty="0" smtClean="0">
                <a:solidFill>
                  <a:schemeClr val="accent3">
                    <a:lumMod val="20000"/>
                    <a:lumOff val="80000"/>
                  </a:schemeClr>
                </a:solidFill>
                <a:latin typeface="Cabin Sketch" panose="020B0503050202020004" pitchFamily="34" charset="0"/>
              </a:rPr>
              <a:t>communication </a:t>
            </a:r>
            <a:r>
              <a:rPr lang="en-US" sz="2400" dirty="0">
                <a:solidFill>
                  <a:schemeClr val="accent3">
                    <a:lumMod val="20000"/>
                    <a:lumOff val="80000"/>
                  </a:schemeClr>
                </a:solidFill>
                <a:latin typeface="Cabin Sketch" panose="020B0503050202020004" pitchFamily="34" charset="0"/>
              </a:rPr>
              <a:t>secret, only the sender and the receiver of the information should know the key that was used to encrypt the data. </a:t>
            </a: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462332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77E600"/>
                </a:solidFill>
                <a:latin typeface="Cabin Sketch" panose="020B0503050202020004" pitchFamily="34" charset="0"/>
              </a:rPr>
              <a:t>Symmetric Cryptographic Algorithms </a:t>
            </a:r>
            <a:endParaRPr lang="en-US" sz="3600" dirty="0">
              <a:solidFill>
                <a:srgbClr val="77E600"/>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pPr marL="0" indent="0">
              <a:buNone/>
            </a:pPr>
            <a:r>
              <a:rPr lang="en-US" sz="2400" dirty="0" smtClean="0">
                <a:solidFill>
                  <a:schemeClr val="accent3">
                    <a:lumMod val="20000"/>
                    <a:lumOff val="80000"/>
                  </a:schemeClr>
                </a:solidFill>
                <a:latin typeface="Cabin Sketch" panose="020B0503050202020004" pitchFamily="34" charset="0"/>
              </a:rPr>
              <a:t>Symmetric cryptographic </a:t>
            </a:r>
            <a:r>
              <a:rPr lang="en-US" sz="2400" dirty="0">
                <a:solidFill>
                  <a:schemeClr val="accent3">
                    <a:lumMod val="20000"/>
                    <a:lumOff val="80000"/>
                  </a:schemeClr>
                </a:solidFill>
                <a:latin typeface="Cabin Sketch" panose="020B0503050202020004" pitchFamily="34" charset="0"/>
              </a:rPr>
              <a:t>algorithms can be divided into two groups, based on the way the data is processed</a:t>
            </a:r>
            <a:r>
              <a:rPr lang="en-US" sz="2400" dirty="0" smtClean="0">
                <a:solidFill>
                  <a:schemeClr val="accent3">
                    <a:lumMod val="20000"/>
                    <a:lumOff val="80000"/>
                  </a:schemeClr>
                </a:solidFill>
                <a:latin typeface="Cabin Sketch" panose="020B0503050202020004" pitchFamily="34" charset="0"/>
              </a:rPr>
              <a:t>:</a:t>
            </a:r>
          </a:p>
          <a:p>
            <a:r>
              <a:rPr lang="en-US" sz="2400" dirty="0" smtClean="0">
                <a:solidFill>
                  <a:schemeClr val="accent3">
                    <a:lumMod val="20000"/>
                    <a:lumOff val="80000"/>
                  </a:schemeClr>
                </a:solidFill>
                <a:latin typeface="Cabin Sketch" panose="020B0503050202020004" pitchFamily="34" charset="0"/>
              </a:rPr>
              <a:t>Block-cipher </a:t>
            </a:r>
            <a:r>
              <a:rPr lang="en-US" sz="2400" dirty="0">
                <a:solidFill>
                  <a:schemeClr val="accent3">
                    <a:lumMod val="20000"/>
                    <a:lumOff val="80000"/>
                  </a:schemeClr>
                </a:solidFill>
                <a:latin typeface="Cabin Sketch" panose="020B0503050202020004" pitchFamily="34" charset="0"/>
              </a:rPr>
              <a:t>algorithms</a:t>
            </a:r>
          </a:p>
          <a:p>
            <a:r>
              <a:rPr lang="en-US" sz="2400" dirty="0">
                <a:solidFill>
                  <a:schemeClr val="accent3">
                    <a:lumMod val="20000"/>
                    <a:lumOff val="80000"/>
                  </a:schemeClr>
                </a:solidFill>
                <a:latin typeface="Cabin Sketch" panose="020B0503050202020004" pitchFamily="34" charset="0"/>
              </a:rPr>
              <a:t>S</a:t>
            </a:r>
            <a:r>
              <a:rPr lang="en-US" sz="2400" dirty="0" smtClean="0">
                <a:solidFill>
                  <a:schemeClr val="accent3">
                    <a:lumMod val="20000"/>
                    <a:lumOff val="80000"/>
                  </a:schemeClr>
                </a:solidFill>
                <a:latin typeface="Cabin Sketch" panose="020B0503050202020004" pitchFamily="34" charset="0"/>
              </a:rPr>
              <a:t>tream-cipher algorithms</a:t>
            </a:r>
          </a:p>
          <a:p>
            <a:r>
              <a:rPr lang="en-US" sz="2400" dirty="0">
                <a:solidFill>
                  <a:schemeClr val="accent1"/>
                </a:solidFill>
                <a:latin typeface="Cabin Sketch" panose="020B0503050202020004" pitchFamily="34" charset="0"/>
              </a:rPr>
              <a:t>Cipher is another word for encrypt.</a:t>
            </a:r>
            <a:r>
              <a:rPr lang="en-US" sz="2400" dirty="0">
                <a:latin typeface="Cabin Sketch" panose="020B0503050202020004" pitchFamily="34" charset="0"/>
              </a:rPr>
              <a:t> </a:t>
            </a:r>
            <a:r>
              <a:rPr lang="en-US" sz="2400" dirty="0">
                <a:solidFill>
                  <a:schemeClr val="accent3">
                    <a:lumMod val="20000"/>
                    <a:lumOff val="80000"/>
                  </a:schemeClr>
                </a:solidFill>
                <a:latin typeface="Cabin Sketch" panose="020B0503050202020004" pitchFamily="34" charset="0"/>
              </a:rPr>
              <a:t>Block-cipher algorithms split the data into blocks with fixed length. The last block is padded, if necessary. Today, a block length of 64 bit is usually used. Systems based on stream-cipher algorithms encrypt each byte separately</a:t>
            </a:r>
            <a:r>
              <a:rPr lang="en-US" sz="2400" dirty="0" smtClean="0">
                <a:solidFill>
                  <a:schemeClr val="accent3">
                    <a:lumMod val="20000"/>
                    <a:lumOff val="80000"/>
                  </a:schemeClr>
                </a:solidFill>
                <a:latin typeface="Cabin Sketch" panose="020B0503050202020004" pitchFamily="34" charset="0"/>
              </a:rPr>
              <a:t>.</a:t>
            </a:r>
          </a:p>
          <a:p>
            <a:r>
              <a:rPr lang="en-US" sz="2400" dirty="0">
                <a:solidFill>
                  <a:schemeClr val="accent3">
                    <a:lumMod val="20000"/>
                    <a:lumOff val="80000"/>
                  </a:schemeClr>
                </a:solidFill>
                <a:latin typeface="Cabin Sketch" panose="020B0503050202020004" pitchFamily="34" charset="0"/>
              </a:rPr>
              <a:t>Today, only block-cipher algorithms are standardized in the industry; thus they are the ones that are used in most situations.</a:t>
            </a:r>
          </a:p>
          <a:p>
            <a:pPr marL="0" indent="0">
              <a:buNone/>
            </a:pPr>
            <a:endParaRPr lang="en-US" sz="2400" dirty="0">
              <a:latin typeface="Cabin Sketch" panose="020B0503050202020004" pitchFamily="34" charset="0"/>
            </a:endParaRP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3703802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77E600"/>
                </a:solidFill>
                <a:latin typeface="Cabin Sketch" panose="020B0503050202020004" pitchFamily="34" charset="0"/>
              </a:rPr>
              <a:t>Asymmetric Cryptographic Algorithms</a:t>
            </a:r>
            <a:endParaRPr lang="en-US" sz="3600" b="1" dirty="0">
              <a:solidFill>
                <a:srgbClr val="77E600"/>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200" dirty="0" smtClean="0">
                <a:solidFill>
                  <a:schemeClr val="accent3">
                    <a:lumMod val="20000"/>
                    <a:lumOff val="80000"/>
                  </a:schemeClr>
                </a:solidFill>
                <a:latin typeface="Cabin Sketch" panose="020B0503050202020004" pitchFamily="34" charset="0"/>
              </a:rPr>
              <a:t>Asymmetric cryptographic </a:t>
            </a:r>
            <a:r>
              <a:rPr lang="en-US" sz="2200" dirty="0">
                <a:solidFill>
                  <a:schemeClr val="accent3">
                    <a:lumMod val="20000"/>
                    <a:lumOff val="80000"/>
                  </a:schemeClr>
                </a:solidFill>
                <a:latin typeface="Cabin Sketch" panose="020B0503050202020004" pitchFamily="34" charset="0"/>
              </a:rPr>
              <a:t>algorithms, also know as public key algorithms, were developed to solve the key distribution problem that every user of </a:t>
            </a:r>
            <a:r>
              <a:rPr lang="en-US" sz="2200" dirty="0" smtClean="0">
                <a:solidFill>
                  <a:schemeClr val="accent3">
                    <a:lumMod val="20000"/>
                    <a:lumOff val="80000"/>
                  </a:schemeClr>
                </a:solidFill>
                <a:latin typeface="Cabin Sketch" panose="020B0503050202020004" pitchFamily="34" charset="0"/>
              </a:rPr>
              <a:t>symmetric </a:t>
            </a:r>
            <a:r>
              <a:rPr lang="en-US" sz="2200" dirty="0">
                <a:solidFill>
                  <a:schemeClr val="accent3">
                    <a:lumMod val="20000"/>
                    <a:lumOff val="80000"/>
                  </a:schemeClr>
                </a:solidFill>
                <a:latin typeface="Cabin Sketch" panose="020B0503050202020004" pitchFamily="34" charset="0"/>
              </a:rPr>
              <a:t>cryptography has. </a:t>
            </a:r>
            <a:endParaRPr lang="en-US" sz="2200" dirty="0" smtClean="0">
              <a:solidFill>
                <a:schemeClr val="accent3">
                  <a:lumMod val="20000"/>
                  <a:lumOff val="80000"/>
                </a:schemeClr>
              </a:solidFill>
              <a:latin typeface="Cabin Sketch" panose="020B0503050202020004" pitchFamily="34" charset="0"/>
            </a:endParaRPr>
          </a:p>
          <a:p>
            <a:r>
              <a:rPr lang="en-US" sz="2200" dirty="0" smtClean="0">
                <a:solidFill>
                  <a:schemeClr val="accent3">
                    <a:lumMod val="20000"/>
                    <a:lumOff val="80000"/>
                  </a:schemeClr>
                </a:solidFill>
                <a:latin typeface="Cabin Sketch" panose="020B0503050202020004" pitchFamily="34" charset="0"/>
              </a:rPr>
              <a:t>In </a:t>
            </a:r>
            <a:r>
              <a:rPr lang="en-US" sz="2200" dirty="0">
                <a:solidFill>
                  <a:schemeClr val="accent3">
                    <a:lumMod val="20000"/>
                    <a:lumOff val="80000"/>
                  </a:schemeClr>
                </a:solidFill>
                <a:latin typeface="Cabin Sketch" panose="020B0503050202020004" pitchFamily="34" charset="0"/>
              </a:rPr>
              <a:t>1976, Whitfield </a:t>
            </a:r>
            <a:r>
              <a:rPr lang="en-US" sz="2200" dirty="0" err="1">
                <a:solidFill>
                  <a:schemeClr val="accent3">
                    <a:lumMod val="20000"/>
                    <a:lumOff val="80000"/>
                  </a:schemeClr>
                </a:solidFill>
                <a:latin typeface="Cabin Sketch" panose="020B0503050202020004" pitchFamily="34" charset="0"/>
              </a:rPr>
              <a:t>Diffie</a:t>
            </a:r>
            <a:r>
              <a:rPr lang="en-US" sz="2200" dirty="0">
                <a:solidFill>
                  <a:schemeClr val="accent3">
                    <a:lumMod val="20000"/>
                    <a:lumOff val="80000"/>
                  </a:schemeClr>
                </a:solidFill>
                <a:latin typeface="Cabin Sketch" panose="020B0503050202020004" pitchFamily="34" charset="0"/>
              </a:rPr>
              <a:t> and Martin Hellman developed the </a:t>
            </a:r>
            <a:r>
              <a:rPr lang="en-US" sz="2200" dirty="0" err="1">
                <a:solidFill>
                  <a:schemeClr val="accent3">
                    <a:lumMod val="20000"/>
                    <a:lumOff val="80000"/>
                  </a:schemeClr>
                </a:solidFill>
                <a:latin typeface="Cabin Sketch" panose="020B0503050202020004" pitchFamily="34" charset="0"/>
              </a:rPr>
              <a:t>Diffie</a:t>
            </a:r>
            <a:r>
              <a:rPr lang="en-US" sz="2200" dirty="0">
                <a:solidFill>
                  <a:schemeClr val="accent3">
                    <a:lumMod val="20000"/>
                    <a:lumOff val="80000"/>
                  </a:schemeClr>
                </a:solidFill>
                <a:latin typeface="Cabin Sketch" panose="020B0503050202020004" pitchFamily="34" charset="0"/>
              </a:rPr>
              <a:t>-Hellman algorithm, the base for </a:t>
            </a:r>
            <a:r>
              <a:rPr lang="en-US" sz="2200" dirty="0" smtClean="0">
                <a:solidFill>
                  <a:schemeClr val="accent3">
                    <a:lumMod val="20000"/>
                    <a:lumOff val="80000"/>
                  </a:schemeClr>
                </a:solidFill>
                <a:latin typeface="Cabin Sketch" panose="020B0503050202020004" pitchFamily="34" charset="0"/>
              </a:rPr>
              <a:t>today‘s </a:t>
            </a:r>
            <a:r>
              <a:rPr lang="en-US" sz="2200" dirty="0">
                <a:solidFill>
                  <a:schemeClr val="accent3">
                    <a:lumMod val="20000"/>
                    <a:lumOff val="80000"/>
                  </a:schemeClr>
                </a:solidFill>
                <a:latin typeface="Cabin Sketch" panose="020B0503050202020004" pitchFamily="34" charset="0"/>
              </a:rPr>
              <a:t>public key </a:t>
            </a:r>
            <a:r>
              <a:rPr lang="en-US" sz="2200" dirty="0" smtClean="0">
                <a:solidFill>
                  <a:schemeClr val="accent3">
                    <a:lumMod val="20000"/>
                    <a:lumOff val="80000"/>
                  </a:schemeClr>
                </a:solidFill>
                <a:latin typeface="Cabin Sketch" panose="020B0503050202020004" pitchFamily="34" charset="0"/>
              </a:rPr>
              <a:t>systems</a:t>
            </a:r>
            <a:r>
              <a:rPr lang="en-US" sz="2200" dirty="0">
                <a:solidFill>
                  <a:schemeClr val="accent3">
                    <a:lumMod val="20000"/>
                    <a:lumOff val="80000"/>
                  </a:schemeClr>
                </a:solidFill>
                <a:latin typeface="Cabin Sketch" panose="020B0503050202020004" pitchFamily="34" charset="0"/>
              </a:rPr>
              <a: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44798" y="3575169"/>
            <a:ext cx="6007203" cy="3282831"/>
          </a:xfrm>
          <a:prstGeom prst="rect">
            <a:avLst/>
          </a:prstGeom>
        </p:spPr>
      </p:pic>
      <p:pic>
        <p:nvPicPr>
          <p:cNvPr id="5" name="Picture 4"/>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276756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7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77E600"/>
                </a:solidFill>
                <a:latin typeface="Cabin Sketch" panose="020B0503050202020004" pitchFamily="34" charset="0"/>
              </a:rPr>
              <a:t>Asymmetric Cryptographic Algorithms</a:t>
            </a:r>
            <a:endParaRPr lang="en-US" sz="3600" dirty="0">
              <a:solidFill>
                <a:srgbClr val="77E600"/>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pPr marL="0" indent="0">
              <a:buNone/>
            </a:pPr>
            <a:r>
              <a:rPr lang="en-US" sz="2400" dirty="0">
                <a:solidFill>
                  <a:schemeClr val="accent3">
                    <a:lumMod val="20000"/>
                    <a:lumOff val="80000"/>
                  </a:schemeClr>
                </a:solidFill>
                <a:latin typeface="Cabin Sketch" panose="020B0503050202020004" pitchFamily="34" charset="0"/>
              </a:rPr>
              <a:t>The main areas of use for </a:t>
            </a:r>
            <a:r>
              <a:rPr lang="en-US" sz="2400" dirty="0" smtClean="0">
                <a:solidFill>
                  <a:schemeClr val="accent3">
                    <a:lumMod val="20000"/>
                    <a:lumOff val="80000"/>
                  </a:schemeClr>
                </a:solidFill>
                <a:latin typeface="Cabin Sketch" panose="020B0503050202020004" pitchFamily="34" charset="0"/>
              </a:rPr>
              <a:t>asymmetric </a:t>
            </a:r>
            <a:r>
              <a:rPr lang="en-US" sz="2400" dirty="0">
                <a:solidFill>
                  <a:schemeClr val="accent3">
                    <a:lumMod val="20000"/>
                    <a:lumOff val="80000"/>
                  </a:schemeClr>
                </a:solidFill>
                <a:latin typeface="Cabin Sketch" panose="020B0503050202020004" pitchFamily="34" charset="0"/>
              </a:rPr>
              <a:t>cryptography </a:t>
            </a:r>
            <a:r>
              <a:rPr lang="en-US" sz="2400" dirty="0" smtClean="0">
                <a:solidFill>
                  <a:schemeClr val="accent3">
                    <a:lumMod val="20000"/>
                    <a:lumOff val="80000"/>
                  </a:schemeClr>
                </a:solidFill>
                <a:latin typeface="Cabin Sketch" panose="020B0503050202020004" pitchFamily="34" charset="0"/>
              </a:rPr>
              <a:t>are</a:t>
            </a:r>
          </a:p>
          <a:p>
            <a:r>
              <a:rPr lang="en-US" sz="2400" dirty="0" smtClean="0">
                <a:solidFill>
                  <a:schemeClr val="accent3">
                    <a:lumMod val="20000"/>
                    <a:lumOff val="80000"/>
                  </a:schemeClr>
                </a:solidFill>
                <a:latin typeface="Cabin Sketch" panose="020B0503050202020004" pitchFamily="34" charset="0"/>
              </a:rPr>
              <a:t>The </a:t>
            </a:r>
            <a:r>
              <a:rPr lang="en-US" sz="2400" dirty="0">
                <a:solidFill>
                  <a:schemeClr val="accent3">
                    <a:lumMod val="20000"/>
                    <a:lumOff val="80000"/>
                  </a:schemeClr>
                </a:solidFill>
                <a:latin typeface="Cabin Sketch" panose="020B0503050202020004" pitchFamily="34" charset="0"/>
              </a:rPr>
              <a:t>distribution of </a:t>
            </a:r>
            <a:r>
              <a:rPr lang="en-US" sz="2400" dirty="0" smtClean="0">
                <a:solidFill>
                  <a:schemeClr val="accent3">
                    <a:lumMod val="20000"/>
                    <a:lumOff val="80000"/>
                  </a:schemeClr>
                </a:solidFill>
                <a:latin typeface="Cabin Sketch" panose="020B0503050202020004" pitchFamily="34" charset="0"/>
              </a:rPr>
              <a:t>keys,</a:t>
            </a:r>
          </a:p>
          <a:p>
            <a:r>
              <a:rPr lang="en-US" sz="2400" dirty="0">
                <a:solidFill>
                  <a:schemeClr val="accent3">
                    <a:lumMod val="20000"/>
                    <a:lumOff val="80000"/>
                  </a:schemeClr>
                </a:solidFill>
                <a:latin typeface="Cabin Sketch" panose="020B0503050202020004" pitchFamily="34" charset="0"/>
              </a:rPr>
              <a:t>T</a:t>
            </a:r>
            <a:r>
              <a:rPr lang="en-US" sz="2400" dirty="0" smtClean="0">
                <a:solidFill>
                  <a:schemeClr val="accent3">
                    <a:lumMod val="20000"/>
                    <a:lumOff val="80000"/>
                  </a:schemeClr>
                </a:solidFill>
                <a:latin typeface="Cabin Sketch" panose="020B0503050202020004" pitchFamily="34" charset="0"/>
              </a:rPr>
              <a:t>he </a:t>
            </a:r>
            <a:r>
              <a:rPr lang="en-US" sz="2400" dirty="0">
                <a:solidFill>
                  <a:schemeClr val="accent3">
                    <a:lumMod val="20000"/>
                    <a:lumOff val="80000"/>
                  </a:schemeClr>
                </a:solidFill>
                <a:latin typeface="Cabin Sketch" panose="020B0503050202020004" pitchFamily="34" charset="0"/>
              </a:rPr>
              <a:t>generation of digital signatures, and of course </a:t>
            </a:r>
          </a:p>
          <a:p>
            <a:r>
              <a:rPr lang="en-US" sz="2400" dirty="0" smtClean="0">
                <a:solidFill>
                  <a:schemeClr val="accent3">
                    <a:lumMod val="20000"/>
                    <a:lumOff val="80000"/>
                  </a:schemeClr>
                </a:solidFill>
                <a:latin typeface="Cabin Sketch" panose="020B0503050202020004" pitchFamily="34" charset="0"/>
              </a:rPr>
              <a:t>The encryption </a:t>
            </a:r>
            <a:r>
              <a:rPr lang="en-US" sz="2400" dirty="0">
                <a:solidFill>
                  <a:schemeClr val="accent3">
                    <a:lumMod val="20000"/>
                    <a:lumOff val="80000"/>
                  </a:schemeClr>
                </a:solidFill>
                <a:latin typeface="Cabin Sketch" panose="020B0503050202020004" pitchFamily="34" charset="0"/>
              </a:rPr>
              <a:t>and decryption of information. </a:t>
            </a:r>
            <a:endParaRPr lang="en-US" sz="2400" dirty="0" smtClean="0">
              <a:solidFill>
                <a:schemeClr val="accent3">
                  <a:lumMod val="20000"/>
                  <a:lumOff val="80000"/>
                </a:schemeClr>
              </a:solidFill>
              <a:latin typeface="Cabin Sketch" panose="020B0503050202020004" pitchFamily="34" charset="0"/>
            </a:endParaRPr>
          </a:p>
          <a:p>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1575447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77E600"/>
                </a:solidFill>
                <a:latin typeface="Cabin Sketch" panose="020B0503050202020004" pitchFamily="34" charset="0"/>
              </a:rPr>
              <a:t>Asymmetric Cryptographic Algorithms</a:t>
            </a:r>
            <a:endParaRPr lang="en-US" sz="3600" dirty="0">
              <a:solidFill>
                <a:srgbClr val="77E600"/>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a:solidFill>
                  <a:schemeClr val="accent3">
                    <a:lumMod val="20000"/>
                    <a:lumOff val="80000"/>
                  </a:schemeClr>
                </a:solidFill>
                <a:latin typeface="Cabin Sketch" panose="020B0503050202020004" pitchFamily="34" charset="0"/>
              </a:rPr>
              <a:t>According to the concept of </a:t>
            </a:r>
            <a:r>
              <a:rPr lang="en-US" sz="2400" dirty="0" err="1">
                <a:solidFill>
                  <a:schemeClr val="accent3">
                    <a:lumMod val="20000"/>
                    <a:lumOff val="80000"/>
                  </a:schemeClr>
                </a:solidFill>
                <a:latin typeface="Cabin Sketch" panose="020B0503050202020004" pitchFamily="34" charset="0"/>
              </a:rPr>
              <a:t>Diffie</a:t>
            </a:r>
            <a:r>
              <a:rPr lang="en-US" sz="2400" dirty="0">
                <a:solidFill>
                  <a:schemeClr val="accent3">
                    <a:lumMod val="20000"/>
                    <a:lumOff val="80000"/>
                  </a:schemeClr>
                </a:solidFill>
                <a:latin typeface="Cabin Sketch" panose="020B0503050202020004" pitchFamily="34" charset="0"/>
              </a:rPr>
              <a:t>-Hellman, everybody has two keys, a public and a private one. The public key is accessible by the public and can be requested from a Trusted Third Party. This Trusted Third Party guarantees that a specific public key really belongs to that specific person. The private key stays with </a:t>
            </a:r>
            <a:r>
              <a:rPr lang="en-US" sz="2400" dirty="0" smtClean="0">
                <a:solidFill>
                  <a:schemeClr val="accent3">
                    <a:lumMod val="20000"/>
                    <a:lumOff val="80000"/>
                  </a:schemeClr>
                </a:solidFill>
                <a:latin typeface="Cabin Sketch" panose="020B0503050202020004" pitchFamily="34" charset="0"/>
              </a:rPr>
              <a:t>the </a:t>
            </a:r>
            <a:r>
              <a:rPr lang="en-US" sz="2400" dirty="0">
                <a:solidFill>
                  <a:schemeClr val="accent3">
                    <a:lumMod val="20000"/>
                    <a:lumOff val="80000"/>
                  </a:schemeClr>
                </a:solidFill>
                <a:latin typeface="Cabin Sketch" panose="020B0503050202020004" pitchFamily="34" charset="0"/>
              </a:rPr>
              <a:t>owner of the key and should be kept in secret. </a:t>
            </a:r>
            <a:endParaRPr lang="en-US" sz="2400" dirty="0" smtClean="0">
              <a:solidFill>
                <a:schemeClr val="accent3">
                  <a:lumMod val="20000"/>
                  <a:lumOff val="80000"/>
                </a:schemeClr>
              </a:solidFill>
              <a:latin typeface="Cabin Sketch" panose="020B0503050202020004" pitchFamily="34" charset="0"/>
            </a:endParaRPr>
          </a:p>
          <a:p>
            <a:r>
              <a:rPr lang="en-US" sz="2400" dirty="0" smtClean="0">
                <a:solidFill>
                  <a:schemeClr val="accent3">
                    <a:lumMod val="20000"/>
                    <a:lumOff val="80000"/>
                  </a:schemeClr>
                </a:solidFill>
                <a:latin typeface="Cabin Sketch" panose="020B0503050202020004" pitchFamily="34" charset="0"/>
              </a:rPr>
              <a:t>A </a:t>
            </a:r>
            <a:r>
              <a:rPr lang="en-US" sz="2400" dirty="0">
                <a:solidFill>
                  <a:schemeClr val="accent3">
                    <a:lumMod val="20000"/>
                    <a:lumOff val="80000"/>
                  </a:schemeClr>
                </a:solidFill>
                <a:latin typeface="Cabin Sketch" panose="020B0503050202020004" pitchFamily="34" charset="0"/>
              </a:rPr>
              <a:t>smart card is for example an ideal </a:t>
            </a:r>
            <a:r>
              <a:rPr lang="en-US" sz="2400" dirty="0" smtClean="0">
                <a:solidFill>
                  <a:schemeClr val="accent3">
                    <a:lumMod val="20000"/>
                    <a:lumOff val="80000"/>
                  </a:schemeClr>
                </a:solidFill>
                <a:latin typeface="Cabin Sketch" panose="020B0503050202020004" pitchFamily="34" charset="0"/>
              </a:rPr>
              <a:t>device </a:t>
            </a:r>
            <a:r>
              <a:rPr lang="en-US" sz="2400" dirty="0">
                <a:solidFill>
                  <a:schemeClr val="accent3">
                    <a:lumMod val="20000"/>
                    <a:lumOff val="80000"/>
                  </a:schemeClr>
                </a:solidFill>
                <a:latin typeface="Cabin Sketch" panose="020B0503050202020004" pitchFamily="34" charset="0"/>
              </a:rPr>
              <a:t>for securely storing private keys. It can generate the signatures or the encrypted data on the card in a way that the private key never has to leave the card. </a:t>
            </a: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2669112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77E600"/>
                </a:solidFill>
                <a:latin typeface="Cabin Sketch" panose="020B0503050202020004" pitchFamily="34" charset="0"/>
              </a:rPr>
              <a:t>How Secure Is </a:t>
            </a:r>
            <a:r>
              <a:rPr lang="en-US" sz="3600" b="1" dirty="0" smtClean="0">
                <a:solidFill>
                  <a:srgbClr val="77E600"/>
                </a:solidFill>
                <a:latin typeface="Cabin Sketch" panose="020B0503050202020004" pitchFamily="34" charset="0"/>
              </a:rPr>
              <a:t>an Algorithm?</a:t>
            </a:r>
            <a:endParaRPr lang="en-US" sz="3600" b="1" dirty="0">
              <a:solidFill>
                <a:srgbClr val="77E600"/>
              </a:solidFill>
              <a:latin typeface="Cabin Sketch" panose="020B0503050202020004" pitchFamily="34" charset="0"/>
            </a:endParaRPr>
          </a:p>
        </p:txBody>
      </p:sp>
      <p:sp>
        <p:nvSpPr>
          <p:cNvPr id="3" name="Content Placeholder 2"/>
          <p:cNvSpPr>
            <a:spLocks noGrp="1"/>
          </p:cNvSpPr>
          <p:nvPr>
            <p:ph idx="1"/>
          </p:nvPr>
        </p:nvSpPr>
        <p:spPr/>
        <p:txBody>
          <a:bodyPr>
            <a:noAutofit/>
          </a:bodyPr>
          <a:lstStyle/>
          <a:p>
            <a:r>
              <a:rPr lang="en-US" sz="2200" dirty="0">
                <a:solidFill>
                  <a:schemeClr val="accent3">
                    <a:lumMod val="20000"/>
                    <a:lumOff val="80000"/>
                  </a:schemeClr>
                </a:solidFill>
                <a:latin typeface="Cabin Sketch" panose="020B0503050202020004" pitchFamily="34" charset="0"/>
              </a:rPr>
              <a:t>The security of a cryptographic algorithm of course depends on the algorithm itself, but generally </a:t>
            </a:r>
            <a:r>
              <a:rPr lang="en-US" sz="2200" dirty="0">
                <a:solidFill>
                  <a:schemeClr val="accent1"/>
                </a:solidFill>
                <a:latin typeface="Cabin Sketch" panose="020B0503050202020004" pitchFamily="34" charset="0"/>
              </a:rPr>
              <a:t>the security of an algorithm increases with the length of the key used</a:t>
            </a:r>
            <a:r>
              <a:rPr lang="en-US" sz="2200" dirty="0">
                <a:latin typeface="Cabin Sketch" panose="020B0503050202020004" pitchFamily="34" charset="0"/>
              </a:rPr>
              <a:t>. </a:t>
            </a:r>
            <a:endParaRPr lang="en-US" sz="2200" dirty="0" smtClean="0">
              <a:latin typeface="Cabin Sketch" panose="020B0503050202020004" pitchFamily="34" charset="0"/>
            </a:endParaRPr>
          </a:p>
          <a:p>
            <a:r>
              <a:rPr lang="en-US" sz="2200" dirty="0" smtClean="0">
                <a:solidFill>
                  <a:schemeClr val="accent3">
                    <a:lumMod val="20000"/>
                    <a:lumOff val="80000"/>
                  </a:schemeClr>
                </a:solidFill>
                <a:latin typeface="Cabin Sketch" panose="020B0503050202020004" pitchFamily="34" charset="0"/>
              </a:rPr>
              <a:t>A </a:t>
            </a:r>
            <a:r>
              <a:rPr lang="en-US" sz="2200" dirty="0">
                <a:solidFill>
                  <a:schemeClr val="accent3">
                    <a:lumMod val="20000"/>
                    <a:lumOff val="80000"/>
                  </a:schemeClr>
                </a:solidFill>
                <a:latin typeface="Cabin Sketch" panose="020B0503050202020004" pitchFamily="34" charset="0"/>
              </a:rPr>
              <a:t>brute-force attack can always be used to break an encryption. To break DES with a key length of 56 bit, somebody would have to test up to 256 possible keys before the right one is found. In 1998, it took for example 56 hours before </a:t>
            </a:r>
            <a:r>
              <a:rPr lang="en-US" sz="2200" dirty="0" smtClean="0">
                <a:solidFill>
                  <a:schemeClr val="accent3">
                    <a:lumMod val="20000"/>
                    <a:lumOff val="80000"/>
                  </a:schemeClr>
                </a:solidFill>
                <a:latin typeface="Cabin Sketch" panose="020B0503050202020004" pitchFamily="34" charset="0"/>
              </a:rPr>
              <a:t>a DES </a:t>
            </a:r>
            <a:r>
              <a:rPr lang="en-US" sz="2200" dirty="0">
                <a:solidFill>
                  <a:schemeClr val="accent3">
                    <a:lumMod val="20000"/>
                    <a:lumOff val="80000"/>
                  </a:schemeClr>
                </a:solidFill>
                <a:latin typeface="Cabin Sketch" panose="020B0503050202020004" pitchFamily="34" charset="0"/>
              </a:rPr>
              <a:t>cracking machine found the key used </a:t>
            </a:r>
            <a:r>
              <a:rPr lang="en-US" sz="2200" dirty="0">
                <a:solidFill>
                  <a:schemeClr val="accent3">
                    <a:lumMod val="20000"/>
                    <a:lumOff val="80000"/>
                  </a:schemeClr>
                </a:solidFill>
              </a:rPr>
              <a:t>[http://www.rsa.com/raslabs/ des2/]. </a:t>
            </a:r>
            <a:endParaRPr lang="en-US" sz="2200" dirty="0" smtClean="0">
              <a:solidFill>
                <a:schemeClr val="accent3">
                  <a:lumMod val="20000"/>
                  <a:lumOff val="80000"/>
                </a:schemeClr>
              </a:solidFill>
            </a:endParaRPr>
          </a:p>
          <a:p>
            <a:r>
              <a:rPr lang="en-US" sz="2200" dirty="0" smtClean="0">
                <a:solidFill>
                  <a:schemeClr val="accent3">
                    <a:lumMod val="20000"/>
                    <a:lumOff val="80000"/>
                  </a:schemeClr>
                </a:solidFill>
                <a:latin typeface="Cabin Sketch" panose="020B0503050202020004" pitchFamily="34" charset="0"/>
              </a:rPr>
              <a:t>The </a:t>
            </a:r>
            <a:r>
              <a:rPr lang="en-US" sz="2200" dirty="0">
                <a:solidFill>
                  <a:schemeClr val="accent3">
                    <a:lumMod val="20000"/>
                    <a:lumOff val="80000"/>
                  </a:schemeClr>
                </a:solidFill>
                <a:latin typeface="Cabin Sketch" panose="020B0503050202020004" pitchFamily="34" charset="0"/>
              </a:rPr>
              <a:t>key length used to encrypt data should be increased regularly to keep up with increasing computing power. DES, with only 56 bit is in the meantime considered as too weak to protect important data. The US government for example has been using </a:t>
            </a:r>
            <a:r>
              <a:rPr lang="en-US" sz="2200" dirty="0" err="1">
                <a:solidFill>
                  <a:schemeClr val="accent3">
                    <a:lumMod val="20000"/>
                    <a:lumOff val="80000"/>
                  </a:schemeClr>
                </a:solidFill>
                <a:latin typeface="Cabin Sketch" panose="020B0503050202020004" pitchFamily="34" charset="0"/>
              </a:rPr>
              <a:t>TripIe</a:t>
            </a:r>
            <a:r>
              <a:rPr lang="en-US" sz="2200" dirty="0">
                <a:solidFill>
                  <a:schemeClr val="accent3">
                    <a:lumMod val="20000"/>
                    <a:lumOff val="80000"/>
                  </a:schemeClr>
                </a:solidFill>
                <a:latin typeface="Cabin Sketch" panose="020B0503050202020004" pitchFamily="34" charset="0"/>
              </a:rPr>
              <a:t> DES, instead of DES, since November 1998 and will switch to AES, as soon as it is available. For </a:t>
            </a:r>
            <a:r>
              <a:rPr lang="en-US" sz="2200" dirty="0" smtClean="0">
                <a:solidFill>
                  <a:schemeClr val="accent3">
                    <a:lumMod val="20000"/>
                    <a:lumOff val="80000"/>
                  </a:schemeClr>
                </a:solidFill>
                <a:latin typeface="Cabin Sketch" panose="020B0503050202020004" pitchFamily="34" charset="0"/>
              </a:rPr>
              <a:t>symmetric </a:t>
            </a:r>
            <a:r>
              <a:rPr lang="en-US" sz="2200" dirty="0">
                <a:solidFill>
                  <a:schemeClr val="accent3">
                    <a:lumMod val="20000"/>
                    <a:lumOff val="80000"/>
                  </a:schemeClr>
                </a:solidFill>
                <a:latin typeface="Cabin Sketch" panose="020B0503050202020004" pitchFamily="34" charset="0"/>
              </a:rPr>
              <a:t>crypto systems, a key length of 128 bit should be used today</a:t>
            </a:r>
            <a:r>
              <a:rPr lang="en-US" sz="2200" dirty="0" smtClean="0">
                <a:solidFill>
                  <a:schemeClr val="accent3">
                    <a:lumMod val="20000"/>
                    <a:lumOff val="80000"/>
                  </a:schemeClr>
                </a:solidFill>
                <a:latin typeface="Cabin Sketch" panose="020B0503050202020004" pitchFamily="34" charset="0"/>
              </a:rPr>
              <a:t>. </a:t>
            </a:r>
            <a:endParaRPr lang="en-US" sz="22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3633392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77E600"/>
                </a:solidFill>
                <a:latin typeface="Cabin Sketch" panose="020B0503050202020004" pitchFamily="34" charset="0"/>
              </a:rPr>
              <a:t>Cryptographic Tools</a:t>
            </a:r>
          </a:p>
        </p:txBody>
      </p:sp>
      <p:sp>
        <p:nvSpPr>
          <p:cNvPr id="3" name="Content Placeholder 2"/>
          <p:cNvSpPr>
            <a:spLocks noGrp="1"/>
          </p:cNvSpPr>
          <p:nvPr>
            <p:ph idx="1"/>
          </p:nvPr>
        </p:nvSpPr>
        <p:spPr/>
        <p:txBody>
          <a:bodyPr>
            <a:normAutofit/>
          </a:bodyPr>
          <a:lstStyle/>
          <a:p>
            <a:r>
              <a:rPr lang="en-US" sz="2400" dirty="0">
                <a:solidFill>
                  <a:schemeClr val="accent3">
                    <a:lumMod val="20000"/>
                    <a:lumOff val="80000"/>
                  </a:schemeClr>
                </a:solidFill>
                <a:latin typeface="Cabin Sketch" panose="020B0503050202020004" pitchFamily="34" charset="0"/>
              </a:rPr>
              <a:t>There are several ways cryptography is used to secure operations and data. The following section highlights the most important ones.</a:t>
            </a: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3400360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77E600"/>
                </a:solidFill>
                <a:latin typeface="Cabin Sketch" panose="020B0503050202020004" pitchFamily="34" charset="0"/>
              </a:rPr>
              <a:t>Hash</a:t>
            </a:r>
          </a:p>
        </p:txBody>
      </p:sp>
      <p:sp>
        <p:nvSpPr>
          <p:cNvPr id="3" name="Content Placeholder 2"/>
          <p:cNvSpPr>
            <a:spLocks noGrp="1"/>
          </p:cNvSpPr>
          <p:nvPr>
            <p:ph idx="1"/>
          </p:nvPr>
        </p:nvSpPr>
        <p:spPr/>
        <p:txBody>
          <a:bodyPr>
            <a:normAutofit/>
          </a:bodyPr>
          <a:lstStyle/>
          <a:p>
            <a:r>
              <a:rPr lang="en-US" sz="2000" dirty="0">
                <a:solidFill>
                  <a:schemeClr val="accent3">
                    <a:lumMod val="20000"/>
                    <a:lumOff val="80000"/>
                  </a:schemeClr>
                </a:solidFill>
                <a:latin typeface="Cabin Sketch" panose="020B0503050202020004" pitchFamily="34" charset="0"/>
              </a:rPr>
              <a:t>A hash function is a one-way function that generates a fixed-length string. the </a:t>
            </a:r>
            <a:r>
              <a:rPr lang="en-US" sz="2000" dirty="0" smtClean="0">
                <a:solidFill>
                  <a:schemeClr val="accent3">
                    <a:lumMod val="20000"/>
                    <a:lumOff val="80000"/>
                  </a:schemeClr>
                </a:solidFill>
                <a:latin typeface="Cabin Sketch" panose="020B0503050202020004" pitchFamily="34" charset="0"/>
              </a:rPr>
              <a:t>hash, </a:t>
            </a:r>
            <a:r>
              <a:rPr lang="en-US" sz="2000" dirty="0">
                <a:solidFill>
                  <a:schemeClr val="accent3">
                    <a:lumMod val="20000"/>
                    <a:lumOff val="80000"/>
                  </a:schemeClr>
                </a:solidFill>
                <a:latin typeface="Cabin Sketch" panose="020B0503050202020004" pitchFamily="34" charset="0"/>
              </a:rPr>
              <a:t>out of a given input. A one-way function is a function that is hard to invert. Due to this </a:t>
            </a:r>
            <a:r>
              <a:rPr lang="en-US" sz="2000" dirty="0" smtClean="0">
                <a:solidFill>
                  <a:schemeClr val="accent3">
                    <a:lumMod val="20000"/>
                    <a:lumOff val="80000"/>
                  </a:schemeClr>
                </a:solidFill>
                <a:latin typeface="Cabin Sketch" panose="020B0503050202020004" pitchFamily="34" charset="0"/>
              </a:rPr>
              <a:t>characteristic. </a:t>
            </a:r>
            <a:r>
              <a:rPr lang="en-US" sz="2000" dirty="0">
                <a:solidFill>
                  <a:schemeClr val="accent3">
                    <a:lumMod val="20000"/>
                    <a:lumOff val="80000"/>
                  </a:schemeClr>
                </a:solidFill>
                <a:latin typeface="Cabin Sketch" panose="020B0503050202020004" pitchFamily="34" charset="0"/>
              </a:rPr>
              <a:t>the hash of a document is also sometimes called the message digest or digital fingerprint. A hash is often attached to a document </a:t>
            </a:r>
            <a:r>
              <a:rPr lang="en-US" sz="2000" dirty="0" smtClean="0">
                <a:solidFill>
                  <a:schemeClr val="accent3">
                    <a:lumMod val="20000"/>
                    <a:lumOff val="80000"/>
                  </a:schemeClr>
                </a:solidFill>
                <a:latin typeface="Cabin Sketch" panose="020B0503050202020004" pitchFamily="34" charset="0"/>
              </a:rPr>
              <a:t>which </a:t>
            </a:r>
            <a:r>
              <a:rPr lang="en-US" sz="2000" dirty="0">
                <a:solidFill>
                  <a:schemeClr val="accent3">
                    <a:lumMod val="20000"/>
                    <a:lumOff val="80000"/>
                  </a:schemeClr>
                </a:solidFill>
                <a:latin typeface="Cabin Sketch" panose="020B0503050202020004" pitchFamily="34" charset="0"/>
              </a:rPr>
              <a:t>is transferred to the recipient. The recipient then uses the same hash function to generate a hash himself</a:t>
            </a:r>
            <a:r>
              <a:rPr lang="en-US" sz="2000" dirty="0">
                <a:latin typeface="Cabin Sketch" panose="020B0503050202020004" pitchFamily="34" charset="0"/>
              </a:rPr>
              <a:t>. </a:t>
            </a:r>
            <a:r>
              <a:rPr lang="en-US" sz="2000" dirty="0">
                <a:solidFill>
                  <a:schemeClr val="accent1"/>
                </a:solidFill>
                <a:latin typeface="Cabin Sketch" panose="020B0503050202020004" pitchFamily="34" charset="0"/>
              </a:rPr>
              <a:t>If this hash and the received hash are not identical, then the data was changed during </a:t>
            </a:r>
            <a:r>
              <a:rPr lang="en-US" sz="2000" dirty="0" smtClean="0">
                <a:solidFill>
                  <a:schemeClr val="accent1"/>
                </a:solidFill>
                <a:latin typeface="Cabin Sketch" panose="020B0503050202020004" pitchFamily="34" charset="0"/>
              </a:rPr>
              <a:t>transmission.</a:t>
            </a:r>
            <a:endParaRPr lang="en-US" sz="2000" dirty="0">
              <a:solidFill>
                <a:schemeClr val="accent1"/>
              </a:solidFill>
              <a:latin typeface="Cabin Sketch" panose="020B0503050202020004" pitchFamily="34" charset="0"/>
            </a:endParaRPr>
          </a:p>
        </p:txBody>
      </p:sp>
      <p:grpSp>
        <p:nvGrpSpPr>
          <p:cNvPr id="6" name="Group 5"/>
          <p:cNvGrpSpPr/>
          <p:nvPr/>
        </p:nvGrpSpPr>
        <p:grpSpPr>
          <a:xfrm>
            <a:off x="4114800" y="3643745"/>
            <a:ext cx="4010383" cy="3020291"/>
            <a:chOff x="4114800" y="3643745"/>
            <a:chExt cx="4010383" cy="3020291"/>
          </a:xfrm>
        </p:grpSpPr>
        <p:sp>
          <p:nvSpPr>
            <p:cNvPr id="5" name="Rectangle 4"/>
            <p:cNvSpPr/>
            <p:nvPr/>
          </p:nvSpPr>
          <p:spPr>
            <a:xfrm>
              <a:off x="4114800" y="3643745"/>
              <a:ext cx="3906982" cy="30202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60781" y="3701327"/>
              <a:ext cx="3864402" cy="2962709"/>
            </a:xfrm>
            <a:prstGeom prst="rect">
              <a:avLst/>
            </a:prstGeom>
          </p:spPr>
        </p:pic>
      </p:grpSp>
      <p:pic>
        <p:nvPicPr>
          <p:cNvPr id="7" name="Picture 6"/>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1321717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75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77E600"/>
                </a:solidFill>
                <a:latin typeface="Cabin Sketch" panose="020B0503050202020004" pitchFamily="34" charset="0"/>
              </a:rPr>
              <a:t>Message Authentication Code (MAC)</a:t>
            </a:r>
          </a:p>
        </p:txBody>
      </p:sp>
      <p:sp>
        <p:nvSpPr>
          <p:cNvPr id="3" name="Content Placeholder 2"/>
          <p:cNvSpPr>
            <a:spLocks noGrp="1"/>
          </p:cNvSpPr>
          <p:nvPr>
            <p:ph idx="1"/>
          </p:nvPr>
        </p:nvSpPr>
        <p:spPr/>
        <p:txBody>
          <a:bodyPr>
            <a:normAutofit/>
          </a:bodyPr>
          <a:lstStyle/>
          <a:p>
            <a:r>
              <a:rPr lang="en-US" sz="2400" dirty="0">
                <a:solidFill>
                  <a:schemeClr val="accent2"/>
                </a:solidFill>
                <a:latin typeface="Cabin Sketch" panose="020B0503050202020004" pitchFamily="34" charset="0"/>
              </a:rPr>
              <a:t>A MAC is an </a:t>
            </a:r>
            <a:r>
              <a:rPr lang="en-US" sz="2400" dirty="0" smtClean="0">
                <a:solidFill>
                  <a:schemeClr val="accent2"/>
                </a:solidFill>
                <a:latin typeface="Cabin Sketch" panose="020B0503050202020004" pitchFamily="34" charset="0"/>
              </a:rPr>
              <a:t>authentication </a:t>
            </a:r>
            <a:r>
              <a:rPr lang="en-US" sz="2400" dirty="0">
                <a:solidFill>
                  <a:schemeClr val="accent2"/>
                </a:solidFill>
                <a:latin typeface="Cabin Sketch" panose="020B0503050202020004" pitchFamily="34" charset="0"/>
              </a:rPr>
              <a:t>tag or checksum computed by applying a secret key to a message. </a:t>
            </a:r>
            <a:r>
              <a:rPr lang="en-US" sz="2400" dirty="0">
                <a:solidFill>
                  <a:schemeClr val="accent1"/>
                </a:solidFill>
                <a:latin typeface="Cabin Sketch" panose="020B0503050202020004" pitchFamily="34" charset="0"/>
              </a:rPr>
              <a:t>The MAC is always verified using the same key. </a:t>
            </a:r>
            <a:r>
              <a:rPr lang="en-US" sz="2400" dirty="0">
                <a:solidFill>
                  <a:schemeClr val="accent3">
                    <a:lumMod val="20000"/>
                    <a:lumOff val="80000"/>
                  </a:schemeClr>
                </a:solidFill>
                <a:latin typeface="Cabin Sketch" panose="020B0503050202020004" pitchFamily="34" charset="0"/>
              </a:rPr>
              <a:t>The generation of a MAC can be based on a hash </a:t>
            </a:r>
            <a:r>
              <a:rPr lang="en-US" sz="2400" dirty="0" smtClean="0">
                <a:solidFill>
                  <a:schemeClr val="accent3">
                    <a:lumMod val="20000"/>
                    <a:lumOff val="80000"/>
                  </a:schemeClr>
                </a:solidFill>
                <a:latin typeface="Cabin Sketch" panose="020B0503050202020004" pitchFamily="34" charset="0"/>
              </a:rPr>
              <a:t>function, </a:t>
            </a:r>
            <a:r>
              <a:rPr lang="en-US" sz="2400" dirty="0">
                <a:solidFill>
                  <a:schemeClr val="accent3">
                    <a:lumMod val="20000"/>
                    <a:lumOff val="80000"/>
                  </a:schemeClr>
                </a:solidFill>
                <a:latin typeface="Cabin Sketch" panose="020B0503050202020004" pitchFamily="34" charset="0"/>
              </a:rPr>
              <a:t>on a stream-cipher or on a block-cipher algorithm. In the Internet, MACs are often generated using the MD5 algorithm</a:t>
            </a:r>
            <a:r>
              <a:rPr lang="en-US" sz="2400" dirty="0">
                <a:latin typeface="Cabin Sketch" panose="020B0503050202020004" pitchFamily="34" charset="0"/>
              </a:rPr>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9400" y="4107873"/>
            <a:ext cx="6553200" cy="2438400"/>
          </a:xfrm>
          <a:prstGeom prst="rect">
            <a:avLst/>
          </a:prstGeom>
        </p:spPr>
      </p:pic>
      <p:pic>
        <p:nvPicPr>
          <p:cNvPr id="5" name="Picture 4"/>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665717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7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77E600"/>
                </a:solidFill>
                <a:latin typeface="Cabin Sketch" panose="020B0503050202020004" pitchFamily="34" charset="0"/>
              </a:rPr>
              <a:t>Digital Signature</a:t>
            </a:r>
            <a:endParaRPr lang="en-US" sz="3600" b="1" dirty="0">
              <a:solidFill>
                <a:srgbClr val="77E600"/>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a:solidFill>
                  <a:schemeClr val="accent3">
                    <a:lumMod val="20000"/>
                    <a:lumOff val="80000"/>
                  </a:schemeClr>
                </a:solidFill>
                <a:latin typeface="Cabin Sketch" panose="020B0503050202020004" pitchFamily="34" charset="0"/>
              </a:rPr>
              <a:t>The signature on a contract or a letter shows and guarantees to the recipient the identity of the sender. Today. more and more data. orders. or emails are transmitted </a:t>
            </a:r>
            <a:r>
              <a:rPr lang="en-US" sz="2400" dirty="0" smtClean="0">
                <a:solidFill>
                  <a:schemeClr val="accent3">
                    <a:lumMod val="20000"/>
                    <a:lumOff val="80000"/>
                  </a:schemeClr>
                </a:solidFill>
                <a:latin typeface="Cabin Sketch" panose="020B0503050202020004" pitchFamily="34" charset="0"/>
              </a:rPr>
              <a:t>electronically. </a:t>
            </a:r>
            <a:r>
              <a:rPr lang="en-US" sz="2400" dirty="0">
                <a:solidFill>
                  <a:schemeClr val="accent3">
                    <a:lumMod val="20000"/>
                    <a:lumOff val="80000"/>
                  </a:schemeClr>
                </a:solidFill>
                <a:latin typeface="Cabin Sketch" panose="020B0503050202020004" pitchFamily="34" charset="0"/>
              </a:rPr>
              <a:t>but most of the recipients today just have to trust that the data is coming from the person listed as the sender. It is quite simple to fake an email by attaching a wrong sender address.</a:t>
            </a: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3919270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77E600"/>
                </a:solidFill>
                <a:latin typeface="Cabin Sketch" panose="020B0503050202020004" pitchFamily="34" charset="0"/>
              </a:rPr>
              <a:t>Security</a:t>
            </a:r>
            <a:endParaRPr lang="en-US" sz="3600" b="1" dirty="0">
              <a:solidFill>
                <a:srgbClr val="77E600"/>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smtClean="0">
                <a:solidFill>
                  <a:schemeClr val="accent3">
                    <a:lumMod val="20000"/>
                    <a:lumOff val="80000"/>
                  </a:schemeClr>
                </a:solidFill>
                <a:latin typeface="Cabin Sketch" panose="020B0503050202020004" pitchFamily="34" charset="0"/>
              </a:rPr>
              <a:t>Security issues are critical for the success of Pervasive Computing. Because Pervasive Computing and mobile e-business may provide millions of people with the power to move trillions of dollars in goods or money by a few mouse clicks, the security of e-business transactions is a top priority. </a:t>
            </a:r>
          </a:p>
          <a:p>
            <a:r>
              <a:rPr lang="en-US" sz="2400" dirty="0">
                <a:solidFill>
                  <a:schemeClr val="accent3">
                    <a:lumMod val="20000"/>
                    <a:lumOff val="80000"/>
                  </a:schemeClr>
                </a:solidFill>
                <a:latin typeface="Cabin Sketch" panose="020B0503050202020004" pitchFamily="34" charset="0"/>
              </a:rPr>
              <a:t>T</a:t>
            </a:r>
            <a:r>
              <a:rPr lang="en-US" sz="2400" dirty="0" smtClean="0">
                <a:solidFill>
                  <a:schemeClr val="accent3">
                    <a:lumMod val="20000"/>
                    <a:lumOff val="80000"/>
                  </a:schemeClr>
                </a:solidFill>
                <a:latin typeface="Cabin Sketch" panose="020B0503050202020004" pitchFamily="34" charset="0"/>
              </a:rPr>
              <a:t>he new challenges that appear when business is moved from traditional stores to mobile devices connected to the Internet.</a:t>
            </a:r>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3400534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77E600"/>
                </a:solidFill>
                <a:latin typeface="Cabin Sketch" panose="020B0503050202020004" pitchFamily="34" charset="0"/>
              </a:rPr>
              <a:t>Digital Signature</a:t>
            </a:r>
            <a:endParaRPr lang="en-US" sz="3600" dirty="0">
              <a:solidFill>
                <a:srgbClr val="77E600"/>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a:solidFill>
                  <a:schemeClr val="accent3">
                    <a:lumMod val="20000"/>
                    <a:lumOff val="80000"/>
                  </a:schemeClr>
                </a:solidFill>
                <a:latin typeface="Cabin Sketch" panose="020B0503050202020004" pitchFamily="34" charset="0"/>
              </a:rPr>
              <a:t>Digital Signatures enable the recipient to verify the identity of the sender and the origin as </a:t>
            </a:r>
            <a:r>
              <a:rPr lang="en-US" sz="2400" dirty="0" smtClean="0">
                <a:solidFill>
                  <a:schemeClr val="accent3">
                    <a:lumMod val="20000"/>
                    <a:lumOff val="80000"/>
                  </a:schemeClr>
                </a:solidFill>
                <a:latin typeface="Cabin Sketch" panose="020B0503050202020004" pitchFamily="34" charset="0"/>
              </a:rPr>
              <a:t>well </a:t>
            </a:r>
            <a:r>
              <a:rPr lang="en-US" sz="2400" dirty="0">
                <a:solidFill>
                  <a:schemeClr val="accent3">
                    <a:lumMod val="20000"/>
                    <a:lumOff val="80000"/>
                  </a:schemeClr>
                </a:solidFill>
                <a:latin typeface="Cabin Sketch" panose="020B0503050202020004" pitchFamily="34" charset="0"/>
              </a:rPr>
              <a:t>as the integrity of the document</a:t>
            </a:r>
            <a:r>
              <a:rPr lang="en-US" sz="2400" dirty="0" smtClean="0">
                <a:solidFill>
                  <a:schemeClr val="accent3">
                    <a:lumMod val="20000"/>
                    <a:lumOff val="80000"/>
                  </a:schemeClr>
                </a:solidFill>
                <a:latin typeface="Cabin Sketch" panose="020B0503050202020004" pitchFamily="34" charset="0"/>
              </a:rPr>
              <a:t>.</a:t>
            </a:r>
          </a:p>
          <a:p>
            <a:r>
              <a:rPr lang="en-US" sz="2400" dirty="0">
                <a:solidFill>
                  <a:schemeClr val="accent3">
                    <a:lumMod val="20000"/>
                    <a:lumOff val="80000"/>
                  </a:schemeClr>
                </a:solidFill>
                <a:latin typeface="Cabin Sketch" panose="020B0503050202020004" pitchFamily="34" charset="0"/>
              </a:rPr>
              <a:t>Digital Signatures are based on </a:t>
            </a:r>
            <a:r>
              <a:rPr lang="en-US" sz="2400" dirty="0" smtClean="0">
                <a:solidFill>
                  <a:schemeClr val="accent3">
                    <a:lumMod val="20000"/>
                    <a:lumOff val="80000"/>
                  </a:schemeClr>
                </a:solidFill>
                <a:latin typeface="Cabin Sketch" panose="020B0503050202020004" pitchFamily="34" charset="0"/>
              </a:rPr>
              <a:t>asymmetric cryptographic </a:t>
            </a:r>
            <a:r>
              <a:rPr lang="en-US" sz="2400" dirty="0">
                <a:solidFill>
                  <a:schemeClr val="accent3">
                    <a:lumMod val="20000"/>
                    <a:lumOff val="80000"/>
                  </a:schemeClr>
                </a:solidFill>
                <a:latin typeface="Cabin Sketch" panose="020B0503050202020004" pitchFamily="34" charset="0"/>
              </a:rPr>
              <a:t>algorithms. The documents are signed with the private key of the sender. The recipient can take the </a:t>
            </a:r>
            <a:r>
              <a:rPr lang="en-US" sz="2400" dirty="0" smtClean="0">
                <a:solidFill>
                  <a:schemeClr val="accent3">
                    <a:lumMod val="20000"/>
                    <a:lumOff val="80000"/>
                  </a:schemeClr>
                </a:solidFill>
                <a:latin typeface="Cabin Sketch" panose="020B0503050202020004" pitchFamily="34" charset="0"/>
              </a:rPr>
              <a:t>sender’s </a:t>
            </a:r>
            <a:r>
              <a:rPr lang="en-US" sz="2400" dirty="0">
                <a:solidFill>
                  <a:schemeClr val="accent3">
                    <a:lumMod val="20000"/>
                    <a:lumOff val="80000"/>
                  </a:schemeClr>
                </a:solidFill>
                <a:latin typeface="Cabin Sketch" panose="020B0503050202020004" pitchFamily="34" charset="0"/>
              </a:rPr>
              <a:t>public key, </a:t>
            </a:r>
            <a:r>
              <a:rPr lang="en-US" sz="2400" dirty="0" smtClean="0">
                <a:solidFill>
                  <a:schemeClr val="accent3">
                    <a:lumMod val="20000"/>
                    <a:lumOff val="80000"/>
                  </a:schemeClr>
                </a:solidFill>
                <a:latin typeface="Cabin Sketch" panose="020B0503050202020004" pitchFamily="34" charset="0"/>
              </a:rPr>
              <a:t>which </a:t>
            </a:r>
            <a:r>
              <a:rPr lang="en-US" sz="2400" dirty="0">
                <a:solidFill>
                  <a:schemeClr val="accent3">
                    <a:lumMod val="20000"/>
                    <a:lumOff val="80000"/>
                  </a:schemeClr>
                </a:solidFill>
                <a:latin typeface="Cabin Sketch" panose="020B0503050202020004" pitchFamily="34" charset="0"/>
              </a:rPr>
              <a:t>is provided to </a:t>
            </a:r>
            <a:r>
              <a:rPr lang="en-US" sz="2400" dirty="0" smtClean="0">
                <a:solidFill>
                  <a:schemeClr val="accent3">
                    <a:lumMod val="20000"/>
                    <a:lumOff val="80000"/>
                  </a:schemeClr>
                </a:solidFill>
                <a:latin typeface="Cabin Sketch" panose="020B0503050202020004" pitchFamily="34" charset="0"/>
              </a:rPr>
              <a:t>him </a:t>
            </a:r>
            <a:r>
              <a:rPr lang="en-US" sz="2400" dirty="0">
                <a:solidFill>
                  <a:schemeClr val="accent3">
                    <a:lumMod val="20000"/>
                    <a:lumOff val="80000"/>
                  </a:schemeClr>
                </a:solidFill>
                <a:latin typeface="Cabin Sketch" panose="020B0503050202020004" pitchFamily="34" charset="0"/>
              </a:rPr>
              <a:t>by a Trusted Third Party, and validate the integrity of the document he received. </a:t>
            </a:r>
            <a:endParaRPr lang="en-US" sz="2400" dirty="0" smtClean="0">
              <a:solidFill>
                <a:schemeClr val="accent3">
                  <a:lumMod val="20000"/>
                  <a:lumOff val="80000"/>
                </a:schemeClr>
              </a:solidFill>
              <a:latin typeface="Cabin Sketch" panose="020B0503050202020004" pitchFamily="34" charset="0"/>
            </a:endParaRPr>
          </a:p>
          <a:p>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8466" y="4001294"/>
            <a:ext cx="4875068" cy="2613036"/>
          </a:xfrm>
          <a:prstGeom prst="rect">
            <a:avLst/>
          </a:prstGeom>
        </p:spPr>
      </p:pic>
      <p:pic>
        <p:nvPicPr>
          <p:cNvPr id="5" name="Picture 4"/>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3954620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7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77E600"/>
                </a:solidFill>
                <a:latin typeface="Cabin Sketch" panose="020B0503050202020004" pitchFamily="34" charset="0"/>
              </a:rPr>
              <a:t>Symmetric Algorithms</a:t>
            </a:r>
          </a:p>
        </p:txBody>
      </p:sp>
      <p:sp>
        <p:nvSpPr>
          <p:cNvPr id="3" name="Content Placeholder 2"/>
          <p:cNvSpPr>
            <a:spLocks noGrp="1"/>
          </p:cNvSpPr>
          <p:nvPr>
            <p:ph idx="1"/>
          </p:nvPr>
        </p:nvSpPr>
        <p:spPr/>
        <p:txBody>
          <a:bodyPr>
            <a:normAutofit/>
          </a:bodyPr>
          <a:lstStyle/>
          <a:p>
            <a:r>
              <a:rPr lang="en-US" sz="2400" dirty="0">
                <a:solidFill>
                  <a:schemeClr val="accent3">
                    <a:lumMod val="20000"/>
                    <a:lumOff val="80000"/>
                  </a:schemeClr>
                </a:solidFill>
                <a:latin typeface="Cabin Sketch" panose="020B0503050202020004" pitchFamily="34" charset="0"/>
              </a:rPr>
              <a:t>Data Encryption Standard (DES</a:t>
            </a:r>
            <a:r>
              <a:rPr lang="en-US" sz="2400" dirty="0" smtClean="0">
                <a:solidFill>
                  <a:schemeClr val="accent3">
                    <a:lumMod val="20000"/>
                    <a:lumOff val="80000"/>
                  </a:schemeClr>
                </a:solidFill>
                <a:latin typeface="Cabin Sketch" panose="020B0503050202020004" pitchFamily="34" charset="0"/>
              </a:rPr>
              <a:t>)</a:t>
            </a:r>
          </a:p>
          <a:p>
            <a:r>
              <a:rPr lang="en-US" sz="2400" dirty="0">
                <a:solidFill>
                  <a:schemeClr val="accent3">
                    <a:lumMod val="20000"/>
                    <a:lumOff val="80000"/>
                  </a:schemeClr>
                </a:solidFill>
                <a:latin typeface="Cabin Sketch" panose="020B0503050202020004" pitchFamily="34" charset="0"/>
              </a:rPr>
              <a:t>Triple </a:t>
            </a:r>
            <a:r>
              <a:rPr lang="en-US" sz="2400" dirty="0" smtClean="0">
                <a:solidFill>
                  <a:schemeClr val="accent3">
                    <a:lumMod val="20000"/>
                    <a:lumOff val="80000"/>
                  </a:schemeClr>
                </a:solidFill>
                <a:latin typeface="Cabin Sketch" panose="020B0503050202020004" pitchFamily="34" charset="0"/>
              </a:rPr>
              <a:t>DES</a:t>
            </a:r>
          </a:p>
          <a:p>
            <a:r>
              <a:rPr lang="en-US" sz="2400" dirty="0">
                <a:solidFill>
                  <a:schemeClr val="accent3">
                    <a:lumMod val="20000"/>
                    <a:lumOff val="80000"/>
                  </a:schemeClr>
                </a:solidFill>
                <a:latin typeface="Cabin Sketch" panose="020B0503050202020004" pitchFamily="34" charset="0"/>
              </a:rPr>
              <a:t>Advanced Encryption Standard (AES</a:t>
            </a:r>
            <a:r>
              <a:rPr lang="en-US" sz="2400" dirty="0" smtClean="0">
                <a:solidFill>
                  <a:schemeClr val="accent3">
                    <a:lumMod val="20000"/>
                    <a:lumOff val="80000"/>
                  </a:schemeClr>
                </a:solidFill>
                <a:latin typeface="Cabin Sketch" panose="020B0503050202020004" pitchFamily="34" charset="0"/>
              </a:rPr>
              <a:t>)</a:t>
            </a:r>
          </a:p>
          <a:p>
            <a:r>
              <a:rPr lang="en-US" sz="2400" dirty="0">
                <a:solidFill>
                  <a:schemeClr val="accent3">
                    <a:lumMod val="20000"/>
                    <a:lumOff val="80000"/>
                  </a:schemeClr>
                </a:solidFill>
                <a:latin typeface="Cabin Sketch" panose="020B0503050202020004" pitchFamily="34" charset="0"/>
              </a:rPr>
              <a:t>RC2, RC4, </a:t>
            </a:r>
            <a:r>
              <a:rPr lang="en-US" sz="2400" dirty="0" smtClean="0">
                <a:solidFill>
                  <a:schemeClr val="accent3">
                    <a:lumMod val="20000"/>
                    <a:lumOff val="80000"/>
                  </a:schemeClr>
                </a:solidFill>
                <a:latin typeface="Cabin Sketch" panose="020B0503050202020004" pitchFamily="34" charset="0"/>
              </a:rPr>
              <a:t>RC5</a:t>
            </a:r>
          </a:p>
          <a:p>
            <a:endParaRPr lang="en-US" sz="2400" b="1" dirty="0" smtClean="0">
              <a:solidFill>
                <a:schemeClr val="accent3">
                  <a:lumMod val="20000"/>
                  <a:lumOff val="80000"/>
                </a:schemeClr>
              </a:solidFill>
              <a:latin typeface="Cabin Sketch" panose="020B0503050202020004" pitchFamily="34" charset="0"/>
            </a:endParaRPr>
          </a:p>
          <a:p>
            <a:endParaRPr lang="en-US" sz="2400" dirty="0" smtClean="0">
              <a:solidFill>
                <a:schemeClr val="accent3">
                  <a:lumMod val="20000"/>
                  <a:lumOff val="80000"/>
                </a:schemeClr>
              </a:solidFill>
              <a:latin typeface="Cabin Sketch" panose="020B0503050202020004" pitchFamily="34" charset="0"/>
            </a:endParaRPr>
          </a:p>
          <a:p>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509299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77E600"/>
                </a:solidFill>
                <a:latin typeface="Cabin Sketch" panose="020B0503050202020004" pitchFamily="34" charset="0"/>
              </a:rPr>
              <a:t>Data Encryption Standard (</a:t>
            </a:r>
            <a:r>
              <a:rPr lang="en-US" sz="3600" b="1" dirty="0" smtClean="0">
                <a:solidFill>
                  <a:srgbClr val="77E600"/>
                </a:solidFill>
                <a:latin typeface="Cabin Sketch" panose="020B0503050202020004" pitchFamily="34" charset="0"/>
              </a:rPr>
              <a:t>DES)</a:t>
            </a:r>
            <a:endParaRPr lang="en-US" sz="3600" b="1" dirty="0">
              <a:solidFill>
                <a:srgbClr val="77E600"/>
              </a:solidFill>
              <a:latin typeface="Cabin Sketch" panose="020B0503050202020004" pitchFamily="34" charset="0"/>
            </a:endParaRPr>
          </a:p>
        </p:txBody>
      </p:sp>
      <p:sp>
        <p:nvSpPr>
          <p:cNvPr id="3" name="Content Placeholder 2"/>
          <p:cNvSpPr>
            <a:spLocks noGrp="1"/>
          </p:cNvSpPr>
          <p:nvPr>
            <p:ph idx="1"/>
          </p:nvPr>
        </p:nvSpPr>
        <p:spPr/>
        <p:txBody>
          <a:bodyPr>
            <a:normAutofit fontScale="77500" lnSpcReduction="20000"/>
          </a:bodyPr>
          <a:lstStyle/>
          <a:p>
            <a:r>
              <a:rPr lang="en-US" dirty="0">
                <a:solidFill>
                  <a:schemeClr val="accent3">
                    <a:lumMod val="20000"/>
                    <a:lumOff val="80000"/>
                  </a:schemeClr>
                </a:solidFill>
                <a:latin typeface="Cabin Sketch" panose="020B0503050202020004" pitchFamily="34" charset="0"/>
              </a:rPr>
              <a:t>The Data Encryption Standard (DES) defines the Data Encryption Algorithm (DEA). Usually, DES and DEA are used interchangeable</a:t>
            </a:r>
            <a:r>
              <a:rPr lang="en-US" dirty="0" smtClean="0">
                <a:solidFill>
                  <a:schemeClr val="accent3">
                    <a:lumMod val="20000"/>
                    <a:lumOff val="80000"/>
                  </a:schemeClr>
                </a:solidFill>
                <a:latin typeface="Cabin Sketch" panose="020B0503050202020004" pitchFamily="34" charset="0"/>
              </a:rPr>
              <a:t>.</a:t>
            </a:r>
          </a:p>
          <a:p>
            <a:r>
              <a:rPr lang="en-US" dirty="0">
                <a:solidFill>
                  <a:schemeClr val="accent3">
                    <a:lumMod val="20000"/>
                    <a:lumOff val="80000"/>
                  </a:schemeClr>
                </a:solidFill>
                <a:latin typeface="Cabin Sketch" panose="020B0503050202020004" pitchFamily="34" charset="0"/>
              </a:rPr>
              <a:t>DEA is </a:t>
            </a:r>
            <a:r>
              <a:rPr lang="en-US" dirty="0" smtClean="0">
                <a:solidFill>
                  <a:schemeClr val="accent3">
                    <a:lumMod val="20000"/>
                    <a:lumOff val="80000"/>
                  </a:schemeClr>
                </a:solidFill>
                <a:latin typeface="Cabin Sketch" panose="020B0503050202020004" pitchFamily="34" charset="0"/>
              </a:rPr>
              <a:t>a symmetric </a:t>
            </a:r>
            <a:r>
              <a:rPr lang="en-US" dirty="0">
                <a:solidFill>
                  <a:schemeClr val="accent3">
                    <a:lumMod val="20000"/>
                    <a:lumOff val="80000"/>
                  </a:schemeClr>
                </a:solidFill>
                <a:latin typeface="Cabin Sketch" panose="020B0503050202020004" pitchFamily="34" charset="0"/>
              </a:rPr>
              <a:t>block-cipher algorithm developed by IBM in 1974. The US government declared DEA an official standard in 1977 and it is also defined in the ANSI standard X9.32. A lot of experts have studied DES extensively in searching for ways to break it, but no </a:t>
            </a:r>
            <a:r>
              <a:rPr lang="en-US" dirty="0" smtClean="0">
                <a:solidFill>
                  <a:schemeClr val="accent3">
                    <a:lumMod val="20000"/>
                    <a:lumOff val="80000"/>
                  </a:schemeClr>
                </a:solidFill>
                <a:latin typeface="Cabin Sketch" panose="020B0503050202020004" pitchFamily="34" charset="0"/>
              </a:rPr>
              <a:t>practical </a:t>
            </a:r>
            <a:r>
              <a:rPr lang="en-US" dirty="0">
                <a:solidFill>
                  <a:schemeClr val="accent3">
                    <a:lumMod val="20000"/>
                    <a:lumOff val="80000"/>
                  </a:schemeClr>
                </a:solidFill>
                <a:latin typeface="Cabin Sketch" panose="020B0503050202020004" pitchFamily="34" charset="0"/>
              </a:rPr>
              <a:t>and fast way was found so far</a:t>
            </a:r>
            <a:r>
              <a:rPr lang="en-US" dirty="0" smtClean="0">
                <a:solidFill>
                  <a:schemeClr val="accent3">
                    <a:lumMod val="20000"/>
                    <a:lumOff val="80000"/>
                  </a:schemeClr>
                </a:solidFill>
                <a:latin typeface="Cabin Sketch" panose="020B0503050202020004" pitchFamily="34" charset="0"/>
              </a:rPr>
              <a:t>.</a:t>
            </a:r>
          </a:p>
          <a:p>
            <a:r>
              <a:rPr lang="en-US" dirty="0">
                <a:solidFill>
                  <a:schemeClr val="accent3">
                    <a:lumMod val="20000"/>
                    <a:lumOff val="80000"/>
                  </a:schemeClr>
                </a:solidFill>
                <a:latin typeface="Cabin Sketch" panose="020B0503050202020004" pitchFamily="34" charset="0"/>
              </a:rPr>
              <a:t>Brute-force attacks or exhaustive key searches can be used to attacks break almost every </a:t>
            </a:r>
            <a:r>
              <a:rPr lang="en-US" dirty="0" smtClean="0">
                <a:solidFill>
                  <a:schemeClr val="accent3">
                    <a:lumMod val="20000"/>
                    <a:lumOff val="80000"/>
                  </a:schemeClr>
                </a:solidFill>
                <a:latin typeface="Cabin Sketch" panose="020B0503050202020004" pitchFamily="34" charset="0"/>
              </a:rPr>
              <a:t>cryptographic </a:t>
            </a:r>
            <a:r>
              <a:rPr lang="en-US" dirty="0">
                <a:solidFill>
                  <a:schemeClr val="accent3">
                    <a:lumMod val="20000"/>
                    <a:lumOff val="80000"/>
                  </a:schemeClr>
                </a:solidFill>
                <a:latin typeface="Cabin Sketch" panose="020B0503050202020004" pitchFamily="34" charset="0"/>
              </a:rPr>
              <a:t>algorithm, by simply trying each key until the correct one is found. On the average half of the possible keys have to be tested to have success. At the time DES was developed, it was considered secure against brute-force attacks. Building systems that could find the correct key using this technique in a reasonable time was too expensive at that time. Computing power has tremendously increased since the mid-seventies and therefore DES protects the data today no longer than for a few hours.</a:t>
            </a:r>
            <a:endParaRPr lang="en-US" dirty="0" smtClean="0">
              <a:solidFill>
                <a:schemeClr val="accent3">
                  <a:lumMod val="20000"/>
                  <a:lumOff val="80000"/>
                </a:schemeClr>
              </a:solidFill>
              <a:latin typeface="Cabin Sketch" panose="020B0503050202020004" pitchFamily="34" charset="0"/>
            </a:endParaRPr>
          </a:p>
          <a:p>
            <a:endParaRPr lang="en-US"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328253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77E600"/>
                </a:solidFill>
                <a:latin typeface="Cabin Sketch" panose="020B0503050202020004" pitchFamily="34" charset="0"/>
              </a:rPr>
              <a:t>Data Encryption Standard (DES)</a:t>
            </a:r>
            <a:endParaRPr lang="en-US" sz="3600" dirty="0">
              <a:solidFill>
                <a:srgbClr val="77E600"/>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a:solidFill>
                  <a:schemeClr val="accent3">
                    <a:lumMod val="20000"/>
                    <a:lumOff val="80000"/>
                  </a:schemeClr>
                </a:solidFill>
                <a:latin typeface="Cabin Sketch" panose="020B0503050202020004" pitchFamily="34" charset="0"/>
              </a:rPr>
              <a:t>DES uses a key length of 64 bits containing 8 parity bits; therefore the actual key size is only 56 bits. The DES block length is 64 bits. It operates in two modes: </a:t>
            </a:r>
            <a:r>
              <a:rPr lang="en-US" sz="2400" dirty="0" smtClean="0">
                <a:solidFill>
                  <a:schemeClr val="accent3">
                    <a:lumMod val="20000"/>
                    <a:lumOff val="80000"/>
                  </a:schemeClr>
                </a:solidFill>
                <a:latin typeface="Cabin Sketch" panose="020B0503050202020004" pitchFamily="34" charset="0"/>
              </a:rPr>
              <a:t>electronic </a:t>
            </a:r>
            <a:r>
              <a:rPr lang="en-US" sz="2400" dirty="0">
                <a:solidFill>
                  <a:schemeClr val="accent3">
                    <a:lumMod val="20000"/>
                    <a:lumOff val="80000"/>
                  </a:schemeClr>
                </a:solidFill>
                <a:latin typeface="Cabin Sketch" panose="020B0503050202020004" pitchFamily="34" charset="0"/>
              </a:rPr>
              <a:t>codebook mode (ECB) and cipher block chaining mode (CBC).</a:t>
            </a: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37406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77E600"/>
                </a:solidFill>
                <a:latin typeface="Cabin Sketch" panose="020B0503050202020004" pitchFamily="34" charset="0"/>
              </a:rPr>
              <a:t>ECB</a:t>
            </a:r>
          </a:p>
        </p:txBody>
      </p:sp>
      <p:sp>
        <p:nvSpPr>
          <p:cNvPr id="3" name="Content Placeholder 2"/>
          <p:cNvSpPr>
            <a:spLocks noGrp="1"/>
          </p:cNvSpPr>
          <p:nvPr>
            <p:ph idx="1"/>
          </p:nvPr>
        </p:nvSpPr>
        <p:spPr/>
        <p:txBody>
          <a:bodyPr>
            <a:normAutofit/>
          </a:bodyPr>
          <a:lstStyle/>
          <a:p>
            <a:r>
              <a:rPr lang="en-US" sz="2400" dirty="0" smtClean="0">
                <a:solidFill>
                  <a:schemeClr val="accent3">
                    <a:lumMod val="20000"/>
                    <a:lumOff val="80000"/>
                  </a:schemeClr>
                </a:solidFill>
                <a:latin typeface="Cabin Sketch" panose="020B0503050202020004" pitchFamily="34" charset="0"/>
              </a:rPr>
              <a:t>Electronic Codebook</a:t>
            </a:r>
          </a:p>
          <a:p>
            <a:r>
              <a:rPr lang="en-US" sz="2400" dirty="0">
                <a:solidFill>
                  <a:schemeClr val="accent3">
                    <a:lumMod val="20000"/>
                    <a:lumOff val="80000"/>
                  </a:schemeClr>
                </a:solidFill>
                <a:latin typeface="Cabin Sketch" panose="020B0503050202020004" pitchFamily="34" charset="0"/>
              </a:rPr>
              <a:t>ECB encrypts each block separately. Therefore the blocks can be encrypted or decrypted in parallel, </a:t>
            </a:r>
            <a:r>
              <a:rPr lang="en-US" sz="2400" dirty="0" smtClean="0">
                <a:solidFill>
                  <a:schemeClr val="accent3">
                    <a:lumMod val="20000"/>
                    <a:lumOff val="80000"/>
                  </a:schemeClr>
                </a:solidFill>
                <a:latin typeface="Cabin Sketch" panose="020B0503050202020004" pitchFamily="34" charset="0"/>
              </a:rPr>
              <a:t>which </a:t>
            </a:r>
            <a:r>
              <a:rPr lang="en-US" sz="2400" dirty="0">
                <a:solidFill>
                  <a:schemeClr val="accent3">
                    <a:lumMod val="20000"/>
                    <a:lumOff val="80000"/>
                  </a:schemeClr>
                </a:solidFill>
                <a:latin typeface="Cabin Sketch" panose="020B0503050202020004" pitchFamily="34" charset="0"/>
              </a:rPr>
              <a:t>leads to a better performance</a:t>
            </a:r>
            <a:r>
              <a:rPr lang="en-US" sz="2400" dirty="0" smtClean="0">
                <a:solidFill>
                  <a:schemeClr val="accent3">
                    <a:lumMod val="20000"/>
                    <a:lumOff val="80000"/>
                  </a:schemeClr>
                </a:solidFill>
                <a:latin typeface="Cabin Sketch" panose="020B0503050202020004" pitchFamily="34" charset="0"/>
              </a:rPr>
              <a:t>.</a:t>
            </a:r>
          </a:p>
          <a:p>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6865" y="3337261"/>
            <a:ext cx="4258269" cy="2667372"/>
          </a:xfrm>
          <a:prstGeom prst="rect">
            <a:avLst/>
          </a:prstGeom>
        </p:spPr>
      </p:pic>
      <p:pic>
        <p:nvPicPr>
          <p:cNvPr id="5" name="Picture 4"/>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2985270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7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77E600"/>
                </a:solidFill>
                <a:latin typeface="Cabin Sketch" panose="020B0503050202020004" pitchFamily="34" charset="0"/>
              </a:rPr>
              <a:t>CBC</a:t>
            </a:r>
            <a:endParaRPr lang="en-US" sz="3600" b="1" dirty="0">
              <a:solidFill>
                <a:srgbClr val="77E600"/>
              </a:solidFill>
              <a:latin typeface="Cabin Sketch" panose="020B0503050202020004" pitchFamily="34" charset="0"/>
            </a:endParaRPr>
          </a:p>
        </p:txBody>
      </p:sp>
      <p:sp>
        <p:nvSpPr>
          <p:cNvPr id="3" name="Content Placeholder 2"/>
          <p:cNvSpPr>
            <a:spLocks noGrp="1"/>
          </p:cNvSpPr>
          <p:nvPr>
            <p:ph idx="1"/>
          </p:nvPr>
        </p:nvSpPr>
        <p:spPr>
          <a:xfrm>
            <a:off x="838200" y="1825625"/>
            <a:ext cx="6092698" cy="4351338"/>
          </a:xfrm>
        </p:spPr>
        <p:txBody>
          <a:bodyPr>
            <a:normAutofit/>
          </a:bodyPr>
          <a:lstStyle/>
          <a:p>
            <a:r>
              <a:rPr lang="en-US" sz="2400" dirty="0">
                <a:solidFill>
                  <a:schemeClr val="accent3">
                    <a:lumMod val="20000"/>
                    <a:lumOff val="80000"/>
                  </a:schemeClr>
                </a:solidFill>
                <a:latin typeface="Cabin Sketch" panose="020B0503050202020004" pitchFamily="34" charset="0"/>
              </a:rPr>
              <a:t>C</a:t>
            </a:r>
            <a:r>
              <a:rPr lang="en-US" sz="2400" dirty="0" smtClean="0">
                <a:solidFill>
                  <a:schemeClr val="accent3">
                    <a:lumMod val="20000"/>
                    <a:lumOff val="80000"/>
                  </a:schemeClr>
                </a:solidFill>
                <a:latin typeface="Cabin Sketch" panose="020B0503050202020004" pitchFamily="34" charset="0"/>
              </a:rPr>
              <a:t>ipher Block Chaining</a:t>
            </a:r>
          </a:p>
          <a:p>
            <a:r>
              <a:rPr lang="en-US" sz="2400" dirty="0">
                <a:solidFill>
                  <a:schemeClr val="accent3">
                    <a:lumMod val="20000"/>
                    <a:lumOff val="80000"/>
                  </a:schemeClr>
                </a:solidFill>
                <a:latin typeface="Cabin Sketch" panose="020B0503050202020004" pitchFamily="34" charset="0"/>
              </a:rPr>
              <a:t>In the CBC mode, each block is combined with the encrypted previous block using an XOR operation, before this block is encrypted. This has the advantage that the same plain text block results in another encrypted block, depending on the text that was </a:t>
            </a:r>
            <a:r>
              <a:rPr lang="en-US" sz="2400" dirty="0" smtClean="0">
                <a:solidFill>
                  <a:schemeClr val="accent3">
                    <a:lumMod val="20000"/>
                    <a:lumOff val="80000"/>
                  </a:schemeClr>
                </a:solidFill>
                <a:latin typeface="Cabin Sketch" panose="020B0503050202020004" pitchFamily="34" charset="0"/>
              </a:rPr>
              <a:t>encrypted </a:t>
            </a:r>
            <a:r>
              <a:rPr lang="en-US" sz="2400" dirty="0">
                <a:solidFill>
                  <a:schemeClr val="accent3">
                    <a:lumMod val="20000"/>
                    <a:lumOff val="80000"/>
                  </a:schemeClr>
                </a:solidFill>
                <a:latin typeface="Cabin Sketch" panose="020B0503050202020004" pitchFamily="34" charset="0"/>
              </a:rPr>
              <a:t>before. To start the encryption, the first block is combined with the Initial Chaining Vector.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30898" y="2221410"/>
            <a:ext cx="4553585" cy="3781953"/>
          </a:xfrm>
          <a:prstGeom prst="rect">
            <a:avLst/>
          </a:prstGeom>
        </p:spPr>
      </p:pic>
      <p:pic>
        <p:nvPicPr>
          <p:cNvPr id="5" name="Picture 4"/>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3202802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7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77E600"/>
                </a:solidFill>
                <a:latin typeface="Cabin Sketch" panose="020B0503050202020004" pitchFamily="34" charset="0"/>
              </a:rPr>
              <a:t>Triple </a:t>
            </a:r>
            <a:r>
              <a:rPr lang="en-US" sz="3600" b="1" dirty="0">
                <a:solidFill>
                  <a:srgbClr val="77E600"/>
                </a:solidFill>
                <a:latin typeface="Cabin Sketch" panose="020B0503050202020004" pitchFamily="34" charset="0"/>
              </a:rPr>
              <a:t>DES</a:t>
            </a:r>
          </a:p>
        </p:txBody>
      </p:sp>
      <p:sp>
        <p:nvSpPr>
          <p:cNvPr id="3" name="Content Placeholder 2"/>
          <p:cNvSpPr>
            <a:spLocks noGrp="1"/>
          </p:cNvSpPr>
          <p:nvPr>
            <p:ph idx="1"/>
          </p:nvPr>
        </p:nvSpPr>
        <p:spPr/>
        <p:txBody>
          <a:bodyPr>
            <a:normAutofit/>
          </a:bodyPr>
          <a:lstStyle/>
          <a:p>
            <a:r>
              <a:rPr lang="en-US" sz="2400" dirty="0" smtClean="0">
                <a:solidFill>
                  <a:schemeClr val="accent3">
                    <a:lumMod val="20000"/>
                    <a:lumOff val="80000"/>
                  </a:schemeClr>
                </a:solidFill>
                <a:latin typeface="Cabin Sketch" panose="020B0503050202020004" pitchFamily="34" charset="0"/>
              </a:rPr>
              <a:t>Triple </a:t>
            </a:r>
            <a:r>
              <a:rPr lang="en-US" sz="2400" dirty="0">
                <a:solidFill>
                  <a:schemeClr val="accent3">
                    <a:lumMod val="20000"/>
                    <a:lumOff val="80000"/>
                  </a:schemeClr>
                </a:solidFill>
                <a:latin typeface="Cabin Sketch" panose="020B0503050202020004" pitchFamily="34" charset="0"/>
              </a:rPr>
              <a:t>DES makes encryption with DES more secure </a:t>
            </a:r>
            <a:r>
              <a:rPr lang="en-US" sz="2400" dirty="0" smtClean="0">
                <a:solidFill>
                  <a:schemeClr val="accent3">
                    <a:lumMod val="20000"/>
                    <a:lumOff val="80000"/>
                  </a:schemeClr>
                </a:solidFill>
                <a:latin typeface="Cabin Sketch" panose="020B0503050202020004" pitchFamily="34" charset="0"/>
              </a:rPr>
              <a:t>by applying </a:t>
            </a:r>
            <a:r>
              <a:rPr lang="en-US" sz="2400" dirty="0">
                <a:solidFill>
                  <a:schemeClr val="accent3">
                    <a:lumMod val="20000"/>
                    <a:lumOff val="80000"/>
                  </a:schemeClr>
                </a:solidFill>
                <a:latin typeface="Cabin Sketch" panose="020B0503050202020004" pitchFamily="34" charset="0"/>
              </a:rPr>
              <a:t>three DES operations to the same plain text. The following four variations have been used in practice</a:t>
            </a:r>
            <a:r>
              <a:rPr lang="en-US" sz="2400" dirty="0" smtClean="0">
                <a:solidFill>
                  <a:schemeClr val="accent3">
                    <a:lumMod val="20000"/>
                    <a:lumOff val="80000"/>
                  </a:schemeClr>
                </a:solidFill>
                <a:latin typeface="Cabin Sketch" panose="020B0503050202020004" pitchFamily="34" charset="0"/>
              </a:rPr>
              <a:t>:</a:t>
            </a:r>
          </a:p>
          <a:p>
            <a:r>
              <a:rPr lang="en-US" sz="2400" dirty="0">
                <a:solidFill>
                  <a:schemeClr val="accent3">
                    <a:lumMod val="20000"/>
                    <a:lumOff val="80000"/>
                  </a:schemeClr>
                </a:solidFill>
                <a:latin typeface="Cabin Sketch" panose="020B0503050202020004" pitchFamily="34" charset="0"/>
              </a:rPr>
              <a:t>DES-EEE3: The input data is encrypted three times using the same key each time</a:t>
            </a:r>
            <a:r>
              <a:rPr lang="en-US" sz="2400" dirty="0" smtClean="0">
                <a:solidFill>
                  <a:schemeClr val="accent3">
                    <a:lumMod val="20000"/>
                    <a:lumOff val="80000"/>
                  </a:schemeClr>
                </a:solidFill>
                <a:latin typeface="Cabin Sketch" panose="020B0503050202020004" pitchFamily="34" charset="0"/>
              </a:rPr>
              <a:t>.</a:t>
            </a:r>
          </a:p>
          <a:p>
            <a:r>
              <a:rPr lang="en-US" sz="2400" dirty="0">
                <a:solidFill>
                  <a:schemeClr val="accent3">
                    <a:lumMod val="20000"/>
                    <a:lumOff val="80000"/>
                  </a:schemeClr>
                </a:solidFill>
                <a:latin typeface="Cabin Sketch" panose="020B0503050202020004" pitchFamily="34" charset="0"/>
              </a:rPr>
              <a:t>DES-EEE2: It is similar to DES-EEE3, but during the second encryption operation, a different key is used</a:t>
            </a:r>
            <a:r>
              <a:rPr lang="en-US" sz="2400" dirty="0" smtClean="0">
                <a:solidFill>
                  <a:schemeClr val="accent3">
                    <a:lumMod val="20000"/>
                    <a:lumOff val="80000"/>
                  </a:schemeClr>
                </a:solidFill>
                <a:latin typeface="Cabin Sketch" panose="020B0503050202020004" pitchFamily="34" charset="0"/>
              </a:rPr>
              <a:t>.</a:t>
            </a:r>
          </a:p>
          <a:p>
            <a:r>
              <a:rPr lang="en-US" sz="2400" dirty="0">
                <a:solidFill>
                  <a:schemeClr val="accent3">
                    <a:lumMod val="20000"/>
                    <a:lumOff val="80000"/>
                  </a:schemeClr>
                </a:solidFill>
                <a:latin typeface="Cabin Sketch" panose="020B0503050202020004" pitchFamily="34" charset="0"/>
              </a:rPr>
              <a:t>DES-EDE3: The data is first encrypted, then decrypted, and finally encrypted again, using a different key each time</a:t>
            </a:r>
            <a:r>
              <a:rPr lang="en-US" sz="2400" dirty="0" smtClean="0">
                <a:solidFill>
                  <a:schemeClr val="accent3">
                    <a:lumMod val="20000"/>
                    <a:lumOff val="80000"/>
                  </a:schemeClr>
                </a:solidFill>
                <a:latin typeface="Cabin Sketch" panose="020B0503050202020004" pitchFamily="34" charset="0"/>
              </a:rPr>
              <a:t>.</a:t>
            </a:r>
          </a:p>
          <a:p>
            <a:r>
              <a:rPr lang="en-US" sz="2400" dirty="0">
                <a:solidFill>
                  <a:schemeClr val="accent3">
                    <a:lumMod val="20000"/>
                    <a:lumOff val="80000"/>
                  </a:schemeClr>
                </a:solidFill>
                <a:latin typeface="Cabin Sketch" panose="020B0503050202020004" pitchFamily="34" charset="0"/>
              </a:rPr>
              <a:t>DES-EDE2: It is similar to DES-EDE3, but now the key for the first and the third encryption operation is the same.</a:t>
            </a:r>
            <a:endParaRPr lang="en-US" sz="2400" dirty="0" smtClean="0">
              <a:solidFill>
                <a:schemeClr val="accent3">
                  <a:lumMod val="20000"/>
                  <a:lumOff val="80000"/>
                </a:schemeClr>
              </a:solidFill>
              <a:latin typeface="Cabin Sketch" panose="020B0503050202020004" pitchFamily="34" charset="0"/>
            </a:endParaRPr>
          </a:p>
          <a:p>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3813399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77E600"/>
                </a:solidFill>
                <a:latin typeface="Cabin Sketch" panose="020B0503050202020004" pitchFamily="34" charset="0"/>
              </a:rPr>
              <a:t>Advanced Encryption Standard (AES)</a:t>
            </a:r>
          </a:p>
        </p:txBody>
      </p:sp>
      <p:sp>
        <p:nvSpPr>
          <p:cNvPr id="3" name="Content Placeholder 2"/>
          <p:cNvSpPr>
            <a:spLocks noGrp="1"/>
          </p:cNvSpPr>
          <p:nvPr>
            <p:ph idx="1"/>
          </p:nvPr>
        </p:nvSpPr>
        <p:spPr/>
        <p:txBody>
          <a:bodyPr>
            <a:normAutofit/>
          </a:bodyPr>
          <a:lstStyle/>
          <a:p>
            <a:r>
              <a:rPr lang="en-US" sz="2400" dirty="0">
                <a:solidFill>
                  <a:schemeClr val="accent3">
                    <a:lumMod val="20000"/>
                    <a:lumOff val="80000"/>
                  </a:schemeClr>
                </a:solidFill>
                <a:latin typeface="Cabin Sketch" panose="020B0503050202020004" pitchFamily="34" charset="0"/>
              </a:rPr>
              <a:t>Because DES is getting closer to the end of its secure lifetime, the National Institute of Standards and Technology (NIST) started looking for a successor of DES in January of 1997. Currently, the NIST is still evaluating the proposed algorithms, and it is unlikely that AES will be announced before 2001.</a:t>
            </a: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1619812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77E600"/>
                </a:solidFill>
                <a:latin typeface="Cabin Sketch" panose="020B0503050202020004" pitchFamily="34" charset="0"/>
              </a:rPr>
              <a:t>RC2, RC4, RC5</a:t>
            </a:r>
          </a:p>
        </p:txBody>
      </p:sp>
      <p:sp>
        <p:nvSpPr>
          <p:cNvPr id="3" name="Content Placeholder 2"/>
          <p:cNvSpPr>
            <a:spLocks noGrp="1"/>
          </p:cNvSpPr>
          <p:nvPr>
            <p:ph idx="1"/>
          </p:nvPr>
        </p:nvSpPr>
        <p:spPr/>
        <p:txBody>
          <a:bodyPr>
            <a:noAutofit/>
          </a:bodyPr>
          <a:lstStyle/>
          <a:p>
            <a:r>
              <a:rPr lang="en-US" sz="2000" dirty="0">
                <a:solidFill>
                  <a:schemeClr val="accent3">
                    <a:lumMod val="20000"/>
                    <a:lumOff val="80000"/>
                  </a:schemeClr>
                </a:solidFill>
                <a:latin typeface="Cabin Sketch" panose="020B0503050202020004" pitchFamily="34" charset="0"/>
              </a:rPr>
              <a:t>These algorithms were developed by Dr. Ronald L. </a:t>
            </a:r>
            <a:r>
              <a:rPr lang="en-US" sz="2000" dirty="0" err="1">
                <a:solidFill>
                  <a:schemeClr val="accent3">
                    <a:lumMod val="20000"/>
                    <a:lumOff val="80000"/>
                  </a:schemeClr>
                </a:solidFill>
                <a:latin typeface="Cabin Sketch" panose="020B0503050202020004" pitchFamily="34" charset="0"/>
              </a:rPr>
              <a:t>Rivest</a:t>
            </a:r>
            <a:r>
              <a:rPr lang="en-US" sz="2000" dirty="0">
                <a:solidFill>
                  <a:schemeClr val="accent3">
                    <a:lumMod val="20000"/>
                    <a:lumOff val="80000"/>
                  </a:schemeClr>
                </a:solidFill>
                <a:latin typeface="Cabin Sketch" panose="020B0503050202020004" pitchFamily="34" charset="0"/>
              </a:rPr>
              <a:t> for RSA Data Security and RC stands for </a:t>
            </a:r>
            <a:r>
              <a:rPr lang="en-US" sz="2000" dirty="0" smtClean="0">
                <a:solidFill>
                  <a:schemeClr val="accent3">
                    <a:lumMod val="20000"/>
                    <a:lumOff val="80000"/>
                  </a:schemeClr>
                </a:solidFill>
                <a:latin typeface="Cabin Sketch" panose="020B0503050202020004" pitchFamily="34" charset="0"/>
              </a:rPr>
              <a:t>“</a:t>
            </a:r>
            <a:r>
              <a:rPr lang="en-US" sz="2000" dirty="0" err="1" smtClean="0">
                <a:solidFill>
                  <a:schemeClr val="accent3">
                    <a:lumMod val="20000"/>
                    <a:lumOff val="80000"/>
                  </a:schemeClr>
                </a:solidFill>
                <a:latin typeface="Cabin Sketch" panose="020B0503050202020004" pitchFamily="34" charset="0"/>
              </a:rPr>
              <a:t>Rivest’s</a:t>
            </a:r>
            <a:r>
              <a:rPr lang="en-US" sz="2000" dirty="0" smtClean="0">
                <a:solidFill>
                  <a:schemeClr val="accent3">
                    <a:lumMod val="20000"/>
                    <a:lumOff val="80000"/>
                  </a:schemeClr>
                </a:solidFill>
                <a:latin typeface="Cabin Sketch" panose="020B0503050202020004" pitchFamily="34" charset="0"/>
              </a:rPr>
              <a:t> Cipher”.</a:t>
            </a:r>
          </a:p>
          <a:p>
            <a:r>
              <a:rPr lang="en-US" sz="2000" dirty="0">
                <a:solidFill>
                  <a:schemeClr val="accent3">
                    <a:lumMod val="20000"/>
                    <a:lumOff val="80000"/>
                  </a:schemeClr>
                </a:solidFill>
                <a:latin typeface="Cabin Sketch" panose="020B0503050202020004" pitchFamily="34" charset="0"/>
              </a:rPr>
              <a:t>RC2 is a block-cipher algorithm, which works with a variable key length. Therefore the strength of the encryption and the performance of the encryption operation can be varied by the key length used. With a shorter key, the performance is better, but the encryption is less strong. RC2 has a better performance compared to DES, but the algorithm is the property of the company RSA Data Security and was not published. This has the consequence that it </a:t>
            </a:r>
            <a:r>
              <a:rPr lang="en-US" sz="2000" dirty="0" smtClean="0">
                <a:solidFill>
                  <a:schemeClr val="accent3">
                    <a:lumMod val="20000"/>
                    <a:lumOff val="80000"/>
                  </a:schemeClr>
                </a:solidFill>
                <a:latin typeface="Cabin Sketch" panose="020B0503050202020004" pitchFamily="34" charset="0"/>
              </a:rPr>
              <a:t>wasn’t </a:t>
            </a:r>
            <a:r>
              <a:rPr lang="en-US" sz="2000" dirty="0">
                <a:solidFill>
                  <a:schemeClr val="accent3">
                    <a:lumMod val="20000"/>
                    <a:lumOff val="80000"/>
                  </a:schemeClr>
                </a:solidFill>
                <a:latin typeface="Cabin Sketch" panose="020B0503050202020004" pitchFamily="34" charset="0"/>
              </a:rPr>
              <a:t>possible to analyze and test the algorithm as thoroughly as it was done for DES. Therefore the risks and problems of the algorithm are not known</a:t>
            </a:r>
            <a:r>
              <a:rPr lang="en-US" sz="2000" dirty="0" smtClean="0">
                <a:solidFill>
                  <a:schemeClr val="accent3">
                    <a:lumMod val="20000"/>
                    <a:lumOff val="80000"/>
                  </a:schemeClr>
                </a:solidFill>
                <a:latin typeface="Cabin Sketch" panose="020B0503050202020004" pitchFamily="34" charset="0"/>
              </a:rPr>
              <a:t>.</a:t>
            </a:r>
          </a:p>
          <a:p>
            <a:r>
              <a:rPr lang="en-US" sz="2000" dirty="0">
                <a:solidFill>
                  <a:schemeClr val="accent3">
                    <a:lumMod val="20000"/>
                    <a:lumOff val="80000"/>
                  </a:schemeClr>
                </a:solidFill>
                <a:latin typeface="Cabin Sketch" panose="020B0503050202020004" pitchFamily="34" charset="0"/>
              </a:rPr>
              <a:t>RC4 is a stream-cipher algorithm with variable key length that needs about 8 to 16 operations for each output bit. </a:t>
            </a:r>
            <a:r>
              <a:rPr lang="en-US" sz="2000" dirty="0" smtClean="0">
                <a:solidFill>
                  <a:schemeClr val="accent3">
                    <a:lumMod val="20000"/>
                    <a:lumOff val="80000"/>
                  </a:schemeClr>
                </a:solidFill>
                <a:latin typeface="Cabin Sketch" panose="020B0503050202020004" pitchFamily="34" charset="0"/>
              </a:rPr>
              <a:t>RC5 </a:t>
            </a:r>
            <a:r>
              <a:rPr lang="en-US" sz="2000" dirty="0">
                <a:solidFill>
                  <a:schemeClr val="accent3">
                    <a:lumMod val="20000"/>
                    <a:lumOff val="80000"/>
                  </a:schemeClr>
                </a:solidFill>
                <a:latin typeface="Cabin Sketch" panose="020B0503050202020004" pitchFamily="34" charset="0"/>
              </a:rPr>
              <a:t>is, as RC2, a block-cipher algorithm with variable key and block length.</a:t>
            </a: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1312746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77E600"/>
                </a:solidFill>
                <a:latin typeface="Cabin Sketch" panose="020B0503050202020004" pitchFamily="34" charset="0"/>
              </a:rPr>
              <a:t>Asymmetric Algorithms</a:t>
            </a:r>
          </a:p>
        </p:txBody>
      </p:sp>
      <p:sp>
        <p:nvSpPr>
          <p:cNvPr id="3" name="Content Placeholder 2"/>
          <p:cNvSpPr>
            <a:spLocks noGrp="1"/>
          </p:cNvSpPr>
          <p:nvPr>
            <p:ph idx="1"/>
          </p:nvPr>
        </p:nvSpPr>
        <p:spPr/>
        <p:txBody>
          <a:bodyPr>
            <a:normAutofit/>
          </a:bodyPr>
          <a:lstStyle/>
          <a:p>
            <a:r>
              <a:rPr lang="en-US" sz="2400" dirty="0" err="1">
                <a:solidFill>
                  <a:schemeClr val="accent3">
                    <a:lumMod val="20000"/>
                    <a:lumOff val="80000"/>
                  </a:schemeClr>
                </a:solidFill>
                <a:latin typeface="Cabin Sketch" panose="020B0503050202020004" pitchFamily="34" charset="0"/>
              </a:rPr>
              <a:t>Rivest</a:t>
            </a:r>
            <a:r>
              <a:rPr lang="en-US" sz="2400" dirty="0">
                <a:solidFill>
                  <a:schemeClr val="accent3">
                    <a:lumMod val="20000"/>
                    <a:lumOff val="80000"/>
                  </a:schemeClr>
                </a:solidFill>
                <a:latin typeface="Cabin Sketch" panose="020B0503050202020004" pitchFamily="34" charset="0"/>
              </a:rPr>
              <a:t> Shamir </a:t>
            </a:r>
            <a:r>
              <a:rPr lang="en-US" sz="2400" dirty="0" err="1">
                <a:solidFill>
                  <a:schemeClr val="accent3">
                    <a:lumMod val="20000"/>
                    <a:lumOff val="80000"/>
                  </a:schemeClr>
                </a:solidFill>
                <a:latin typeface="Cabin Sketch" panose="020B0503050202020004" pitchFamily="34" charset="0"/>
              </a:rPr>
              <a:t>Adleman</a:t>
            </a:r>
            <a:r>
              <a:rPr lang="en-US" sz="2400" dirty="0">
                <a:solidFill>
                  <a:schemeClr val="accent3">
                    <a:lumMod val="20000"/>
                    <a:lumOff val="80000"/>
                  </a:schemeClr>
                </a:solidFill>
                <a:latin typeface="Cabin Sketch" panose="020B0503050202020004" pitchFamily="34" charset="0"/>
              </a:rPr>
              <a:t> (RSA) </a:t>
            </a:r>
            <a:endParaRPr lang="en-US" sz="2400" dirty="0" smtClean="0">
              <a:solidFill>
                <a:schemeClr val="accent3">
                  <a:lumMod val="20000"/>
                  <a:lumOff val="80000"/>
                </a:schemeClr>
              </a:solidFill>
              <a:latin typeface="Cabin Sketch" panose="020B0503050202020004" pitchFamily="34" charset="0"/>
            </a:endParaRPr>
          </a:p>
          <a:p>
            <a:r>
              <a:rPr lang="en-US" sz="2400" dirty="0">
                <a:solidFill>
                  <a:schemeClr val="accent3">
                    <a:lumMod val="20000"/>
                    <a:lumOff val="80000"/>
                  </a:schemeClr>
                </a:solidFill>
                <a:latin typeface="Cabin Sketch" panose="020B0503050202020004" pitchFamily="34" charset="0"/>
              </a:rPr>
              <a:t>Digital Signature Algorithm (DSA</a:t>
            </a:r>
            <a:r>
              <a:rPr lang="en-US" sz="2400" dirty="0" smtClean="0">
                <a:solidFill>
                  <a:schemeClr val="accent3">
                    <a:lumMod val="20000"/>
                    <a:lumOff val="80000"/>
                  </a:schemeClr>
                </a:solidFill>
                <a:latin typeface="Cabin Sketch" panose="020B0503050202020004" pitchFamily="34" charset="0"/>
              </a:rPr>
              <a:t>)</a:t>
            </a:r>
          </a:p>
          <a:p>
            <a:r>
              <a:rPr lang="en-US" sz="2400" dirty="0">
                <a:solidFill>
                  <a:schemeClr val="accent3">
                    <a:lumMod val="20000"/>
                    <a:lumOff val="80000"/>
                  </a:schemeClr>
                </a:solidFill>
                <a:latin typeface="Cabin Sketch" panose="020B0503050202020004" pitchFamily="34" charset="0"/>
              </a:rPr>
              <a:t>Elliptic Curve Cryptography (ECC</a:t>
            </a:r>
            <a:r>
              <a:rPr lang="en-US" sz="2400" dirty="0" smtClean="0">
                <a:solidFill>
                  <a:schemeClr val="accent3">
                    <a:lumMod val="20000"/>
                    <a:lumOff val="80000"/>
                  </a:schemeClr>
                </a:solidFill>
                <a:latin typeface="Cabin Sketch" panose="020B0503050202020004" pitchFamily="34" charset="0"/>
              </a:rPr>
              <a:t>)</a:t>
            </a:r>
          </a:p>
          <a:p>
            <a:r>
              <a:rPr lang="en-US" sz="2400" dirty="0">
                <a:solidFill>
                  <a:schemeClr val="accent3">
                    <a:lumMod val="20000"/>
                    <a:lumOff val="80000"/>
                  </a:schemeClr>
                </a:solidFill>
                <a:latin typeface="Cabin Sketch" panose="020B0503050202020004" pitchFamily="34" charset="0"/>
              </a:rPr>
              <a:t>MD2, MD4, and </a:t>
            </a:r>
            <a:r>
              <a:rPr lang="en-US" sz="2400" dirty="0" smtClean="0">
                <a:solidFill>
                  <a:schemeClr val="accent3">
                    <a:lumMod val="20000"/>
                    <a:lumOff val="80000"/>
                  </a:schemeClr>
                </a:solidFill>
                <a:latin typeface="Cabin Sketch" panose="020B0503050202020004" pitchFamily="34" charset="0"/>
              </a:rPr>
              <a:t>MD5</a:t>
            </a:r>
          </a:p>
          <a:p>
            <a:r>
              <a:rPr lang="en-US" sz="2400" dirty="0">
                <a:solidFill>
                  <a:schemeClr val="accent3">
                    <a:lumMod val="20000"/>
                    <a:lumOff val="80000"/>
                  </a:schemeClr>
                </a:solidFill>
                <a:latin typeface="Cabin Sketch" panose="020B0503050202020004" pitchFamily="34" charset="0"/>
              </a:rPr>
              <a:t>Secure Hash Algorithms (SHA &amp; SHA- </a:t>
            </a:r>
            <a:r>
              <a:rPr lang="en-US" sz="2400" dirty="0" smtClean="0">
                <a:solidFill>
                  <a:schemeClr val="accent3">
                    <a:lumMod val="20000"/>
                    <a:lumOff val="80000"/>
                  </a:schemeClr>
                </a:solidFill>
                <a:latin typeface="Cabin Sketch" panose="020B0503050202020004" pitchFamily="34" charset="0"/>
              </a:rPr>
              <a:t>1)</a:t>
            </a:r>
          </a:p>
          <a:p>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104797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77E600"/>
                </a:solidFill>
                <a:latin typeface="Cabin Sketch" panose="020B0503050202020004" pitchFamily="34" charset="0"/>
              </a:rPr>
              <a:t>The Importance of Security</a:t>
            </a:r>
            <a:endParaRPr lang="en-US" sz="3600" b="1" dirty="0">
              <a:solidFill>
                <a:srgbClr val="77E600"/>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pPr marL="0" indent="0">
              <a:buNone/>
            </a:pPr>
            <a:r>
              <a:rPr lang="en-US" sz="2400" u="sng" dirty="0" smtClean="0">
                <a:solidFill>
                  <a:schemeClr val="accent3">
                    <a:lumMod val="20000"/>
                    <a:lumOff val="80000"/>
                  </a:schemeClr>
                </a:solidFill>
                <a:latin typeface="Cabin Sketch" panose="020B0503050202020004" pitchFamily="34" charset="0"/>
              </a:rPr>
              <a:t>Authentication: </a:t>
            </a:r>
          </a:p>
          <a:p>
            <a:r>
              <a:rPr lang="en-US" sz="2400" dirty="0" smtClean="0">
                <a:solidFill>
                  <a:schemeClr val="accent3">
                    <a:lumMod val="20000"/>
                    <a:lumOff val="80000"/>
                  </a:schemeClr>
                </a:solidFill>
                <a:latin typeface="Cabin Sketch" panose="020B0503050202020004" pitchFamily="34" charset="0"/>
              </a:rPr>
              <a:t>A merchant must know the identity of the customer and the recipient of a message, a command, or an order should know the identity of the sender.</a:t>
            </a:r>
          </a:p>
          <a:p>
            <a:r>
              <a:rPr lang="en-US" sz="2400" dirty="0">
                <a:solidFill>
                  <a:schemeClr val="accent3">
                    <a:lumMod val="20000"/>
                    <a:lumOff val="80000"/>
                  </a:schemeClr>
                </a:solidFill>
                <a:latin typeface="Cabin Sketch" panose="020B0503050202020004" pitchFamily="34" charset="0"/>
              </a:rPr>
              <a:t>I</a:t>
            </a:r>
            <a:r>
              <a:rPr lang="en-US" sz="2400" dirty="0" smtClean="0">
                <a:solidFill>
                  <a:schemeClr val="accent3">
                    <a:lumMod val="20000"/>
                    <a:lumOff val="80000"/>
                  </a:schemeClr>
                </a:solidFill>
                <a:latin typeface="Cabin Sketch" panose="020B0503050202020004" pitchFamily="34" charset="0"/>
              </a:rPr>
              <a:t>magine you can control heating at home over the Internet, in this case you better make sure that only you, or other authorized persons, can turn on or off the heat and not anybody else surfing around in the Internet. </a:t>
            </a:r>
          </a:p>
          <a:p>
            <a:r>
              <a:rPr lang="en-US" sz="2400" dirty="0" smtClean="0">
                <a:solidFill>
                  <a:schemeClr val="accent3">
                    <a:lumMod val="20000"/>
                    <a:lumOff val="80000"/>
                  </a:schemeClr>
                </a:solidFill>
                <a:latin typeface="Cabin Sketch" panose="020B0503050202020004" pitchFamily="34" charset="0"/>
              </a:rPr>
              <a:t>This challenge is met using cryptographic methods to authenticate persons or messages.</a:t>
            </a:r>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1373143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err="1">
                <a:solidFill>
                  <a:srgbClr val="77E600"/>
                </a:solidFill>
                <a:latin typeface="Cabin Sketch" panose="020B0503050202020004" pitchFamily="34" charset="0"/>
              </a:rPr>
              <a:t>Rivest</a:t>
            </a:r>
            <a:r>
              <a:rPr lang="en-US" sz="3600" b="1" dirty="0">
                <a:solidFill>
                  <a:srgbClr val="77E600"/>
                </a:solidFill>
                <a:latin typeface="Cabin Sketch" panose="020B0503050202020004" pitchFamily="34" charset="0"/>
              </a:rPr>
              <a:t> Shamir </a:t>
            </a:r>
            <a:r>
              <a:rPr lang="en-US" sz="3600" b="1" dirty="0" err="1">
                <a:solidFill>
                  <a:srgbClr val="77E600"/>
                </a:solidFill>
                <a:latin typeface="Cabin Sketch" panose="020B0503050202020004" pitchFamily="34" charset="0"/>
              </a:rPr>
              <a:t>Adleman</a:t>
            </a:r>
            <a:r>
              <a:rPr lang="en-US" sz="3600" b="1" dirty="0">
                <a:solidFill>
                  <a:srgbClr val="77E600"/>
                </a:solidFill>
                <a:latin typeface="Cabin Sketch" panose="020B0503050202020004" pitchFamily="34" charset="0"/>
              </a:rPr>
              <a:t> (RSA) </a:t>
            </a:r>
          </a:p>
        </p:txBody>
      </p:sp>
      <p:sp>
        <p:nvSpPr>
          <p:cNvPr id="3" name="Content Placeholder 2"/>
          <p:cNvSpPr>
            <a:spLocks noGrp="1"/>
          </p:cNvSpPr>
          <p:nvPr>
            <p:ph idx="1"/>
          </p:nvPr>
        </p:nvSpPr>
        <p:spPr/>
        <p:txBody>
          <a:bodyPr>
            <a:normAutofit/>
          </a:bodyPr>
          <a:lstStyle/>
          <a:p>
            <a:r>
              <a:rPr lang="en-US" sz="2400" dirty="0">
                <a:solidFill>
                  <a:schemeClr val="accent3">
                    <a:lumMod val="20000"/>
                    <a:lumOff val="80000"/>
                  </a:schemeClr>
                </a:solidFill>
                <a:latin typeface="Cabin Sketch" panose="020B0503050202020004" pitchFamily="34" charset="0"/>
              </a:rPr>
              <a:t>The RSA algorithm is the most widely used </a:t>
            </a:r>
            <a:r>
              <a:rPr lang="en-US" sz="2400" dirty="0" smtClean="0">
                <a:solidFill>
                  <a:schemeClr val="accent3">
                    <a:lumMod val="20000"/>
                    <a:lumOff val="80000"/>
                  </a:schemeClr>
                </a:solidFill>
                <a:latin typeface="Cabin Sketch" panose="020B0503050202020004" pitchFamily="34" charset="0"/>
              </a:rPr>
              <a:t>asymmetric cryptographic </a:t>
            </a:r>
            <a:r>
              <a:rPr lang="en-US" sz="2400" dirty="0">
                <a:solidFill>
                  <a:schemeClr val="accent3">
                    <a:lumMod val="20000"/>
                    <a:lumOff val="80000"/>
                  </a:schemeClr>
                </a:solidFill>
                <a:latin typeface="Cabin Sketch" panose="020B0503050202020004" pitchFamily="34" charset="0"/>
              </a:rPr>
              <a:t>algorithm today. Ron </a:t>
            </a:r>
            <a:r>
              <a:rPr lang="en-US" sz="2400" dirty="0" err="1">
                <a:solidFill>
                  <a:schemeClr val="accent3">
                    <a:lumMod val="20000"/>
                    <a:lumOff val="80000"/>
                  </a:schemeClr>
                </a:solidFill>
                <a:latin typeface="Cabin Sketch" panose="020B0503050202020004" pitchFamily="34" charset="0"/>
              </a:rPr>
              <a:t>Rivest</a:t>
            </a:r>
            <a:r>
              <a:rPr lang="en-US" sz="2400" dirty="0">
                <a:solidFill>
                  <a:schemeClr val="accent3">
                    <a:lumMod val="20000"/>
                    <a:lumOff val="80000"/>
                  </a:schemeClr>
                </a:solidFill>
                <a:latin typeface="Cabin Sketch" panose="020B0503050202020004" pitchFamily="34" charset="0"/>
              </a:rPr>
              <a:t>, </a:t>
            </a:r>
            <a:r>
              <a:rPr lang="en-US" sz="2400" dirty="0" err="1">
                <a:solidFill>
                  <a:schemeClr val="accent3">
                    <a:lumMod val="20000"/>
                    <a:lumOff val="80000"/>
                  </a:schemeClr>
                </a:solidFill>
                <a:latin typeface="Cabin Sketch" panose="020B0503050202020004" pitchFamily="34" charset="0"/>
              </a:rPr>
              <a:t>Adi</a:t>
            </a:r>
            <a:r>
              <a:rPr lang="en-US" sz="2400" dirty="0">
                <a:solidFill>
                  <a:schemeClr val="accent3">
                    <a:lumMod val="20000"/>
                    <a:lumOff val="80000"/>
                  </a:schemeClr>
                </a:solidFill>
                <a:latin typeface="Cabin Sketch" panose="020B0503050202020004" pitchFamily="34" charset="0"/>
              </a:rPr>
              <a:t> Shamir, and Leonard </a:t>
            </a:r>
            <a:r>
              <a:rPr lang="en-US" sz="2400" dirty="0" err="1">
                <a:solidFill>
                  <a:schemeClr val="accent3">
                    <a:lumMod val="20000"/>
                    <a:lumOff val="80000"/>
                  </a:schemeClr>
                </a:solidFill>
                <a:latin typeface="Cabin Sketch" panose="020B0503050202020004" pitchFamily="34" charset="0"/>
              </a:rPr>
              <a:t>Adleman</a:t>
            </a:r>
            <a:r>
              <a:rPr lang="en-US" sz="2400" dirty="0">
                <a:solidFill>
                  <a:schemeClr val="accent3">
                    <a:lumMod val="20000"/>
                    <a:lumOff val="80000"/>
                  </a:schemeClr>
                </a:solidFill>
                <a:latin typeface="Cabin Sketch" panose="020B0503050202020004" pitchFamily="34" charset="0"/>
              </a:rPr>
              <a:t> developed it in 1977. RSA Data Security acquired the patent, </a:t>
            </a:r>
            <a:r>
              <a:rPr lang="en-US" sz="2400" dirty="0" smtClean="0">
                <a:solidFill>
                  <a:schemeClr val="accent3">
                    <a:lumMod val="20000"/>
                    <a:lumOff val="80000"/>
                  </a:schemeClr>
                </a:solidFill>
                <a:latin typeface="Cabin Sketch" panose="020B0503050202020004" pitchFamily="34" charset="0"/>
              </a:rPr>
              <a:t>which </a:t>
            </a:r>
            <a:r>
              <a:rPr lang="en-US" sz="2400" dirty="0">
                <a:solidFill>
                  <a:schemeClr val="accent3">
                    <a:lumMod val="20000"/>
                    <a:lumOff val="80000"/>
                  </a:schemeClr>
                </a:solidFill>
                <a:latin typeface="Cabin Sketch" panose="020B0503050202020004" pitchFamily="34" charset="0"/>
              </a:rPr>
              <a:t>protects the implementation of RSA till September 20th 2000. </a:t>
            </a:r>
            <a:endParaRPr lang="en-US" sz="2400" dirty="0" smtClean="0">
              <a:solidFill>
                <a:schemeClr val="accent3">
                  <a:lumMod val="20000"/>
                  <a:lumOff val="80000"/>
                </a:schemeClr>
              </a:solidFill>
              <a:latin typeface="Cabin Sketch" panose="020B0503050202020004" pitchFamily="34" charset="0"/>
            </a:endParaRPr>
          </a:p>
          <a:p>
            <a:r>
              <a:rPr lang="en-US" sz="2400" dirty="0">
                <a:solidFill>
                  <a:schemeClr val="accent3">
                    <a:lumMod val="20000"/>
                    <a:lumOff val="80000"/>
                  </a:schemeClr>
                </a:solidFill>
                <a:latin typeface="Cabin Sketch" panose="020B0503050202020004" pitchFamily="34" charset="0"/>
              </a:rPr>
              <a:t>RSA is this popular because the algorithm is quite easy to </a:t>
            </a:r>
            <a:r>
              <a:rPr lang="en-US" sz="2400" dirty="0" smtClean="0">
                <a:solidFill>
                  <a:schemeClr val="accent3">
                    <a:lumMod val="20000"/>
                    <a:lumOff val="80000"/>
                  </a:schemeClr>
                </a:solidFill>
                <a:latin typeface="Cabin Sketch" panose="020B0503050202020004" pitchFamily="34" charset="0"/>
              </a:rPr>
              <a:t>understand </a:t>
            </a:r>
            <a:r>
              <a:rPr lang="en-US" sz="2400" dirty="0">
                <a:solidFill>
                  <a:schemeClr val="accent3">
                    <a:lumMod val="20000"/>
                    <a:lumOff val="80000"/>
                  </a:schemeClr>
                </a:solidFill>
                <a:latin typeface="Cabin Sketch" panose="020B0503050202020004" pitchFamily="34" charset="0"/>
              </a:rPr>
              <a:t>and to implement. The only disadvantage is the slow performance compared to </a:t>
            </a:r>
            <a:r>
              <a:rPr lang="en-US" sz="2400" dirty="0" smtClean="0">
                <a:solidFill>
                  <a:schemeClr val="accent3">
                    <a:lumMod val="20000"/>
                    <a:lumOff val="80000"/>
                  </a:schemeClr>
                </a:solidFill>
                <a:latin typeface="Cabin Sketch" panose="020B0503050202020004" pitchFamily="34" charset="0"/>
              </a:rPr>
              <a:t>symmetric </a:t>
            </a:r>
            <a:r>
              <a:rPr lang="en-US" sz="2400" dirty="0">
                <a:solidFill>
                  <a:schemeClr val="accent3">
                    <a:lumMod val="20000"/>
                    <a:lumOff val="80000"/>
                  </a:schemeClr>
                </a:solidFill>
                <a:latin typeface="Cabin Sketch" panose="020B0503050202020004" pitchFamily="34" charset="0"/>
              </a:rPr>
              <a:t>algorithms, as we mentioned before. In </a:t>
            </a:r>
            <a:r>
              <a:rPr lang="en-US" sz="2400" dirty="0" smtClean="0">
                <a:solidFill>
                  <a:schemeClr val="accent3">
                    <a:lumMod val="20000"/>
                    <a:lumOff val="80000"/>
                  </a:schemeClr>
                </a:solidFill>
                <a:latin typeface="Cabin Sketch" panose="020B0503050202020004" pitchFamily="34" charset="0"/>
              </a:rPr>
              <a:t>practice, </a:t>
            </a:r>
            <a:r>
              <a:rPr lang="en-US" sz="2400" dirty="0">
                <a:solidFill>
                  <a:schemeClr val="accent3">
                    <a:lumMod val="20000"/>
                    <a:lumOff val="80000"/>
                  </a:schemeClr>
                </a:solidFill>
                <a:latin typeface="Cabin Sketch" panose="020B0503050202020004" pitchFamily="34" charset="0"/>
              </a:rPr>
              <a:t>most systems use RSA for the generation of digital signature and for the distribution of </a:t>
            </a:r>
            <a:r>
              <a:rPr lang="en-US" sz="2400" dirty="0" smtClean="0">
                <a:solidFill>
                  <a:schemeClr val="accent3">
                    <a:lumMod val="20000"/>
                    <a:lumOff val="80000"/>
                  </a:schemeClr>
                </a:solidFill>
                <a:latin typeface="Cabin Sketch" panose="020B0503050202020004" pitchFamily="34" charset="0"/>
              </a:rPr>
              <a:t>symmetric </a:t>
            </a:r>
            <a:r>
              <a:rPr lang="en-US" sz="2400" dirty="0">
                <a:solidFill>
                  <a:schemeClr val="accent3">
                    <a:lumMod val="20000"/>
                    <a:lumOff val="80000"/>
                  </a:schemeClr>
                </a:solidFill>
                <a:latin typeface="Cabin Sketch" panose="020B0503050202020004" pitchFamily="34" charset="0"/>
              </a:rPr>
              <a:t>keys. </a:t>
            </a:r>
            <a:endParaRPr lang="en-US" sz="2400" dirty="0" smtClean="0">
              <a:solidFill>
                <a:schemeClr val="accent3">
                  <a:lumMod val="20000"/>
                  <a:lumOff val="80000"/>
                </a:schemeClr>
              </a:solidFill>
              <a:latin typeface="Cabin Sketch" panose="020B0503050202020004" pitchFamily="34" charset="0"/>
            </a:endParaRPr>
          </a:p>
          <a:p>
            <a:r>
              <a:rPr lang="en-US" sz="2400" dirty="0">
                <a:solidFill>
                  <a:schemeClr val="accent3">
                    <a:lumMod val="20000"/>
                    <a:lumOff val="80000"/>
                  </a:schemeClr>
                </a:solidFill>
                <a:latin typeface="Cabin Sketch" panose="020B0503050202020004" pitchFamily="34" charset="0"/>
              </a:rPr>
              <a:t>Today, a key length of 1024 bit is used in most systems. RSA is also referenced as one of the possible </a:t>
            </a:r>
            <a:r>
              <a:rPr lang="en-US" sz="2400" dirty="0" smtClean="0">
                <a:solidFill>
                  <a:schemeClr val="accent3">
                    <a:lumMod val="20000"/>
                    <a:lumOff val="80000"/>
                  </a:schemeClr>
                </a:solidFill>
                <a:latin typeface="Cabin Sketch" panose="020B0503050202020004" pitchFamily="34" charset="0"/>
              </a:rPr>
              <a:t>cryptographic </a:t>
            </a:r>
            <a:r>
              <a:rPr lang="en-US" sz="2400" dirty="0">
                <a:solidFill>
                  <a:schemeClr val="accent3">
                    <a:lumMod val="20000"/>
                    <a:lumOff val="80000"/>
                  </a:schemeClr>
                </a:solidFill>
                <a:latin typeface="Cabin Sketch" panose="020B0503050202020004" pitchFamily="34" charset="0"/>
              </a:rPr>
              <a:t>algorithms in several standards, l</a:t>
            </a:r>
            <a:r>
              <a:rPr lang="en-US" sz="2400" dirty="0" smtClean="0">
                <a:solidFill>
                  <a:schemeClr val="accent3">
                    <a:lumMod val="20000"/>
                    <a:lumOff val="80000"/>
                  </a:schemeClr>
                </a:solidFill>
                <a:latin typeface="Cabin Sketch" panose="020B0503050202020004" pitchFamily="34" charset="0"/>
              </a:rPr>
              <a:t>ike SMIME</a:t>
            </a:r>
            <a:r>
              <a:rPr lang="en-US" sz="2400" dirty="0">
                <a:solidFill>
                  <a:schemeClr val="accent3">
                    <a:lumMod val="20000"/>
                    <a:lumOff val="80000"/>
                  </a:schemeClr>
                </a:solidFill>
                <a:latin typeface="Cabin Sketch" panose="020B0503050202020004" pitchFamily="34" charset="0"/>
              </a:rPr>
              <a:t>, </a:t>
            </a:r>
            <a:r>
              <a:rPr lang="en-US" sz="2400" dirty="0" err="1">
                <a:solidFill>
                  <a:schemeClr val="accent3">
                    <a:lumMod val="20000"/>
                    <a:lumOff val="80000"/>
                  </a:schemeClr>
                </a:solidFill>
                <a:latin typeface="Cabin Sketch" panose="020B0503050202020004" pitchFamily="34" charset="0"/>
              </a:rPr>
              <a:t>IPSec</a:t>
            </a:r>
            <a:r>
              <a:rPr lang="en-US" sz="2400" dirty="0">
                <a:solidFill>
                  <a:schemeClr val="accent3">
                    <a:lumMod val="20000"/>
                    <a:lumOff val="80000"/>
                  </a:schemeClr>
                </a:solidFill>
                <a:latin typeface="Cabin Sketch" panose="020B0503050202020004" pitchFamily="34" charset="0"/>
              </a:rPr>
              <a:t>, TLS (the successor of SSL), and PKCS. </a:t>
            </a:r>
            <a:endParaRPr lang="en-US" sz="2400" dirty="0" smtClean="0">
              <a:solidFill>
                <a:schemeClr val="accent3">
                  <a:lumMod val="20000"/>
                  <a:lumOff val="80000"/>
                </a:schemeClr>
              </a:solidFill>
              <a:latin typeface="Cabin Sketch" panose="020B0503050202020004" pitchFamily="34" charset="0"/>
            </a:endParaRPr>
          </a:p>
          <a:p>
            <a:endParaRPr lang="en-US" sz="2400" dirty="0" smtClean="0">
              <a:solidFill>
                <a:schemeClr val="accent3">
                  <a:lumMod val="20000"/>
                  <a:lumOff val="80000"/>
                </a:schemeClr>
              </a:solidFill>
              <a:latin typeface="Cabin Sketch" panose="020B0503050202020004" pitchFamily="34" charset="0"/>
            </a:endParaRPr>
          </a:p>
          <a:p>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538246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77E600"/>
                </a:solidFill>
                <a:latin typeface="Cabin Sketch" panose="020B0503050202020004" pitchFamily="34" charset="0"/>
              </a:rPr>
              <a:t>Digital Signature Algorithm (DSA) </a:t>
            </a:r>
          </a:p>
        </p:txBody>
      </p:sp>
      <p:sp>
        <p:nvSpPr>
          <p:cNvPr id="3" name="Content Placeholder 2"/>
          <p:cNvSpPr>
            <a:spLocks noGrp="1"/>
          </p:cNvSpPr>
          <p:nvPr>
            <p:ph idx="1"/>
          </p:nvPr>
        </p:nvSpPr>
        <p:spPr/>
        <p:txBody>
          <a:bodyPr>
            <a:normAutofit/>
          </a:bodyPr>
          <a:lstStyle/>
          <a:p>
            <a:r>
              <a:rPr lang="en-US" sz="2400" dirty="0">
                <a:solidFill>
                  <a:schemeClr val="accent3">
                    <a:lumMod val="20000"/>
                    <a:lumOff val="80000"/>
                  </a:schemeClr>
                </a:solidFill>
                <a:latin typeface="Cabin Sketch" panose="020B0503050202020004" pitchFamily="34" charset="0"/>
              </a:rPr>
              <a:t>The National Institute for Standards and Technology (NIST) </a:t>
            </a:r>
            <a:r>
              <a:rPr lang="en-US" sz="2400" dirty="0" smtClean="0">
                <a:solidFill>
                  <a:schemeClr val="accent3">
                    <a:lumMod val="20000"/>
                    <a:lumOff val="80000"/>
                  </a:schemeClr>
                </a:solidFill>
                <a:latin typeface="Cabin Sketch" panose="020B0503050202020004" pitchFamily="34" charset="0"/>
              </a:rPr>
              <a:t>published </a:t>
            </a:r>
            <a:r>
              <a:rPr lang="en-US" sz="2400" dirty="0">
                <a:solidFill>
                  <a:schemeClr val="accent3">
                    <a:lumMod val="20000"/>
                    <a:lumOff val="80000"/>
                  </a:schemeClr>
                </a:solidFill>
                <a:latin typeface="Cabin Sketch" panose="020B0503050202020004" pitchFamily="34" charset="0"/>
              </a:rPr>
              <a:t>the Digital Signature Algorithm (DSA) with a variable key length of 512 to 1024 bits, as part of the Digital Signature Standard (DSS). The US Government is using DSS for digital </a:t>
            </a:r>
            <a:r>
              <a:rPr lang="en-US" sz="2400" dirty="0" smtClean="0">
                <a:solidFill>
                  <a:schemeClr val="accent3">
                    <a:lumMod val="20000"/>
                    <a:lumOff val="80000"/>
                  </a:schemeClr>
                </a:solidFill>
                <a:latin typeface="Cabin Sketch" panose="020B0503050202020004" pitchFamily="34" charset="0"/>
              </a:rPr>
              <a:t>authentication. </a:t>
            </a:r>
          </a:p>
          <a:p>
            <a:r>
              <a:rPr lang="en-US" sz="2400" dirty="0">
                <a:solidFill>
                  <a:schemeClr val="accent3">
                    <a:lumMod val="20000"/>
                    <a:lumOff val="80000"/>
                  </a:schemeClr>
                </a:solidFill>
                <a:latin typeface="Cabin Sketch" panose="020B0503050202020004" pitchFamily="34" charset="0"/>
              </a:rPr>
              <a:t>One of the characteristics of DSA is that the generation of a signature is faster than its validation. In contrast, RSA can validate signatures faster than generating them.</a:t>
            </a: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2331660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77E600"/>
                </a:solidFill>
                <a:latin typeface="Cabin Sketch" panose="020B0503050202020004" pitchFamily="34" charset="0"/>
              </a:rPr>
              <a:t>Elliptic </a:t>
            </a:r>
            <a:r>
              <a:rPr lang="en-US" sz="3600" b="1" dirty="0">
                <a:solidFill>
                  <a:srgbClr val="77E600"/>
                </a:solidFill>
                <a:latin typeface="Cabin Sketch" panose="020B0503050202020004" pitchFamily="34" charset="0"/>
              </a:rPr>
              <a:t>Curve Cryptography </a:t>
            </a:r>
            <a:r>
              <a:rPr lang="en-US" sz="3600" b="1" dirty="0" smtClean="0">
                <a:solidFill>
                  <a:srgbClr val="77E600"/>
                </a:solidFill>
                <a:latin typeface="Cabin Sketch" panose="020B0503050202020004" pitchFamily="34" charset="0"/>
              </a:rPr>
              <a:t>(ECC</a:t>
            </a:r>
            <a:r>
              <a:rPr lang="en-US" sz="3600" b="1" dirty="0">
                <a:solidFill>
                  <a:srgbClr val="77E600"/>
                </a:solidFill>
                <a:latin typeface="Cabin Sketch" panose="020B0503050202020004" pitchFamily="34" charset="0"/>
              </a:rPr>
              <a:t>) </a:t>
            </a:r>
          </a:p>
        </p:txBody>
      </p:sp>
      <p:sp>
        <p:nvSpPr>
          <p:cNvPr id="3" name="Content Placeholder 2"/>
          <p:cNvSpPr>
            <a:spLocks noGrp="1"/>
          </p:cNvSpPr>
          <p:nvPr>
            <p:ph idx="1"/>
          </p:nvPr>
        </p:nvSpPr>
        <p:spPr/>
        <p:txBody>
          <a:bodyPr>
            <a:normAutofit/>
          </a:bodyPr>
          <a:lstStyle/>
          <a:p>
            <a:r>
              <a:rPr lang="en-US" sz="2400" dirty="0" err="1">
                <a:solidFill>
                  <a:schemeClr val="accent3">
                    <a:lumMod val="20000"/>
                    <a:lumOff val="80000"/>
                  </a:schemeClr>
                </a:solidFill>
                <a:latin typeface="Cabin Sketch" panose="020B0503050202020004" pitchFamily="34" charset="0"/>
              </a:rPr>
              <a:t>Vietor</a:t>
            </a:r>
            <a:r>
              <a:rPr lang="en-US" sz="2400" dirty="0">
                <a:solidFill>
                  <a:schemeClr val="accent3">
                    <a:lumMod val="20000"/>
                    <a:lumOff val="80000"/>
                  </a:schemeClr>
                </a:solidFill>
                <a:latin typeface="Cabin Sketch" panose="020B0503050202020004" pitchFamily="34" charset="0"/>
              </a:rPr>
              <a:t> Miller (</a:t>
            </a:r>
            <a:r>
              <a:rPr lang="en-US" sz="2400" dirty="0" smtClean="0">
                <a:solidFill>
                  <a:schemeClr val="accent3">
                    <a:lumMod val="20000"/>
                    <a:lumOff val="80000"/>
                  </a:schemeClr>
                </a:solidFill>
                <a:latin typeface="Cabin Sketch" panose="020B0503050202020004" pitchFamily="34" charset="0"/>
              </a:rPr>
              <a:t>Mi186</a:t>
            </a:r>
            <a:r>
              <a:rPr lang="en-US" sz="2400" dirty="0">
                <a:solidFill>
                  <a:schemeClr val="accent3">
                    <a:lumMod val="20000"/>
                    <a:lumOff val="80000"/>
                  </a:schemeClr>
                </a:solidFill>
                <a:latin typeface="Cabin Sketch" panose="020B0503050202020004" pitchFamily="34" charset="0"/>
              </a:rPr>
              <a:t>)</a:t>
            </a:r>
            <a:r>
              <a:rPr lang="en-US" sz="2400" dirty="0" smtClean="0">
                <a:solidFill>
                  <a:schemeClr val="accent3">
                    <a:lumMod val="20000"/>
                    <a:lumOff val="80000"/>
                  </a:schemeClr>
                </a:solidFill>
                <a:latin typeface="Cabin Sketch" panose="020B0503050202020004" pitchFamily="34" charset="0"/>
              </a:rPr>
              <a:t> </a:t>
            </a:r>
            <a:r>
              <a:rPr lang="en-US" sz="2400" dirty="0">
                <a:solidFill>
                  <a:schemeClr val="accent3">
                    <a:lumMod val="20000"/>
                    <a:lumOff val="80000"/>
                  </a:schemeClr>
                </a:solidFill>
                <a:latin typeface="Cabin Sketch" panose="020B0503050202020004" pitchFamily="34" charset="0"/>
              </a:rPr>
              <a:t>and Neal </a:t>
            </a:r>
            <a:r>
              <a:rPr lang="en-US" sz="2400" dirty="0" err="1">
                <a:solidFill>
                  <a:schemeClr val="accent3">
                    <a:lumMod val="20000"/>
                    <a:lumOff val="80000"/>
                  </a:schemeClr>
                </a:solidFill>
                <a:latin typeface="Cabin Sketch" panose="020B0503050202020004" pitchFamily="34" charset="0"/>
              </a:rPr>
              <a:t>Koblitz</a:t>
            </a:r>
            <a:r>
              <a:rPr lang="en-US" sz="2400" dirty="0">
                <a:solidFill>
                  <a:schemeClr val="accent3">
                    <a:lumMod val="20000"/>
                    <a:lumOff val="80000"/>
                  </a:schemeClr>
                </a:solidFill>
                <a:latin typeface="Cabin Sketch" panose="020B0503050202020004" pitchFamily="34" charset="0"/>
              </a:rPr>
              <a:t> </a:t>
            </a:r>
            <a:r>
              <a:rPr lang="en-US" sz="2400" dirty="0" smtClean="0">
                <a:solidFill>
                  <a:schemeClr val="accent3">
                    <a:lumMod val="20000"/>
                    <a:lumOff val="80000"/>
                  </a:schemeClr>
                </a:solidFill>
                <a:latin typeface="Cabin Sketch" panose="020B0503050202020004" pitchFamily="34" charset="0"/>
              </a:rPr>
              <a:t>(Kob87) </a:t>
            </a:r>
            <a:r>
              <a:rPr lang="en-US" sz="2400" dirty="0">
                <a:solidFill>
                  <a:schemeClr val="accent3">
                    <a:lumMod val="20000"/>
                    <a:lumOff val="80000"/>
                  </a:schemeClr>
                </a:solidFill>
                <a:latin typeface="Cabin Sketch" panose="020B0503050202020004" pitchFamily="34" charset="0"/>
              </a:rPr>
              <a:t>were the first to propose the </a:t>
            </a:r>
            <a:r>
              <a:rPr lang="en-US" sz="2400" dirty="0" smtClean="0">
                <a:solidFill>
                  <a:schemeClr val="accent3">
                    <a:lumMod val="20000"/>
                    <a:lumOff val="80000"/>
                  </a:schemeClr>
                </a:solidFill>
                <a:latin typeface="Cabin Sketch" panose="020B0503050202020004" pitchFamily="34" charset="0"/>
              </a:rPr>
              <a:t>elliptic </a:t>
            </a:r>
            <a:r>
              <a:rPr lang="en-US" sz="2400" dirty="0">
                <a:solidFill>
                  <a:schemeClr val="accent3">
                    <a:lumMod val="20000"/>
                    <a:lumOff val="80000"/>
                  </a:schemeClr>
                </a:solidFill>
                <a:latin typeface="Cabin Sketch" panose="020B0503050202020004" pitchFamily="34" charset="0"/>
              </a:rPr>
              <a:t>curve algorithm in the mid-80s. ECC provides the same security as other public key algorithm with a shorter key length. In pervasive </a:t>
            </a:r>
            <a:r>
              <a:rPr lang="en-US" sz="2400" dirty="0" smtClean="0">
                <a:solidFill>
                  <a:schemeClr val="accent3">
                    <a:lumMod val="20000"/>
                    <a:lumOff val="80000"/>
                  </a:schemeClr>
                </a:solidFill>
                <a:latin typeface="Cabin Sketch" panose="020B0503050202020004" pitchFamily="34" charset="0"/>
              </a:rPr>
              <a:t>devices </a:t>
            </a:r>
            <a:r>
              <a:rPr lang="en-US" sz="2400" dirty="0">
                <a:solidFill>
                  <a:schemeClr val="accent3">
                    <a:lumMod val="20000"/>
                    <a:lumOff val="80000"/>
                  </a:schemeClr>
                </a:solidFill>
                <a:latin typeface="Cabin Sketch" panose="020B0503050202020004" pitchFamily="34" charset="0"/>
              </a:rPr>
              <a:t>with l</a:t>
            </a:r>
            <a:r>
              <a:rPr lang="en-US" sz="2400" dirty="0" smtClean="0">
                <a:solidFill>
                  <a:schemeClr val="accent3">
                    <a:lumMod val="20000"/>
                    <a:lumOff val="80000"/>
                  </a:schemeClr>
                </a:solidFill>
                <a:latin typeface="Cabin Sketch" panose="020B0503050202020004" pitchFamily="34" charset="0"/>
              </a:rPr>
              <a:t>imited </a:t>
            </a:r>
            <a:r>
              <a:rPr lang="en-US" sz="2400" dirty="0">
                <a:solidFill>
                  <a:schemeClr val="accent3">
                    <a:lumMod val="20000"/>
                    <a:lumOff val="80000"/>
                  </a:schemeClr>
                </a:solidFill>
                <a:latin typeface="Cabin Sketch" panose="020B0503050202020004" pitchFamily="34" charset="0"/>
              </a:rPr>
              <a:t>memory and computing power, ECC could be an alternative to other public key systems, l</a:t>
            </a:r>
            <a:r>
              <a:rPr lang="en-US" sz="2400" dirty="0" smtClean="0">
                <a:solidFill>
                  <a:schemeClr val="accent3">
                    <a:lumMod val="20000"/>
                    <a:lumOff val="80000"/>
                  </a:schemeClr>
                </a:solidFill>
                <a:latin typeface="Cabin Sketch" panose="020B0503050202020004" pitchFamily="34" charset="0"/>
              </a:rPr>
              <a:t>ike </a:t>
            </a:r>
            <a:r>
              <a:rPr lang="en-US" sz="2400" dirty="0">
                <a:solidFill>
                  <a:schemeClr val="accent3">
                    <a:lumMod val="20000"/>
                    <a:lumOff val="80000"/>
                  </a:schemeClr>
                </a:solidFill>
                <a:latin typeface="Cabin Sketch" panose="020B0503050202020004" pitchFamily="34" charset="0"/>
              </a:rPr>
              <a:t>e.g. RSA. Some of the most effective implementations of ECC are paten ted by a company called </a:t>
            </a:r>
            <a:r>
              <a:rPr lang="en-US" sz="2400" dirty="0" err="1">
                <a:solidFill>
                  <a:schemeClr val="accent3">
                    <a:lumMod val="20000"/>
                    <a:lumOff val="80000"/>
                  </a:schemeClr>
                </a:solidFill>
                <a:latin typeface="Cabin Sketch" panose="020B0503050202020004" pitchFamily="34" charset="0"/>
              </a:rPr>
              <a:t>Certieom</a:t>
            </a:r>
            <a:r>
              <a:rPr lang="en-US" sz="2400" dirty="0">
                <a:solidFill>
                  <a:schemeClr val="accent3">
                    <a:lumMod val="20000"/>
                    <a:lumOff val="80000"/>
                  </a:schemeClr>
                </a:solidFill>
                <a:latin typeface="Cabin Sketch" panose="020B0503050202020004" pitchFamily="34" charset="0"/>
              </a:rPr>
              <a:t>. That makes the widespread adoption of ECC somewhat more difficult. With the fast growing number of pervasive </a:t>
            </a:r>
            <a:r>
              <a:rPr lang="en-US" sz="2400" dirty="0" smtClean="0">
                <a:solidFill>
                  <a:schemeClr val="accent3">
                    <a:lumMod val="20000"/>
                    <a:lumOff val="80000"/>
                  </a:schemeClr>
                </a:solidFill>
                <a:latin typeface="Cabin Sketch" panose="020B0503050202020004" pitchFamily="34" charset="0"/>
              </a:rPr>
              <a:t>devices, </a:t>
            </a:r>
            <a:r>
              <a:rPr lang="en-US" sz="2400" dirty="0">
                <a:solidFill>
                  <a:schemeClr val="accent3">
                    <a:lumMod val="20000"/>
                    <a:lumOff val="80000"/>
                  </a:schemeClr>
                </a:solidFill>
                <a:latin typeface="Cabin Sketch" panose="020B0503050202020004" pitchFamily="34" charset="0"/>
              </a:rPr>
              <a:t>ECC will also be more widely used. ANSI is currently working on standardizing ECC as part of ANSI X9.62 for digital signatures and ANSI X9.63 for key agreement. </a:t>
            </a: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4277518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77E600"/>
                </a:solidFill>
                <a:latin typeface="Cabin Sketch" panose="020B0503050202020004" pitchFamily="34" charset="0"/>
              </a:rPr>
              <a:t>MD2, MD4, and MD5 </a:t>
            </a:r>
          </a:p>
        </p:txBody>
      </p:sp>
      <p:sp>
        <p:nvSpPr>
          <p:cNvPr id="3" name="Content Placeholder 2"/>
          <p:cNvSpPr>
            <a:spLocks noGrp="1"/>
          </p:cNvSpPr>
          <p:nvPr>
            <p:ph idx="1"/>
          </p:nvPr>
        </p:nvSpPr>
        <p:spPr/>
        <p:txBody>
          <a:bodyPr>
            <a:normAutofit/>
          </a:bodyPr>
          <a:lstStyle/>
          <a:p>
            <a:r>
              <a:rPr lang="en-US" sz="2400" dirty="0" err="1">
                <a:solidFill>
                  <a:schemeClr val="accent3">
                    <a:lumMod val="20000"/>
                    <a:lumOff val="80000"/>
                  </a:schemeClr>
                </a:solidFill>
                <a:latin typeface="Cabin Sketch" panose="020B0503050202020004" pitchFamily="34" charset="0"/>
              </a:rPr>
              <a:t>Rivest</a:t>
            </a:r>
            <a:r>
              <a:rPr lang="en-US" sz="2400" dirty="0">
                <a:solidFill>
                  <a:schemeClr val="accent3">
                    <a:lumMod val="20000"/>
                    <a:lumOff val="80000"/>
                  </a:schemeClr>
                </a:solidFill>
                <a:latin typeface="Cabin Sketch" panose="020B0503050202020004" pitchFamily="34" charset="0"/>
              </a:rPr>
              <a:t> developed MD2, MD2, and MD5 for RSA Data Security. MD2 is optimized for 8-bit computing platforms, MD4 and MD5 for 32-bit processors. MD5 is a more secure version of MD4, </a:t>
            </a:r>
            <a:r>
              <a:rPr lang="en-US" sz="2400" dirty="0" smtClean="0">
                <a:solidFill>
                  <a:schemeClr val="accent3">
                    <a:lumMod val="20000"/>
                    <a:lumOff val="80000"/>
                  </a:schemeClr>
                </a:solidFill>
                <a:latin typeface="Cabin Sketch" panose="020B0503050202020004" pitchFamily="34" charset="0"/>
              </a:rPr>
              <a:t>which </a:t>
            </a:r>
            <a:r>
              <a:rPr lang="en-US" sz="2400" dirty="0">
                <a:solidFill>
                  <a:schemeClr val="accent3">
                    <a:lumMod val="20000"/>
                    <a:lumOff val="80000"/>
                  </a:schemeClr>
                </a:solidFill>
                <a:latin typeface="Cabin Sketch" panose="020B0503050202020004" pitchFamily="34" charset="0"/>
              </a:rPr>
              <a:t>makes it on the other hand a little bit slower. </a:t>
            </a:r>
            <a:endParaRPr lang="en-US" sz="2400" dirty="0" smtClean="0">
              <a:solidFill>
                <a:schemeClr val="accent3">
                  <a:lumMod val="20000"/>
                  <a:lumOff val="80000"/>
                </a:schemeClr>
              </a:solidFill>
              <a:latin typeface="Cabin Sketch" panose="020B0503050202020004" pitchFamily="34" charset="0"/>
            </a:endParaRPr>
          </a:p>
          <a:p>
            <a:r>
              <a:rPr lang="en-US" sz="2400" dirty="0">
                <a:solidFill>
                  <a:schemeClr val="accent3">
                    <a:lumMod val="20000"/>
                    <a:lumOff val="80000"/>
                  </a:schemeClr>
                </a:solidFill>
                <a:latin typeface="Cabin Sketch" panose="020B0503050202020004" pitchFamily="34" charset="0"/>
              </a:rPr>
              <a:t>MD5 first splits the message into 512 bit blocks and generates in three steps a 128 bit hash. </a:t>
            </a:r>
            <a:endParaRPr lang="en-US" sz="2400" dirty="0" smtClean="0">
              <a:solidFill>
                <a:schemeClr val="accent3">
                  <a:lumMod val="20000"/>
                  <a:lumOff val="80000"/>
                </a:schemeClr>
              </a:solidFill>
              <a:latin typeface="Cabin Sketch" panose="020B0503050202020004" pitchFamily="34" charset="0"/>
            </a:endParaRPr>
          </a:p>
          <a:p>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2044644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77E600"/>
                </a:solidFill>
                <a:latin typeface="Cabin Sketch" panose="020B0503050202020004" pitchFamily="34" charset="0"/>
              </a:rPr>
              <a:t>Secure Hash Algorithms (SHA &amp; SHA- </a:t>
            </a:r>
            <a:r>
              <a:rPr lang="en-US" sz="3600" b="1" dirty="0" smtClean="0">
                <a:solidFill>
                  <a:srgbClr val="77E600"/>
                </a:solidFill>
                <a:latin typeface="Cabin Sketch" panose="020B0503050202020004" pitchFamily="34" charset="0"/>
              </a:rPr>
              <a:t>1)</a:t>
            </a:r>
            <a:endParaRPr lang="en-US" sz="3600" b="1" dirty="0">
              <a:solidFill>
                <a:srgbClr val="77E600"/>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a:solidFill>
                  <a:schemeClr val="accent3">
                    <a:lumMod val="20000"/>
                    <a:lumOff val="80000"/>
                  </a:schemeClr>
                </a:solidFill>
                <a:latin typeface="Cabin Sketch" panose="020B0503050202020004" pitchFamily="34" charset="0"/>
              </a:rPr>
              <a:t>The Secure Hash Algorithm (SHA) was standardized in the Secure Hash Standard (SHS) and published by the US government as a </a:t>
            </a:r>
            <a:r>
              <a:rPr lang="en-US" sz="2400" dirty="0" smtClean="0">
                <a:solidFill>
                  <a:schemeClr val="accent3">
                    <a:lumMod val="20000"/>
                    <a:lumOff val="80000"/>
                  </a:schemeClr>
                </a:solidFill>
                <a:latin typeface="Cabin Sketch" panose="020B0503050202020004" pitchFamily="34" charset="0"/>
              </a:rPr>
              <a:t>“federal </a:t>
            </a:r>
            <a:r>
              <a:rPr lang="en-US" sz="2400" dirty="0">
                <a:solidFill>
                  <a:schemeClr val="accent3">
                    <a:lumMod val="20000"/>
                    <a:lumOff val="80000"/>
                  </a:schemeClr>
                </a:solidFill>
                <a:latin typeface="Cabin Sketch" panose="020B0503050202020004" pitchFamily="34" charset="0"/>
              </a:rPr>
              <a:t>information processing </a:t>
            </a:r>
            <a:r>
              <a:rPr lang="en-US" sz="2400" dirty="0" smtClean="0">
                <a:solidFill>
                  <a:schemeClr val="accent3">
                    <a:lumMod val="20000"/>
                    <a:lumOff val="80000"/>
                  </a:schemeClr>
                </a:solidFill>
                <a:latin typeface="Cabin Sketch" panose="020B0503050202020004" pitchFamily="34" charset="0"/>
              </a:rPr>
              <a:t>standard”. SHA-1 </a:t>
            </a:r>
            <a:r>
              <a:rPr lang="en-US" sz="2400" dirty="0">
                <a:solidFill>
                  <a:schemeClr val="accent3">
                    <a:lumMod val="20000"/>
                    <a:lumOff val="80000"/>
                  </a:schemeClr>
                </a:solidFill>
                <a:latin typeface="Cabin Sketch" panose="020B0503050202020004" pitchFamily="34" charset="0"/>
              </a:rPr>
              <a:t>is an improved version of SHA. </a:t>
            </a:r>
            <a:endParaRPr lang="en-US" sz="2400" dirty="0" smtClean="0">
              <a:solidFill>
                <a:schemeClr val="accent3">
                  <a:lumMod val="20000"/>
                  <a:lumOff val="80000"/>
                </a:schemeClr>
              </a:solidFill>
              <a:latin typeface="Cabin Sketch" panose="020B0503050202020004" pitchFamily="34" charset="0"/>
            </a:endParaRPr>
          </a:p>
          <a:p>
            <a:r>
              <a:rPr lang="en-US" sz="2400" dirty="0">
                <a:solidFill>
                  <a:schemeClr val="accent3">
                    <a:lumMod val="20000"/>
                    <a:lumOff val="80000"/>
                  </a:schemeClr>
                </a:solidFill>
                <a:latin typeface="Cabin Sketch" panose="020B0503050202020004" pitchFamily="34" charset="0"/>
              </a:rPr>
              <a:t>The algorithm is used to generate a 160-bit Message </a:t>
            </a:r>
            <a:r>
              <a:rPr lang="en-US" sz="2400" dirty="0" smtClean="0">
                <a:solidFill>
                  <a:schemeClr val="accent3">
                    <a:lumMod val="20000"/>
                    <a:lumOff val="80000"/>
                  </a:schemeClr>
                </a:solidFill>
                <a:latin typeface="Cabin Sketch" panose="020B0503050202020004" pitchFamily="34" charset="0"/>
              </a:rPr>
              <a:t>Authentication </a:t>
            </a:r>
            <a:r>
              <a:rPr lang="en-US" sz="2400" dirty="0">
                <a:solidFill>
                  <a:schemeClr val="accent3">
                    <a:lumMod val="20000"/>
                    <a:lumOff val="80000"/>
                  </a:schemeClr>
                </a:solidFill>
                <a:latin typeface="Cabin Sketch" panose="020B0503050202020004" pitchFamily="34" charset="0"/>
              </a:rPr>
              <a:t>Code (MAC) from a message that should not be longer than 264 bit. Compared to MD-5, the algorithm is a little bit slower, but due to its longer MAC, it is more secure against brute-force attacks. </a:t>
            </a:r>
            <a:endParaRPr lang="en-US" sz="2400" dirty="0" smtClean="0">
              <a:solidFill>
                <a:schemeClr val="accent3">
                  <a:lumMod val="20000"/>
                  <a:lumOff val="80000"/>
                </a:schemeClr>
              </a:solidFill>
              <a:latin typeface="Cabin Sketch" panose="020B0503050202020004" pitchFamily="34" charset="0"/>
            </a:endParaRPr>
          </a:p>
          <a:p>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4120602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77E600"/>
                </a:solidFill>
                <a:latin typeface="Cabin Sketch" panose="020B0503050202020004" pitchFamily="34" charset="0"/>
              </a:rPr>
              <a:t>Acknowledgements</a:t>
            </a:r>
            <a:endParaRPr lang="en-US" sz="3600" b="1" dirty="0">
              <a:solidFill>
                <a:srgbClr val="77E600"/>
              </a:solidFill>
              <a:latin typeface="Cabin Sketch" panose="020B0503050202020004" pitchFamily="34" charset="0"/>
            </a:endParaRPr>
          </a:p>
        </p:txBody>
      </p:sp>
      <p:sp>
        <p:nvSpPr>
          <p:cNvPr id="3" name="Content Placeholder 2"/>
          <p:cNvSpPr>
            <a:spLocks noGrp="1"/>
          </p:cNvSpPr>
          <p:nvPr>
            <p:ph idx="1"/>
          </p:nvPr>
        </p:nvSpPr>
        <p:spPr/>
        <p:txBody>
          <a:bodyPr>
            <a:noAutofit/>
          </a:bodyPr>
          <a:lstStyle/>
          <a:p>
            <a:pPr marL="0" indent="0">
              <a:buNone/>
            </a:pPr>
            <a:r>
              <a:rPr lang="en-US" sz="2400" dirty="0">
                <a:solidFill>
                  <a:schemeClr val="accent3">
                    <a:lumMod val="20000"/>
                    <a:lumOff val="80000"/>
                  </a:schemeClr>
                </a:solidFill>
                <a:latin typeface="Cabin Sketch" panose="020B0503050202020004" pitchFamily="34" charset="0"/>
              </a:rPr>
              <a:t>These slides contain material developed and copyright by:</a:t>
            </a:r>
          </a:p>
          <a:p>
            <a:r>
              <a:rPr lang="en-US" sz="2400" dirty="0">
                <a:solidFill>
                  <a:schemeClr val="accent3">
                    <a:lumMod val="20000"/>
                    <a:lumOff val="80000"/>
                  </a:schemeClr>
                </a:solidFill>
                <a:latin typeface="Cabin Sketch" panose="020B0503050202020004" pitchFamily="34" charset="0"/>
              </a:rPr>
              <a:t>Pervasive Computing Handbook - Uwe </a:t>
            </a:r>
            <a:r>
              <a:rPr lang="en-US" sz="2400" dirty="0" err="1">
                <a:solidFill>
                  <a:schemeClr val="accent3">
                    <a:lumMod val="20000"/>
                    <a:lumOff val="80000"/>
                  </a:schemeClr>
                </a:solidFill>
                <a:latin typeface="Cabin Sketch" panose="020B0503050202020004" pitchFamily="34" charset="0"/>
              </a:rPr>
              <a:t>Hansmann</a:t>
            </a:r>
            <a:endParaRPr lang="en-US" sz="2400" dirty="0">
              <a:solidFill>
                <a:schemeClr val="accent3">
                  <a:lumMod val="20000"/>
                  <a:lumOff val="80000"/>
                </a:schemeClr>
              </a:solidFill>
              <a:latin typeface="Cabin Sketch" panose="020B0503050202020004" pitchFamily="34" charset="0"/>
            </a:endParaRPr>
          </a:p>
          <a:p>
            <a:pPr marL="0" indent="0">
              <a:buNone/>
            </a:pPr>
            <a:endParaRPr lang="en-US" sz="2400" dirty="0">
              <a:solidFill>
                <a:schemeClr val="bg1"/>
              </a:solidFill>
              <a:latin typeface="Cabin Sketch" panose="020B0503050202020004" pitchFamily="34" charset="0"/>
            </a:endParaRP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3947859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77E600"/>
                </a:solidFill>
                <a:latin typeface="Cabin Sketch" panose="020B0503050202020004" pitchFamily="34" charset="0"/>
              </a:rPr>
              <a:t>The Importance of Security</a:t>
            </a:r>
            <a:endParaRPr lang="en-US" sz="3600" dirty="0">
              <a:solidFill>
                <a:srgbClr val="77E600"/>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pPr marL="0" indent="0">
              <a:buNone/>
            </a:pPr>
            <a:r>
              <a:rPr lang="en-US" sz="2400" u="sng" dirty="0" smtClean="0">
                <a:solidFill>
                  <a:schemeClr val="accent3">
                    <a:lumMod val="20000"/>
                    <a:lumOff val="80000"/>
                  </a:schemeClr>
                </a:solidFill>
                <a:latin typeface="Cabin Sketch" panose="020B0503050202020004" pitchFamily="34" charset="0"/>
              </a:rPr>
              <a:t>Integrity:</a:t>
            </a:r>
            <a:r>
              <a:rPr lang="en-US" sz="2400" dirty="0" smtClean="0">
                <a:solidFill>
                  <a:schemeClr val="accent3">
                    <a:lumMod val="20000"/>
                    <a:lumOff val="80000"/>
                  </a:schemeClr>
                </a:solidFill>
                <a:latin typeface="Cabin Sketch" panose="020B0503050202020004" pitchFamily="34" charset="0"/>
              </a:rPr>
              <a:t> </a:t>
            </a:r>
          </a:p>
          <a:p>
            <a:r>
              <a:rPr lang="en-US" sz="2400" dirty="0" smtClean="0">
                <a:solidFill>
                  <a:schemeClr val="accent3">
                    <a:lumMod val="20000"/>
                    <a:lumOff val="80000"/>
                  </a:schemeClr>
                </a:solidFill>
                <a:latin typeface="Cabin Sketch" panose="020B0503050202020004" pitchFamily="34" charset="0"/>
              </a:rPr>
              <a:t>The recipient of a document should be able to recognize if a document or message was altered during transmission. It wouldn’t be good if anybody could increase or decrease the number of shares in a stock order sent to an e-broker by changing the message content. At least the e-broker should be able to check if the message was altered or not. </a:t>
            </a:r>
          </a:p>
          <a:p>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2692189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77E600"/>
                </a:solidFill>
                <a:latin typeface="Cabin Sketch" panose="020B0503050202020004" pitchFamily="34" charset="0"/>
              </a:rPr>
              <a:t>The Importance of Security</a:t>
            </a:r>
            <a:endParaRPr lang="en-US" sz="3600" dirty="0">
              <a:solidFill>
                <a:srgbClr val="77E600"/>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pPr marL="0" indent="0">
              <a:buNone/>
            </a:pPr>
            <a:r>
              <a:rPr lang="en-US" sz="2400" u="sng" dirty="0" smtClean="0">
                <a:solidFill>
                  <a:schemeClr val="accent3">
                    <a:lumMod val="20000"/>
                    <a:lumOff val="80000"/>
                  </a:schemeClr>
                </a:solidFill>
                <a:latin typeface="Cabin Sketch" panose="020B0503050202020004" pitchFamily="34" charset="0"/>
              </a:rPr>
              <a:t>Privacy:</a:t>
            </a:r>
          </a:p>
          <a:p>
            <a:r>
              <a:rPr lang="en-US" sz="2400" dirty="0" smtClean="0">
                <a:solidFill>
                  <a:schemeClr val="accent3">
                    <a:lumMod val="20000"/>
                    <a:lumOff val="80000"/>
                  </a:schemeClr>
                </a:solidFill>
                <a:latin typeface="Cabin Sketch" panose="020B0503050202020004" pitchFamily="34" charset="0"/>
              </a:rPr>
              <a:t>The exchange of data between two individuals, for example the merchant and the customer, should in most cases be kept secret. No unauthorized party should be able to read or copy such a communication. This challenge is met using encryption.</a:t>
            </a:r>
            <a:endParaRPr lang="en-US" sz="2400" dirty="0">
              <a:solidFill>
                <a:schemeClr val="accent3">
                  <a:lumMod val="20000"/>
                  <a:lumOff val="80000"/>
                </a:schemeClr>
              </a:solidFill>
              <a:latin typeface="Cabin Sketch" panose="020B0503050202020004" pitchFamily="34" charset="0"/>
            </a:endParaRPr>
          </a:p>
        </p:txBody>
      </p:sp>
      <p:grpSp>
        <p:nvGrpSpPr>
          <p:cNvPr id="6" name="Group 5"/>
          <p:cNvGrpSpPr/>
          <p:nvPr/>
        </p:nvGrpSpPr>
        <p:grpSpPr>
          <a:xfrm>
            <a:off x="3075709" y="3893127"/>
            <a:ext cx="5694218" cy="2770909"/>
            <a:chOff x="3075709" y="3893127"/>
            <a:chExt cx="5694218" cy="2770909"/>
          </a:xfrm>
        </p:grpSpPr>
        <p:sp>
          <p:nvSpPr>
            <p:cNvPr id="5" name="Rectangle 4"/>
            <p:cNvSpPr/>
            <p:nvPr/>
          </p:nvSpPr>
          <p:spPr>
            <a:xfrm>
              <a:off x="3075709" y="3893127"/>
              <a:ext cx="5694218" cy="27709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07327" y="4001294"/>
              <a:ext cx="5465618" cy="2559340"/>
            </a:xfrm>
            <a:prstGeom prst="rect">
              <a:avLst/>
            </a:prstGeom>
          </p:spPr>
        </p:pic>
      </p:grpSp>
      <p:pic>
        <p:nvPicPr>
          <p:cNvPr id="7" name="Picture 6"/>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348133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75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77E600"/>
                </a:solidFill>
                <a:latin typeface="Cabin Sketch" panose="020B0503050202020004" pitchFamily="34" charset="0"/>
              </a:rPr>
              <a:t>Solution???</a:t>
            </a:r>
            <a:endParaRPr lang="en-US" sz="3600" dirty="0">
              <a:solidFill>
                <a:srgbClr val="77E600"/>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smtClean="0">
                <a:solidFill>
                  <a:schemeClr val="accent3">
                    <a:lumMod val="20000"/>
                    <a:lumOff val="80000"/>
                  </a:schemeClr>
                </a:solidFill>
                <a:latin typeface="Cabin Sketch" panose="020B0503050202020004" pitchFamily="34" charset="0"/>
              </a:rPr>
              <a:t>Cryptography can help to address all these challenges. It can be used to authenticate persons and transactions, to get secure access to data or services, and to protect the privacy of communication. </a:t>
            </a:r>
          </a:p>
          <a:p>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2553297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77E600"/>
                </a:solidFill>
                <a:latin typeface="Cabin Sketch" panose="020B0503050202020004" pitchFamily="34" charset="0"/>
              </a:rPr>
              <a:t>What is Cryptography?</a:t>
            </a:r>
            <a:endParaRPr lang="en-US" sz="3600" b="1" dirty="0">
              <a:solidFill>
                <a:srgbClr val="77E600"/>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000" dirty="0">
                <a:solidFill>
                  <a:schemeClr val="accent3">
                    <a:lumMod val="20000"/>
                    <a:lumOff val="80000"/>
                  </a:schemeClr>
                </a:solidFill>
                <a:latin typeface="Cabin Sketch" panose="020B0503050202020004" pitchFamily="34" charset="0"/>
              </a:rPr>
              <a:t>Cryptography, or cryptology, is the practice and study of techniques for secure communication in the presence of adversarial behavior</a:t>
            </a:r>
            <a:r>
              <a:rPr lang="en-US" sz="2000" dirty="0" smtClean="0">
                <a:solidFill>
                  <a:schemeClr val="accent3">
                    <a:lumMod val="20000"/>
                    <a:lumOff val="80000"/>
                  </a:schemeClr>
                </a:solidFill>
                <a:latin typeface="Cabin Sketch" panose="020B0503050202020004" pitchFamily="34" charset="0"/>
              </a:rPr>
              <a:t>.</a:t>
            </a:r>
          </a:p>
          <a:p>
            <a:r>
              <a:rPr lang="en-US" sz="2000" dirty="0" smtClean="0">
                <a:solidFill>
                  <a:schemeClr val="accent3">
                    <a:lumMod val="20000"/>
                    <a:lumOff val="80000"/>
                  </a:schemeClr>
                </a:solidFill>
                <a:latin typeface="Cabin Sketch" panose="020B0503050202020004" pitchFamily="34" charset="0"/>
              </a:rPr>
              <a:t>Cryptographic algorithms are used to encrypt information in a form that cannot be read or altered by third parties. </a:t>
            </a:r>
          </a:p>
          <a:p>
            <a:r>
              <a:rPr lang="en-US" sz="2000" dirty="0" smtClean="0">
                <a:solidFill>
                  <a:schemeClr val="accent3">
                    <a:lumMod val="20000"/>
                    <a:lumOff val="80000"/>
                  </a:schemeClr>
                </a:solidFill>
                <a:latin typeface="Cabin Sketch" panose="020B0503050202020004" pitchFamily="34" charset="0"/>
              </a:rPr>
              <a:t>The sender of the information encrypts the data using a key, the recipient of the data decrypts the data back into a usable form by applying a second cryptographic operation also using a key. </a:t>
            </a:r>
            <a:endParaRPr lang="en-US" sz="20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81350" y="4124325"/>
            <a:ext cx="5829300" cy="2733675"/>
          </a:xfrm>
          <a:prstGeom prst="rect">
            <a:avLst/>
          </a:prstGeom>
        </p:spPr>
      </p:pic>
      <p:pic>
        <p:nvPicPr>
          <p:cNvPr id="5" name="Picture 4"/>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258144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7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77E600"/>
                </a:solidFill>
                <a:latin typeface="Cabin Sketch" panose="020B0503050202020004" pitchFamily="34" charset="0"/>
              </a:rPr>
              <a:t>Cryptographic Patterns and Methods</a:t>
            </a:r>
            <a:endParaRPr lang="en-US" sz="3600" b="1" dirty="0">
              <a:solidFill>
                <a:srgbClr val="77E600"/>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pPr marL="0" indent="0">
              <a:buNone/>
            </a:pPr>
            <a:r>
              <a:rPr lang="en-US" sz="2400" dirty="0" smtClean="0">
                <a:solidFill>
                  <a:schemeClr val="accent3">
                    <a:lumMod val="20000"/>
                    <a:lumOff val="80000"/>
                  </a:schemeClr>
                </a:solidFill>
                <a:latin typeface="Cabin Sketch" panose="020B0503050202020004" pitchFamily="34" charset="0"/>
              </a:rPr>
              <a:t>Cryptographic algorithms can be divided into two groups: </a:t>
            </a:r>
          </a:p>
          <a:p>
            <a:r>
              <a:rPr lang="en-US" sz="2400" dirty="0" smtClean="0">
                <a:solidFill>
                  <a:schemeClr val="accent3">
                    <a:lumMod val="20000"/>
                    <a:lumOff val="80000"/>
                  </a:schemeClr>
                </a:solidFill>
                <a:latin typeface="Cabin Sketch" panose="020B0503050202020004" pitchFamily="34" charset="0"/>
              </a:rPr>
              <a:t>Symmetric Algorithms.</a:t>
            </a:r>
          </a:p>
          <a:p>
            <a:r>
              <a:rPr lang="en-US" sz="2400" dirty="0" smtClean="0">
                <a:solidFill>
                  <a:schemeClr val="accent3">
                    <a:lumMod val="20000"/>
                    <a:lumOff val="80000"/>
                  </a:schemeClr>
                </a:solidFill>
                <a:latin typeface="Cabin Sketch" panose="020B0503050202020004" pitchFamily="34" charset="0"/>
              </a:rPr>
              <a:t>Asymmetric Algorithms.</a:t>
            </a:r>
          </a:p>
          <a:p>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51884" y="3222703"/>
            <a:ext cx="6288232" cy="3089197"/>
          </a:xfrm>
          <a:prstGeom prst="rect">
            <a:avLst/>
          </a:prstGeom>
        </p:spPr>
      </p:pic>
      <p:pic>
        <p:nvPicPr>
          <p:cNvPr id="5" name="Picture 4"/>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1001332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7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77E600"/>
                </a:solidFill>
                <a:latin typeface="Cabin Sketch" panose="020B0503050202020004" pitchFamily="34" charset="0"/>
              </a:rPr>
              <a:t>Symmetric Cryptographic Algorithms </a:t>
            </a:r>
            <a:endParaRPr lang="en-US" sz="3600" b="1" dirty="0">
              <a:solidFill>
                <a:srgbClr val="77E600"/>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smtClean="0">
                <a:solidFill>
                  <a:schemeClr val="accent3">
                    <a:lumMod val="20000"/>
                    <a:lumOff val="80000"/>
                  </a:schemeClr>
                </a:solidFill>
                <a:latin typeface="Cabin Sketch" panose="020B0503050202020004" pitchFamily="34" charset="0"/>
              </a:rPr>
              <a:t>Symmetric cryptographic </a:t>
            </a:r>
            <a:r>
              <a:rPr lang="en-US" sz="2400" dirty="0">
                <a:solidFill>
                  <a:schemeClr val="accent3">
                    <a:lumMod val="20000"/>
                    <a:lumOff val="80000"/>
                  </a:schemeClr>
                </a:solidFill>
                <a:latin typeface="Cabin Sketch" panose="020B0503050202020004" pitchFamily="34" charset="0"/>
              </a:rPr>
              <a:t>algorithms, also known as secret key algorithms, are characterized by the fact that the sender and the receiver use the same key to encrypt and decrypt the </a:t>
            </a:r>
            <a:r>
              <a:rPr lang="en-US" sz="2400" dirty="0" smtClean="0">
                <a:solidFill>
                  <a:schemeClr val="accent3">
                    <a:lumMod val="20000"/>
                    <a:lumOff val="80000"/>
                  </a:schemeClr>
                </a:solidFill>
                <a:latin typeface="Cabin Sketch" panose="020B0503050202020004" pitchFamily="34" charset="0"/>
              </a:rPr>
              <a:t>data.</a:t>
            </a:r>
          </a:p>
          <a:p>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26972" y="3171420"/>
            <a:ext cx="6036155" cy="3298652"/>
          </a:xfrm>
          <a:prstGeom prst="rect">
            <a:avLst/>
          </a:prstGeom>
        </p:spPr>
      </p:pic>
      <p:pic>
        <p:nvPicPr>
          <p:cNvPr id="5" name="Picture 4"/>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1410397"/>
            <a:ext cx="11513820" cy="83124"/>
          </a:xfrm>
          <a:prstGeom prst="rect">
            <a:avLst/>
          </a:prstGeom>
        </p:spPr>
      </p:pic>
    </p:spTree>
    <p:extLst>
      <p:ext uri="{BB962C8B-B14F-4D97-AF65-F5344CB8AC3E}">
        <p14:creationId xmlns:p14="http://schemas.microsoft.com/office/powerpoint/2010/main" val="1840044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7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621</TotalTime>
  <Words>2686</Words>
  <Application>Microsoft Office PowerPoint</Application>
  <PresentationFormat>Widescreen</PresentationFormat>
  <Paragraphs>120</Paragraphs>
  <Slides>35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Cabin Sketch</vt:lpstr>
      <vt:lpstr>Calibri</vt:lpstr>
      <vt:lpstr>Calibri Light</vt:lpstr>
      <vt:lpstr>Office Theme</vt:lpstr>
      <vt:lpstr>PowerPoint Presentation</vt:lpstr>
      <vt:lpstr>Security</vt:lpstr>
      <vt:lpstr>The Importance of Security</vt:lpstr>
      <vt:lpstr>The Importance of Security</vt:lpstr>
      <vt:lpstr>The Importance of Security</vt:lpstr>
      <vt:lpstr>Solution???</vt:lpstr>
      <vt:lpstr>What is Cryptography?</vt:lpstr>
      <vt:lpstr>Cryptographic Patterns and Methods</vt:lpstr>
      <vt:lpstr>Symmetric Cryptographic Algorithms </vt:lpstr>
      <vt:lpstr>Symmetric Cryptographic Algorithms </vt:lpstr>
      <vt:lpstr>Symmetric Cryptographic Algorithms </vt:lpstr>
      <vt:lpstr>Asymmetric Cryptographic Algorithms</vt:lpstr>
      <vt:lpstr>Asymmetric Cryptographic Algorithms</vt:lpstr>
      <vt:lpstr>Asymmetric Cryptographic Algorithms</vt:lpstr>
      <vt:lpstr>How Secure Is an Algorithm?</vt:lpstr>
      <vt:lpstr>Cryptographic Tools</vt:lpstr>
      <vt:lpstr>Hash</vt:lpstr>
      <vt:lpstr>Message Authentication Code (MAC)</vt:lpstr>
      <vt:lpstr>Digital Signature</vt:lpstr>
      <vt:lpstr>Digital Signature</vt:lpstr>
      <vt:lpstr>Symmetric Algorithms</vt:lpstr>
      <vt:lpstr>Data Encryption Standard (DES)</vt:lpstr>
      <vt:lpstr>Data Encryption Standard (DES)</vt:lpstr>
      <vt:lpstr>ECB</vt:lpstr>
      <vt:lpstr>CBC</vt:lpstr>
      <vt:lpstr>Triple DES</vt:lpstr>
      <vt:lpstr>Advanced Encryption Standard (AES)</vt:lpstr>
      <vt:lpstr>RC2, RC4, RC5</vt:lpstr>
      <vt:lpstr>Asymmetric Algorithms</vt:lpstr>
      <vt:lpstr>Rivest Shamir Adleman (RSA) </vt:lpstr>
      <vt:lpstr>Digital Signature Algorithm (DSA) </vt:lpstr>
      <vt:lpstr>Elliptic Curve Cryptography (ECC) </vt:lpstr>
      <vt:lpstr>MD2, MD4, and MD5 </vt:lpstr>
      <vt:lpstr>Secure Hash Algorithms (SHA &amp; SHA- 1)</vt:lpstr>
      <vt:lpstr>Acknowledgements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Security</dc:title>
  <dc:creator>Foysal</dc:creator>
  <cp:lastModifiedBy>Foysal</cp:lastModifiedBy>
  <cp:revision>27</cp:revision>
  <dcterms:created xsi:type="dcterms:W3CDTF">2021-11-20T22:47:53Z</dcterms:created>
  <dcterms:modified xsi:type="dcterms:W3CDTF">2022-06-02T19:45:20Z</dcterms:modified>
</cp:coreProperties>
</file>