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7029" y="2536698"/>
            <a:ext cx="2655570" cy="3818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1167" y="1003249"/>
            <a:ext cx="114490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374648"/>
            <a:ext cx="7529830" cy="4523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jp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jp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jpg"/><Relationship Id="rId5" Type="http://schemas.openxmlformats.org/officeDocument/2006/relationships/image" Target="../media/image190.png"/><Relationship Id="rId10" Type="http://schemas.openxmlformats.org/officeDocument/2006/relationships/image" Target="../media/image195.jp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01543"/>
              </p:ext>
            </p:extLst>
          </p:nvPr>
        </p:nvGraphicFramePr>
        <p:xfrm>
          <a:off x="1371600" y="3352800"/>
          <a:ext cx="6441743" cy="701040"/>
        </p:xfrm>
        <a:graphic>
          <a:graphicData uri="http://schemas.openxmlformats.org/drawingml/2006/table">
            <a:tbl>
              <a:tblPr/>
              <a:tblGrid>
                <a:gridCol w="6441743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Chapter -2: Malnutrition (C</a:t>
                      </a:r>
                      <a:r>
                        <a:rPr lang="en-US" sz="4000" b="1" baseline="0" dirty="0" smtClean="0"/>
                        <a:t> )</a:t>
                      </a:r>
                      <a:endParaRPr lang="en-US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52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297179"/>
            <a:ext cx="8255000" cy="5842000"/>
            <a:chOff x="444500" y="297179"/>
            <a:chExt cx="825500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8083" y="297179"/>
              <a:ext cx="3229356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9973" y="670940"/>
              <a:ext cx="2319274" cy="3962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1484820"/>
              <a:ext cx="8229600" cy="4641850"/>
            </a:xfrm>
            <a:custGeom>
              <a:avLst/>
              <a:gdLst/>
              <a:ahLst/>
              <a:cxnLst/>
              <a:rect l="l" t="t" r="r" b="b"/>
              <a:pathLst>
                <a:path w="8229600" h="4641850">
                  <a:moveTo>
                    <a:pt x="8229600" y="0"/>
                  </a:moveTo>
                  <a:lnTo>
                    <a:pt x="0" y="0"/>
                  </a:lnTo>
                  <a:lnTo>
                    <a:pt x="0" y="4641342"/>
                  </a:lnTo>
                  <a:lnTo>
                    <a:pt x="8229600" y="464134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484820"/>
              <a:ext cx="8229600" cy="4641850"/>
            </a:xfrm>
            <a:custGeom>
              <a:avLst/>
              <a:gdLst/>
              <a:ahLst/>
              <a:cxnLst/>
              <a:rect l="l" t="t" r="r" b="b"/>
              <a:pathLst>
                <a:path w="8229600" h="4641850">
                  <a:moveTo>
                    <a:pt x="0" y="4641342"/>
                  </a:moveTo>
                  <a:lnTo>
                    <a:pt x="8229600" y="464134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641342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423796"/>
            <a:ext cx="8037195" cy="45529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374015" indent="-343535">
              <a:lnSpc>
                <a:spcPts val="2590"/>
              </a:lnSpc>
              <a:spcBef>
                <a:spcPts val="725"/>
              </a:spcBef>
              <a:buFont typeface="Wingdings"/>
              <a:buChar char=""/>
              <a:tabLst>
                <a:tab pos="356235" algn="l"/>
                <a:tab pos="4309110" algn="l"/>
              </a:tabLst>
            </a:pPr>
            <a:r>
              <a:rPr sz="2700" spc="-5" dirty="0">
                <a:latin typeface="Times New Roman"/>
                <a:cs typeface="Times New Roman"/>
              </a:rPr>
              <a:t>A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rapid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deterioration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 nutritional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status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short </a:t>
            </a:r>
            <a:r>
              <a:rPr sz="2700" b="1" spc="-66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time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can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lead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marasmus,	</a:t>
            </a:r>
            <a:r>
              <a:rPr sz="2700" dirty="0">
                <a:latin typeface="Times New Roman"/>
                <a:cs typeface="Times New Roman"/>
              </a:rPr>
              <a:t>one </a:t>
            </a:r>
            <a:r>
              <a:rPr sz="2700" spc="-5" dirty="0">
                <a:latin typeface="Times New Roman"/>
                <a:cs typeface="Times New Roman"/>
              </a:rPr>
              <a:t>form </a:t>
            </a:r>
            <a:r>
              <a:rPr sz="2700" dirty="0">
                <a:latin typeface="Times New Roman"/>
                <a:cs typeface="Times New Roman"/>
              </a:rPr>
              <a:t>of acute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malnutrition.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335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590"/>
              </a:lnSpc>
              <a:buFont typeface="Wingdings"/>
              <a:buChar char=""/>
              <a:tabLst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Marasmus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most common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form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acute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malnutrition in </a:t>
            </a:r>
            <a:r>
              <a:rPr sz="2700" b="1" dirty="0">
                <a:latin typeface="Times New Roman"/>
                <a:cs typeface="Times New Roman"/>
              </a:rPr>
              <a:t>nutritional emergencies </a:t>
            </a:r>
            <a:r>
              <a:rPr sz="2700" dirty="0">
                <a:latin typeface="Times New Roman"/>
                <a:cs typeface="Times New Roman"/>
              </a:rPr>
              <a:t>and, in its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severe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form,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can very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quickly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lead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death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untreated.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"/>
            </a:pP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ts val="2915"/>
              </a:lnSpc>
              <a:buFont typeface="Wingdings"/>
              <a:buChar char=""/>
              <a:tabLst>
                <a:tab pos="356235" algn="l"/>
              </a:tabLst>
            </a:pPr>
            <a:r>
              <a:rPr sz="2700" dirty="0">
                <a:latin typeface="Times New Roman"/>
                <a:cs typeface="Times New Roman"/>
              </a:rPr>
              <a:t>It is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characterized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by </a:t>
            </a:r>
            <a:r>
              <a:rPr sz="2700" b="1" spc="-10" dirty="0">
                <a:latin typeface="Times New Roman"/>
                <a:cs typeface="Times New Roman"/>
              </a:rPr>
              <a:t>severe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wasting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of fat </a:t>
            </a:r>
            <a:r>
              <a:rPr sz="2700" b="1" spc="-5" dirty="0">
                <a:latin typeface="Times New Roman"/>
                <a:cs typeface="Times New Roman"/>
              </a:rPr>
              <a:t>and</a:t>
            </a:r>
            <a:r>
              <a:rPr sz="2700" b="1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muscle</a:t>
            </a:r>
            <a:endParaRPr sz="2700">
              <a:latin typeface="Times New Roman"/>
              <a:cs typeface="Times New Roman"/>
            </a:endParaRPr>
          </a:p>
          <a:p>
            <a:pPr marL="355600">
              <a:lnSpc>
                <a:spcPts val="2915"/>
              </a:lnSpc>
            </a:pPr>
            <a:r>
              <a:rPr sz="2700" dirty="0">
                <a:latin typeface="Times New Roman"/>
                <a:cs typeface="Times New Roman"/>
              </a:rPr>
              <a:t>which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body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breaks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down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make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energy.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700" spc="-35" dirty="0">
                <a:latin typeface="Times New Roman"/>
                <a:cs typeface="Times New Roman"/>
              </a:rPr>
              <a:t>Wasting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can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affect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both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children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adults.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14427"/>
            <a:ext cx="8255000" cy="4551680"/>
            <a:chOff x="444500" y="114427"/>
            <a:chExt cx="8255000" cy="4551680"/>
          </a:xfrm>
        </p:grpSpPr>
        <p:sp>
          <p:nvSpPr>
            <p:cNvPr id="3" name="object 3"/>
            <p:cNvSpPr/>
            <p:nvPr/>
          </p:nvSpPr>
          <p:spPr>
            <a:xfrm>
              <a:off x="457200" y="127127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026"/>
                  </a:lnTo>
                  <a:lnTo>
                    <a:pt x="8229600" y="452602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27127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026"/>
                  </a:moveTo>
                  <a:lnTo>
                    <a:pt x="8229600" y="452602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026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49441"/>
            <a:ext cx="7805420" cy="45135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child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at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risk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for: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200" b="1" dirty="0">
                <a:latin typeface="Times New Roman"/>
                <a:cs typeface="Times New Roman"/>
              </a:rPr>
              <a:t>Hypoglycemia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200" b="1" dirty="0">
                <a:latin typeface="Times New Roman"/>
                <a:cs typeface="Times New Roman"/>
              </a:rPr>
              <a:t>Hypothermia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Fluid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overload/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heart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failure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200" b="1" dirty="0">
                <a:latin typeface="Times New Roman"/>
                <a:cs typeface="Times New Roman"/>
              </a:rPr>
              <a:t>Infection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Times New Roman"/>
                <a:cs typeface="Times New Roman"/>
              </a:rPr>
              <a:t>A wasted child can be classified as either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moderately</a:t>
            </a:r>
            <a:r>
              <a:rPr sz="3200" b="1" spc="-4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or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severely</a:t>
            </a:r>
            <a:r>
              <a:rPr sz="3200"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acutely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malnourished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based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on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body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measurements.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57" y="4728390"/>
            <a:ext cx="3671062" cy="21296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297179"/>
            <a:ext cx="8255000" cy="6169025"/>
            <a:chOff x="444500" y="297179"/>
            <a:chExt cx="8255000" cy="6169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007" y="297179"/>
              <a:ext cx="3683508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897" y="652906"/>
              <a:ext cx="2934335" cy="414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1412836"/>
              <a:ext cx="8229600" cy="5040630"/>
            </a:xfrm>
            <a:custGeom>
              <a:avLst/>
              <a:gdLst/>
              <a:ahLst/>
              <a:cxnLst/>
              <a:rect l="l" t="t" r="r" b="b"/>
              <a:pathLst>
                <a:path w="8229600" h="5040630">
                  <a:moveTo>
                    <a:pt x="8229600" y="0"/>
                  </a:moveTo>
                  <a:lnTo>
                    <a:pt x="0" y="0"/>
                  </a:lnTo>
                  <a:lnTo>
                    <a:pt x="0" y="5040503"/>
                  </a:lnTo>
                  <a:lnTo>
                    <a:pt x="8229600" y="5040503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412836"/>
              <a:ext cx="8229600" cy="5040630"/>
            </a:xfrm>
            <a:custGeom>
              <a:avLst/>
              <a:gdLst/>
              <a:ahLst/>
              <a:cxnLst/>
              <a:rect l="l" t="t" r="r" b="b"/>
              <a:pathLst>
                <a:path w="8229600" h="5040630">
                  <a:moveTo>
                    <a:pt x="0" y="5040503"/>
                  </a:moveTo>
                  <a:lnTo>
                    <a:pt x="8229600" y="5040503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040503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340561"/>
            <a:ext cx="8067040" cy="48736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81280">
              <a:lnSpc>
                <a:spcPct val="80000"/>
              </a:lnSpc>
              <a:spcBef>
                <a:spcPts val="819"/>
              </a:spcBef>
            </a:pPr>
            <a:r>
              <a:rPr sz="3000" b="1" spc="-5" dirty="0">
                <a:latin typeface="Times New Roman"/>
                <a:cs typeface="Times New Roman"/>
              </a:rPr>
              <a:t>Kwashiorkor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is</a:t>
            </a:r>
            <a:r>
              <a:rPr sz="3000" b="1" spc="1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characterized</a:t>
            </a:r>
            <a:r>
              <a:rPr sz="3000" b="1" spc="5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by </a:t>
            </a:r>
            <a:r>
              <a:rPr sz="3000" b="1" spc="-5" dirty="0">
                <a:latin typeface="Times New Roman"/>
                <a:cs typeface="Times New Roman"/>
              </a:rPr>
              <a:t>bilateral</a:t>
            </a:r>
            <a:r>
              <a:rPr sz="3000" b="1" spc="2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pitting </a:t>
            </a:r>
            <a:r>
              <a:rPr sz="3000" b="1" spc="-73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oedema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(affecting</a:t>
            </a:r>
            <a:r>
              <a:rPr sz="3000" b="1" spc="2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both sides</a:t>
            </a:r>
            <a:r>
              <a:rPr sz="3000" b="1" dirty="0">
                <a:latin typeface="Times New Roman"/>
                <a:cs typeface="Times New Roman"/>
              </a:rPr>
              <a:t> of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the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body) </a:t>
            </a:r>
            <a:r>
              <a:rPr sz="3000" b="1" spc="-10" dirty="0">
                <a:latin typeface="Times New Roman"/>
                <a:cs typeface="Times New Roman"/>
              </a:rPr>
              <a:t>in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the 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lower </a:t>
            </a:r>
            <a:r>
              <a:rPr sz="3000" b="1" dirty="0">
                <a:latin typeface="Times New Roman"/>
                <a:cs typeface="Times New Roman"/>
              </a:rPr>
              <a:t>legs </a:t>
            </a:r>
            <a:r>
              <a:rPr sz="3000" b="1" spc="-5" dirty="0">
                <a:latin typeface="Times New Roman"/>
                <a:cs typeface="Times New Roman"/>
              </a:rPr>
              <a:t>and </a:t>
            </a:r>
            <a:r>
              <a:rPr sz="3000" b="1" dirty="0">
                <a:latin typeface="Times New Roman"/>
                <a:cs typeface="Times New Roman"/>
              </a:rPr>
              <a:t>feet </a:t>
            </a:r>
            <a:r>
              <a:rPr sz="3000" b="1" spc="-5" dirty="0">
                <a:latin typeface="Times New Roman"/>
                <a:cs typeface="Times New Roman"/>
              </a:rPr>
              <a:t>which as </a:t>
            </a:r>
            <a:r>
              <a:rPr sz="3000" b="1" dirty="0">
                <a:latin typeface="Times New Roman"/>
                <a:cs typeface="Times New Roman"/>
              </a:rPr>
              <a:t>it </a:t>
            </a:r>
            <a:r>
              <a:rPr sz="3000" b="1" spc="-10" dirty="0">
                <a:latin typeface="Times New Roman"/>
                <a:cs typeface="Times New Roman"/>
              </a:rPr>
              <a:t>progresses </a:t>
            </a:r>
            <a:r>
              <a:rPr sz="3000" b="1" spc="-5" dirty="0">
                <a:latin typeface="Times New Roman"/>
                <a:cs typeface="Times New Roman"/>
              </a:rPr>
              <a:t> becomes</a:t>
            </a:r>
            <a:r>
              <a:rPr sz="3000" b="1" spc="30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Times New Roman"/>
                <a:cs typeface="Times New Roman"/>
              </a:rPr>
              <a:t>more</a:t>
            </a:r>
            <a:r>
              <a:rPr sz="3000" b="1" spc="2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generalised</a:t>
            </a:r>
            <a:r>
              <a:rPr sz="3000" b="1" spc="4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to</a:t>
            </a:r>
            <a:r>
              <a:rPr sz="3000" b="1" spc="2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the</a:t>
            </a:r>
            <a:r>
              <a:rPr sz="3000" b="1" spc="2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arms,</a:t>
            </a:r>
            <a:r>
              <a:rPr sz="3000" b="1" spc="3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hands 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and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face.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</a:pPr>
            <a:r>
              <a:rPr sz="3000" b="1" spc="-5" dirty="0">
                <a:latin typeface="Times New Roman"/>
                <a:cs typeface="Times New Roman"/>
              </a:rPr>
              <a:t>Oedema is the excessive accumulation </a:t>
            </a:r>
            <a:r>
              <a:rPr sz="3000" b="1" dirty="0">
                <a:latin typeface="Times New Roman"/>
                <a:cs typeface="Times New Roman"/>
              </a:rPr>
              <a:t>of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fluid in 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body tissues which </a:t>
            </a:r>
            <a:r>
              <a:rPr sz="3000" b="1" spc="-15" dirty="0">
                <a:latin typeface="Times New Roman"/>
                <a:cs typeface="Times New Roman"/>
              </a:rPr>
              <a:t>results from </a:t>
            </a:r>
            <a:r>
              <a:rPr sz="3000" b="1" spc="-10" dirty="0">
                <a:latin typeface="Times New Roman"/>
                <a:cs typeface="Times New Roman"/>
              </a:rPr>
              <a:t>severe </a:t>
            </a:r>
            <a:r>
              <a:rPr sz="3000" b="1" spc="-5" dirty="0">
                <a:latin typeface="Times New Roman"/>
                <a:cs typeface="Times New Roman"/>
              </a:rPr>
              <a:t>nutritional </a:t>
            </a:r>
            <a:r>
              <a:rPr sz="3000" b="1" spc="-73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deficiencies.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328930">
              <a:lnSpc>
                <a:spcPct val="80000"/>
              </a:lnSpc>
            </a:pPr>
            <a:r>
              <a:rPr sz="3000" b="1" dirty="0">
                <a:latin typeface="Times New Roman"/>
                <a:cs typeface="Times New Roman"/>
              </a:rPr>
              <a:t>All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cases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of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kwashiorkor</a:t>
            </a:r>
            <a:r>
              <a:rPr sz="3000" b="1" spc="-6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are</a:t>
            </a:r>
            <a:r>
              <a:rPr sz="3000" b="1" spc="-5" dirty="0">
                <a:latin typeface="Times New Roman"/>
                <a:cs typeface="Times New Roman"/>
              </a:rPr>
              <a:t> classified</a:t>
            </a:r>
            <a:r>
              <a:rPr sz="3000" b="1" spc="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as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severe </a:t>
            </a:r>
            <a:r>
              <a:rPr sz="3000" b="1" spc="-73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acute malnutrition.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837" y="247904"/>
            <a:ext cx="8255000" cy="4551680"/>
            <a:chOff x="454837" y="247904"/>
            <a:chExt cx="8255000" cy="4551680"/>
          </a:xfrm>
        </p:grpSpPr>
        <p:sp>
          <p:nvSpPr>
            <p:cNvPr id="3" name="object 3"/>
            <p:cNvSpPr/>
            <p:nvPr/>
          </p:nvSpPr>
          <p:spPr>
            <a:xfrm>
              <a:off x="467537" y="260604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026"/>
                  </a:lnTo>
                  <a:lnTo>
                    <a:pt x="8229600" y="452602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537" y="260604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026"/>
                  </a:moveTo>
                  <a:lnTo>
                    <a:pt x="8229600" y="452602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026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6303" y="279857"/>
            <a:ext cx="771398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26924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Kwashiorkor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is classified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by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severity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oedema,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as follows: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Wingdings"/>
                <a:cs typeface="Wingdings"/>
              </a:rPr>
              <a:t></a:t>
            </a:r>
            <a:r>
              <a:rPr sz="3200" b="1" dirty="0">
                <a:latin typeface="Times New Roman"/>
                <a:cs typeface="Times New Roman"/>
              </a:rPr>
              <a:t>+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Mild: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both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feet</a:t>
            </a:r>
            <a:endParaRPr sz="3200">
              <a:latin typeface="Times New Roman"/>
              <a:cs typeface="Times New Roman"/>
            </a:endParaRPr>
          </a:p>
          <a:p>
            <a:pPr marL="355600" marR="462280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Wingdings"/>
                <a:cs typeface="Wingdings"/>
              </a:rPr>
              <a:t></a:t>
            </a:r>
            <a:r>
              <a:rPr sz="3200" b="1" dirty="0">
                <a:latin typeface="Times New Roman"/>
                <a:cs typeface="Times New Roman"/>
              </a:rPr>
              <a:t>++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Moderate: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both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feet,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plus</a:t>
            </a:r>
            <a:r>
              <a:rPr sz="3200" b="1" dirty="0">
                <a:latin typeface="Times New Roman"/>
                <a:cs typeface="Times New Roman"/>
              </a:rPr>
              <a:t> lower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legs,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hands </a:t>
            </a:r>
            <a:r>
              <a:rPr sz="3200" b="1" dirty="0">
                <a:latin typeface="Times New Roman"/>
                <a:cs typeface="Times New Roman"/>
              </a:rPr>
              <a:t>or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lower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arms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Wingdings"/>
                <a:cs typeface="Wingdings"/>
              </a:rPr>
              <a:t></a:t>
            </a:r>
            <a:r>
              <a:rPr sz="3200" b="1" dirty="0">
                <a:latin typeface="Times New Roman"/>
                <a:cs typeface="Times New Roman"/>
              </a:rPr>
              <a:t>+++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Severe: </a:t>
            </a:r>
            <a:r>
              <a:rPr sz="3200" b="1" dirty="0">
                <a:latin typeface="Times New Roman"/>
                <a:cs typeface="Times New Roman"/>
              </a:rPr>
              <a:t>generalized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oedema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including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both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feet,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legs, </a:t>
            </a:r>
            <a:r>
              <a:rPr sz="3200" b="1" spc="-5" dirty="0">
                <a:latin typeface="Times New Roman"/>
                <a:cs typeface="Times New Roman"/>
              </a:rPr>
              <a:t>hands,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arms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face.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4880029"/>
            <a:ext cx="2117090" cy="19621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10" y="4861685"/>
            <a:ext cx="2389124" cy="19621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53" y="4880030"/>
            <a:ext cx="2888742" cy="1863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13" y="1152855"/>
            <a:ext cx="1748789" cy="857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34"/>
              </a:spcBef>
            </a:pPr>
            <a:r>
              <a:rPr sz="2000" b="1" dirty="0">
                <a:latin typeface="Times New Roman"/>
                <a:cs typeface="Times New Roman"/>
              </a:rPr>
              <a:t>Clinical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signs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kwashiorkor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include: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52992" y="399288"/>
            <a:ext cx="6582409" cy="2885440"/>
            <a:chOff x="2352992" y="399288"/>
            <a:chExt cx="6582409" cy="2885440"/>
          </a:xfrm>
        </p:grpSpPr>
        <p:sp>
          <p:nvSpPr>
            <p:cNvPr id="4" name="object 4"/>
            <p:cNvSpPr/>
            <p:nvPr/>
          </p:nvSpPr>
          <p:spPr>
            <a:xfrm>
              <a:off x="2357754" y="568452"/>
              <a:ext cx="435609" cy="2442210"/>
            </a:xfrm>
            <a:custGeom>
              <a:avLst/>
              <a:gdLst/>
              <a:ahLst/>
              <a:cxnLst/>
              <a:rect l="l" t="t" r="r" b="b"/>
              <a:pathLst>
                <a:path w="435610" h="2442210">
                  <a:moveTo>
                    <a:pt x="435609" y="2441829"/>
                  </a:moveTo>
                  <a:lnTo>
                    <a:pt x="377716" y="2436387"/>
                  </a:lnTo>
                  <a:lnTo>
                    <a:pt x="325689" y="2421029"/>
                  </a:lnTo>
                  <a:lnTo>
                    <a:pt x="281606" y="2397204"/>
                  </a:lnTo>
                  <a:lnTo>
                    <a:pt x="247546" y="2366362"/>
                  </a:lnTo>
                  <a:lnTo>
                    <a:pt x="225586" y="2329954"/>
                  </a:lnTo>
                  <a:lnTo>
                    <a:pt x="217805" y="2289429"/>
                  </a:lnTo>
                  <a:lnTo>
                    <a:pt x="217805" y="1373377"/>
                  </a:lnTo>
                  <a:lnTo>
                    <a:pt x="210023" y="1332852"/>
                  </a:lnTo>
                  <a:lnTo>
                    <a:pt x="188063" y="1296444"/>
                  </a:lnTo>
                  <a:lnTo>
                    <a:pt x="154003" y="1265602"/>
                  </a:lnTo>
                  <a:lnTo>
                    <a:pt x="109920" y="1241777"/>
                  </a:lnTo>
                  <a:lnTo>
                    <a:pt x="57893" y="1226419"/>
                  </a:lnTo>
                  <a:lnTo>
                    <a:pt x="0" y="1220977"/>
                  </a:lnTo>
                  <a:lnTo>
                    <a:pt x="57893" y="1215526"/>
                  </a:lnTo>
                  <a:lnTo>
                    <a:pt x="109920" y="1200145"/>
                  </a:lnTo>
                  <a:lnTo>
                    <a:pt x="154003" y="1176289"/>
                  </a:lnTo>
                  <a:lnTo>
                    <a:pt x="188063" y="1145417"/>
                  </a:lnTo>
                  <a:lnTo>
                    <a:pt x="210023" y="1108985"/>
                  </a:lnTo>
                  <a:lnTo>
                    <a:pt x="217805" y="1068451"/>
                  </a:lnTo>
                  <a:lnTo>
                    <a:pt x="217805" y="152526"/>
                  </a:lnTo>
                  <a:lnTo>
                    <a:pt x="225586" y="111992"/>
                  </a:lnTo>
                  <a:lnTo>
                    <a:pt x="247546" y="75560"/>
                  </a:lnTo>
                  <a:lnTo>
                    <a:pt x="281606" y="44688"/>
                  </a:lnTo>
                  <a:lnTo>
                    <a:pt x="325689" y="20832"/>
                  </a:lnTo>
                  <a:lnTo>
                    <a:pt x="377716" y="5451"/>
                  </a:lnTo>
                  <a:lnTo>
                    <a:pt x="435609" y="0"/>
                  </a:lnTo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555" y="414528"/>
              <a:ext cx="6010656" cy="2795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7019" y="399288"/>
              <a:ext cx="4347972" cy="28849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7608" y="434975"/>
              <a:ext cx="5924804" cy="270891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67608" y="434975"/>
            <a:ext cx="5925185" cy="27089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93700" indent="-287020">
              <a:lnSpc>
                <a:spcPct val="100000"/>
              </a:lnSpc>
              <a:spcBef>
                <a:spcPts val="500"/>
              </a:spcBef>
              <a:buFont typeface="Times New Roman"/>
              <a:buChar char="•"/>
              <a:tabLst>
                <a:tab pos="393065" algn="l"/>
                <a:tab pos="3937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Loss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appetite</a:t>
            </a:r>
            <a:endParaRPr sz="2800">
              <a:latin typeface="Times New Roman"/>
              <a:cs typeface="Times New Roman"/>
            </a:endParaRPr>
          </a:p>
          <a:p>
            <a:pPr marL="393700" indent="-287020"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  <a:tabLst>
                <a:tab pos="393065" algn="l"/>
                <a:tab pos="3937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Apathy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and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irritability</a:t>
            </a:r>
            <a:endParaRPr sz="2800">
              <a:latin typeface="Times New Roman"/>
              <a:cs typeface="Times New Roman"/>
            </a:endParaRPr>
          </a:p>
          <a:p>
            <a:pPr marL="393700" marR="2063750" indent="-287020">
              <a:lnSpc>
                <a:spcPts val="2900"/>
              </a:lnSpc>
              <a:spcBef>
                <a:spcPts val="495"/>
              </a:spcBef>
              <a:buFont typeface="Times New Roman"/>
              <a:buChar char="•"/>
              <a:tabLst>
                <a:tab pos="393065" algn="l"/>
                <a:tab pos="3937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Changes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hair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colour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(yellow/orange)</a:t>
            </a:r>
            <a:endParaRPr sz="2800">
              <a:latin typeface="Times New Roman"/>
              <a:cs typeface="Times New Roman"/>
            </a:endParaRPr>
          </a:p>
          <a:p>
            <a:pPr marL="393700" indent="-287020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393065" algn="l"/>
                <a:tab pos="3937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Dermatosis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281" y="4080205"/>
            <a:ext cx="1879600" cy="11207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1905" algn="ctr">
              <a:lnSpc>
                <a:spcPct val="86300"/>
              </a:lnSpc>
              <a:spcBef>
                <a:spcPts val="434"/>
              </a:spcBef>
            </a:pPr>
            <a:r>
              <a:rPr sz="2000" b="1" dirty="0">
                <a:latin typeface="Times New Roman"/>
                <a:cs typeface="Times New Roman"/>
              </a:rPr>
              <a:t>Dermatosis is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described based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severity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signs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follows: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52992" y="3336035"/>
            <a:ext cx="6582409" cy="2763520"/>
            <a:chOff x="2352992" y="3336035"/>
            <a:chExt cx="6582409" cy="2763520"/>
          </a:xfrm>
        </p:grpSpPr>
        <p:sp>
          <p:nvSpPr>
            <p:cNvPr id="11" name="object 11"/>
            <p:cNvSpPr/>
            <p:nvPr/>
          </p:nvSpPr>
          <p:spPr>
            <a:xfrm>
              <a:off x="2357754" y="3377818"/>
              <a:ext cx="435609" cy="2574290"/>
            </a:xfrm>
            <a:custGeom>
              <a:avLst/>
              <a:gdLst/>
              <a:ahLst/>
              <a:cxnLst/>
              <a:rect l="l" t="t" r="r" b="b"/>
              <a:pathLst>
                <a:path w="435610" h="2574290">
                  <a:moveTo>
                    <a:pt x="435609" y="2574035"/>
                  </a:moveTo>
                  <a:lnTo>
                    <a:pt x="377716" y="2568588"/>
                  </a:lnTo>
                  <a:lnTo>
                    <a:pt x="325689" y="2553216"/>
                  </a:lnTo>
                  <a:lnTo>
                    <a:pt x="281606" y="2529373"/>
                  </a:lnTo>
                  <a:lnTo>
                    <a:pt x="247546" y="2498513"/>
                  </a:lnTo>
                  <a:lnTo>
                    <a:pt x="225586" y="2462090"/>
                  </a:lnTo>
                  <a:lnTo>
                    <a:pt x="217805" y="2421559"/>
                  </a:lnTo>
                  <a:lnTo>
                    <a:pt x="217805" y="1439544"/>
                  </a:lnTo>
                  <a:lnTo>
                    <a:pt x="210023" y="1399010"/>
                  </a:lnTo>
                  <a:lnTo>
                    <a:pt x="188063" y="1362578"/>
                  </a:lnTo>
                  <a:lnTo>
                    <a:pt x="154003" y="1331706"/>
                  </a:lnTo>
                  <a:lnTo>
                    <a:pt x="109920" y="1307850"/>
                  </a:lnTo>
                  <a:lnTo>
                    <a:pt x="57893" y="1292469"/>
                  </a:lnTo>
                  <a:lnTo>
                    <a:pt x="0" y="1287017"/>
                  </a:lnTo>
                  <a:lnTo>
                    <a:pt x="57893" y="1281576"/>
                  </a:lnTo>
                  <a:lnTo>
                    <a:pt x="109920" y="1266218"/>
                  </a:lnTo>
                  <a:lnTo>
                    <a:pt x="154003" y="1242393"/>
                  </a:lnTo>
                  <a:lnTo>
                    <a:pt x="188063" y="1211551"/>
                  </a:lnTo>
                  <a:lnTo>
                    <a:pt x="210023" y="1175143"/>
                  </a:lnTo>
                  <a:lnTo>
                    <a:pt x="217805" y="1134617"/>
                  </a:lnTo>
                  <a:lnTo>
                    <a:pt x="217805" y="152526"/>
                  </a:lnTo>
                  <a:lnTo>
                    <a:pt x="225586" y="111992"/>
                  </a:lnTo>
                  <a:lnTo>
                    <a:pt x="247546" y="75560"/>
                  </a:lnTo>
                  <a:lnTo>
                    <a:pt x="281606" y="44688"/>
                  </a:lnTo>
                  <a:lnTo>
                    <a:pt x="325689" y="20832"/>
                  </a:lnTo>
                  <a:lnTo>
                    <a:pt x="377716" y="5451"/>
                  </a:lnTo>
                  <a:lnTo>
                    <a:pt x="435609" y="0"/>
                  </a:lnTo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4555" y="3358895"/>
              <a:ext cx="6010656" cy="26593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7019" y="3336035"/>
              <a:ext cx="5638800" cy="27630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7608" y="3377818"/>
              <a:ext cx="5924804" cy="257403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967608" y="3377819"/>
            <a:ext cx="5925185" cy="25742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93700" marR="755650" indent="-287020">
              <a:lnSpc>
                <a:spcPts val="2890"/>
              </a:lnSpc>
              <a:spcBef>
                <a:spcPts val="944"/>
              </a:spcBef>
              <a:tabLst>
                <a:tab pos="393065" algn="l"/>
              </a:tabLst>
            </a:pPr>
            <a:r>
              <a:rPr sz="2800" spc="-5" dirty="0">
                <a:latin typeface="Times New Roman"/>
                <a:cs typeface="Times New Roman"/>
              </a:rPr>
              <a:t>•	</a:t>
            </a:r>
            <a:r>
              <a:rPr sz="2800" b="1" spc="-5" dirty="0">
                <a:latin typeface="Times New Roman"/>
                <a:cs typeface="Times New Roman"/>
              </a:rPr>
              <a:t>+ Mild: Discolouration or a few </a:t>
            </a:r>
            <a:r>
              <a:rPr sz="2800" b="1" spc="-69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rough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patches</a:t>
            </a:r>
            <a:endParaRPr sz="2800">
              <a:latin typeface="Times New Roman"/>
              <a:cs typeface="Times New Roman"/>
            </a:endParaRPr>
          </a:p>
          <a:p>
            <a:pPr marL="393700" marR="804545" indent="-287020">
              <a:lnSpc>
                <a:spcPts val="2900"/>
              </a:lnSpc>
              <a:spcBef>
                <a:spcPts val="490"/>
              </a:spcBef>
              <a:tabLst>
                <a:tab pos="393065" algn="l"/>
              </a:tabLst>
            </a:pPr>
            <a:r>
              <a:rPr sz="2800" spc="-5" dirty="0">
                <a:latin typeface="Times New Roman"/>
                <a:cs typeface="Times New Roman"/>
              </a:rPr>
              <a:t>•	</a:t>
            </a:r>
            <a:r>
              <a:rPr sz="2800" b="1" spc="-5" dirty="0">
                <a:latin typeface="Times New Roman"/>
                <a:cs typeface="Times New Roman"/>
              </a:rPr>
              <a:t>++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Moderate: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Multiple patches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arms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and/or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legs</a:t>
            </a:r>
            <a:endParaRPr sz="2800">
              <a:latin typeface="Times New Roman"/>
              <a:cs typeface="Times New Roman"/>
            </a:endParaRPr>
          </a:p>
          <a:p>
            <a:pPr marL="393700" marR="875665" indent="-287020">
              <a:lnSpc>
                <a:spcPts val="2900"/>
              </a:lnSpc>
              <a:spcBef>
                <a:spcPts val="475"/>
              </a:spcBef>
              <a:tabLst>
                <a:tab pos="393065" algn="l"/>
              </a:tabLst>
            </a:pPr>
            <a:r>
              <a:rPr sz="2800" spc="-5" dirty="0">
                <a:latin typeface="Times New Roman"/>
                <a:cs typeface="Times New Roman"/>
              </a:rPr>
              <a:t>•	</a:t>
            </a:r>
            <a:r>
              <a:rPr sz="2800" b="1" spc="-5" dirty="0">
                <a:latin typeface="Times New Roman"/>
                <a:cs typeface="Times New Roman"/>
              </a:rPr>
              <a:t>+++ </a:t>
            </a:r>
            <a:r>
              <a:rPr sz="2800" b="1" spc="-10" dirty="0">
                <a:latin typeface="Times New Roman"/>
                <a:cs typeface="Times New Roman"/>
              </a:rPr>
              <a:t>Severe: </a:t>
            </a:r>
            <a:r>
              <a:rPr sz="2800" b="1" spc="-5" dirty="0">
                <a:latin typeface="Times New Roman"/>
                <a:cs typeface="Times New Roman"/>
              </a:rPr>
              <a:t>Flaking, raw skin,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fissures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9644"/>
            <a:ext cx="9144000" cy="6632575"/>
            <a:chOff x="0" y="199644"/>
            <a:chExt cx="9144000" cy="6632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99644"/>
              <a:ext cx="7854696" cy="929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623" y="687324"/>
              <a:ext cx="8305800" cy="929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3208" y="466978"/>
              <a:ext cx="7187717" cy="3002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364" y="954659"/>
              <a:ext cx="7740802" cy="3002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84812"/>
              <a:ext cx="9144000" cy="5346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27253"/>
            <a:ext cx="8369934" cy="60350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97790" indent="-343535">
              <a:lnSpc>
                <a:spcPts val="2590"/>
              </a:lnSpc>
              <a:spcBef>
                <a:spcPts val="725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dirty="0">
                <a:latin typeface="Times New Roman"/>
                <a:cs typeface="Times New Roman"/>
              </a:rPr>
              <a:t>Under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nutrition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has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many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inter-related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causes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which need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 be identified in order to </a:t>
            </a:r>
            <a:r>
              <a:rPr sz="2700" spc="-10" dirty="0">
                <a:latin typeface="Times New Roman"/>
                <a:cs typeface="Times New Roman"/>
              </a:rPr>
              <a:t>effectively </a:t>
            </a:r>
            <a:r>
              <a:rPr sz="2700" dirty="0">
                <a:latin typeface="Times New Roman"/>
                <a:cs typeface="Times New Roman"/>
              </a:rPr>
              <a:t>design an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emergency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response.</a:t>
            </a:r>
            <a:endParaRPr sz="2700">
              <a:latin typeface="Times New Roman"/>
              <a:cs typeface="Times New Roman"/>
            </a:endParaRPr>
          </a:p>
          <a:p>
            <a:pPr marL="355600" marR="48895" indent="-343535">
              <a:lnSpc>
                <a:spcPct val="80000"/>
              </a:lnSpc>
              <a:spcBef>
                <a:spcPts val="680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5" dirty="0">
                <a:latin typeface="Times New Roman"/>
                <a:cs typeface="Times New Roman"/>
              </a:rPr>
              <a:t>UNICEF </a:t>
            </a:r>
            <a:r>
              <a:rPr sz="2700" dirty="0">
                <a:latin typeface="Times New Roman"/>
                <a:cs typeface="Times New Roman"/>
              </a:rPr>
              <a:t>conceptual </a:t>
            </a:r>
            <a:r>
              <a:rPr sz="2700" spc="-5" dirty="0">
                <a:latin typeface="Times New Roman"/>
                <a:cs typeface="Times New Roman"/>
              </a:rPr>
              <a:t>framework for </a:t>
            </a:r>
            <a:r>
              <a:rPr sz="2700" dirty="0">
                <a:latin typeface="Times New Roman"/>
                <a:cs typeface="Times New Roman"/>
              </a:rPr>
              <a:t>under nutrition is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spc="-5" dirty="0">
                <a:latin typeface="Times New Roman"/>
                <a:cs typeface="Times New Roman"/>
              </a:rPr>
              <a:t>useful </a:t>
            </a:r>
            <a:r>
              <a:rPr sz="2700" dirty="0">
                <a:latin typeface="Times New Roman"/>
                <a:cs typeface="Times New Roman"/>
              </a:rPr>
              <a:t>tool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understanding the causes of under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nutrition. It describes three levels of causality: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FF00"/>
                </a:solidFill>
                <a:latin typeface="Times New Roman"/>
                <a:cs typeface="Times New Roman"/>
              </a:rPr>
              <a:t>immediate,</a:t>
            </a:r>
            <a:r>
              <a:rPr sz="27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FF00"/>
                </a:solidFill>
                <a:latin typeface="Times New Roman"/>
                <a:cs typeface="Times New Roman"/>
              </a:rPr>
              <a:t>underlying</a:t>
            </a:r>
            <a:r>
              <a:rPr sz="27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2700" b="1" dirty="0">
                <a:solidFill>
                  <a:srgbClr val="FFFF00"/>
                </a:solidFill>
                <a:latin typeface="Times New Roman"/>
                <a:cs typeface="Times New Roman"/>
              </a:rPr>
              <a:t> basic</a:t>
            </a:r>
            <a:r>
              <a:rPr sz="2700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355600" marR="27940" indent="-343535">
              <a:lnSpc>
                <a:spcPct val="80000"/>
              </a:lnSpc>
              <a:spcBef>
                <a:spcPts val="645"/>
              </a:spcBef>
              <a:buFont typeface="Times New Roman"/>
              <a:buChar char="-"/>
              <a:tabLst>
                <a:tab pos="355600" algn="l"/>
                <a:tab pos="356235" algn="l"/>
              </a:tabLst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The immediate cause </a:t>
            </a:r>
            <a:r>
              <a:rPr sz="2700" dirty="0">
                <a:latin typeface="Times New Roman"/>
                <a:cs typeface="Times New Roman"/>
              </a:rPr>
              <a:t>of under nutrition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due to an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imbalance between the </a:t>
            </a:r>
            <a:r>
              <a:rPr sz="2700" spc="-5" dirty="0">
                <a:latin typeface="Times New Roman"/>
                <a:cs typeface="Times New Roman"/>
              </a:rPr>
              <a:t>amount </a:t>
            </a:r>
            <a:r>
              <a:rPr sz="2700" dirty="0">
                <a:latin typeface="Times New Roman"/>
                <a:cs typeface="Times New Roman"/>
              </a:rPr>
              <a:t>of nutrients absorbed by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body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amount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nutrients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required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by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body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as </a:t>
            </a:r>
            <a:r>
              <a:rPr sz="2700" dirty="0">
                <a:latin typeface="Times New Roman"/>
                <a:cs typeface="Times New Roman"/>
              </a:rPr>
              <a:t>a consequence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little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food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intake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or infection.</a:t>
            </a:r>
            <a:endParaRPr sz="2700">
              <a:latin typeface="Times New Roman"/>
              <a:cs typeface="Times New Roman"/>
            </a:endParaRPr>
          </a:p>
          <a:p>
            <a:pPr marL="355600" marR="40005" indent="-343535">
              <a:lnSpc>
                <a:spcPct val="80000"/>
              </a:lnSpc>
              <a:spcBef>
                <a:spcPts val="650"/>
              </a:spcBef>
              <a:buFont typeface="Times New Roman"/>
              <a:buChar char="-"/>
              <a:tabLst>
                <a:tab pos="355600" algn="l"/>
                <a:tab pos="356235" algn="l"/>
              </a:tabLst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underlying</a:t>
            </a:r>
            <a:r>
              <a:rPr sz="27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causes</a:t>
            </a:r>
            <a:r>
              <a:rPr sz="2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under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nutrition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can be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grouped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under the three broad categories of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food </a:t>
            </a:r>
            <a:r>
              <a:rPr sz="27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insecurity, 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inadequate</a:t>
            </a:r>
            <a:r>
              <a:rPr sz="27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care</a:t>
            </a:r>
            <a:r>
              <a:rPr sz="27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7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poor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public</a:t>
            </a:r>
            <a:r>
              <a:rPr sz="27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health</a:t>
            </a:r>
            <a:r>
              <a:rPr sz="2700" spc="5" dirty="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645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dirty="0">
                <a:latin typeface="Times New Roman"/>
                <a:cs typeface="Times New Roman"/>
              </a:rPr>
              <a:t>Political, legal and cultural </a:t>
            </a:r>
            <a:r>
              <a:rPr sz="2700" spc="-5" dirty="0">
                <a:latin typeface="Times New Roman"/>
                <a:cs typeface="Times New Roman"/>
              </a:rPr>
              <a:t>factors </a:t>
            </a:r>
            <a:r>
              <a:rPr sz="2700" dirty="0">
                <a:latin typeface="Times New Roman"/>
                <a:cs typeface="Times New Roman"/>
              </a:rPr>
              <a:t>may defeat the best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efforts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households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attain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good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nutrition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these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described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as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basic</a:t>
            </a:r>
            <a:r>
              <a:rPr sz="27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causes </a:t>
            </a:r>
            <a:r>
              <a:rPr sz="2700" dirty="0">
                <a:latin typeface="Times New Roman"/>
                <a:cs typeface="Times New Roman"/>
              </a:rPr>
              <a:t>of under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nutrition.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44500" y="333629"/>
            <a:ext cx="8255000" cy="797560"/>
            <a:chOff x="444500" y="333629"/>
            <a:chExt cx="8255000" cy="797560"/>
          </a:xfrm>
        </p:grpSpPr>
        <p:sp>
          <p:nvSpPr>
            <p:cNvPr id="4" name="object 4"/>
            <p:cNvSpPr/>
            <p:nvPr/>
          </p:nvSpPr>
          <p:spPr>
            <a:xfrm>
              <a:off x="457200" y="346329"/>
              <a:ext cx="8229600" cy="772160"/>
            </a:xfrm>
            <a:custGeom>
              <a:avLst/>
              <a:gdLst/>
              <a:ahLst/>
              <a:cxnLst/>
              <a:rect l="l" t="t" r="r" b="b"/>
              <a:pathLst>
                <a:path w="8229600" h="772160">
                  <a:moveTo>
                    <a:pt x="8100949" y="0"/>
                  </a:moveTo>
                  <a:lnTo>
                    <a:pt x="128701" y="0"/>
                  </a:lnTo>
                  <a:lnTo>
                    <a:pt x="78604" y="10100"/>
                  </a:lnTo>
                  <a:lnTo>
                    <a:pt x="37695" y="37655"/>
                  </a:lnTo>
                  <a:lnTo>
                    <a:pt x="10113" y="78545"/>
                  </a:lnTo>
                  <a:lnTo>
                    <a:pt x="0" y="128650"/>
                  </a:lnTo>
                  <a:lnTo>
                    <a:pt x="0" y="643509"/>
                  </a:lnTo>
                  <a:lnTo>
                    <a:pt x="10113" y="693560"/>
                  </a:lnTo>
                  <a:lnTo>
                    <a:pt x="37695" y="734456"/>
                  </a:lnTo>
                  <a:lnTo>
                    <a:pt x="78604" y="762041"/>
                  </a:lnTo>
                  <a:lnTo>
                    <a:pt x="128701" y="772160"/>
                  </a:lnTo>
                  <a:lnTo>
                    <a:pt x="8100949" y="772160"/>
                  </a:lnTo>
                  <a:lnTo>
                    <a:pt x="8151000" y="762041"/>
                  </a:lnTo>
                  <a:lnTo>
                    <a:pt x="8191896" y="734456"/>
                  </a:lnTo>
                  <a:lnTo>
                    <a:pt x="8219481" y="693560"/>
                  </a:lnTo>
                  <a:lnTo>
                    <a:pt x="8229600" y="643509"/>
                  </a:lnTo>
                  <a:lnTo>
                    <a:pt x="8229600" y="128650"/>
                  </a:lnTo>
                  <a:lnTo>
                    <a:pt x="8219481" y="78545"/>
                  </a:lnTo>
                  <a:lnTo>
                    <a:pt x="8191896" y="37655"/>
                  </a:lnTo>
                  <a:lnTo>
                    <a:pt x="8151000" y="10100"/>
                  </a:lnTo>
                  <a:lnTo>
                    <a:pt x="8100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46329"/>
              <a:ext cx="8229600" cy="772160"/>
            </a:xfrm>
            <a:custGeom>
              <a:avLst/>
              <a:gdLst/>
              <a:ahLst/>
              <a:cxnLst/>
              <a:rect l="l" t="t" r="r" b="b"/>
              <a:pathLst>
                <a:path w="8229600" h="772160">
                  <a:moveTo>
                    <a:pt x="0" y="128650"/>
                  </a:moveTo>
                  <a:lnTo>
                    <a:pt x="10113" y="78545"/>
                  </a:lnTo>
                  <a:lnTo>
                    <a:pt x="37695" y="37655"/>
                  </a:lnTo>
                  <a:lnTo>
                    <a:pt x="78604" y="10100"/>
                  </a:lnTo>
                  <a:lnTo>
                    <a:pt x="128701" y="0"/>
                  </a:lnTo>
                  <a:lnTo>
                    <a:pt x="8100949" y="0"/>
                  </a:lnTo>
                  <a:lnTo>
                    <a:pt x="8151000" y="10100"/>
                  </a:lnTo>
                  <a:lnTo>
                    <a:pt x="8191896" y="37655"/>
                  </a:lnTo>
                  <a:lnTo>
                    <a:pt x="8219481" y="78545"/>
                  </a:lnTo>
                  <a:lnTo>
                    <a:pt x="8229600" y="128650"/>
                  </a:lnTo>
                  <a:lnTo>
                    <a:pt x="8229600" y="643509"/>
                  </a:lnTo>
                  <a:lnTo>
                    <a:pt x="8219481" y="693560"/>
                  </a:lnTo>
                  <a:lnTo>
                    <a:pt x="8191896" y="734456"/>
                  </a:lnTo>
                  <a:lnTo>
                    <a:pt x="8151000" y="762041"/>
                  </a:lnTo>
                  <a:lnTo>
                    <a:pt x="8100949" y="772160"/>
                  </a:lnTo>
                  <a:lnTo>
                    <a:pt x="128701" y="772160"/>
                  </a:lnTo>
                  <a:lnTo>
                    <a:pt x="78604" y="762041"/>
                  </a:lnTo>
                  <a:lnTo>
                    <a:pt x="37695" y="734456"/>
                  </a:lnTo>
                  <a:lnTo>
                    <a:pt x="10113" y="693560"/>
                  </a:lnTo>
                  <a:lnTo>
                    <a:pt x="0" y="643509"/>
                  </a:lnTo>
                  <a:lnTo>
                    <a:pt x="0" y="128650"/>
                  </a:lnTo>
                  <a:close/>
                </a:path>
              </a:pathLst>
            </a:custGeom>
            <a:ln w="253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701" y="427482"/>
            <a:ext cx="29933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000000"/>
                </a:solidFill>
              </a:rPr>
              <a:t>immediate</a:t>
            </a:r>
            <a:r>
              <a:rPr sz="3300" spc="-40" dirty="0">
                <a:solidFill>
                  <a:srgbClr val="000000"/>
                </a:solidFill>
              </a:rPr>
              <a:t> </a:t>
            </a:r>
            <a:r>
              <a:rPr sz="3300" spc="-5" dirty="0">
                <a:solidFill>
                  <a:srgbClr val="000000"/>
                </a:solidFill>
              </a:rPr>
              <a:t>cause</a:t>
            </a:r>
            <a:endParaRPr sz="3300"/>
          </a:p>
        </p:txBody>
      </p:sp>
      <p:grpSp>
        <p:nvGrpSpPr>
          <p:cNvPr id="7" name="object 7"/>
          <p:cNvGrpSpPr/>
          <p:nvPr/>
        </p:nvGrpSpPr>
        <p:grpSpPr>
          <a:xfrm>
            <a:off x="444500" y="3155060"/>
            <a:ext cx="8255000" cy="797560"/>
            <a:chOff x="444500" y="3155060"/>
            <a:chExt cx="8255000" cy="797560"/>
          </a:xfrm>
        </p:grpSpPr>
        <p:sp>
          <p:nvSpPr>
            <p:cNvPr id="8" name="object 8"/>
            <p:cNvSpPr/>
            <p:nvPr/>
          </p:nvSpPr>
          <p:spPr>
            <a:xfrm>
              <a:off x="457200" y="3167760"/>
              <a:ext cx="8229600" cy="772160"/>
            </a:xfrm>
            <a:custGeom>
              <a:avLst/>
              <a:gdLst/>
              <a:ahLst/>
              <a:cxnLst/>
              <a:rect l="l" t="t" r="r" b="b"/>
              <a:pathLst>
                <a:path w="8229600" h="772160">
                  <a:moveTo>
                    <a:pt x="8100949" y="0"/>
                  </a:moveTo>
                  <a:lnTo>
                    <a:pt x="128701" y="0"/>
                  </a:lnTo>
                  <a:lnTo>
                    <a:pt x="78604" y="10120"/>
                  </a:lnTo>
                  <a:lnTo>
                    <a:pt x="37695" y="37719"/>
                  </a:lnTo>
                  <a:lnTo>
                    <a:pt x="10113" y="78652"/>
                  </a:lnTo>
                  <a:lnTo>
                    <a:pt x="0" y="128777"/>
                  </a:lnTo>
                  <a:lnTo>
                    <a:pt x="0" y="643508"/>
                  </a:lnTo>
                  <a:lnTo>
                    <a:pt x="10113" y="693614"/>
                  </a:lnTo>
                  <a:lnTo>
                    <a:pt x="37695" y="734504"/>
                  </a:lnTo>
                  <a:lnTo>
                    <a:pt x="78604" y="762059"/>
                  </a:lnTo>
                  <a:lnTo>
                    <a:pt x="128701" y="772159"/>
                  </a:lnTo>
                  <a:lnTo>
                    <a:pt x="8100949" y="772159"/>
                  </a:lnTo>
                  <a:lnTo>
                    <a:pt x="8151000" y="762059"/>
                  </a:lnTo>
                  <a:lnTo>
                    <a:pt x="8191896" y="734504"/>
                  </a:lnTo>
                  <a:lnTo>
                    <a:pt x="8219481" y="693614"/>
                  </a:lnTo>
                  <a:lnTo>
                    <a:pt x="8229600" y="643508"/>
                  </a:lnTo>
                  <a:lnTo>
                    <a:pt x="8229600" y="128777"/>
                  </a:lnTo>
                  <a:lnTo>
                    <a:pt x="8219481" y="78652"/>
                  </a:lnTo>
                  <a:lnTo>
                    <a:pt x="8191896" y="37719"/>
                  </a:lnTo>
                  <a:lnTo>
                    <a:pt x="8151000" y="10120"/>
                  </a:lnTo>
                  <a:lnTo>
                    <a:pt x="8100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3167760"/>
              <a:ext cx="8229600" cy="772160"/>
            </a:xfrm>
            <a:custGeom>
              <a:avLst/>
              <a:gdLst/>
              <a:ahLst/>
              <a:cxnLst/>
              <a:rect l="l" t="t" r="r" b="b"/>
              <a:pathLst>
                <a:path w="8229600" h="772160">
                  <a:moveTo>
                    <a:pt x="0" y="128777"/>
                  </a:moveTo>
                  <a:lnTo>
                    <a:pt x="10113" y="78652"/>
                  </a:lnTo>
                  <a:lnTo>
                    <a:pt x="37695" y="37719"/>
                  </a:lnTo>
                  <a:lnTo>
                    <a:pt x="78604" y="10120"/>
                  </a:lnTo>
                  <a:lnTo>
                    <a:pt x="128701" y="0"/>
                  </a:lnTo>
                  <a:lnTo>
                    <a:pt x="8100949" y="0"/>
                  </a:lnTo>
                  <a:lnTo>
                    <a:pt x="8151000" y="10120"/>
                  </a:lnTo>
                  <a:lnTo>
                    <a:pt x="8191896" y="37719"/>
                  </a:lnTo>
                  <a:lnTo>
                    <a:pt x="8219481" y="78652"/>
                  </a:lnTo>
                  <a:lnTo>
                    <a:pt x="8229600" y="128777"/>
                  </a:lnTo>
                  <a:lnTo>
                    <a:pt x="8229600" y="643508"/>
                  </a:lnTo>
                  <a:lnTo>
                    <a:pt x="8219481" y="693614"/>
                  </a:lnTo>
                  <a:lnTo>
                    <a:pt x="8191896" y="734504"/>
                  </a:lnTo>
                  <a:lnTo>
                    <a:pt x="8151000" y="762059"/>
                  </a:lnTo>
                  <a:lnTo>
                    <a:pt x="8100949" y="772159"/>
                  </a:lnTo>
                  <a:lnTo>
                    <a:pt x="128701" y="772159"/>
                  </a:lnTo>
                  <a:lnTo>
                    <a:pt x="78604" y="762059"/>
                  </a:lnTo>
                  <a:lnTo>
                    <a:pt x="37695" y="734504"/>
                  </a:lnTo>
                  <a:lnTo>
                    <a:pt x="10113" y="693614"/>
                  </a:lnTo>
                  <a:lnTo>
                    <a:pt x="0" y="643508"/>
                  </a:lnTo>
                  <a:lnTo>
                    <a:pt x="0" y="128777"/>
                  </a:lnTo>
                  <a:close/>
                </a:path>
              </a:pathLst>
            </a:custGeom>
            <a:ln w="253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44500" y="4781169"/>
            <a:ext cx="8255000" cy="797560"/>
            <a:chOff x="444500" y="4781169"/>
            <a:chExt cx="8255000" cy="797560"/>
          </a:xfrm>
        </p:grpSpPr>
        <p:sp>
          <p:nvSpPr>
            <p:cNvPr id="11" name="object 11"/>
            <p:cNvSpPr/>
            <p:nvPr/>
          </p:nvSpPr>
          <p:spPr>
            <a:xfrm>
              <a:off x="457200" y="4793869"/>
              <a:ext cx="8229600" cy="772160"/>
            </a:xfrm>
            <a:custGeom>
              <a:avLst/>
              <a:gdLst/>
              <a:ahLst/>
              <a:cxnLst/>
              <a:rect l="l" t="t" r="r" b="b"/>
              <a:pathLst>
                <a:path w="8229600" h="772160">
                  <a:moveTo>
                    <a:pt x="8100949" y="0"/>
                  </a:moveTo>
                  <a:lnTo>
                    <a:pt x="128701" y="0"/>
                  </a:lnTo>
                  <a:lnTo>
                    <a:pt x="78604" y="10118"/>
                  </a:lnTo>
                  <a:lnTo>
                    <a:pt x="37695" y="37703"/>
                  </a:lnTo>
                  <a:lnTo>
                    <a:pt x="10113" y="78599"/>
                  </a:lnTo>
                  <a:lnTo>
                    <a:pt x="0" y="128650"/>
                  </a:lnTo>
                  <a:lnTo>
                    <a:pt x="0" y="643508"/>
                  </a:lnTo>
                  <a:lnTo>
                    <a:pt x="10113" y="693560"/>
                  </a:lnTo>
                  <a:lnTo>
                    <a:pt x="37695" y="734456"/>
                  </a:lnTo>
                  <a:lnTo>
                    <a:pt x="78604" y="762041"/>
                  </a:lnTo>
                  <a:lnTo>
                    <a:pt x="128701" y="772159"/>
                  </a:lnTo>
                  <a:lnTo>
                    <a:pt x="8100949" y="772159"/>
                  </a:lnTo>
                  <a:lnTo>
                    <a:pt x="8151000" y="762041"/>
                  </a:lnTo>
                  <a:lnTo>
                    <a:pt x="8191896" y="734456"/>
                  </a:lnTo>
                  <a:lnTo>
                    <a:pt x="8219481" y="693560"/>
                  </a:lnTo>
                  <a:lnTo>
                    <a:pt x="8229600" y="643508"/>
                  </a:lnTo>
                  <a:lnTo>
                    <a:pt x="8229600" y="128650"/>
                  </a:lnTo>
                  <a:lnTo>
                    <a:pt x="8219481" y="78599"/>
                  </a:lnTo>
                  <a:lnTo>
                    <a:pt x="8191896" y="37703"/>
                  </a:lnTo>
                  <a:lnTo>
                    <a:pt x="8151000" y="10118"/>
                  </a:lnTo>
                  <a:lnTo>
                    <a:pt x="8100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4793869"/>
              <a:ext cx="8229600" cy="772160"/>
            </a:xfrm>
            <a:custGeom>
              <a:avLst/>
              <a:gdLst/>
              <a:ahLst/>
              <a:cxnLst/>
              <a:rect l="l" t="t" r="r" b="b"/>
              <a:pathLst>
                <a:path w="8229600" h="772160">
                  <a:moveTo>
                    <a:pt x="0" y="128650"/>
                  </a:moveTo>
                  <a:lnTo>
                    <a:pt x="10113" y="78599"/>
                  </a:lnTo>
                  <a:lnTo>
                    <a:pt x="37695" y="37703"/>
                  </a:lnTo>
                  <a:lnTo>
                    <a:pt x="78604" y="10118"/>
                  </a:lnTo>
                  <a:lnTo>
                    <a:pt x="128701" y="0"/>
                  </a:lnTo>
                  <a:lnTo>
                    <a:pt x="8100949" y="0"/>
                  </a:lnTo>
                  <a:lnTo>
                    <a:pt x="8151000" y="10118"/>
                  </a:lnTo>
                  <a:lnTo>
                    <a:pt x="8191896" y="37703"/>
                  </a:lnTo>
                  <a:lnTo>
                    <a:pt x="8219481" y="78599"/>
                  </a:lnTo>
                  <a:lnTo>
                    <a:pt x="8229600" y="128650"/>
                  </a:lnTo>
                  <a:lnTo>
                    <a:pt x="8229600" y="643508"/>
                  </a:lnTo>
                  <a:lnTo>
                    <a:pt x="8219481" y="693560"/>
                  </a:lnTo>
                  <a:lnTo>
                    <a:pt x="8191896" y="734456"/>
                  </a:lnTo>
                  <a:lnTo>
                    <a:pt x="8151000" y="762041"/>
                  </a:lnTo>
                  <a:lnTo>
                    <a:pt x="8100949" y="772159"/>
                  </a:lnTo>
                  <a:lnTo>
                    <a:pt x="128701" y="772159"/>
                  </a:lnTo>
                  <a:lnTo>
                    <a:pt x="78604" y="762041"/>
                  </a:lnTo>
                  <a:lnTo>
                    <a:pt x="37695" y="734456"/>
                  </a:lnTo>
                  <a:lnTo>
                    <a:pt x="10113" y="693560"/>
                  </a:lnTo>
                  <a:lnTo>
                    <a:pt x="0" y="643508"/>
                  </a:lnTo>
                  <a:lnTo>
                    <a:pt x="0" y="128650"/>
                  </a:lnTo>
                  <a:close/>
                </a:path>
              </a:pathLst>
            </a:custGeom>
            <a:ln w="253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8177" y="1066209"/>
            <a:ext cx="7625080" cy="48939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39090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339725" algn="l"/>
              </a:tabLst>
            </a:pPr>
            <a:r>
              <a:rPr sz="2600" dirty="0">
                <a:latin typeface="Times New Roman"/>
                <a:cs typeface="Times New Roman"/>
              </a:rPr>
              <a:t>Reduced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dietary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intake</a:t>
            </a:r>
            <a:endParaRPr sz="2600">
              <a:latin typeface="Times New Roman"/>
              <a:cs typeface="Times New Roman"/>
            </a:endParaRPr>
          </a:p>
          <a:p>
            <a:pPr marL="339090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339725" algn="l"/>
                <a:tab pos="1658620" algn="l"/>
                <a:tab pos="3217545" algn="l"/>
                <a:tab pos="3657600" algn="l"/>
                <a:tab pos="4758690" algn="l"/>
              </a:tabLst>
            </a:pPr>
            <a:r>
              <a:rPr sz="2600" dirty="0">
                <a:latin typeface="Times New Roman"/>
                <a:cs typeface="Times New Roman"/>
              </a:rPr>
              <a:t>Reduced	absorption	of	</a:t>
            </a:r>
            <a:r>
              <a:rPr sz="2600" spc="-5" dirty="0">
                <a:latin typeface="Times New Roman"/>
                <a:cs typeface="Times New Roman"/>
              </a:rPr>
              <a:t>macro-	</a:t>
            </a:r>
            <a:r>
              <a:rPr sz="2600" dirty="0">
                <a:latin typeface="Times New Roman"/>
                <a:cs typeface="Times New Roman"/>
              </a:rPr>
              <a:t>and/or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micronutrients</a:t>
            </a:r>
            <a:endParaRPr sz="2600">
              <a:latin typeface="Times New Roman"/>
              <a:cs typeface="Times New Roman"/>
            </a:endParaRPr>
          </a:p>
          <a:p>
            <a:pPr marL="339090" indent="-229235">
              <a:lnSpc>
                <a:spcPct val="100000"/>
              </a:lnSpc>
              <a:spcBef>
                <a:spcPts val="180"/>
              </a:spcBef>
              <a:buChar char="•"/>
              <a:tabLst>
                <a:tab pos="339725" algn="l"/>
              </a:tabLst>
            </a:pPr>
            <a:r>
              <a:rPr sz="2600" spc="-5" dirty="0">
                <a:latin typeface="Times New Roman"/>
                <a:cs typeface="Times New Roman"/>
              </a:rPr>
              <a:t>Increased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losses</a:t>
            </a:r>
            <a:r>
              <a:rPr sz="2600" dirty="0">
                <a:latin typeface="Times New Roman"/>
                <a:cs typeface="Times New Roman"/>
              </a:rPr>
              <a:t> or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altered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requirements</a:t>
            </a:r>
            <a:endParaRPr sz="2600">
              <a:latin typeface="Times New Roman"/>
              <a:cs typeface="Times New Roman"/>
            </a:endParaRPr>
          </a:p>
          <a:p>
            <a:pPr marL="339090" marR="638175" indent="-228600">
              <a:lnSpc>
                <a:spcPts val="2690"/>
              </a:lnSpc>
              <a:spcBef>
                <a:spcPts val="620"/>
              </a:spcBef>
              <a:buChar char="•"/>
              <a:tabLst>
                <a:tab pos="339725" algn="l"/>
                <a:tab pos="2743835" algn="l"/>
                <a:tab pos="4466590" algn="l"/>
              </a:tabLst>
            </a:pPr>
            <a:r>
              <a:rPr sz="2600" spc="-5" dirty="0">
                <a:latin typeface="Times New Roman"/>
                <a:cs typeface="Times New Roman"/>
              </a:rPr>
              <a:t>Increased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energy	</a:t>
            </a:r>
            <a:r>
              <a:rPr sz="2600" dirty="0">
                <a:latin typeface="Times New Roman"/>
                <a:cs typeface="Times New Roman"/>
              </a:rPr>
              <a:t>expenditure	</a:t>
            </a:r>
            <a:r>
              <a:rPr sz="2600" spc="-5" dirty="0">
                <a:latin typeface="Times New Roman"/>
                <a:cs typeface="Times New Roman"/>
              </a:rPr>
              <a:t>(in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specific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disease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processes)</a:t>
            </a:r>
            <a:endParaRPr sz="26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315"/>
              </a:spcBef>
            </a:pPr>
            <a:r>
              <a:rPr sz="3300" b="1" spc="-5" dirty="0">
                <a:latin typeface="Times New Roman"/>
                <a:cs typeface="Times New Roman"/>
              </a:rPr>
              <a:t>underlying</a:t>
            </a:r>
            <a:r>
              <a:rPr sz="3300" b="1" spc="-25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causes</a:t>
            </a:r>
            <a:endParaRPr sz="3300">
              <a:latin typeface="Times New Roman"/>
              <a:cs typeface="Times New Roman"/>
            </a:endParaRPr>
          </a:p>
          <a:p>
            <a:pPr marL="339090" indent="-229235">
              <a:lnSpc>
                <a:spcPct val="100000"/>
              </a:lnSpc>
              <a:spcBef>
                <a:spcPts val="1250"/>
              </a:spcBef>
              <a:buChar char="•"/>
              <a:tabLst>
                <a:tab pos="339725" algn="l"/>
              </a:tabLst>
            </a:pPr>
            <a:r>
              <a:rPr sz="2600" dirty="0">
                <a:latin typeface="Times New Roman"/>
                <a:cs typeface="Times New Roman"/>
              </a:rPr>
              <a:t>food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insecurity</a:t>
            </a:r>
            <a:endParaRPr sz="2600">
              <a:latin typeface="Times New Roman"/>
              <a:cs typeface="Times New Roman"/>
            </a:endParaRPr>
          </a:p>
          <a:p>
            <a:pPr marL="339090" indent="-229235">
              <a:lnSpc>
                <a:spcPct val="100000"/>
              </a:lnSpc>
              <a:spcBef>
                <a:spcPts val="180"/>
              </a:spcBef>
              <a:buChar char="•"/>
              <a:tabLst>
                <a:tab pos="339725" algn="l"/>
              </a:tabLst>
            </a:pPr>
            <a:r>
              <a:rPr sz="2600" dirty="0">
                <a:latin typeface="Times New Roman"/>
                <a:cs typeface="Times New Roman"/>
              </a:rPr>
              <a:t>inadequate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care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public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health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3300" b="1" dirty="0">
                <a:latin typeface="Times New Roman"/>
                <a:cs typeface="Times New Roman"/>
              </a:rPr>
              <a:t>basic</a:t>
            </a:r>
            <a:r>
              <a:rPr sz="3300" b="1" spc="-40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causes</a:t>
            </a:r>
            <a:endParaRPr sz="3300">
              <a:latin typeface="Times New Roman"/>
              <a:cs typeface="Times New Roman"/>
            </a:endParaRPr>
          </a:p>
          <a:p>
            <a:pPr marL="339090" indent="-229235">
              <a:lnSpc>
                <a:spcPct val="100000"/>
              </a:lnSpc>
              <a:spcBef>
                <a:spcPts val="1250"/>
              </a:spcBef>
              <a:buChar char="•"/>
              <a:tabLst>
                <a:tab pos="339725" algn="l"/>
              </a:tabLst>
            </a:pPr>
            <a:r>
              <a:rPr sz="2600" spc="-5" dirty="0">
                <a:latin typeface="Times New Roman"/>
                <a:cs typeface="Times New Roman"/>
              </a:rPr>
              <a:t>Political, legal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cultural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factors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814" y="247904"/>
            <a:ext cx="8738870" cy="6506209"/>
            <a:chOff x="166814" y="247904"/>
            <a:chExt cx="8738870" cy="6506209"/>
          </a:xfrm>
        </p:grpSpPr>
        <p:sp>
          <p:nvSpPr>
            <p:cNvPr id="3" name="object 3"/>
            <p:cNvSpPr/>
            <p:nvPr/>
          </p:nvSpPr>
          <p:spPr>
            <a:xfrm>
              <a:off x="179514" y="260604"/>
              <a:ext cx="8713470" cy="6480810"/>
            </a:xfrm>
            <a:custGeom>
              <a:avLst/>
              <a:gdLst/>
              <a:ahLst/>
              <a:cxnLst/>
              <a:rect l="l" t="t" r="r" b="b"/>
              <a:pathLst>
                <a:path w="8713470" h="6480809">
                  <a:moveTo>
                    <a:pt x="8713025" y="0"/>
                  </a:moveTo>
                  <a:lnTo>
                    <a:pt x="0" y="0"/>
                  </a:lnTo>
                  <a:lnTo>
                    <a:pt x="0" y="6480763"/>
                  </a:lnTo>
                  <a:lnTo>
                    <a:pt x="7632763" y="6480763"/>
                  </a:lnTo>
                  <a:lnTo>
                    <a:pt x="8713025" y="5400624"/>
                  </a:lnTo>
                  <a:lnTo>
                    <a:pt x="8713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2278" y="5661228"/>
              <a:ext cx="1080770" cy="1080135"/>
            </a:xfrm>
            <a:custGeom>
              <a:avLst/>
              <a:gdLst/>
              <a:ahLst/>
              <a:cxnLst/>
              <a:rect l="l" t="t" r="r" b="b"/>
              <a:pathLst>
                <a:path w="1080770" h="1080134">
                  <a:moveTo>
                    <a:pt x="1080262" y="0"/>
                  </a:moveTo>
                  <a:lnTo>
                    <a:pt x="216026" y="216026"/>
                  </a:lnTo>
                  <a:lnTo>
                    <a:pt x="0" y="1080138"/>
                  </a:lnTo>
                  <a:lnTo>
                    <a:pt x="1080262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514" y="260604"/>
              <a:ext cx="8713470" cy="6480810"/>
            </a:xfrm>
            <a:custGeom>
              <a:avLst/>
              <a:gdLst/>
              <a:ahLst/>
              <a:cxnLst/>
              <a:rect l="l" t="t" r="r" b="b"/>
              <a:pathLst>
                <a:path w="8713470" h="6480809">
                  <a:moveTo>
                    <a:pt x="7632763" y="6480763"/>
                  </a:moveTo>
                  <a:lnTo>
                    <a:pt x="7848790" y="5616651"/>
                  </a:lnTo>
                  <a:lnTo>
                    <a:pt x="8713025" y="5400624"/>
                  </a:lnTo>
                  <a:lnTo>
                    <a:pt x="7632763" y="6480763"/>
                  </a:lnTo>
                  <a:lnTo>
                    <a:pt x="0" y="6480763"/>
                  </a:lnTo>
                  <a:lnTo>
                    <a:pt x="0" y="0"/>
                  </a:lnTo>
                  <a:lnTo>
                    <a:pt x="8713025" y="0"/>
                  </a:lnTo>
                  <a:lnTo>
                    <a:pt x="8713025" y="5400624"/>
                  </a:lnTo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8267" y="281381"/>
            <a:ext cx="8235950" cy="608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00685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Inadequate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food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intake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most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common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cause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malnutrition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worldwide.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In developing </a:t>
            </a:r>
            <a:r>
              <a:rPr sz="2800" b="1" dirty="0">
                <a:latin typeface="Times New Roman"/>
                <a:cs typeface="Times New Roman"/>
              </a:rPr>
              <a:t>countries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inadequate food intake is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secondary to insufficient or inappropriate food </a:t>
            </a:r>
            <a:r>
              <a:rPr sz="2800" dirty="0">
                <a:latin typeface="Times New Roman"/>
                <a:cs typeface="Times New Roman"/>
              </a:rPr>
              <a:t>supplies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early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cessation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breastfeeding.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3365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some areas, cultural and </a:t>
            </a:r>
            <a:r>
              <a:rPr sz="2800" dirty="0">
                <a:latin typeface="Times New Roman"/>
                <a:cs typeface="Times New Roman"/>
              </a:rPr>
              <a:t>religious </a:t>
            </a:r>
            <a:r>
              <a:rPr sz="2800" spc="-5" dirty="0">
                <a:latin typeface="Times New Roman"/>
                <a:cs typeface="Times New Roman"/>
              </a:rPr>
              <a:t>food customs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role.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27432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Inadequate sanitation </a:t>
            </a:r>
            <a:r>
              <a:rPr sz="2800" dirty="0">
                <a:latin typeface="Times New Roman"/>
                <a:cs typeface="Times New Roman"/>
              </a:rPr>
              <a:t>further </a:t>
            </a:r>
            <a:r>
              <a:rPr sz="2800" spc="-5" dirty="0">
                <a:latin typeface="Times New Roman"/>
                <a:cs typeface="Times New Roman"/>
              </a:rPr>
              <a:t>endangers children by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increasing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risk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infectious diseases that increase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nutritional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losses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alters metabolic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demands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391922"/>
            <a:ext cx="8255000" cy="5747385"/>
            <a:chOff x="444500" y="391922"/>
            <a:chExt cx="8255000" cy="5747385"/>
          </a:xfrm>
        </p:grpSpPr>
        <p:sp>
          <p:nvSpPr>
            <p:cNvPr id="3" name="object 3"/>
            <p:cNvSpPr/>
            <p:nvPr/>
          </p:nvSpPr>
          <p:spPr>
            <a:xfrm>
              <a:off x="457200" y="404622"/>
              <a:ext cx="8229600" cy="5721985"/>
            </a:xfrm>
            <a:custGeom>
              <a:avLst/>
              <a:gdLst/>
              <a:ahLst/>
              <a:cxnLst/>
              <a:rect l="l" t="t" r="r" b="b"/>
              <a:pathLst>
                <a:path w="8229600" h="5721985">
                  <a:moveTo>
                    <a:pt x="8229600" y="0"/>
                  </a:moveTo>
                  <a:lnTo>
                    <a:pt x="0" y="0"/>
                  </a:lnTo>
                  <a:lnTo>
                    <a:pt x="0" y="5721540"/>
                  </a:lnTo>
                  <a:lnTo>
                    <a:pt x="7275957" y="5721540"/>
                  </a:lnTo>
                  <a:lnTo>
                    <a:pt x="8229600" y="476796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33156" y="5172582"/>
              <a:ext cx="953769" cy="953769"/>
            </a:xfrm>
            <a:custGeom>
              <a:avLst/>
              <a:gdLst/>
              <a:ahLst/>
              <a:cxnLst/>
              <a:rect l="l" t="t" r="r" b="b"/>
              <a:pathLst>
                <a:path w="953770" h="953770">
                  <a:moveTo>
                    <a:pt x="953643" y="0"/>
                  </a:moveTo>
                  <a:lnTo>
                    <a:pt x="190753" y="190754"/>
                  </a:lnTo>
                  <a:lnTo>
                    <a:pt x="0" y="953579"/>
                  </a:lnTo>
                  <a:lnTo>
                    <a:pt x="95364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04622"/>
              <a:ext cx="8229600" cy="5721985"/>
            </a:xfrm>
            <a:custGeom>
              <a:avLst/>
              <a:gdLst/>
              <a:ahLst/>
              <a:cxnLst/>
              <a:rect l="l" t="t" r="r" b="b"/>
              <a:pathLst>
                <a:path w="8229600" h="5721985">
                  <a:moveTo>
                    <a:pt x="7275957" y="5721540"/>
                  </a:moveTo>
                  <a:lnTo>
                    <a:pt x="7466710" y="4958715"/>
                  </a:lnTo>
                  <a:lnTo>
                    <a:pt x="8229600" y="4767960"/>
                  </a:lnTo>
                  <a:lnTo>
                    <a:pt x="7275957" y="5721540"/>
                  </a:lnTo>
                  <a:lnTo>
                    <a:pt x="0" y="5721540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4767960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350900"/>
            <a:ext cx="7654925" cy="4445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37465" indent="-343535" algn="just">
              <a:lnSpc>
                <a:spcPct val="80000"/>
              </a:lnSpc>
              <a:spcBef>
                <a:spcPts val="695"/>
              </a:spcBef>
              <a:buFont typeface="Wingdings"/>
              <a:buChar char=""/>
              <a:tabLst>
                <a:tab pos="356235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In developed countries</a:t>
            </a:r>
            <a:r>
              <a:rPr sz="2500" spc="-5" dirty="0">
                <a:latin typeface="Times New Roman"/>
                <a:cs typeface="Times New Roman"/>
              </a:rPr>
              <a:t>, inadequate food intake is a less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common </a:t>
            </a:r>
            <a:r>
              <a:rPr sz="2500" spc="-5" dirty="0">
                <a:latin typeface="Times New Roman"/>
                <a:cs typeface="Times New Roman"/>
              </a:rPr>
              <a:t>cause of malnutrition. Instead, diseases and, in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particular, </a:t>
            </a:r>
            <a:r>
              <a:rPr sz="25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chronic </a:t>
            </a:r>
            <a:r>
              <a:rPr sz="25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illnesses </a:t>
            </a:r>
            <a:r>
              <a:rPr sz="2500" spc="-5" dirty="0">
                <a:latin typeface="Times New Roman"/>
                <a:cs typeface="Times New Roman"/>
              </a:rPr>
              <a:t>play an important role in the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etiology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malnutrition.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3100">
              <a:latin typeface="Times New Roman"/>
              <a:cs typeface="Times New Roman"/>
            </a:endParaRPr>
          </a:p>
          <a:p>
            <a:pPr marL="355600" marR="411480" indent="-343535">
              <a:lnSpc>
                <a:spcPts val="2400"/>
              </a:lnSpc>
              <a:buFont typeface="Wingdings"/>
              <a:buChar char=""/>
              <a:tabLst>
                <a:tab pos="356235" algn="l"/>
              </a:tabLst>
            </a:pPr>
            <a:r>
              <a:rPr sz="2500" spc="-5" dirty="0">
                <a:latin typeface="Times New Roman"/>
                <a:cs typeface="Times New Roman"/>
              </a:rPr>
              <a:t>Children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with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chronic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illness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are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at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risk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for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nutritional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problems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for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several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reasons,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including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following:</a:t>
            </a:r>
            <a:endParaRPr sz="2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500" spc="-5" dirty="0">
                <a:latin typeface="Times New Roman"/>
                <a:cs typeface="Times New Roman"/>
              </a:rPr>
              <a:t>Anorexia,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which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leads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to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inadequate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food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intake.</a:t>
            </a:r>
            <a:endParaRPr sz="2500">
              <a:latin typeface="Times New Roman"/>
              <a:cs typeface="Times New Roman"/>
            </a:endParaRPr>
          </a:p>
          <a:p>
            <a:pPr marL="355600" marR="151130" indent="-343535">
              <a:lnSpc>
                <a:spcPts val="2400"/>
              </a:lnSpc>
              <a:spcBef>
                <a:spcPts val="5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500" spc="-5" dirty="0">
                <a:latin typeface="Times New Roman"/>
                <a:cs typeface="Times New Roman"/>
              </a:rPr>
              <a:t>Increased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inflammatory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burden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increased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metabolic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demands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can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increase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caloric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need.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400"/>
              </a:lnSpc>
              <a:spcBef>
                <a:spcPts val="6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500" spc="-5" dirty="0">
                <a:latin typeface="Times New Roman"/>
                <a:cs typeface="Times New Roman"/>
              </a:rPr>
              <a:t>Any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chronic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illness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that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involves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liver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or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small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bowel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affects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nutrition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adversely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impairing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digestive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and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absorptive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functions.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7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6030" y="407924"/>
              <a:ext cx="3935349" cy="540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841" y="175895"/>
            <a:ext cx="8255000" cy="6362700"/>
            <a:chOff x="382841" y="175895"/>
            <a:chExt cx="8255000" cy="6362700"/>
          </a:xfrm>
        </p:grpSpPr>
        <p:sp>
          <p:nvSpPr>
            <p:cNvPr id="3" name="object 3"/>
            <p:cNvSpPr/>
            <p:nvPr/>
          </p:nvSpPr>
          <p:spPr>
            <a:xfrm>
              <a:off x="395541" y="188595"/>
              <a:ext cx="8229600" cy="6337300"/>
            </a:xfrm>
            <a:custGeom>
              <a:avLst/>
              <a:gdLst/>
              <a:ahLst/>
              <a:cxnLst/>
              <a:rect l="l" t="t" r="r" b="b"/>
              <a:pathLst>
                <a:path w="8229600" h="6337300">
                  <a:moveTo>
                    <a:pt x="8229536" y="0"/>
                  </a:moveTo>
                  <a:lnTo>
                    <a:pt x="0" y="0"/>
                  </a:lnTo>
                  <a:lnTo>
                    <a:pt x="0" y="6336753"/>
                  </a:lnTo>
                  <a:lnTo>
                    <a:pt x="7173404" y="6336753"/>
                  </a:lnTo>
                  <a:lnTo>
                    <a:pt x="8229536" y="5280659"/>
                  </a:lnTo>
                  <a:lnTo>
                    <a:pt x="8229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68946" y="5469254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40" h="1056640">
                  <a:moveTo>
                    <a:pt x="1056131" y="0"/>
                  </a:moveTo>
                  <a:lnTo>
                    <a:pt x="211327" y="211175"/>
                  </a:lnTo>
                  <a:lnTo>
                    <a:pt x="0" y="1056093"/>
                  </a:lnTo>
                  <a:lnTo>
                    <a:pt x="105613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541" y="188595"/>
              <a:ext cx="8229600" cy="6337300"/>
            </a:xfrm>
            <a:custGeom>
              <a:avLst/>
              <a:gdLst/>
              <a:ahLst/>
              <a:cxnLst/>
              <a:rect l="l" t="t" r="r" b="b"/>
              <a:pathLst>
                <a:path w="8229600" h="6337300">
                  <a:moveTo>
                    <a:pt x="7173404" y="6336753"/>
                  </a:moveTo>
                  <a:lnTo>
                    <a:pt x="7384732" y="5491835"/>
                  </a:lnTo>
                  <a:lnTo>
                    <a:pt x="8229536" y="5280659"/>
                  </a:lnTo>
                  <a:lnTo>
                    <a:pt x="7173404" y="6336753"/>
                  </a:lnTo>
                  <a:lnTo>
                    <a:pt x="0" y="6336753"/>
                  </a:lnTo>
                  <a:lnTo>
                    <a:pt x="0" y="0"/>
                  </a:lnTo>
                  <a:lnTo>
                    <a:pt x="8229536" y="0"/>
                  </a:lnTo>
                  <a:lnTo>
                    <a:pt x="8229536" y="5280659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4370" y="145542"/>
            <a:ext cx="7699375" cy="5189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b="1" spc="-10" dirty="0">
                <a:latin typeface="Times New Roman"/>
                <a:cs typeface="Times New Roman"/>
              </a:rPr>
              <a:t>Chronic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illnesses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that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commonly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are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associated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with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nutritional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2200" b="1" spc="-5" dirty="0">
                <a:latin typeface="Times New Roman"/>
                <a:cs typeface="Times New Roman"/>
              </a:rPr>
              <a:t>deficiencies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include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the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following: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Cystic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fibrosis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Chronic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renal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failure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Childhood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malignancies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Congenital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heart disease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Neuromuscular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diseases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Chronic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inflammatory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bowel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diseases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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2200" b="1" spc="-5" dirty="0">
                <a:latin typeface="Times New Roman"/>
                <a:cs typeface="Times New Roman"/>
              </a:rPr>
              <a:t>In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addition,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the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following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conditions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place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children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at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significant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2200" b="1" spc="-5" dirty="0">
                <a:latin typeface="Times New Roman"/>
                <a:cs typeface="Times New Roman"/>
              </a:rPr>
              <a:t>risk </a:t>
            </a:r>
            <a:r>
              <a:rPr sz="2200" b="1" dirty="0">
                <a:latin typeface="Times New Roman"/>
                <a:cs typeface="Times New Roman"/>
              </a:rPr>
              <a:t>for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the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development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of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nutritional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deficiencies: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Prematurity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Developmental delay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utero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toxin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exposure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(ie,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fetal</a:t>
            </a:r>
            <a:r>
              <a:rPr sz="2200" dirty="0">
                <a:latin typeface="Times New Roman"/>
                <a:cs typeface="Times New Roman"/>
              </a:rPr>
              <a:t> alcohol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exposure)</a:t>
            </a:r>
            <a:endParaRPr sz="2200">
              <a:latin typeface="Times New Roman"/>
              <a:cs typeface="Times New Roman"/>
            </a:endParaRPr>
          </a:p>
          <a:p>
            <a:pPr marL="355600" marR="49530" indent="-342900">
              <a:lnSpc>
                <a:spcPct val="80000"/>
              </a:lnSpc>
              <a:spcBef>
                <a:spcPts val="5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Children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multiple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food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allergies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present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special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nutritional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challenge because of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severe dietary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restrictions.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859" y="344424"/>
            <a:ext cx="8338184" cy="1155700"/>
            <a:chOff x="403859" y="344424"/>
            <a:chExt cx="8338184" cy="115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59" y="344424"/>
              <a:ext cx="8337804" cy="11551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166" y="670560"/>
              <a:ext cx="7630833" cy="37833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5940" y="1528394"/>
            <a:ext cx="7931150" cy="43243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108585">
              <a:lnSpc>
                <a:spcPts val="2880"/>
              </a:lnSpc>
              <a:spcBef>
                <a:spcPts val="795"/>
              </a:spcBef>
              <a:buChar char="-"/>
              <a:tabLst>
                <a:tab pos="235585" algn="l"/>
              </a:tabLst>
            </a:pPr>
            <a:r>
              <a:rPr sz="3000" dirty="0">
                <a:latin typeface="Times New Roman"/>
                <a:cs typeface="Times New Roman"/>
              </a:rPr>
              <a:t>Groups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vulnerable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under </a:t>
            </a:r>
            <a:r>
              <a:rPr sz="3000" spc="-5" dirty="0">
                <a:latin typeface="Times New Roman"/>
                <a:cs typeface="Times New Roman"/>
              </a:rPr>
              <a:t>nutrition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typically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include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those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with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increased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nutrient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requirements: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00"/>
                </a:solidFill>
                <a:latin typeface="Times New Roman"/>
                <a:cs typeface="Times New Roman"/>
              </a:rPr>
              <a:t>children</a:t>
            </a:r>
            <a:r>
              <a:rPr sz="3000" spc="-5" dirty="0">
                <a:latin typeface="Times New Roman"/>
                <a:cs typeface="Times New Roman"/>
              </a:rPr>
              <a:t>,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Times New Roman"/>
                <a:cs typeface="Times New Roman"/>
              </a:rPr>
              <a:t>pregnant</a:t>
            </a:r>
            <a:r>
              <a:rPr sz="3000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FFFF00"/>
                </a:solidFill>
                <a:latin typeface="Times New Roman"/>
                <a:cs typeface="Times New Roman"/>
              </a:rPr>
              <a:t> lactating</a:t>
            </a:r>
            <a:r>
              <a:rPr sz="3000" spc="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Times New Roman"/>
                <a:cs typeface="Times New Roman"/>
              </a:rPr>
              <a:t>women.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745"/>
              </a:spcBef>
              <a:buChar char="-"/>
              <a:tabLst>
                <a:tab pos="235585" algn="l"/>
              </a:tabLst>
            </a:pPr>
            <a:r>
              <a:rPr sz="3000" spc="-15" dirty="0">
                <a:latin typeface="Times New Roman"/>
                <a:cs typeface="Times New Roman"/>
              </a:rPr>
              <a:t>However,</a:t>
            </a:r>
            <a:r>
              <a:rPr sz="3000" spc="-5" dirty="0">
                <a:latin typeface="Times New Roman"/>
                <a:cs typeface="Times New Roman"/>
              </a:rPr>
              <a:t> risk </a:t>
            </a:r>
            <a:r>
              <a:rPr sz="3000" dirty="0">
                <a:latin typeface="Times New Roman"/>
                <a:cs typeface="Times New Roman"/>
              </a:rPr>
              <a:t>of under</a:t>
            </a:r>
            <a:r>
              <a:rPr sz="3000" spc="-5" dirty="0">
                <a:latin typeface="Times New Roman"/>
                <a:cs typeface="Times New Roman"/>
              </a:rPr>
              <a:t> nutrition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is related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5" dirty="0">
                <a:latin typeface="Times New Roman"/>
                <a:cs typeface="Times New Roman"/>
              </a:rPr>
              <a:t> more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than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just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physiological</a:t>
            </a:r>
            <a:r>
              <a:rPr sz="3000" b="1" spc="1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vulnerability</a:t>
            </a:r>
            <a:r>
              <a:rPr sz="3000" spc="-5" dirty="0">
                <a:latin typeface="Times New Roman"/>
                <a:cs typeface="Times New Roman"/>
              </a:rPr>
              <a:t>.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Groups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within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population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 at </a:t>
            </a:r>
            <a:r>
              <a:rPr sz="3000" spc="-5" dirty="0">
                <a:latin typeface="Times New Roman"/>
                <a:cs typeface="Times New Roman"/>
              </a:rPr>
              <a:t>risk</a:t>
            </a:r>
            <a:r>
              <a:rPr sz="3000" dirty="0">
                <a:latin typeface="Times New Roman"/>
                <a:cs typeface="Times New Roman"/>
              </a:rPr>
              <a:t> of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under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nutrition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due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622422"/>
                </a:solidFill>
                <a:latin typeface="Times New Roman"/>
                <a:cs typeface="Times New Roman"/>
              </a:rPr>
              <a:t>geographical</a:t>
            </a:r>
            <a:r>
              <a:rPr sz="3000" b="1" spc="1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vulnerability </a:t>
            </a:r>
            <a:r>
              <a:rPr sz="3000" b="1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(</a:t>
            </a:r>
            <a:r>
              <a:rPr sz="3000" spc="-5" dirty="0">
                <a:solidFill>
                  <a:srgbClr val="FFFF00"/>
                </a:solidFill>
                <a:latin typeface="Times New Roman"/>
                <a:cs typeface="Times New Roman"/>
              </a:rPr>
              <a:t>displaced</a:t>
            </a:r>
            <a:r>
              <a:rPr sz="3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00"/>
                </a:solidFill>
                <a:latin typeface="Times New Roman"/>
                <a:cs typeface="Times New Roman"/>
              </a:rPr>
              <a:t>populations,</a:t>
            </a:r>
            <a:r>
              <a:rPr sz="3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00"/>
                </a:solidFill>
                <a:latin typeface="Times New Roman"/>
                <a:cs typeface="Times New Roman"/>
              </a:rPr>
              <a:t>inaccessible</a:t>
            </a:r>
            <a:r>
              <a:rPr sz="30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Times New Roman"/>
                <a:cs typeface="Times New Roman"/>
              </a:rPr>
              <a:t>populations</a:t>
            </a:r>
            <a:r>
              <a:rPr sz="3000" dirty="0">
                <a:latin typeface="Times New Roman"/>
                <a:cs typeface="Times New Roman"/>
              </a:rPr>
              <a:t>)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as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well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political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vulnerability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(</a:t>
            </a:r>
            <a:r>
              <a:rPr sz="3000" spc="-5" dirty="0">
                <a:solidFill>
                  <a:srgbClr val="FFFF00"/>
                </a:solidFill>
                <a:latin typeface="Times New Roman"/>
                <a:cs typeface="Times New Roman"/>
              </a:rPr>
              <a:t>minority</a:t>
            </a:r>
            <a:r>
              <a:rPr sz="30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00"/>
                </a:solidFill>
                <a:latin typeface="Times New Roman"/>
                <a:cs typeface="Times New Roman"/>
              </a:rPr>
              <a:t>groups</a:t>
            </a:r>
            <a:r>
              <a:rPr sz="3000" dirty="0">
                <a:latin typeface="Times New Roman"/>
                <a:cs typeface="Times New Roman"/>
              </a:rPr>
              <a:t>).</a:t>
            </a:r>
            <a:endParaRPr sz="3000">
              <a:latin typeface="Times New Roman"/>
              <a:cs typeface="Times New Roman"/>
            </a:endParaRPr>
          </a:p>
          <a:p>
            <a:pPr marL="12700" marR="465455">
              <a:lnSpc>
                <a:spcPts val="2880"/>
              </a:lnSpc>
              <a:spcBef>
                <a:spcPts val="695"/>
              </a:spcBef>
              <a:buChar char="-"/>
              <a:tabLst>
                <a:tab pos="235585" algn="l"/>
              </a:tabLst>
            </a:pPr>
            <a:r>
              <a:rPr sz="3000" dirty="0">
                <a:latin typeface="Times New Roman"/>
                <a:cs typeface="Times New Roman"/>
              </a:rPr>
              <a:t>Older people, the </a:t>
            </a:r>
            <a:r>
              <a:rPr sz="3000" spc="-5" dirty="0">
                <a:latin typeface="Times New Roman"/>
                <a:cs typeface="Times New Roman"/>
              </a:rPr>
              <a:t>disabled, </a:t>
            </a:r>
            <a:r>
              <a:rPr sz="3000" dirty="0">
                <a:latin typeface="Times New Roman"/>
                <a:cs typeface="Times New Roman"/>
              </a:rPr>
              <a:t>people with chronic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illness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People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living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with</a:t>
            </a:r>
            <a:r>
              <a:rPr sz="3000" dirty="0">
                <a:latin typeface="Times New Roman"/>
                <a:cs typeface="Times New Roman"/>
              </a:rPr>
              <a:t> HIV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-1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AIDS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823" y="247904"/>
            <a:ext cx="8738870" cy="6362700"/>
            <a:chOff x="238823" y="247904"/>
            <a:chExt cx="8738870" cy="6362700"/>
          </a:xfrm>
        </p:grpSpPr>
        <p:sp>
          <p:nvSpPr>
            <p:cNvPr id="3" name="object 3"/>
            <p:cNvSpPr/>
            <p:nvPr/>
          </p:nvSpPr>
          <p:spPr>
            <a:xfrm>
              <a:off x="251523" y="260604"/>
              <a:ext cx="8713470" cy="6337300"/>
            </a:xfrm>
            <a:custGeom>
              <a:avLst/>
              <a:gdLst/>
              <a:ahLst/>
              <a:cxnLst/>
              <a:rect l="l" t="t" r="r" b="b"/>
              <a:pathLst>
                <a:path w="8713470" h="6337300">
                  <a:moveTo>
                    <a:pt x="8713025" y="0"/>
                  </a:moveTo>
                  <a:lnTo>
                    <a:pt x="0" y="0"/>
                  </a:lnTo>
                  <a:lnTo>
                    <a:pt x="0" y="6336753"/>
                  </a:lnTo>
                  <a:lnTo>
                    <a:pt x="7656766" y="6336753"/>
                  </a:lnTo>
                  <a:lnTo>
                    <a:pt x="8713025" y="5280660"/>
                  </a:lnTo>
                  <a:lnTo>
                    <a:pt x="8713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08290" y="5541263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40" h="1056640">
                  <a:moveTo>
                    <a:pt x="1056258" y="0"/>
                  </a:moveTo>
                  <a:lnTo>
                    <a:pt x="211327" y="211175"/>
                  </a:lnTo>
                  <a:lnTo>
                    <a:pt x="0" y="1056093"/>
                  </a:lnTo>
                  <a:lnTo>
                    <a:pt x="1056258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523" y="260604"/>
              <a:ext cx="8713470" cy="6337300"/>
            </a:xfrm>
            <a:custGeom>
              <a:avLst/>
              <a:gdLst/>
              <a:ahLst/>
              <a:cxnLst/>
              <a:rect l="l" t="t" r="r" b="b"/>
              <a:pathLst>
                <a:path w="8713470" h="6337300">
                  <a:moveTo>
                    <a:pt x="7656766" y="6336753"/>
                  </a:moveTo>
                  <a:lnTo>
                    <a:pt x="7868094" y="5491835"/>
                  </a:lnTo>
                  <a:lnTo>
                    <a:pt x="8713025" y="5280660"/>
                  </a:lnTo>
                  <a:lnTo>
                    <a:pt x="7656766" y="6336753"/>
                  </a:lnTo>
                  <a:lnTo>
                    <a:pt x="0" y="6336753"/>
                  </a:lnTo>
                  <a:lnTo>
                    <a:pt x="0" y="0"/>
                  </a:lnTo>
                  <a:lnTo>
                    <a:pt x="8713025" y="0"/>
                  </a:lnTo>
                  <a:lnTo>
                    <a:pt x="8713025" y="5280660"/>
                  </a:lnTo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0200" y="282905"/>
            <a:ext cx="8546465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30" dirty="0">
                <a:latin typeface="Times New Roman"/>
                <a:cs typeface="Times New Roman"/>
              </a:rPr>
              <a:t>World </a:t>
            </a:r>
            <a:r>
              <a:rPr sz="2400" b="1" dirty="0">
                <a:latin typeface="Times New Roman"/>
                <a:cs typeface="Times New Roman"/>
              </a:rPr>
              <a:t>Health </a:t>
            </a:r>
            <a:r>
              <a:rPr sz="2400" b="1" spc="-5" dirty="0">
                <a:latin typeface="Times New Roman"/>
                <a:cs typeface="Times New Roman"/>
              </a:rPr>
              <a:t>Organization </a:t>
            </a:r>
            <a:r>
              <a:rPr sz="2400" spc="-5" dirty="0">
                <a:latin typeface="Times New Roman"/>
                <a:cs typeface="Times New Roman"/>
              </a:rPr>
              <a:t>estimates </a:t>
            </a:r>
            <a:r>
              <a:rPr sz="2400" dirty="0">
                <a:latin typeface="Times New Roman"/>
                <a:cs typeface="Times New Roman"/>
              </a:rPr>
              <a:t>that by the year </a:t>
            </a:r>
            <a:r>
              <a:rPr sz="2400" spc="-5" dirty="0">
                <a:latin typeface="Times New Roman"/>
                <a:cs typeface="Times New Roman"/>
              </a:rPr>
              <a:t>2015, </a:t>
            </a:r>
            <a:r>
              <a:rPr sz="2400" dirty="0">
                <a:latin typeface="Times New Roman"/>
                <a:cs typeface="Times New Roman"/>
              </a:rPr>
              <a:t> the prevalence of </a:t>
            </a:r>
            <a:r>
              <a:rPr sz="2400" spc="-5" dirty="0">
                <a:latin typeface="Times New Roman"/>
                <a:cs typeface="Times New Roman"/>
              </a:rPr>
              <a:t>malnutrition will </a:t>
            </a:r>
            <a:r>
              <a:rPr sz="2400" dirty="0">
                <a:latin typeface="Times New Roman"/>
                <a:cs typeface="Times New Roman"/>
              </a:rPr>
              <a:t>have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decreased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to 17.6% </a:t>
            </a:r>
            <a:r>
              <a:rPr sz="24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globally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113.4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million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children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younger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 years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affected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 measured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low</a:t>
            </a:r>
            <a:r>
              <a:rPr sz="2400" dirty="0">
                <a:latin typeface="Times New Roman"/>
                <a:cs typeface="Times New Roman"/>
              </a:rPr>
              <a:t> weight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age.</a:t>
            </a:r>
            <a:endParaRPr sz="2400">
              <a:latin typeface="Times New Roman"/>
              <a:cs typeface="Times New Roman"/>
            </a:endParaRPr>
          </a:p>
          <a:p>
            <a:pPr marL="355600" marR="226060" indent="-343535" algn="just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overwhelming majority </a:t>
            </a:r>
            <a:r>
              <a:rPr sz="2400" dirty="0">
                <a:latin typeface="Times New Roman"/>
                <a:cs typeface="Times New Roman"/>
              </a:rPr>
              <a:t>of these children, </a:t>
            </a:r>
            <a:r>
              <a:rPr sz="2400" spc="-20" dirty="0">
                <a:latin typeface="Times New Roman"/>
                <a:cs typeface="Times New Roman"/>
              </a:rPr>
              <a:t>112.8 </a:t>
            </a:r>
            <a:r>
              <a:rPr sz="2400" spc="-5" dirty="0">
                <a:latin typeface="Times New Roman"/>
                <a:cs typeface="Times New Roman"/>
              </a:rPr>
              <a:t>million, will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countries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70% of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these</a:t>
            </a:r>
            <a:r>
              <a:rPr sz="2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 children</a:t>
            </a:r>
            <a:r>
              <a:rPr sz="24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in</a:t>
            </a:r>
            <a:r>
              <a:rPr sz="2400" b="1" spc="-1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Asia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cularly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south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region,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26%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in</a:t>
            </a:r>
            <a:r>
              <a:rPr sz="2400" b="1" spc="-1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Afric</a:t>
            </a:r>
            <a:r>
              <a:rPr sz="24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732790" indent="-343535" algn="just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additional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165</a:t>
            </a:r>
            <a:r>
              <a:rPr sz="2400" spc="-5" dirty="0">
                <a:latin typeface="Times New Roman"/>
                <a:cs typeface="Times New Roman"/>
              </a:rPr>
              <a:t> million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(29.0%)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children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stunted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length/height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secondary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nutrition.</a:t>
            </a:r>
            <a:endParaRPr sz="24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sub-Saharan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Africa,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30%</a:t>
            </a:r>
            <a:r>
              <a:rPr sz="24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 children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have</a:t>
            </a:r>
            <a:r>
              <a:rPr sz="24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PEM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303530" indent="-343535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Despite </a:t>
            </a:r>
            <a:r>
              <a:rPr sz="2400" spc="-5" dirty="0">
                <a:latin typeface="Times New Roman"/>
                <a:cs typeface="Times New Roman"/>
              </a:rPr>
              <a:t>marked improvements </a:t>
            </a:r>
            <a:r>
              <a:rPr sz="2400" dirty="0">
                <a:latin typeface="Times New Roman"/>
                <a:cs typeface="Times New Roman"/>
              </a:rPr>
              <a:t>globally in the prevalence 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malnutrition,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rates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undernutrition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stunting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continued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rise in </a:t>
            </a:r>
            <a:r>
              <a:rPr sz="2400" spc="-5" dirty="0">
                <a:latin typeface="Times New Roman"/>
                <a:cs typeface="Times New Roman"/>
              </a:rPr>
              <a:t>Africa, where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rates of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undernutrition and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stunting </a:t>
            </a:r>
            <a:r>
              <a:rPr sz="24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have risen </a:t>
            </a:r>
            <a:r>
              <a:rPr sz="2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from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24%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26.8%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and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47.3%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to </a:t>
            </a:r>
            <a:r>
              <a:rPr sz="2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48%,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respectively,</a:t>
            </a:r>
            <a:r>
              <a:rPr sz="2400" b="1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since</a:t>
            </a:r>
            <a:r>
              <a:rPr sz="2400" b="1" spc="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1990,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with</a:t>
            </a:r>
            <a:r>
              <a:rPr sz="2400" b="1" spc="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the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worst</a:t>
            </a:r>
            <a:r>
              <a:rPr sz="2400" b="1" spc="2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increases</a:t>
            </a:r>
            <a:endParaRPr sz="24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occurring</a:t>
            </a:r>
            <a:r>
              <a:rPr sz="2400" b="1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74707"/>
                </a:solidFill>
                <a:latin typeface="Times New Roman"/>
                <a:cs typeface="Times New Roman"/>
              </a:rPr>
              <a:t>in the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eastern</a:t>
            </a:r>
            <a:r>
              <a:rPr sz="24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region</a:t>
            </a:r>
            <a:r>
              <a:rPr sz="24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of</a:t>
            </a:r>
            <a:r>
              <a:rPr sz="2400" b="1" spc="-1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Africa.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096946" cy="35459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3644976"/>
            <a:ext cx="8928989" cy="29523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824039"/>
            <a:ext cx="8255000" cy="5314950"/>
            <a:chOff x="444500" y="824039"/>
            <a:chExt cx="8255000" cy="5314950"/>
          </a:xfrm>
        </p:grpSpPr>
        <p:sp>
          <p:nvSpPr>
            <p:cNvPr id="3" name="object 3"/>
            <p:cNvSpPr/>
            <p:nvPr/>
          </p:nvSpPr>
          <p:spPr>
            <a:xfrm>
              <a:off x="457200" y="836739"/>
              <a:ext cx="8229600" cy="5289550"/>
            </a:xfrm>
            <a:custGeom>
              <a:avLst/>
              <a:gdLst/>
              <a:ahLst/>
              <a:cxnLst/>
              <a:rect l="l" t="t" r="r" b="b"/>
              <a:pathLst>
                <a:path w="8229600" h="5289550">
                  <a:moveTo>
                    <a:pt x="8229600" y="0"/>
                  </a:moveTo>
                  <a:lnTo>
                    <a:pt x="0" y="0"/>
                  </a:lnTo>
                  <a:lnTo>
                    <a:pt x="0" y="5289423"/>
                  </a:lnTo>
                  <a:lnTo>
                    <a:pt x="8229600" y="5289423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836739"/>
              <a:ext cx="8229600" cy="5289550"/>
            </a:xfrm>
            <a:custGeom>
              <a:avLst/>
              <a:gdLst/>
              <a:ahLst/>
              <a:cxnLst/>
              <a:rect l="l" t="t" r="r" b="b"/>
              <a:pathLst>
                <a:path w="8229600" h="5289550">
                  <a:moveTo>
                    <a:pt x="0" y="5289423"/>
                  </a:moveTo>
                  <a:lnTo>
                    <a:pt x="8229600" y="5289423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289423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856233"/>
            <a:ext cx="7983855" cy="5099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5725" indent="1016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Globally,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51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million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under-five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year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olds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were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wasted and 17 million were severely wasted in </a:t>
            </a:r>
            <a:r>
              <a:rPr sz="3200" spc="5" dirty="0">
                <a:latin typeface="Times New Roman"/>
                <a:cs typeface="Times New Roman"/>
              </a:rPr>
              <a:t> 2013.</a:t>
            </a:r>
            <a:endParaRPr sz="3200">
              <a:latin typeface="Times New Roman"/>
              <a:cs typeface="Times New Roman"/>
            </a:endParaRPr>
          </a:p>
          <a:p>
            <a:pPr marL="12700" marR="71120">
              <a:lnSpc>
                <a:spcPct val="100000"/>
              </a:lnSpc>
              <a:spcBef>
                <a:spcPts val="770"/>
              </a:spcBef>
              <a:buChar char="-"/>
              <a:tabLst>
                <a:tab pos="248920" algn="l"/>
              </a:tabLst>
            </a:pPr>
            <a:r>
              <a:rPr sz="3200" spc="-20" dirty="0">
                <a:latin typeface="Times New Roman"/>
                <a:cs typeface="Times New Roman"/>
              </a:rPr>
              <a:t>Globally, </a:t>
            </a:r>
            <a:r>
              <a:rPr sz="3200" dirty="0">
                <a:latin typeface="Times New Roman"/>
                <a:cs typeface="Times New Roman"/>
              </a:rPr>
              <a:t>wasting prevalence in </a:t>
            </a:r>
            <a:r>
              <a:rPr sz="3200" spc="5" dirty="0">
                <a:latin typeface="Times New Roman"/>
                <a:cs typeface="Times New Roman"/>
              </a:rPr>
              <a:t>2013 </a:t>
            </a:r>
            <a:r>
              <a:rPr sz="3200" dirty="0">
                <a:latin typeface="Times New Roman"/>
                <a:cs typeface="Times New Roman"/>
              </a:rPr>
              <a:t>was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estimated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at almost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8%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nearly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 third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that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was for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severe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wasting,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totaling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3%.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Char char="-"/>
              <a:tabLst>
                <a:tab pos="248920" algn="l"/>
              </a:tabLst>
            </a:pP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2013,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approximately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two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thirds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all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wasted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children lived in Asia and almost one third in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Africa, with similar proportions for severely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wasted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children.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3572954"/>
            <a:ext cx="8136890" cy="29062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3285490"/>
            <a:chOff x="0" y="0"/>
            <a:chExt cx="9144000" cy="32854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241"/>
              <a:ext cx="3851910" cy="32617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1909" y="0"/>
              <a:ext cx="2952368" cy="32849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4279" y="39623"/>
              <a:ext cx="2339720" cy="32453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587436"/>
            <a:ext cx="8255000" cy="4551680"/>
            <a:chOff x="444500" y="1587436"/>
            <a:chExt cx="8255000" cy="4551680"/>
          </a:xfrm>
        </p:grpSpPr>
        <p:sp>
          <p:nvSpPr>
            <p:cNvPr id="3" name="object 3"/>
            <p:cNvSpPr/>
            <p:nvPr/>
          </p:nvSpPr>
          <p:spPr>
            <a:xfrm>
              <a:off x="457200" y="1600136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026"/>
                  </a:lnTo>
                  <a:lnTo>
                    <a:pt x="8229600" y="452602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600136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026"/>
                  </a:moveTo>
                  <a:lnTo>
                    <a:pt x="8229600" y="452602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026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1574114"/>
            <a:ext cx="7832090" cy="44615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297815" indent="93980">
              <a:lnSpc>
                <a:spcPts val="3240"/>
              </a:lnSpc>
              <a:spcBef>
                <a:spcPts val="509"/>
              </a:spcBef>
            </a:pPr>
            <a:r>
              <a:rPr sz="3000" dirty="0">
                <a:latin typeface="Times New Roman"/>
                <a:cs typeface="Times New Roman"/>
              </a:rPr>
              <a:t>- </a:t>
            </a:r>
            <a:r>
              <a:rPr sz="3000" spc="-5" dirty="0">
                <a:latin typeface="Times New Roman"/>
                <a:cs typeface="Times New Roman"/>
              </a:rPr>
              <a:t>Globally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161 million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under-five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year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olds</a:t>
            </a:r>
            <a:r>
              <a:rPr sz="3000" dirty="0">
                <a:latin typeface="Times New Roman"/>
                <a:cs typeface="Times New Roman"/>
              </a:rPr>
              <a:t> were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estimated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 be</a:t>
            </a:r>
            <a:r>
              <a:rPr sz="3000" spc="-5" dirty="0">
                <a:latin typeface="Times New Roman"/>
                <a:cs typeface="Times New Roman"/>
              </a:rPr>
              <a:t> stunted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2013.</a:t>
            </a:r>
            <a:endParaRPr sz="3000">
              <a:latin typeface="Times New Roman"/>
              <a:cs typeface="Times New Roman"/>
            </a:endParaRPr>
          </a:p>
          <a:p>
            <a:pPr marL="12700" marR="73660">
              <a:lnSpc>
                <a:spcPct val="90000"/>
              </a:lnSpc>
              <a:spcBef>
                <a:spcPts val="670"/>
              </a:spcBef>
              <a:buChar char="-"/>
              <a:tabLst>
                <a:tab pos="323215" algn="l"/>
                <a:tab pos="323850" algn="l"/>
              </a:tabLst>
            </a:pP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global </a:t>
            </a:r>
            <a:r>
              <a:rPr sz="3000" spc="-5" dirty="0">
                <a:latin typeface="Times New Roman"/>
                <a:cs typeface="Times New Roman"/>
              </a:rPr>
              <a:t>trend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 </a:t>
            </a:r>
            <a:r>
              <a:rPr sz="3000" spc="-5" dirty="0">
                <a:latin typeface="Times New Roman"/>
                <a:cs typeface="Times New Roman"/>
              </a:rPr>
              <a:t>stunting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prevalence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numbers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affected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decreasing.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Between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2000 and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2013</a:t>
            </a:r>
            <a:endParaRPr sz="3000">
              <a:latin typeface="Times New Roman"/>
              <a:cs typeface="Times New Roman"/>
            </a:endParaRPr>
          </a:p>
          <a:p>
            <a:pPr marL="12700" marR="403860">
              <a:lnSpc>
                <a:spcPct val="90000"/>
              </a:lnSpc>
              <a:spcBef>
                <a:spcPts val="720"/>
              </a:spcBef>
              <a:buChar char="-"/>
              <a:tabLst>
                <a:tab pos="235585" algn="l"/>
              </a:tabLst>
            </a:pPr>
            <a:r>
              <a:rPr sz="3000" spc="-5" dirty="0">
                <a:latin typeface="Times New Roman"/>
                <a:cs typeface="Times New Roman"/>
              </a:rPr>
              <a:t>stunting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prevalence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declined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33%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25%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numbers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declined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199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million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161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million.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ts val="3240"/>
              </a:lnSpc>
              <a:spcBef>
                <a:spcPts val="770"/>
              </a:spcBef>
              <a:buChar char="-"/>
              <a:tabLst>
                <a:tab pos="235585" algn="l"/>
              </a:tabLst>
            </a:pPr>
            <a:r>
              <a:rPr sz="3000" dirty="0">
                <a:latin typeface="Times New Roman"/>
                <a:cs typeface="Times New Roman"/>
              </a:rPr>
              <a:t>In </a:t>
            </a:r>
            <a:r>
              <a:rPr sz="3000" spc="-5" dirty="0">
                <a:latin typeface="Times New Roman"/>
                <a:cs typeface="Times New Roman"/>
              </a:rPr>
              <a:t>2013,</a:t>
            </a:r>
            <a:r>
              <a:rPr sz="3000" dirty="0">
                <a:latin typeface="Times New Roman"/>
                <a:cs typeface="Times New Roman"/>
              </a:rPr>
              <a:t> about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half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5" dirty="0">
                <a:latin typeface="Times New Roman"/>
                <a:cs typeface="Times New Roman"/>
              </a:rPr>
              <a:t> all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stunted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children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lived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Asia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over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one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third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-1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Africa.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3428962"/>
            <a:ext cx="8640953" cy="28083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3141345"/>
            <a:chOff x="0" y="0"/>
            <a:chExt cx="9144000" cy="31413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501384" cy="31409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1384" y="33273"/>
              <a:ext cx="2642615" cy="31076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297179"/>
            <a:ext cx="8255000" cy="5842000"/>
            <a:chOff x="444500" y="297179"/>
            <a:chExt cx="825500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4055" y="297179"/>
              <a:ext cx="3678936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6358" y="652906"/>
              <a:ext cx="2779141" cy="527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1600136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026"/>
                  </a:lnTo>
                  <a:lnTo>
                    <a:pt x="8229600" y="452602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600136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026"/>
                  </a:moveTo>
                  <a:lnTo>
                    <a:pt x="8229600" y="452602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026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556969"/>
            <a:ext cx="8061959" cy="378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380"/>
              </a:lnSpc>
              <a:spcBef>
                <a:spcPts val="95"/>
              </a:spcBef>
              <a:buChar char="-"/>
              <a:tabLst>
                <a:tab pos="355600" algn="l"/>
                <a:tab pos="356235" algn="l"/>
              </a:tabLst>
            </a:pPr>
            <a:r>
              <a:rPr sz="2200" spc="-20" dirty="0">
                <a:latin typeface="Times New Roman"/>
                <a:cs typeface="Times New Roman"/>
              </a:rPr>
              <a:t>Globally, </a:t>
            </a:r>
            <a:r>
              <a:rPr sz="2200" spc="-5" dirty="0">
                <a:latin typeface="Times New Roman"/>
                <a:cs typeface="Times New Roman"/>
              </a:rPr>
              <a:t>42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million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under-five</a:t>
            </a:r>
            <a:r>
              <a:rPr sz="2200" dirty="0">
                <a:latin typeface="Times New Roman"/>
                <a:cs typeface="Times New Roman"/>
              </a:rPr>
              <a:t> year </a:t>
            </a:r>
            <a:r>
              <a:rPr sz="2200" spc="-5" dirty="0">
                <a:latin typeface="Times New Roman"/>
                <a:cs typeface="Times New Roman"/>
              </a:rPr>
              <a:t>olds were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overweight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2013,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80"/>
              </a:lnSpc>
            </a:pPr>
            <a:r>
              <a:rPr sz="2200" spc="-5" dirty="0">
                <a:latin typeface="Times New Roman"/>
                <a:cs typeface="Times New Roman"/>
              </a:rPr>
              <a:t>up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from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32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million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dirty="0">
                <a:latin typeface="Times New Roman"/>
                <a:cs typeface="Times New Roman"/>
              </a:rPr>
              <a:t>2000.</a:t>
            </a:r>
            <a:endParaRPr sz="2200">
              <a:latin typeface="Times New Roman"/>
              <a:cs typeface="Times New Roman"/>
            </a:endParaRPr>
          </a:p>
          <a:p>
            <a:pPr marL="355600" marR="424180" indent="-343535">
              <a:lnSpc>
                <a:spcPct val="80000"/>
              </a:lnSpc>
              <a:spcBef>
                <a:spcPts val="530"/>
              </a:spcBef>
              <a:buChar char="-"/>
              <a:tabLst>
                <a:tab pos="355600" algn="l"/>
                <a:tab pos="356235" algn="l"/>
              </a:tabLst>
            </a:pP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trend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overweight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 rising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spc="-10" dirty="0">
                <a:latin typeface="Times New Roman"/>
                <a:cs typeface="Times New Roman"/>
              </a:rPr>
              <a:t>many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regions.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Between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2000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2013 </a:t>
            </a:r>
            <a:r>
              <a:rPr sz="2200" spc="-5" dirty="0">
                <a:latin typeface="Times New Roman"/>
                <a:cs typeface="Times New Roman"/>
              </a:rPr>
              <a:t>overweight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prevalence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increased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from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1%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dirty="0">
                <a:latin typeface="Times New Roman"/>
                <a:cs typeface="Times New Roman"/>
              </a:rPr>
              <a:t> 19%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Southern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Africa,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from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3%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7%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Southeastern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Asia.</a:t>
            </a:r>
            <a:endParaRPr sz="2200">
              <a:latin typeface="Times New Roman"/>
              <a:cs typeface="Times New Roman"/>
            </a:endParaRPr>
          </a:p>
          <a:p>
            <a:pPr marL="355600" marR="133350" indent="-343535">
              <a:lnSpc>
                <a:spcPct val="80000"/>
              </a:lnSpc>
              <a:spcBef>
                <a:spcPts val="530"/>
              </a:spcBef>
              <a:buChar char="-"/>
              <a:tabLst>
                <a:tab pos="355600" algn="l"/>
                <a:tab pos="356235" algn="l"/>
              </a:tabLst>
            </a:pP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terms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regional </a:t>
            </a:r>
            <a:r>
              <a:rPr sz="2200" spc="-5" dirty="0">
                <a:latin typeface="Times New Roman"/>
                <a:cs typeface="Times New Roman"/>
              </a:rPr>
              <a:t>breakdowns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numbers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overweight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children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dirty="0">
                <a:latin typeface="Times New Roman"/>
                <a:cs typeface="Times New Roman"/>
              </a:rPr>
              <a:t>2013, </a:t>
            </a:r>
            <a:r>
              <a:rPr sz="2200" spc="-5" dirty="0">
                <a:latin typeface="Times New Roman"/>
                <a:cs typeface="Times New Roman"/>
              </a:rPr>
              <a:t>there were an estimated </a:t>
            </a:r>
            <a:r>
              <a:rPr sz="2200" dirty="0">
                <a:latin typeface="Times New Roman"/>
                <a:cs typeface="Times New Roman"/>
              </a:rPr>
              <a:t>18 </a:t>
            </a:r>
            <a:r>
              <a:rPr sz="2200" spc="-5" dirty="0">
                <a:latin typeface="Times New Roman"/>
                <a:cs typeface="Times New Roman"/>
              </a:rPr>
              <a:t>million under-fives in Asia, </a:t>
            </a:r>
            <a:r>
              <a:rPr sz="2200" spc="-45" dirty="0">
                <a:latin typeface="Times New Roman"/>
                <a:cs typeface="Times New Roman"/>
              </a:rPr>
              <a:t>11 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million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Africa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4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million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Latin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America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Caribbean.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530"/>
              </a:spcBef>
              <a:buChar char="-"/>
              <a:tabLst>
                <a:tab pos="355600" algn="l"/>
                <a:tab pos="356235" algn="l"/>
              </a:tabLst>
            </a:pPr>
            <a:r>
              <a:rPr sz="2200" spc="-5" dirty="0">
                <a:latin typeface="Times New Roman"/>
                <a:cs typeface="Times New Roman"/>
              </a:rPr>
              <a:t>Low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levels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numbers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overweight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children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under-five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years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were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observed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 regions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Latin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America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Caribbean,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little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change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over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 last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13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years.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Nevertheless,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countries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large </a:t>
            </a:r>
            <a:r>
              <a:rPr sz="2200" spc="-5" dirty="0">
                <a:latin typeface="Times New Roman"/>
                <a:cs typeface="Times New Roman"/>
              </a:rPr>
              <a:t>populations like Argentina, Bolivia, Brazil, Chile and Peru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observed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levels of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7%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spc="-20" dirty="0">
                <a:latin typeface="Times New Roman"/>
                <a:cs typeface="Times New Roman"/>
              </a:rPr>
              <a:t>higher.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297179"/>
            <a:ext cx="8255000" cy="6384925"/>
            <a:chOff x="444500" y="297179"/>
            <a:chExt cx="8255000" cy="6384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3951" y="297179"/>
              <a:ext cx="3817620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9491" y="652906"/>
              <a:ext cx="2936113" cy="527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1600149"/>
              <a:ext cx="8229600" cy="5069205"/>
            </a:xfrm>
            <a:custGeom>
              <a:avLst/>
              <a:gdLst/>
              <a:ahLst/>
              <a:cxnLst/>
              <a:rect l="l" t="t" r="r" b="b"/>
              <a:pathLst>
                <a:path w="8229600" h="5069205">
                  <a:moveTo>
                    <a:pt x="8229600" y="0"/>
                  </a:moveTo>
                  <a:lnTo>
                    <a:pt x="0" y="0"/>
                  </a:lnTo>
                  <a:lnTo>
                    <a:pt x="0" y="5069205"/>
                  </a:lnTo>
                  <a:lnTo>
                    <a:pt x="8229600" y="5069205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600149"/>
              <a:ext cx="8229600" cy="5069205"/>
            </a:xfrm>
            <a:custGeom>
              <a:avLst/>
              <a:gdLst/>
              <a:ahLst/>
              <a:cxnLst/>
              <a:rect l="l" t="t" r="r" b="b"/>
              <a:pathLst>
                <a:path w="8229600" h="5069205">
                  <a:moveTo>
                    <a:pt x="0" y="5069205"/>
                  </a:moveTo>
                  <a:lnTo>
                    <a:pt x="8229600" y="506920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06920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622882"/>
            <a:ext cx="7929880" cy="492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356235" algn="l"/>
              </a:tabLst>
            </a:pPr>
            <a:r>
              <a:rPr sz="2400" spc="-20" dirty="0">
                <a:latin typeface="Times New Roman"/>
                <a:cs typeface="Times New Roman"/>
              </a:rPr>
              <a:t>Globally, </a:t>
            </a:r>
            <a:r>
              <a:rPr sz="2400" spc="-5" dirty="0">
                <a:latin typeface="Times New Roman"/>
                <a:cs typeface="Times New Roman"/>
              </a:rPr>
              <a:t>99 million under-five </a:t>
            </a:r>
            <a:r>
              <a:rPr sz="2400" dirty="0">
                <a:latin typeface="Times New Roman"/>
                <a:cs typeface="Times New Roman"/>
              </a:rPr>
              <a:t>year </a:t>
            </a:r>
            <a:r>
              <a:rPr sz="2400" spc="-5" dirty="0">
                <a:latin typeface="Times New Roman"/>
                <a:cs typeface="Times New Roman"/>
              </a:rPr>
              <a:t>olds </a:t>
            </a:r>
            <a:r>
              <a:rPr sz="2400" dirty="0">
                <a:latin typeface="Times New Roman"/>
                <a:cs typeface="Times New Roman"/>
              </a:rPr>
              <a:t>were underweight in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2013, two </a:t>
            </a:r>
            <a:r>
              <a:rPr sz="2400" dirty="0">
                <a:latin typeface="Times New Roman"/>
                <a:cs typeface="Times New Roman"/>
              </a:rPr>
              <a:t>thirds of which lived in </a:t>
            </a:r>
            <a:r>
              <a:rPr sz="2400" spc="-5" dirty="0">
                <a:latin typeface="Times New Roman"/>
                <a:cs typeface="Times New Roman"/>
              </a:rPr>
              <a:t>Asia </a:t>
            </a:r>
            <a:r>
              <a:rPr sz="2400" dirty="0">
                <a:latin typeface="Times New Roman"/>
                <a:cs typeface="Times New Roman"/>
              </a:rPr>
              <a:t>and about one third in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Africa.</a:t>
            </a:r>
            <a:endParaRPr sz="2400">
              <a:latin typeface="Times New Roman"/>
              <a:cs typeface="Times New Roman"/>
            </a:endParaRPr>
          </a:p>
          <a:p>
            <a:pPr marL="355600" marR="124460" indent="-343535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global trend in underweight prevalence continues to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decrease;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25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15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percent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1990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2013.</a:t>
            </a:r>
            <a:endParaRPr sz="2400">
              <a:latin typeface="Times New Roman"/>
              <a:cs typeface="Times New Roman"/>
            </a:endParaRPr>
          </a:p>
          <a:p>
            <a:pPr marL="355600" marR="39370" indent="-343535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Africa has </a:t>
            </a:r>
            <a:r>
              <a:rPr sz="2400" dirty="0">
                <a:latin typeface="Times New Roman"/>
                <a:cs typeface="Times New Roman"/>
              </a:rPr>
              <a:t>experience the </a:t>
            </a:r>
            <a:r>
              <a:rPr sz="2400" spc="-5" dirty="0">
                <a:latin typeface="Times New Roman"/>
                <a:cs typeface="Times New Roman"/>
              </a:rPr>
              <a:t>smallest relative </a:t>
            </a:r>
            <a:r>
              <a:rPr sz="2400" dirty="0">
                <a:latin typeface="Times New Roman"/>
                <a:cs typeface="Times New Roman"/>
              </a:rPr>
              <a:t>decrease, with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underweight prevalence of 17% in 2013 down from 23% in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1990, </a:t>
            </a:r>
            <a:r>
              <a:rPr sz="2400" dirty="0">
                <a:latin typeface="Times New Roman"/>
                <a:cs typeface="Times New Roman"/>
              </a:rPr>
              <a:t>while in </a:t>
            </a:r>
            <a:r>
              <a:rPr sz="2400" spc="-5" dirty="0">
                <a:latin typeface="Times New Roman"/>
                <a:cs typeface="Times New Roman"/>
              </a:rPr>
              <a:t>Asia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10" dirty="0">
                <a:latin typeface="Times New Roman"/>
                <a:cs typeface="Times New Roman"/>
              </a:rPr>
              <a:t>same </a:t>
            </a:r>
            <a:r>
              <a:rPr sz="2400" dirty="0">
                <a:latin typeface="Times New Roman"/>
                <a:cs typeface="Times New Roman"/>
              </a:rPr>
              <a:t>period it reduced from 32% to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18% 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 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Caribbean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8%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3%.  This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eans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Asia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Latin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Caribbean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 likely to </a:t>
            </a:r>
            <a:r>
              <a:rPr sz="2400" spc="-5" dirty="0">
                <a:latin typeface="Times New Roman"/>
                <a:cs typeface="Times New Roman"/>
              </a:rPr>
              <a:t>meet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MDG </a:t>
            </a:r>
            <a:r>
              <a:rPr sz="2400" dirty="0">
                <a:latin typeface="Times New Roman"/>
                <a:cs typeface="Times New Roman"/>
              </a:rPr>
              <a:t>while </a:t>
            </a:r>
            <a:r>
              <a:rPr sz="2400" spc="-5" dirty="0">
                <a:latin typeface="Times New Roman"/>
                <a:cs typeface="Times New Roman"/>
              </a:rPr>
              <a:t>Africa is </a:t>
            </a:r>
            <a:r>
              <a:rPr sz="2400" dirty="0">
                <a:latin typeface="Times New Roman"/>
                <a:cs typeface="Times New Roman"/>
              </a:rPr>
              <a:t>likely to fall short,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reaching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half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targeted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297179"/>
            <a:ext cx="8255000" cy="6073775"/>
            <a:chOff x="444500" y="297179"/>
            <a:chExt cx="8255000" cy="6073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644" y="297179"/>
              <a:ext cx="3415283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7263" y="652906"/>
              <a:ext cx="2507996" cy="414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1214462"/>
              <a:ext cx="8229600" cy="5143500"/>
            </a:xfrm>
            <a:custGeom>
              <a:avLst/>
              <a:gdLst/>
              <a:ahLst/>
              <a:cxnLst/>
              <a:rect l="l" t="t" r="r" b="b"/>
              <a:pathLst>
                <a:path w="8229600" h="5143500">
                  <a:moveTo>
                    <a:pt x="822960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8229600" y="51435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214462"/>
              <a:ext cx="8229600" cy="5143500"/>
            </a:xfrm>
            <a:custGeom>
              <a:avLst/>
              <a:gdLst/>
              <a:ahLst/>
              <a:cxnLst/>
              <a:rect l="l" t="t" r="r" b="b"/>
              <a:pathLst>
                <a:path w="8229600" h="5143500">
                  <a:moveTo>
                    <a:pt x="0" y="5143500"/>
                  </a:moveTo>
                  <a:lnTo>
                    <a:pt x="8229600" y="51435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145977"/>
            <a:ext cx="7898765" cy="451358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World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Health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Organization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(WHO)</a:t>
            </a:r>
            <a:r>
              <a:rPr sz="3200" spc="-2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defines</a:t>
            </a:r>
            <a:endParaRPr sz="3200">
              <a:latin typeface="Times New Roman"/>
              <a:cs typeface="Times New Roman"/>
            </a:endParaRPr>
          </a:p>
          <a:p>
            <a:pPr marR="5213985" algn="ctr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latin typeface="Times New Roman"/>
                <a:cs typeface="Times New Roman"/>
              </a:rPr>
              <a:t>malnutrition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  <a:p>
            <a:pPr marL="178435" marR="5080" indent="635" algn="ctr">
              <a:lnSpc>
                <a:spcPct val="150000"/>
              </a:lnSpc>
              <a:spcBef>
                <a:spcPts val="770"/>
              </a:spcBef>
            </a:pPr>
            <a:r>
              <a:rPr sz="3200" dirty="0">
                <a:latin typeface="Times New Roman"/>
                <a:cs typeface="Times New Roman"/>
              </a:rPr>
              <a:t>"the cellular imbalance between the supply of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nutrients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energy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body's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demand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them to ensure growth, maintenance, and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specific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functions."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3396" y="324611"/>
            <a:ext cx="7633970" cy="3670935"/>
            <a:chOff x="1263396" y="324611"/>
            <a:chExt cx="7633970" cy="3670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396" y="324611"/>
              <a:ext cx="6643116" cy="12344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220" y="649731"/>
              <a:ext cx="5885560" cy="4936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05378" y="1412747"/>
              <a:ext cx="5478780" cy="2569845"/>
            </a:xfrm>
            <a:custGeom>
              <a:avLst/>
              <a:gdLst/>
              <a:ahLst/>
              <a:cxnLst/>
              <a:rect l="l" t="t" r="r" b="b"/>
              <a:pathLst>
                <a:path w="5478780" h="2569845">
                  <a:moveTo>
                    <a:pt x="5050408" y="0"/>
                  </a:moveTo>
                  <a:lnTo>
                    <a:pt x="0" y="0"/>
                  </a:lnTo>
                  <a:lnTo>
                    <a:pt x="0" y="2569718"/>
                  </a:lnTo>
                  <a:lnTo>
                    <a:pt x="5050408" y="2569718"/>
                  </a:lnTo>
                  <a:lnTo>
                    <a:pt x="5097087" y="2567204"/>
                  </a:lnTo>
                  <a:lnTo>
                    <a:pt x="5142310" y="2559838"/>
                  </a:lnTo>
                  <a:lnTo>
                    <a:pt x="5185814" y="2547881"/>
                  </a:lnTo>
                  <a:lnTo>
                    <a:pt x="5227339" y="2531593"/>
                  </a:lnTo>
                  <a:lnTo>
                    <a:pt x="5266624" y="2511236"/>
                  </a:lnTo>
                  <a:lnTo>
                    <a:pt x="5303407" y="2487072"/>
                  </a:lnTo>
                  <a:lnTo>
                    <a:pt x="5337427" y="2459361"/>
                  </a:lnTo>
                  <a:lnTo>
                    <a:pt x="5368423" y="2428365"/>
                  </a:lnTo>
                  <a:lnTo>
                    <a:pt x="5396134" y="2394345"/>
                  </a:lnTo>
                  <a:lnTo>
                    <a:pt x="5420298" y="2357562"/>
                  </a:lnTo>
                  <a:lnTo>
                    <a:pt x="5440655" y="2318277"/>
                  </a:lnTo>
                  <a:lnTo>
                    <a:pt x="5456943" y="2276752"/>
                  </a:lnTo>
                  <a:lnTo>
                    <a:pt x="5468900" y="2233248"/>
                  </a:lnTo>
                  <a:lnTo>
                    <a:pt x="5476266" y="2188025"/>
                  </a:lnTo>
                  <a:lnTo>
                    <a:pt x="5478780" y="2141347"/>
                  </a:lnTo>
                  <a:lnTo>
                    <a:pt x="5478780" y="428371"/>
                  </a:lnTo>
                  <a:lnTo>
                    <a:pt x="5476266" y="381692"/>
                  </a:lnTo>
                  <a:lnTo>
                    <a:pt x="5468900" y="336469"/>
                  </a:lnTo>
                  <a:lnTo>
                    <a:pt x="5456943" y="292965"/>
                  </a:lnTo>
                  <a:lnTo>
                    <a:pt x="5440655" y="251440"/>
                  </a:lnTo>
                  <a:lnTo>
                    <a:pt x="5420298" y="212155"/>
                  </a:lnTo>
                  <a:lnTo>
                    <a:pt x="5396134" y="175372"/>
                  </a:lnTo>
                  <a:lnTo>
                    <a:pt x="5368423" y="141352"/>
                  </a:lnTo>
                  <a:lnTo>
                    <a:pt x="5337427" y="110356"/>
                  </a:lnTo>
                  <a:lnTo>
                    <a:pt x="5303407" y="82645"/>
                  </a:lnTo>
                  <a:lnTo>
                    <a:pt x="5266624" y="58481"/>
                  </a:lnTo>
                  <a:lnTo>
                    <a:pt x="5227339" y="38124"/>
                  </a:lnTo>
                  <a:lnTo>
                    <a:pt x="5185814" y="21836"/>
                  </a:lnTo>
                  <a:lnTo>
                    <a:pt x="5142310" y="9879"/>
                  </a:lnTo>
                  <a:lnTo>
                    <a:pt x="5097087" y="2513"/>
                  </a:lnTo>
                  <a:lnTo>
                    <a:pt x="5050408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5378" y="1412747"/>
              <a:ext cx="5478780" cy="2569845"/>
            </a:xfrm>
            <a:custGeom>
              <a:avLst/>
              <a:gdLst/>
              <a:ahLst/>
              <a:cxnLst/>
              <a:rect l="l" t="t" r="r" b="b"/>
              <a:pathLst>
                <a:path w="5478780" h="2569845">
                  <a:moveTo>
                    <a:pt x="5478780" y="428371"/>
                  </a:moveTo>
                  <a:lnTo>
                    <a:pt x="5478780" y="2141347"/>
                  </a:lnTo>
                  <a:lnTo>
                    <a:pt x="5476266" y="2188025"/>
                  </a:lnTo>
                  <a:lnTo>
                    <a:pt x="5468900" y="2233248"/>
                  </a:lnTo>
                  <a:lnTo>
                    <a:pt x="5456943" y="2276752"/>
                  </a:lnTo>
                  <a:lnTo>
                    <a:pt x="5440655" y="2318277"/>
                  </a:lnTo>
                  <a:lnTo>
                    <a:pt x="5420298" y="2357562"/>
                  </a:lnTo>
                  <a:lnTo>
                    <a:pt x="5396134" y="2394345"/>
                  </a:lnTo>
                  <a:lnTo>
                    <a:pt x="5368423" y="2428365"/>
                  </a:lnTo>
                  <a:lnTo>
                    <a:pt x="5337427" y="2459361"/>
                  </a:lnTo>
                  <a:lnTo>
                    <a:pt x="5303407" y="2487072"/>
                  </a:lnTo>
                  <a:lnTo>
                    <a:pt x="5266624" y="2511236"/>
                  </a:lnTo>
                  <a:lnTo>
                    <a:pt x="5227339" y="2531593"/>
                  </a:lnTo>
                  <a:lnTo>
                    <a:pt x="5185814" y="2547881"/>
                  </a:lnTo>
                  <a:lnTo>
                    <a:pt x="5142310" y="2559838"/>
                  </a:lnTo>
                  <a:lnTo>
                    <a:pt x="5097087" y="2567204"/>
                  </a:lnTo>
                  <a:lnTo>
                    <a:pt x="5050408" y="2569718"/>
                  </a:lnTo>
                  <a:lnTo>
                    <a:pt x="0" y="2569718"/>
                  </a:lnTo>
                  <a:lnTo>
                    <a:pt x="0" y="0"/>
                  </a:lnTo>
                  <a:lnTo>
                    <a:pt x="5050408" y="0"/>
                  </a:lnTo>
                  <a:lnTo>
                    <a:pt x="5097087" y="2513"/>
                  </a:lnTo>
                  <a:lnTo>
                    <a:pt x="5142310" y="9879"/>
                  </a:lnTo>
                  <a:lnTo>
                    <a:pt x="5185814" y="21836"/>
                  </a:lnTo>
                  <a:lnTo>
                    <a:pt x="5227339" y="38124"/>
                  </a:lnTo>
                  <a:lnTo>
                    <a:pt x="5266624" y="58481"/>
                  </a:lnTo>
                  <a:lnTo>
                    <a:pt x="5303407" y="82645"/>
                  </a:lnTo>
                  <a:lnTo>
                    <a:pt x="5337427" y="110356"/>
                  </a:lnTo>
                  <a:lnTo>
                    <a:pt x="5368423" y="141352"/>
                  </a:lnTo>
                  <a:lnTo>
                    <a:pt x="5396134" y="175372"/>
                  </a:lnTo>
                  <a:lnTo>
                    <a:pt x="5420298" y="212155"/>
                  </a:lnTo>
                  <a:lnTo>
                    <a:pt x="5440655" y="251440"/>
                  </a:lnTo>
                  <a:lnTo>
                    <a:pt x="5456943" y="292965"/>
                  </a:lnTo>
                  <a:lnTo>
                    <a:pt x="5468900" y="336469"/>
                  </a:lnTo>
                  <a:lnTo>
                    <a:pt x="5476266" y="381692"/>
                  </a:lnTo>
                  <a:lnTo>
                    <a:pt x="5478780" y="428371"/>
                  </a:lnTo>
                  <a:close/>
                </a:path>
              </a:pathLst>
            </a:custGeom>
            <a:ln w="25400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40963" y="1696338"/>
            <a:ext cx="4700905" cy="19526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173355" indent="-228600">
              <a:lnSpc>
                <a:spcPct val="86300"/>
              </a:lnSpc>
              <a:spcBef>
                <a:spcPts val="430"/>
              </a:spcBef>
              <a:buFont typeface="Times New Roman"/>
              <a:buChar char="•"/>
              <a:tabLst>
                <a:tab pos="240665" algn="l"/>
                <a:tab pos="241300" algn="l"/>
                <a:tab pos="848994" algn="l"/>
              </a:tabLst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high	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levels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overweight</a:t>
            </a:r>
            <a:r>
              <a:rPr sz="2000" b="1" spc="4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obesity,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moderate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levels </a:t>
            </a:r>
            <a:r>
              <a:rPr sz="2000" b="1" dirty="0">
                <a:latin typeface="Times New Roman"/>
                <a:cs typeface="Times New Roman"/>
              </a:rPr>
              <a:t>of under nutrition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micronutrient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deficiencies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86200"/>
              </a:lnSpc>
              <a:spcBef>
                <a:spcPts val="359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imes New Roman"/>
                <a:cs typeface="Times New Roman"/>
              </a:rPr>
              <a:t>Islamic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Republic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Iran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Tunisia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member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countries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Gulf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Cooperation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Council (GCC) except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Yemen.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0832" y="1405382"/>
            <a:ext cx="3107690" cy="2584450"/>
            <a:chOff x="310832" y="1405382"/>
            <a:chExt cx="3107690" cy="2584450"/>
          </a:xfrm>
        </p:grpSpPr>
        <p:sp>
          <p:nvSpPr>
            <p:cNvPr id="9" name="object 9"/>
            <p:cNvSpPr/>
            <p:nvPr/>
          </p:nvSpPr>
          <p:spPr>
            <a:xfrm>
              <a:off x="323532" y="1418082"/>
              <a:ext cx="3082290" cy="2559050"/>
            </a:xfrm>
            <a:custGeom>
              <a:avLst/>
              <a:gdLst/>
              <a:ahLst/>
              <a:cxnLst/>
              <a:rect l="l" t="t" r="r" b="b"/>
              <a:pathLst>
                <a:path w="3082290" h="2559050">
                  <a:moveTo>
                    <a:pt x="2655252" y="0"/>
                  </a:moveTo>
                  <a:lnTo>
                    <a:pt x="426504" y="0"/>
                  </a:lnTo>
                  <a:lnTo>
                    <a:pt x="380030" y="2503"/>
                  </a:lnTo>
                  <a:lnTo>
                    <a:pt x="335006" y="9839"/>
                  </a:lnTo>
                  <a:lnTo>
                    <a:pt x="291692" y="21748"/>
                  </a:lnTo>
                  <a:lnTo>
                    <a:pt x="250349" y="37969"/>
                  </a:lnTo>
                  <a:lnTo>
                    <a:pt x="211235" y="58241"/>
                  </a:lnTo>
                  <a:lnTo>
                    <a:pt x="174612" y="82304"/>
                  </a:lnTo>
                  <a:lnTo>
                    <a:pt x="140740" y="109897"/>
                  </a:lnTo>
                  <a:lnTo>
                    <a:pt x="109879" y="140760"/>
                  </a:lnTo>
                  <a:lnTo>
                    <a:pt x="82288" y="174632"/>
                  </a:lnTo>
                  <a:lnTo>
                    <a:pt x="58228" y="211252"/>
                  </a:lnTo>
                  <a:lnTo>
                    <a:pt x="37959" y="250361"/>
                  </a:lnTo>
                  <a:lnTo>
                    <a:pt x="21742" y="291697"/>
                  </a:lnTo>
                  <a:lnTo>
                    <a:pt x="9836" y="335000"/>
                  </a:lnTo>
                  <a:lnTo>
                    <a:pt x="2502" y="380010"/>
                  </a:lnTo>
                  <a:lnTo>
                    <a:pt x="0" y="426465"/>
                  </a:lnTo>
                  <a:lnTo>
                    <a:pt x="0" y="2132456"/>
                  </a:lnTo>
                  <a:lnTo>
                    <a:pt x="2502" y="2178936"/>
                  </a:lnTo>
                  <a:lnTo>
                    <a:pt x="9836" y="2223966"/>
                  </a:lnTo>
                  <a:lnTo>
                    <a:pt x="21742" y="2267287"/>
                  </a:lnTo>
                  <a:lnTo>
                    <a:pt x="37959" y="2308638"/>
                  </a:lnTo>
                  <a:lnTo>
                    <a:pt x="58228" y="2347759"/>
                  </a:lnTo>
                  <a:lnTo>
                    <a:pt x="82288" y="2384390"/>
                  </a:lnTo>
                  <a:lnTo>
                    <a:pt x="109879" y="2418270"/>
                  </a:lnTo>
                  <a:lnTo>
                    <a:pt x="140740" y="2449139"/>
                  </a:lnTo>
                  <a:lnTo>
                    <a:pt x="174612" y="2476737"/>
                  </a:lnTo>
                  <a:lnTo>
                    <a:pt x="211235" y="2500804"/>
                  </a:lnTo>
                  <a:lnTo>
                    <a:pt x="250349" y="2521078"/>
                  </a:lnTo>
                  <a:lnTo>
                    <a:pt x="291692" y="2537300"/>
                  </a:lnTo>
                  <a:lnTo>
                    <a:pt x="335006" y="2549210"/>
                  </a:lnTo>
                  <a:lnTo>
                    <a:pt x="380030" y="2556546"/>
                  </a:lnTo>
                  <a:lnTo>
                    <a:pt x="426504" y="2559049"/>
                  </a:lnTo>
                  <a:lnTo>
                    <a:pt x="2655252" y="2559049"/>
                  </a:lnTo>
                  <a:lnTo>
                    <a:pt x="2701731" y="2556546"/>
                  </a:lnTo>
                  <a:lnTo>
                    <a:pt x="2746761" y="2549210"/>
                  </a:lnTo>
                  <a:lnTo>
                    <a:pt x="2790082" y="2537300"/>
                  </a:lnTo>
                  <a:lnTo>
                    <a:pt x="2831433" y="2521078"/>
                  </a:lnTo>
                  <a:lnTo>
                    <a:pt x="2870555" y="2500804"/>
                  </a:lnTo>
                  <a:lnTo>
                    <a:pt x="2907185" y="2476737"/>
                  </a:lnTo>
                  <a:lnTo>
                    <a:pt x="2941066" y="2449139"/>
                  </a:lnTo>
                  <a:lnTo>
                    <a:pt x="2971935" y="2418270"/>
                  </a:lnTo>
                  <a:lnTo>
                    <a:pt x="2999533" y="2384390"/>
                  </a:lnTo>
                  <a:lnTo>
                    <a:pt x="3023599" y="2347759"/>
                  </a:lnTo>
                  <a:lnTo>
                    <a:pt x="3043873" y="2308638"/>
                  </a:lnTo>
                  <a:lnTo>
                    <a:pt x="3060095" y="2267287"/>
                  </a:lnTo>
                  <a:lnTo>
                    <a:pt x="3072005" y="2223966"/>
                  </a:lnTo>
                  <a:lnTo>
                    <a:pt x="3079342" y="2178936"/>
                  </a:lnTo>
                  <a:lnTo>
                    <a:pt x="3081845" y="2132456"/>
                  </a:lnTo>
                  <a:lnTo>
                    <a:pt x="3081845" y="426465"/>
                  </a:lnTo>
                  <a:lnTo>
                    <a:pt x="3079342" y="380010"/>
                  </a:lnTo>
                  <a:lnTo>
                    <a:pt x="3072005" y="335000"/>
                  </a:lnTo>
                  <a:lnTo>
                    <a:pt x="3060095" y="291697"/>
                  </a:lnTo>
                  <a:lnTo>
                    <a:pt x="3043873" y="250361"/>
                  </a:lnTo>
                  <a:lnTo>
                    <a:pt x="3023599" y="211252"/>
                  </a:lnTo>
                  <a:lnTo>
                    <a:pt x="2999533" y="174632"/>
                  </a:lnTo>
                  <a:lnTo>
                    <a:pt x="2971935" y="140760"/>
                  </a:lnTo>
                  <a:lnTo>
                    <a:pt x="2941066" y="109897"/>
                  </a:lnTo>
                  <a:lnTo>
                    <a:pt x="2907185" y="82304"/>
                  </a:lnTo>
                  <a:lnTo>
                    <a:pt x="2870555" y="58241"/>
                  </a:lnTo>
                  <a:lnTo>
                    <a:pt x="2831433" y="37969"/>
                  </a:lnTo>
                  <a:lnTo>
                    <a:pt x="2790082" y="21748"/>
                  </a:lnTo>
                  <a:lnTo>
                    <a:pt x="2746761" y="9839"/>
                  </a:lnTo>
                  <a:lnTo>
                    <a:pt x="2701731" y="2503"/>
                  </a:lnTo>
                  <a:lnTo>
                    <a:pt x="26552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532" y="1418082"/>
              <a:ext cx="3082290" cy="2559050"/>
            </a:xfrm>
            <a:custGeom>
              <a:avLst/>
              <a:gdLst/>
              <a:ahLst/>
              <a:cxnLst/>
              <a:rect l="l" t="t" r="r" b="b"/>
              <a:pathLst>
                <a:path w="3082290" h="2559050">
                  <a:moveTo>
                    <a:pt x="0" y="426465"/>
                  </a:moveTo>
                  <a:lnTo>
                    <a:pt x="2502" y="380010"/>
                  </a:lnTo>
                  <a:lnTo>
                    <a:pt x="9836" y="335000"/>
                  </a:lnTo>
                  <a:lnTo>
                    <a:pt x="21742" y="291697"/>
                  </a:lnTo>
                  <a:lnTo>
                    <a:pt x="37959" y="250361"/>
                  </a:lnTo>
                  <a:lnTo>
                    <a:pt x="58228" y="211252"/>
                  </a:lnTo>
                  <a:lnTo>
                    <a:pt x="82288" y="174632"/>
                  </a:lnTo>
                  <a:lnTo>
                    <a:pt x="109879" y="140760"/>
                  </a:lnTo>
                  <a:lnTo>
                    <a:pt x="140740" y="109897"/>
                  </a:lnTo>
                  <a:lnTo>
                    <a:pt x="174612" y="82304"/>
                  </a:lnTo>
                  <a:lnTo>
                    <a:pt x="211235" y="58241"/>
                  </a:lnTo>
                  <a:lnTo>
                    <a:pt x="250349" y="37969"/>
                  </a:lnTo>
                  <a:lnTo>
                    <a:pt x="291692" y="21748"/>
                  </a:lnTo>
                  <a:lnTo>
                    <a:pt x="335006" y="9839"/>
                  </a:lnTo>
                  <a:lnTo>
                    <a:pt x="380030" y="2503"/>
                  </a:lnTo>
                  <a:lnTo>
                    <a:pt x="426504" y="0"/>
                  </a:lnTo>
                  <a:lnTo>
                    <a:pt x="2655252" y="0"/>
                  </a:lnTo>
                  <a:lnTo>
                    <a:pt x="2701731" y="2503"/>
                  </a:lnTo>
                  <a:lnTo>
                    <a:pt x="2746761" y="9839"/>
                  </a:lnTo>
                  <a:lnTo>
                    <a:pt x="2790082" y="21748"/>
                  </a:lnTo>
                  <a:lnTo>
                    <a:pt x="2831433" y="37969"/>
                  </a:lnTo>
                  <a:lnTo>
                    <a:pt x="2870555" y="58241"/>
                  </a:lnTo>
                  <a:lnTo>
                    <a:pt x="2907185" y="82304"/>
                  </a:lnTo>
                  <a:lnTo>
                    <a:pt x="2941066" y="109897"/>
                  </a:lnTo>
                  <a:lnTo>
                    <a:pt x="2971935" y="140760"/>
                  </a:lnTo>
                  <a:lnTo>
                    <a:pt x="2999533" y="174632"/>
                  </a:lnTo>
                  <a:lnTo>
                    <a:pt x="3023599" y="211252"/>
                  </a:lnTo>
                  <a:lnTo>
                    <a:pt x="3043873" y="250361"/>
                  </a:lnTo>
                  <a:lnTo>
                    <a:pt x="3060095" y="291697"/>
                  </a:lnTo>
                  <a:lnTo>
                    <a:pt x="3072005" y="335000"/>
                  </a:lnTo>
                  <a:lnTo>
                    <a:pt x="3079342" y="380010"/>
                  </a:lnTo>
                  <a:lnTo>
                    <a:pt x="3081845" y="426465"/>
                  </a:lnTo>
                  <a:lnTo>
                    <a:pt x="3081845" y="2132456"/>
                  </a:lnTo>
                  <a:lnTo>
                    <a:pt x="3079342" y="2178936"/>
                  </a:lnTo>
                  <a:lnTo>
                    <a:pt x="3072005" y="2223966"/>
                  </a:lnTo>
                  <a:lnTo>
                    <a:pt x="3060095" y="2267287"/>
                  </a:lnTo>
                  <a:lnTo>
                    <a:pt x="3043873" y="2308638"/>
                  </a:lnTo>
                  <a:lnTo>
                    <a:pt x="3023599" y="2347759"/>
                  </a:lnTo>
                  <a:lnTo>
                    <a:pt x="2999533" y="2384390"/>
                  </a:lnTo>
                  <a:lnTo>
                    <a:pt x="2971935" y="2418270"/>
                  </a:lnTo>
                  <a:lnTo>
                    <a:pt x="2941066" y="2449139"/>
                  </a:lnTo>
                  <a:lnTo>
                    <a:pt x="2907185" y="2476737"/>
                  </a:lnTo>
                  <a:lnTo>
                    <a:pt x="2870555" y="2500804"/>
                  </a:lnTo>
                  <a:lnTo>
                    <a:pt x="2831433" y="2521078"/>
                  </a:lnTo>
                  <a:lnTo>
                    <a:pt x="2790082" y="2537300"/>
                  </a:lnTo>
                  <a:lnTo>
                    <a:pt x="2746761" y="2549210"/>
                  </a:lnTo>
                  <a:lnTo>
                    <a:pt x="2701731" y="2556546"/>
                  </a:lnTo>
                  <a:lnTo>
                    <a:pt x="2655252" y="2559049"/>
                  </a:lnTo>
                  <a:lnTo>
                    <a:pt x="426504" y="2559049"/>
                  </a:lnTo>
                  <a:lnTo>
                    <a:pt x="380030" y="2556546"/>
                  </a:lnTo>
                  <a:lnTo>
                    <a:pt x="335006" y="2549210"/>
                  </a:lnTo>
                  <a:lnTo>
                    <a:pt x="291692" y="2537300"/>
                  </a:lnTo>
                  <a:lnTo>
                    <a:pt x="250349" y="2521078"/>
                  </a:lnTo>
                  <a:lnTo>
                    <a:pt x="211235" y="2500804"/>
                  </a:lnTo>
                  <a:lnTo>
                    <a:pt x="174612" y="2476737"/>
                  </a:lnTo>
                  <a:lnTo>
                    <a:pt x="140740" y="2449139"/>
                  </a:lnTo>
                  <a:lnTo>
                    <a:pt x="109879" y="2418270"/>
                  </a:lnTo>
                  <a:lnTo>
                    <a:pt x="82288" y="2384390"/>
                  </a:lnTo>
                  <a:lnTo>
                    <a:pt x="58228" y="2347759"/>
                  </a:lnTo>
                  <a:lnTo>
                    <a:pt x="37959" y="2308638"/>
                  </a:lnTo>
                  <a:lnTo>
                    <a:pt x="21742" y="2267287"/>
                  </a:lnTo>
                  <a:lnTo>
                    <a:pt x="9836" y="2223966"/>
                  </a:lnTo>
                  <a:lnTo>
                    <a:pt x="2502" y="2178936"/>
                  </a:lnTo>
                  <a:lnTo>
                    <a:pt x="0" y="2132456"/>
                  </a:lnTo>
                  <a:lnTo>
                    <a:pt x="0" y="42646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0745" y="1598168"/>
            <a:ext cx="2508885" cy="21037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730"/>
              </a:spcBef>
            </a:pPr>
            <a:r>
              <a:rPr sz="3800" dirty="0">
                <a:solidFill>
                  <a:srgbClr val="000000"/>
                </a:solidFill>
              </a:rPr>
              <a:t>Countries </a:t>
            </a:r>
            <a:r>
              <a:rPr sz="3800" spc="5" dirty="0">
                <a:solidFill>
                  <a:srgbClr val="000000"/>
                </a:solidFill>
              </a:rPr>
              <a:t> </a:t>
            </a:r>
            <a:r>
              <a:rPr sz="3800" dirty="0">
                <a:solidFill>
                  <a:srgbClr val="000000"/>
                </a:solidFill>
              </a:rPr>
              <a:t>in</a:t>
            </a:r>
            <a:r>
              <a:rPr sz="3800" spc="-85" dirty="0">
                <a:solidFill>
                  <a:srgbClr val="000000"/>
                </a:solidFill>
              </a:rPr>
              <a:t> </a:t>
            </a:r>
            <a:r>
              <a:rPr sz="3800" dirty="0">
                <a:solidFill>
                  <a:srgbClr val="000000"/>
                </a:solidFill>
              </a:rPr>
              <a:t>advanced </a:t>
            </a:r>
            <a:r>
              <a:rPr sz="3800" spc="-940" dirty="0">
                <a:solidFill>
                  <a:srgbClr val="000000"/>
                </a:solidFill>
              </a:rPr>
              <a:t> </a:t>
            </a:r>
            <a:r>
              <a:rPr sz="3800" dirty="0">
                <a:solidFill>
                  <a:srgbClr val="000000"/>
                </a:solidFill>
              </a:rPr>
              <a:t>nutrition </a:t>
            </a:r>
            <a:r>
              <a:rPr sz="3800" spc="5" dirty="0">
                <a:solidFill>
                  <a:srgbClr val="000000"/>
                </a:solidFill>
              </a:rPr>
              <a:t> </a:t>
            </a:r>
            <a:r>
              <a:rPr sz="3800" dirty="0">
                <a:solidFill>
                  <a:srgbClr val="000000"/>
                </a:solidFill>
              </a:rPr>
              <a:t>transition</a:t>
            </a:r>
            <a:endParaRPr sz="3800"/>
          </a:p>
        </p:txBody>
      </p:sp>
      <p:grpSp>
        <p:nvGrpSpPr>
          <p:cNvPr id="12" name="object 12"/>
          <p:cNvGrpSpPr/>
          <p:nvPr/>
        </p:nvGrpSpPr>
        <p:grpSpPr>
          <a:xfrm>
            <a:off x="3395598" y="4100448"/>
            <a:ext cx="5509895" cy="2579370"/>
            <a:chOff x="3395598" y="4100448"/>
            <a:chExt cx="5509895" cy="2579370"/>
          </a:xfrm>
        </p:grpSpPr>
        <p:sp>
          <p:nvSpPr>
            <p:cNvPr id="13" name="object 13"/>
            <p:cNvSpPr/>
            <p:nvPr/>
          </p:nvSpPr>
          <p:spPr>
            <a:xfrm>
              <a:off x="3408298" y="4113148"/>
              <a:ext cx="5484495" cy="2553970"/>
            </a:xfrm>
            <a:custGeom>
              <a:avLst/>
              <a:gdLst/>
              <a:ahLst/>
              <a:cxnLst/>
              <a:rect l="l" t="t" r="r" b="b"/>
              <a:pathLst>
                <a:path w="5484495" h="2553970">
                  <a:moveTo>
                    <a:pt x="5058536" y="0"/>
                  </a:moveTo>
                  <a:lnTo>
                    <a:pt x="0" y="0"/>
                  </a:lnTo>
                  <a:lnTo>
                    <a:pt x="0" y="2553423"/>
                  </a:lnTo>
                  <a:lnTo>
                    <a:pt x="5058536" y="2553423"/>
                  </a:lnTo>
                  <a:lnTo>
                    <a:pt x="5104916" y="2550926"/>
                  </a:lnTo>
                  <a:lnTo>
                    <a:pt x="5149850" y="2543608"/>
                  </a:lnTo>
                  <a:lnTo>
                    <a:pt x="5193079" y="2531727"/>
                  </a:lnTo>
                  <a:lnTo>
                    <a:pt x="5234343" y="2515545"/>
                  </a:lnTo>
                  <a:lnTo>
                    <a:pt x="5273383" y="2495319"/>
                  </a:lnTo>
                  <a:lnTo>
                    <a:pt x="5309938" y="2471311"/>
                  </a:lnTo>
                  <a:lnTo>
                    <a:pt x="5343748" y="2443780"/>
                  </a:lnTo>
                  <a:lnTo>
                    <a:pt x="5374553" y="2412985"/>
                  </a:lnTo>
                  <a:lnTo>
                    <a:pt x="5402095" y="2379186"/>
                  </a:lnTo>
                  <a:lnTo>
                    <a:pt x="5426112" y="2342643"/>
                  </a:lnTo>
                  <a:lnTo>
                    <a:pt x="5446345" y="2303615"/>
                  </a:lnTo>
                  <a:lnTo>
                    <a:pt x="5462535" y="2262361"/>
                  </a:lnTo>
                  <a:lnTo>
                    <a:pt x="5474420" y="2219142"/>
                  </a:lnTo>
                  <a:lnTo>
                    <a:pt x="5481742" y="2174218"/>
                  </a:lnTo>
                  <a:lnTo>
                    <a:pt x="5484241" y="2127846"/>
                  </a:lnTo>
                  <a:lnTo>
                    <a:pt x="5484241" y="425576"/>
                  </a:lnTo>
                  <a:lnTo>
                    <a:pt x="5481742" y="379199"/>
                  </a:lnTo>
                  <a:lnTo>
                    <a:pt x="5474420" y="334269"/>
                  </a:lnTo>
                  <a:lnTo>
                    <a:pt x="5462535" y="291047"/>
                  </a:lnTo>
                  <a:lnTo>
                    <a:pt x="5446345" y="249792"/>
                  </a:lnTo>
                  <a:lnTo>
                    <a:pt x="5426112" y="210763"/>
                  </a:lnTo>
                  <a:lnTo>
                    <a:pt x="5402095" y="174220"/>
                  </a:lnTo>
                  <a:lnTo>
                    <a:pt x="5374553" y="140422"/>
                  </a:lnTo>
                  <a:lnTo>
                    <a:pt x="5343748" y="109629"/>
                  </a:lnTo>
                  <a:lnTo>
                    <a:pt x="5309938" y="82100"/>
                  </a:lnTo>
                  <a:lnTo>
                    <a:pt x="5273383" y="58095"/>
                  </a:lnTo>
                  <a:lnTo>
                    <a:pt x="5234343" y="37872"/>
                  </a:lnTo>
                  <a:lnTo>
                    <a:pt x="5193079" y="21692"/>
                  </a:lnTo>
                  <a:lnTo>
                    <a:pt x="5149850" y="9814"/>
                  </a:lnTo>
                  <a:lnTo>
                    <a:pt x="5104916" y="2496"/>
                  </a:lnTo>
                  <a:lnTo>
                    <a:pt x="5058536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8298" y="4113148"/>
              <a:ext cx="5484495" cy="2553970"/>
            </a:xfrm>
            <a:custGeom>
              <a:avLst/>
              <a:gdLst/>
              <a:ahLst/>
              <a:cxnLst/>
              <a:rect l="l" t="t" r="r" b="b"/>
              <a:pathLst>
                <a:path w="5484495" h="2553970">
                  <a:moveTo>
                    <a:pt x="5484241" y="425576"/>
                  </a:moveTo>
                  <a:lnTo>
                    <a:pt x="5484241" y="2127846"/>
                  </a:lnTo>
                  <a:lnTo>
                    <a:pt x="5481742" y="2174218"/>
                  </a:lnTo>
                  <a:lnTo>
                    <a:pt x="5474420" y="2219142"/>
                  </a:lnTo>
                  <a:lnTo>
                    <a:pt x="5462535" y="2262361"/>
                  </a:lnTo>
                  <a:lnTo>
                    <a:pt x="5446345" y="2303615"/>
                  </a:lnTo>
                  <a:lnTo>
                    <a:pt x="5426112" y="2342643"/>
                  </a:lnTo>
                  <a:lnTo>
                    <a:pt x="5402095" y="2379186"/>
                  </a:lnTo>
                  <a:lnTo>
                    <a:pt x="5374553" y="2412985"/>
                  </a:lnTo>
                  <a:lnTo>
                    <a:pt x="5343748" y="2443780"/>
                  </a:lnTo>
                  <a:lnTo>
                    <a:pt x="5309938" y="2471311"/>
                  </a:lnTo>
                  <a:lnTo>
                    <a:pt x="5273383" y="2495319"/>
                  </a:lnTo>
                  <a:lnTo>
                    <a:pt x="5234343" y="2515545"/>
                  </a:lnTo>
                  <a:lnTo>
                    <a:pt x="5193079" y="2531727"/>
                  </a:lnTo>
                  <a:lnTo>
                    <a:pt x="5149850" y="2543608"/>
                  </a:lnTo>
                  <a:lnTo>
                    <a:pt x="5104916" y="2550926"/>
                  </a:lnTo>
                  <a:lnTo>
                    <a:pt x="5058536" y="2553423"/>
                  </a:lnTo>
                  <a:lnTo>
                    <a:pt x="0" y="2553423"/>
                  </a:lnTo>
                  <a:lnTo>
                    <a:pt x="0" y="0"/>
                  </a:lnTo>
                  <a:lnTo>
                    <a:pt x="5058536" y="0"/>
                  </a:lnTo>
                  <a:lnTo>
                    <a:pt x="5104916" y="2496"/>
                  </a:lnTo>
                  <a:lnTo>
                    <a:pt x="5149850" y="9814"/>
                  </a:lnTo>
                  <a:lnTo>
                    <a:pt x="5193079" y="21692"/>
                  </a:lnTo>
                  <a:lnTo>
                    <a:pt x="5234343" y="37872"/>
                  </a:lnTo>
                  <a:lnTo>
                    <a:pt x="5273383" y="58095"/>
                  </a:lnTo>
                  <a:lnTo>
                    <a:pt x="5309938" y="82100"/>
                  </a:lnTo>
                  <a:lnTo>
                    <a:pt x="5343748" y="109629"/>
                  </a:lnTo>
                  <a:lnTo>
                    <a:pt x="5374553" y="140422"/>
                  </a:lnTo>
                  <a:lnTo>
                    <a:pt x="5402095" y="174220"/>
                  </a:lnTo>
                  <a:lnTo>
                    <a:pt x="5426112" y="210763"/>
                  </a:lnTo>
                  <a:lnTo>
                    <a:pt x="5446345" y="249792"/>
                  </a:lnTo>
                  <a:lnTo>
                    <a:pt x="5462535" y="291047"/>
                  </a:lnTo>
                  <a:lnTo>
                    <a:pt x="5474420" y="334269"/>
                  </a:lnTo>
                  <a:lnTo>
                    <a:pt x="5481742" y="379199"/>
                  </a:lnTo>
                  <a:lnTo>
                    <a:pt x="5484241" y="425576"/>
                  </a:lnTo>
                  <a:close/>
                </a:path>
              </a:pathLst>
            </a:custGeom>
            <a:ln w="25400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44010" y="4257802"/>
            <a:ext cx="4827270" cy="22148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86300"/>
              </a:lnSpc>
              <a:spcBef>
                <a:spcPts val="430"/>
              </a:spcBef>
              <a:buFont typeface="Times New Roman"/>
              <a:buChar char="•"/>
              <a:tabLst>
                <a:tab pos="240665" algn="l"/>
                <a:tab pos="241300" algn="l"/>
                <a:tab pos="2052955" algn="l"/>
                <a:tab pos="2392680" algn="l"/>
              </a:tabLst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moderate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levels	</a:t>
            </a:r>
            <a:r>
              <a:rPr sz="2000" b="1" dirty="0">
                <a:latin typeface="Times New Roman"/>
                <a:cs typeface="Times New Roman"/>
              </a:rPr>
              <a:t>of	overweight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obesity,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moderate</a:t>
            </a:r>
            <a:r>
              <a:rPr sz="20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levels</a:t>
            </a:r>
            <a:r>
              <a:rPr sz="20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5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under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nutrition</a:t>
            </a:r>
            <a:r>
              <a:rPr sz="2000" b="1" spc="4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specific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population</a:t>
            </a:r>
            <a:r>
              <a:rPr sz="2000" b="1" spc="4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4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age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groups,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widespread micronutrient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deficiencies</a:t>
            </a:r>
            <a:endParaRPr sz="2000">
              <a:latin typeface="Times New Roman"/>
              <a:cs typeface="Times New Roman"/>
            </a:endParaRPr>
          </a:p>
          <a:p>
            <a:pPr marL="241300" marR="164465" indent="-228600">
              <a:lnSpc>
                <a:spcPct val="86200"/>
              </a:lnSpc>
              <a:spcBef>
                <a:spcPts val="345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imes New Roman"/>
                <a:cs typeface="Times New Roman"/>
              </a:rPr>
              <a:t>Egypt,</a:t>
            </a:r>
            <a:r>
              <a:rPr sz="2000" b="1" spc="4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Jordan,</a:t>
            </a:r>
            <a:r>
              <a:rPr sz="2000" b="1" spc="4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Lebanon,</a:t>
            </a:r>
            <a:r>
              <a:rPr sz="2000" b="1" spc="4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Libyan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Arab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Jamahiriya,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Morocco, </a:t>
            </a:r>
            <a:r>
              <a:rPr sz="2000" b="1" dirty="0">
                <a:latin typeface="Times New Roman"/>
                <a:cs typeface="Times New Roman"/>
              </a:rPr>
              <a:t>Palestine and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an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b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Republ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0832" y="4097654"/>
            <a:ext cx="3110230" cy="2584450"/>
            <a:chOff x="310832" y="4097654"/>
            <a:chExt cx="3110230" cy="2584450"/>
          </a:xfrm>
        </p:grpSpPr>
        <p:sp>
          <p:nvSpPr>
            <p:cNvPr id="17" name="object 17"/>
            <p:cNvSpPr/>
            <p:nvPr/>
          </p:nvSpPr>
          <p:spPr>
            <a:xfrm>
              <a:off x="323532" y="4110354"/>
              <a:ext cx="3084830" cy="2559050"/>
            </a:xfrm>
            <a:custGeom>
              <a:avLst/>
              <a:gdLst/>
              <a:ahLst/>
              <a:cxnLst/>
              <a:rect l="l" t="t" r="r" b="b"/>
              <a:pathLst>
                <a:path w="3084829" h="2559050">
                  <a:moveTo>
                    <a:pt x="2658300" y="0"/>
                  </a:moveTo>
                  <a:lnTo>
                    <a:pt x="426504" y="0"/>
                  </a:lnTo>
                  <a:lnTo>
                    <a:pt x="380030" y="2503"/>
                  </a:lnTo>
                  <a:lnTo>
                    <a:pt x="335006" y="9839"/>
                  </a:lnTo>
                  <a:lnTo>
                    <a:pt x="291692" y="21748"/>
                  </a:lnTo>
                  <a:lnTo>
                    <a:pt x="250349" y="37969"/>
                  </a:lnTo>
                  <a:lnTo>
                    <a:pt x="211235" y="58241"/>
                  </a:lnTo>
                  <a:lnTo>
                    <a:pt x="174612" y="82304"/>
                  </a:lnTo>
                  <a:lnTo>
                    <a:pt x="140740" y="109897"/>
                  </a:lnTo>
                  <a:lnTo>
                    <a:pt x="109879" y="140760"/>
                  </a:lnTo>
                  <a:lnTo>
                    <a:pt x="82288" y="174632"/>
                  </a:lnTo>
                  <a:lnTo>
                    <a:pt x="58228" y="211252"/>
                  </a:lnTo>
                  <a:lnTo>
                    <a:pt x="37959" y="250361"/>
                  </a:lnTo>
                  <a:lnTo>
                    <a:pt x="21742" y="291697"/>
                  </a:lnTo>
                  <a:lnTo>
                    <a:pt x="9836" y="335000"/>
                  </a:lnTo>
                  <a:lnTo>
                    <a:pt x="2502" y="380010"/>
                  </a:lnTo>
                  <a:lnTo>
                    <a:pt x="0" y="426466"/>
                  </a:lnTo>
                  <a:lnTo>
                    <a:pt x="0" y="2132495"/>
                  </a:lnTo>
                  <a:lnTo>
                    <a:pt x="2502" y="2178966"/>
                  </a:lnTo>
                  <a:lnTo>
                    <a:pt x="9836" y="2223988"/>
                  </a:lnTo>
                  <a:lnTo>
                    <a:pt x="21742" y="2267301"/>
                  </a:lnTo>
                  <a:lnTo>
                    <a:pt x="37959" y="2308644"/>
                  </a:lnTo>
                  <a:lnTo>
                    <a:pt x="58228" y="2347757"/>
                  </a:lnTo>
                  <a:lnTo>
                    <a:pt x="82288" y="2384380"/>
                  </a:lnTo>
                  <a:lnTo>
                    <a:pt x="109879" y="2418253"/>
                  </a:lnTo>
                  <a:lnTo>
                    <a:pt x="140740" y="2449115"/>
                  </a:lnTo>
                  <a:lnTo>
                    <a:pt x="174612" y="2476707"/>
                  </a:lnTo>
                  <a:lnTo>
                    <a:pt x="211235" y="2500767"/>
                  </a:lnTo>
                  <a:lnTo>
                    <a:pt x="250349" y="2521037"/>
                  </a:lnTo>
                  <a:lnTo>
                    <a:pt x="291692" y="2537255"/>
                  </a:lnTo>
                  <a:lnTo>
                    <a:pt x="335006" y="2549161"/>
                  </a:lnTo>
                  <a:lnTo>
                    <a:pt x="380030" y="2556496"/>
                  </a:lnTo>
                  <a:lnTo>
                    <a:pt x="426504" y="2558999"/>
                  </a:lnTo>
                  <a:lnTo>
                    <a:pt x="2658300" y="2558999"/>
                  </a:lnTo>
                  <a:lnTo>
                    <a:pt x="2704778" y="2556496"/>
                  </a:lnTo>
                  <a:lnTo>
                    <a:pt x="2749803" y="2549161"/>
                  </a:lnTo>
                  <a:lnTo>
                    <a:pt x="2793117" y="2537255"/>
                  </a:lnTo>
                  <a:lnTo>
                    <a:pt x="2834459" y="2521037"/>
                  </a:lnTo>
                  <a:lnTo>
                    <a:pt x="2873570" y="2500767"/>
                  </a:lnTo>
                  <a:lnTo>
                    <a:pt x="2910189" y="2476707"/>
                  </a:lnTo>
                  <a:lnTo>
                    <a:pt x="2944056" y="2449115"/>
                  </a:lnTo>
                  <a:lnTo>
                    <a:pt x="2974913" y="2418253"/>
                  </a:lnTo>
                  <a:lnTo>
                    <a:pt x="3002498" y="2384380"/>
                  </a:lnTo>
                  <a:lnTo>
                    <a:pt x="3026553" y="2347757"/>
                  </a:lnTo>
                  <a:lnTo>
                    <a:pt x="3046817" y="2308644"/>
                  </a:lnTo>
                  <a:lnTo>
                    <a:pt x="3063030" y="2267301"/>
                  </a:lnTo>
                  <a:lnTo>
                    <a:pt x="3074932" y="2223988"/>
                  </a:lnTo>
                  <a:lnTo>
                    <a:pt x="3082264" y="2178966"/>
                  </a:lnTo>
                  <a:lnTo>
                    <a:pt x="3084766" y="2132495"/>
                  </a:lnTo>
                  <a:lnTo>
                    <a:pt x="3084766" y="426466"/>
                  </a:lnTo>
                  <a:lnTo>
                    <a:pt x="3082264" y="380010"/>
                  </a:lnTo>
                  <a:lnTo>
                    <a:pt x="3074932" y="335000"/>
                  </a:lnTo>
                  <a:lnTo>
                    <a:pt x="3063030" y="291697"/>
                  </a:lnTo>
                  <a:lnTo>
                    <a:pt x="3046817" y="250361"/>
                  </a:lnTo>
                  <a:lnTo>
                    <a:pt x="3026553" y="211252"/>
                  </a:lnTo>
                  <a:lnTo>
                    <a:pt x="3002498" y="174632"/>
                  </a:lnTo>
                  <a:lnTo>
                    <a:pt x="2974913" y="140760"/>
                  </a:lnTo>
                  <a:lnTo>
                    <a:pt x="2944056" y="109897"/>
                  </a:lnTo>
                  <a:lnTo>
                    <a:pt x="2910189" y="82304"/>
                  </a:lnTo>
                  <a:lnTo>
                    <a:pt x="2873570" y="58241"/>
                  </a:lnTo>
                  <a:lnTo>
                    <a:pt x="2834459" y="37969"/>
                  </a:lnTo>
                  <a:lnTo>
                    <a:pt x="2793117" y="21748"/>
                  </a:lnTo>
                  <a:lnTo>
                    <a:pt x="2749803" y="9839"/>
                  </a:lnTo>
                  <a:lnTo>
                    <a:pt x="2704778" y="2503"/>
                  </a:lnTo>
                  <a:lnTo>
                    <a:pt x="26583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532" y="4110354"/>
              <a:ext cx="3084830" cy="2559050"/>
            </a:xfrm>
            <a:custGeom>
              <a:avLst/>
              <a:gdLst/>
              <a:ahLst/>
              <a:cxnLst/>
              <a:rect l="l" t="t" r="r" b="b"/>
              <a:pathLst>
                <a:path w="3084829" h="2559050">
                  <a:moveTo>
                    <a:pt x="0" y="426466"/>
                  </a:moveTo>
                  <a:lnTo>
                    <a:pt x="2502" y="380010"/>
                  </a:lnTo>
                  <a:lnTo>
                    <a:pt x="9836" y="335000"/>
                  </a:lnTo>
                  <a:lnTo>
                    <a:pt x="21742" y="291697"/>
                  </a:lnTo>
                  <a:lnTo>
                    <a:pt x="37959" y="250361"/>
                  </a:lnTo>
                  <a:lnTo>
                    <a:pt x="58228" y="211252"/>
                  </a:lnTo>
                  <a:lnTo>
                    <a:pt x="82288" y="174632"/>
                  </a:lnTo>
                  <a:lnTo>
                    <a:pt x="109879" y="140760"/>
                  </a:lnTo>
                  <a:lnTo>
                    <a:pt x="140740" y="109897"/>
                  </a:lnTo>
                  <a:lnTo>
                    <a:pt x="174612" y="82304"/>
                  </a:lnTo>
                  <a:lnTo>
                    <a:pt x="211235" y="58241"/>
                  </a:lnTo>
                  <a:lnTo>
                    <a:pt x="250349" y="37969"/>
                  </a:lnTo>
                  <a:lnTo>
                    <a:pt x="291692" y="21748"/>
                  </a:lnTo>
                  <a:lnTo>
                    <a:pt x="335006" y="9839"/>
                  </a:lnTo>
                  <a:lnTo>
                    <a:pt x="380030" y="2503"/>
                  </a:lnTo>
                  <a:lnTo>
                    <a:pt x="426504" y="0"/>
                  </a:lnTo>
                  <a:lnTo>
                    <a:pt x="2658300" y="0"/>
                  </a:lnTo>
                  <a:lnTo>
                    <a:pt x="2704778" y="2503"/>
                  </a:lnTo>
                  <a:lnTo>
                    <a:pt x="2749803" y="9839"/>
                  </a:lnTo>
                  <a:lnTo>
                    <a:pt x="2793117" y="21748"/>
                  </a:lnTo>
                  <a:lnTo>
                    <a:pt x="2834459" y="37969"/>
                  </a:lnTo>
                  <a:lnTo>
                    <a:pt x="2873570" y="58241"/>
                  </a:lnTo>
                  <a:lnTo>
                    <a:pt x="2910189" y="82304"/>
                  </a:lnTo>
                  <a:lnTo>
                    <a:pt x="2944056" y="109897"/>
                  </a:lnTo>
                  <a:lnTo>
                    <a:pt x="2974913" y="140760"/>
                  </a:lnTo>
                  <a:lnTo>
                    <a:pt x="3002498" y="174632"/>
                  </a:lnTo>
                  <a:lnTo>
                    <a:pt x="3026553" y="211252"/>
                  </a:lnTo>
                  <a:lnTo>
                    <a:pt x="3046817" y="250361"/>
                  </a:lnTo>
                  <a:lnTo>
                    <a:pt x="3063030" y="291697"/>
                  </a:lnTo>
                  <a:lnTo>
                    <a:pt x="3074932" y="335000"/>
                  </a:lnTo>
                  <a:lnTo>
                    <a:pt x="3082264" y="380010"/>
                  </a:lnTo>
                  <a:lnTo>
                    <a:pt x="3084766" y="426466"/>
                  </a:lnTo>
                  <a:lnTo>
                    <a:pt x="3084766" y="2132495"/>
                  </a:lnTo>
                  <a:lnTo>
                    <a:pt x="3082264" y="2178966"/>
                  </a:lnTo>
                  <a:lnTo>
                    <a:pt x="3074932" y="2223988"/>
                  </a:lnTo>
                  <a:lnTo>
                    <a:pt x="3063030" y="2267301"/>
                  </a:lnTo>
                  <a:lnTo>
                    <a:pt x="3046817" y="2308644"/>
                  </a:lnTo>
                  <a:lnTo>
                    <a:pt x="3026553" y="2347757"/>
                  </a:lnTo>
                  <a:lnTo>
                    <a:pt x="3002498" y="2384380"/>
                  </a:lnTo>
                  <a:lnTo>
                    <a:pt x="2974913" y="2418253"/>
                  </a:lnTo>
                  <a:lnTo>
                    <a:pt x="2944056" y="2449115"/>
                  </a:lnTo>
                  <a:lnTo>
                    <a:pt x="2910189" y="2476707"/>
                  </a:lnTo>
                  <a:lnTo>
                    <a:pt x="2873570" y="2500767"/>
                  </a:lnTo>
                  <a:lnTo>
                    <a:pt x="2834459" y="2521037"/>
                  </a:lnTo>
                  <a:lnTo>
                    <a:pt x="2793117" y="2537255"/>
                  </a:lnTo>
                  <a:lnTo>
                    <a:pt x="2749803" y="2549161"/>
                  </a:lnTo>
                  <a:lnTo>
                    <a:pt x="2704778" y="2556496"/>
                  </a:lnTo>
                  <a:lnTo>
                    <a:pt x="2658300" y="2558999"/>
                  </a:lnTo>
                  <a:lnTo>
                    <a:pt x="426504" y="2558999"/>
                  </a:lnTo>
                  <a:lnTo>
                    <a:pt x="380030" y="2556496"/>
                  </a:lnTo>
                  <a:lnTo>
                    <a:pt x="335006" y="2549161"/>
                  </a:lnTo>
                  <a:lnTo>
                    <a:pt x="291692" y="2537255"/>
                  </a:lnTo>
                  <a:lnTo>
                    <a:pt x="250349" y="2521037"/>
                  </a:lnTo>
                  <a:lnTo>
                    <a:pt x="211235" y="2500767"/>
                  </a:lnTo>
                  <a:lnTo>
                    <a:pt x="174612" y="2476707"/>
                  </a:lnTo>
                  <a:lnTo>
                    <a:pt x="140740" y="2449115"/>
                  </a:lnTo>
                  <a:lnTo>
                    <a:pt x="109879" y="2418253"/>
                  </a:lnTo>
                  <a:lnTo>
                    <a:pt x="82288" y="2384380"/>
                  </a:lnTo>
                  <a:lnTo>
                    <a:pt x="58228" y="2347757"/>
                  </a:lnTo>
                  <a:lnTo>
                    <a:pt x="37959" y="2308644"/>
                  </a:lnTo>
                  <a:lnTo>
                    <a:pt x="21742" y="2267301"/>
                  </a:lnTo>
                  <a:lnTo>
                    <a:pt x="9836" y="2223988"/>
                  </a:lnTo>
                  <a:lnTo>
                    <a:pt x="2502" y="2178966"/>
                  </a:lnTo>
                  <a:lnTo>
                    <a:pt x="0" y="2132495"/>
                  </a:lnTo>
                  <a:lnTo>
                    <a:pt x="0" y="4264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2269" y="4291076"/>
            <a:ext cx="2065020" cy="21037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730"/>
              </a:spcBef>
            </a:pPr>
            <a:r>
              <a:rPr sz="3800" b="1" dirty="0">
                <a:latin typeface="Times New Roman"/>
                <a:cs typeface="Times New Roman"/>
              </a:rPr>
              <a:t>Countries  in early </a:t>
            </a:r>
            <a:r>
              <a:rPr sz="3800" b="1" spc="5" dirty="0">
                <a:latin typeface="Times New Roman"/>
                <a:cs typeface="Times New Roman"/>
              </a:rPr>
              <a:t> </a:t>
            </a:r>
            <a:r>
              <a:rPr sz="3800" b="1" dirty="0">
                <a:latin typeface="Times New Roman"/>
                <a:cs typeface="Times New Roman"/>
              </a:rPr>
              <a:t>nutrition </a:t>
            </a:r>
            <a:r>
              <a:rPr sz="3800" b="1" spc="5" dirty="0">
                <a:latin typeface="Times New Roman"/>
                <a:cs typeface="Times New Roman"/>
              </a:rPr>
              <a:t> </a:t>
            </a:r>
            <a:r>
              <a:rPr sz="3800" b="1" dirty="0">
                <a:latin typeface="Times New Roman"/>
                <a:cs typeface="Times New Roman"/>
              </a:rPr>
              <a:t>transition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7155" y="608076"/>
            <a:ext cx="5292725" cy="2618105"/>
            <a:chOff x="3407155" y="608076"/>
            <a:chExt cx="5292725" cy="2618105"/>
          </a:xfrm>
        </p:grpSpPr>
        <p:sp>
          <p:nvSpPr>
            <p:cNvPr id="3" name="object 3"/>
            <p:cNvSpPr/>
            <p:nvPr/>
          </p:nvSpPr>
          <p:spPr>
            <a:xfrm>
              <a:off x="3419855" y="620776"/>
              <a:ext cx="5267325" cy="2592705"/>
            </a:xfrm>
            <a:custGeom>
              <a:avLst/>
              <a:gdLst/>
              <a:ahLst/>
              <a:cxnLst/>
              <a:rect l="l" t="t" r="r" b="b"/>
              <a:pathLst>
                <a:path w="5267325" h="2592705">
                  <a:moveTo>
                    <a:pt x="4834890" y="0"/>
                  </a:moveTo>
                  <a:lnTo>
                    <a:pt x="0" y="0"/>
                  </a:lnTo>
                  <a:lnTo>
                    <a:pt x="0" y="2592197"/>
                  </a:lnTo>
                  <a:lnTo>
                    <a:pt x="4834890" y="2592197"/>
                  </a:lnTo>
                  <a:lnTo>
                    <a:pt x="4881969" y="2589661"/>
                  </a:lnTo>
                  <a:lnTo>
                    <a:pt x="4927580" y="2582232"/>
                  </a:lnTo>
                  <a:lnTo>
                    <a:pt x="4971458" y="2570172"/>
                  </a:lnTo>
                  <a:lnTo>
                    <a:pt x="5013340" y="2553744"/>
                  </a:lnTo>
                  <a:lnTo>
                    <a:pt x="5052963" y="2533212"/>
                  </a:lnTo>
                  <a:lnTo>
                    <a:pt x="5090062" y="2508840"/>
                  </a:lnTo>
                  <a:lnTo>
                    <a:pt x="5124375" y="2480891"/>
                  </a:lnTo>
                  <a:lnTo>
                    <a:pt x="5155638" y="2449628"/>
                  </a:lnTo>
                  <a:lnTo>
                    <a:pt x="5183587" y="2415315"/>
                  </a:lnTo>
                  <a:lnTo>
                    <a:pt x="5207959" y="2378216"/>
                  </a:lnTo>
                  <a:lnTo>
                    <a:pt x="5228491" y="2338593"/>
                  </a:lnTo>
                  <a:lnTo>
                    <a:pt x="5244919" y="2296711"/>
                  </a:lnTo>
                  <a:lnTo>
                    <a:pt x="5256979" y="2252833"/>
                  </a:lnTo>
                  <a:lnTo>
                    <a:pt x="5264408" y="2207222"/>
                  </a:lnTo>
                  <a:lnTo>
                    <a:pt x="5266944" y="2160143"/>
                  </a:lnTo>
                  <a:lnTo>
                    <a:pt x="5266944" y="432053"/>
                  </a:lnTo>
                  <a:lnTo>
                    <a:pt x="5264408" y="384974"/>
                  </a:lnTo>
                  <a:lnTo>
                    <a:pt x="5256979" y="339363"/>
                  </a:lnTo>
                  <a:lnTo>
                    <a:pt x="5244919" y="295485"/>
                  </a:lnTo>
                  <a:lnTo>
                    <a:pt x="5228491" y="253603"/>
                  </a:lnTo>
                  <a:lnTo>
                    <a:pt x="5207959" y="213980"/>
                  </a:lnTo>
                  <a:lnTo>
                    <a:pt x="5183587" y="176881"/>
                  </a:lnTo>
                  <a:lnTo>
                    <a:pt x="5155638" y="142568"/>
                  </a:lnTo>
                  <a:lnTo>
                    <a:pt x="5124375" y="111305"/>
                  </a:lnTo>
                  <a:lnTo>
                    <a:pt x="5090062" y="83356"/>
                  </a:lnTo>
                  <a:lnTo>
                    <a:pt x="5052963" y="58984"/>
                  </a:lnTo>
                  <a:lnTo>
                    <a:pt x="5013340" y="38452"/>
                  </a:lnTo>
                  <a:lnTo>
                    <a:pt x="4971458" y="22024"/>
                  </a:lnTo>
                  <a:lnTo>
                    <a:pt x="4927580" y="9964"/>
                  </a:lnTo>
                  <a:lnTo>
                    <a:pt x="4881969" y="2535"/>
                  </a:lnTo>
                  <a:lnTo>
                    <a:pt x="4834890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19855" y="620776"/>
              <a:ext cx="5267325" cy="2592705"/>
            </a:xfrm>
            <a:custGeom>
              <a:avLst/>
              <a:gdLst/>
              <a:ahLst/>
              <a:cxnLst/>
              <a:rect l="l" t="t" r="r" b="b"/>
              <a:pathLst>
                <a:path w="5267325" h="2592705">
                  <a:moveTo>
                    <a:pt x="5266944" y="432053"/>
                  </a:moveTo>
                  <a:lnTo>
                    <a:pt x="5266944" y="2160143"/>
                  </a:lnTo>
                  <a:lnTo>
                    <a:pt x="5264408" y="2207222"/>
                  </a:lnTo>
                  <a:lnTo>
                    <a:pt x="5256979" y="2252833"/>
                  </a:lnTo>
                  <a:lnTo>
                    <a:pt x="5244919" y="2296711"/>
                  </a:lnTo>
                  <a:lnTo>
                    <a:pt x="5228491" y="2338593"/>
                  </a:lnTo>
                  <a:lnTo>
                    <a:pt x="5207959" y="2378216"/>
                  </a:lnTo>
                  <a:lnTo>
                    <a:pt x="5183587" y="2415315"/>
                  </a:lnTo>
                  <a:lnTo>
                    <a:pt x="5155638" y="2449628"/>
                  </a:lnTo>
                  <a:lnTo>
                    <a:pt x="5124375" y="2480891"/>
                  </a:lnTo>
                  <a:lnTo>
                    <a:pt x="5090062" y="2508840"/>
                  </a:lnTo>
                  <a:lnTo>
                    <a:pt x="5052963" y="2533212"/>
                  </a:lnTo>
                  <a:lnTo>
                    <a:pt x="5013340" y="2553744"/>
                  </a:lnTo>
                  <a:lnTo>
                    <a:pt x="4971458" y="2570172"/>
                  </a:lnTo>
                  <a:lnTo>
                    <a:pt x="4927580" y="2582232"/>
                  </a:lnTo>
                  <a:lnTo>
                    <a:pt x="4881969" y="2589661"/>
                  </a:lnTo>
                  <a:lnTo>
                    <a:pt x="4834890" y="2592197"/>
                  </a:lnTo>
                  <a:lnTo>
                    <a:pt x="0" y="2592197"/>
                  </a:lnTo>
                  <a:lnTo>
                    <a:pt x="0" y="0"/>
                  </a:lnTo>
                  <a:lnTo>
                    <a:pt x="4834890" y="0"/>
                  </a:lnTo>
                  <a:lnTo>
                    <a:pt x="4881969" y="2535"/>
                  </a:lnTo>
                  <a:lnTo>
                    <a:pt x="4927580" y="9964"/>
                  </a:lnTo>
                  <a:lnTo>
                    <a:pt x="4971458" y="22024"/>
                  </a:lnTo>
                  <a:lnTo>
                    <a:pt x="5013340" y="38452"/>
                  </a:lnTo>
                  <a:lnTo>
                    <a:pt x="5052963" y="58984"/>
                  </a:lnTo>
                  <a:lnTo>
                    <a:pt x="5090062" y="83356"/>
                  </a:lnTo>
                  <a:lnTo>
                    <a:pt x="5124375" y="111305"/>
                  </a:lnTo>
                  <a:lnTo>
                    <a:pt x="5155638" y="142568"/>
                  </a:lnTo>
                  <a:lnTo>
                    <a:pt x="5183587" y="176881"/>
                  </a:lnTo>
                  <a:lnTo>
                    <a:pt x="5207959" y="213980"/>
                  </a:lnTo>
                  <a:lnTo>
                    <a:pt x="5228491" y="253603"/>
                  </a:lnTo>
                  <a:lnTo>
                    <a:pt x="5244919" y="295485"/>
                  </a:lnTo>
                  <a:lnTo>
                    <a:pt x="5256979" y="339363"/>
                  </a:lnTo>
                  <a:lnTo>
                    <a:pt x="5264408" y="384974"/>
                  </a:lnTo>
                  <a:lnTo>
                    <a:pt x="5266944" y="432053"/>
                  </a:lnTo>
                  <a:close/>
                </a:path>
              </a:pathLst>
            </a:custGeom>
            <a:ln w="25400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55567" y="651509"/>
            <a:ext cx="4637405" cy="24803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86400"/>
              </a:lnSpc>
              <a:spcBef>
                <a:spcPts val="430"/>
              </a:spcBef>
              <a:buFont typeface="Times New Roman"/>
              <a:buChar char="•"/>
              <a:tabLst>
                <a:tab pos="240665" algn="l"/>
                <a:tab pos="241300" algn="l"/>
                <a:tab pos="848994" algn="l"/>
              </a:tabLst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high	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levels</a:t>
            </a:r>
            <a:r>
              <a:rPr sz="2000" b="1" spc="48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4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acute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chronic</a:t>
            </a:r>
            <a:r>
              <a:rPr sz="2000" b="1" spc="4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child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malnutrition,   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widespread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micronutrient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deficiencies,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emerging overweight,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obesity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malnutrition</a:t>
            </a:r>
            <a:endParaRPr sz="2000">
              <a:latin typeface="Times New Roman"/>
              <a:cs typeface="Times New Roman"/>
            </a:endParaRPr>
          </a:p>
          <a:p>
            <a:pPr marL="241300" marR="157480" indent="-228600">
              <a:lnSpc>
                <a:spcPct val="86400"/>
              </a:lnSpc>
              <a:spcBef>
                <a:spcPts val="335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imes New Roman"/>
                <a:cs typeface="Times New Roman"/>
              </a:rPr>
              <a:t>Djibouti, Iraq, Pakistan, </a:t>
            </a:r>
            <a:r>
              <a:rPr sz="2000" b="1" spc="-45" dirty="0">
                <a:latin typeface="Times New Roman"/>
                <a:cs typeface="Times New Roman"/>
              </a:rPr>
              <a:t>Yemen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population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subgroups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GCC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member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countries, Islamic Republic of Iran,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Palestine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(Gaza)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Tunisia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4500" y="464058"/>
            <a:ext cx="2988310" cy="2905760"/>
            <a:chOff x="444500" y="464058"/>
            <a:chExt cx="2988310" cy="2905760"/>
          </a:xfrm>
        </p:grpSpPr>
        <p:sp>
          <p:nvSpPr>
            <p:cNvPr id="7" name="object 7"/>
            <p:cNvSpPr/>
            <p:nvPr/>
          </p:nvSpPr>
          <p:spPr>
            <a:xfrm>
              <a:off x="457200" y="476758"/>
              <a:ext cx="2962910" cy="2880360"/>
            </a:xfrm>
            <a:custGeom>
              <a:avLst/>
              <a:gdLst/>
              <a:ahLst/>
              <a:cxnLst/>
              <a:rect l="l" t="t" r="r" b="b"/>
              <a:pathLst>
                <a:path w="2962910" h="2880360">
                  <a:moveTo>
                    <a:pt x="2482596" y="0"/>
                  </a:moveTo>
                  <a:lnTo>
                    <a:pt x="480047" y="0"/>
                  </a:lnTo>
                  <a:lnTo>
                    <a:pt x="430964" y="2477"/>
                  </a:lnTo>
                  <a:lnTo>
                    <a:pt x="383300" y="9751"/>
                  </a:lnTo>
                  <a:lnTo>
                    <a:pt x="337295" y="21578"/>
                  </a:lnTo>
                  <a:lnTo>
                    <a:pt x="293190" y="37719"/>
                  </a:lnTo>
                  <a:lnTo>
                    <a:pt x="251227" y="57931"/>
                  </a:lnTo>
                  <a:lnTo>
                    <a:pt x="211647" y="81974"/>
                  </a:lnTo>
                  <a:lnTo>
                    <a:pt x="174691" y="109607"/>
                  </a:lnTo>
                  <a:lnTo>
                    <a:pt x="140601" y="140588"/>
                  </a:lnTo>
                  <a:lnTo>
                    <a:pt x="109618" y="174678"/>
                  </a:lnTo>
                  <a:lnTo>
                    <a:pt x="81983" y="211633"/>
                  </a:lnTo>
                  <a:lnTo>
                    <a:pt x="57938" y="251214"/>
                  </a:lnTo>
                  <a:lnTo>
                    <a:pt x="37724" y="293179"/>
                  </a:lnTo>
                  <a:lnTo>
                    <a:pt x="21581" y="337287"/>
                  </a:lnTo>
                  <a:lnTo>
                    <a:pt x="9752" y="383297"/>
                  </a:lnTo>
                  <a:lnTo>
                    <a:pt x="2478" y="430969"/>
                  </a:lnTo>
                  <a:lnTo>
                    <a:pt x="0" y="480059"/>
                  </a:lnTo>
                  <a:lnTo>
                    <a:pt x="0" y="2400172"/>
                  </a:lnTo>
                  <a:lnTo>
                    <a:pt x="2478" y="2449263"/>
                  </a:lnTo>
                  <a:lnTo>
                    <a:pt x="9752" y="2496935"/>
                  </a:lnTo>
                  <a:lnTo>
                    <a:pt x="21581" y="2542945"/>
                  </a:lnTo>
                  <a:lnTo>
                    <a:pt x="37724" y="2587053"/>
                  </a:lnTo>
                  <a:lnTo>
                    <a:pt x="57938" y="2629018"/>
                  </a:lnTo>
                  <a:lnTo>
                    <a:pt x="81983" y="2668599"/>
                  </a:lnTo>
                  <a:lnTo>
                    <a:pt x="109618" y="2705554"/>
                  </a:lnTo>
                  <a:lnTo>
                    <a:pt x="140601" y="2739644"/>
                  </a:lnTo>
                  <a:lnTo>
                    <a:pt x="174691" y="2770625"/>
                  </a:lnTo>
                  <a:lnTo>
                    <a:pt x="211647" y="2798258"/>
                  </a:lnTo>
                  <a:lnTo>
                    <a:pt x="251227" y="2822301"/>
                  </a:lnTo>
                  <a:lnTo>
                    <a:pt x="293190" y="2842513"/>
                  </a:lnTo>
                  <a:lnTo>
                    <a:pt x="337295" y="2858654"/>
                  </a:lnTo>
                  <a:lnTo>
                    <a:pt x="383300" y="2870481"/>
                  </a:lnTo>
                  <a:lnTo>
                    <a:pt x="430964" y="2877755"/>
                  </a:lnTo>
                  <a:lnTo>
                    <a:pt x="480047" y="2880232"/>
                  </a:lnTo>
                  <a:lnTo>
                    <a:pt x="2482596" y="2880232"/>
                  </a:lnTo>
                  <a:lnTo>
                    <a:pt x="2531686" y="2877755"/>
                  </a:lnTo>
                  <a:lnTo>
                    <a:pt x="2579358" y="2870481"/>
                  </a:lnTo>
                  <a:lnTo>
                    <a:pt x="2625368" y="2858654"/>
                  </a:lnTo>
                  <a:lnTo>
                    <a:pt x="2669476" y="2842513"/>
                  </a:lnTo>
                  <a:lnTo>
                    <a:pt x="2711441" y="2822301"/>
                  </a:lnTo>
                  <a:lnTo>
                    <a:pt x="2751022" y="2798258"/>
                  </a:lnTo>
                  <a:lnTo>
                    <a:pt x="2787977" y="2770625"/>
                  </a:lnTo>
                  <a:lnTo>
                    <a:pt x="2822067" y="2739643"/>
                  </a:lnTo>
                  <a:lnTo>
                    <a:pt x="2853048" y="2705554"/>
                  </a:lnTo>
                  <a:lnTo>
                    <a:pt x="2880681" y="2668599"/>
                  </a:lnTo>
                  <a:lnTo>
                    <a:pt x="2904724" y="2629018"/>
                  </a:lnTo>
                  <a:lnTo>
                    <a:pt x="2924936" y="2587053"/>
                  </a:lnTo>
                  <a:lnTo>
                    <a:pt x="2941077" y="2542945"/>
                  </a:lnTo>
                  <a:lnTo>
                    <a:pt x="2952904" y="2496935"/>
                  </a:lnTo>
                  <a:lnTo>
                    <a:pt x="2960178" y="2449263"/>
                  </a:lnTo>
                  <a:lnTo>
                    <a:pt x="2962655" y="2400172"/>
                  </a:lnTo>
                  <a:lnTo>
                    <a:pt x="2962655" y="480059"/>
                  </a:lnTo>
                  <a:lnTo>
                    <a:pt x="2960178" y="430969"/>
                  </a:lnTo>
                  <a:lnTo>
                    <a:pt x="2952904" y="383297"/>
                  </a:lnTo>
                  <a:lnTo>
                    <a:pt x="2941077" y="337287"/>
                  </a:lnTo>
                  <a:lnTo>
                    <a:pt x="2924936" y="293179"/>
                  </a:lnTo>
                  <a:lnTo>
                    <a:pt x="2904724" y="251214"/>
                  </a:lnTo>
                  <a:lnTo>
                    <a:pt x="2880681" y="211633"/>
                  </a:lnTo>
                  <a:lnTo>
                    <a:pt x="2853048" y="174678"/>
                  </a:lnTo>
                  <a:lnTo>
                    <a:pt x="2822066" y="140588"/>
                  </a:lnTo>
                  <a:lnTo>
                    <a:pt x="2787977" y="109607"/>
                  </a:lnTo>
                  <a:lnTo>
                    <a:pt x="2751022" y="81974"/>
                  </a:lnTo>
                  <a:lnTo>
                    <a:pt x="2711441" y="57931"/>
                  </a:lnTo>
                  <a:lnTo>
                    <a:pt x="2669476" y="37719"/>
                  </a:lnTo>
                  <a:lnTo>
                    <a:pt x="2625368" y="21578"/>
                  </a:lnTo>
                  <a:lnTo>
                    <a:pt x="2579358" y="9751"/>
                  </a:lnTo>
                  <a:lnTo>
                    <a:pt x="2531686" y="2477"/>
                  </a:lnTo>
                  <a:lnTo>
                    <a:pt x="248259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476758"/>
              <a:ext cx="2962910" cy="2880360"/>
            </a:xfrm>
            <a:custGeom>
              <a:avLst/>
              <a:gdLst/>
              <a:ahLst/>
              <a:cxnLst/>
              <a:rect l="l" t="t" r="r" b="b"/>
              <a:pathLst>
                <a:path w="2962910" h="2880360">
                  <a:moveTo>
                    <a:pt x="0" y="480059"/>
                  </a:moveTo>
                  <a:lnTo>
                    <a:pt x="2478" y="430969"/>
                  </a:lnTo>
                  <a:lnTo>
                    <a:pt x="9752" y="383297"/>
                  </a:lnTo>
                  <a:lnTo>
                    <a:pt x="21581" y="337287"/>
                  </a:lnTo>
                  <a:lnTo>
                    <a:pt x="37724" y="293179"/>
                  </a:lnTo>
                  <a:lnTo>
                    <a:pt x="57938" y="251214"/>
                  </a:lnTo>
                  <a:lnTo>
                    <a:pt x="81983" y="211633"/>
                  </a:lnTo>
                  <a:lnTo>
                    <a:pt x="109618" y="174678"/>
                  </a:lnTo>
                  <a:lnTo>
                    <a:pt x="140601" y="140588"/>
                  </a:lnTo>
                  <a:lnTo>
                    <a:pt x="174691" y="109607"/>
                  </a:lnTo>
                  <a:lnTo>
                    <a:pt x="211647" y="81974"/>
                  </a:lnTo>
                  <a:lnTo>
                    <a:pt x="251227" y="57931"/>
                  </a:lnTo>
                  <a:lnTo>
                    <a:pt x="293190" y="37719"/>
                  </a:lnTo>
                  <a:lnTo>
                    <a:pt x="337295" y="21578"/>
                  </a:lnTo>
                  <a:lnTo>
                    <a:pt x="383300" y="9751"/>
                  </a:lnTo>
                  <a:lnTo>
                    <a:pt x="430964" y="2477"/>
                  </a:lnTo>
                  <a:lnTo>
                    <a:pt x="480047" y="0"/>
                  </a:lnTo>
                  <a:lnTo>
                    <a:pt x="2482596" y="0"/>
                  </a:lnTo>
                  <a:lnTo>
                    <a:pt x="2531686" y="2477"/>
                  </a:lnTo>
                  <a:lnTo>
                    <a:pt x="2579358" y="9751"/>
                  </a:lnTo>
                  <a:lnTo>
                    <a:pt x="2625368" y="21578"/>
                  </a:lnTo>
                  <a:lnTo>
                    <a:pt x="2669476" y="37719"/>
                  </a:lnTo>
                  <a:lnTo>
                    <a:pt x="2711441" y="57931"/>
                  </a:lnTo>
                  <a:lnTo>
                    <a:pt x="2751022" y="81974"/>
                  </a:lnTo>
                  <a:lnTo>
                    <a:pt x="2787977" y="109607"/>
                  </a:lnTo>
                  <a:lnTo>
                    <a:pt x="2822066" y="140588"/>
                  </a:lnTo>
                  <a:lnTo>
                    <a:pt x="2853048" y="174678"/>
                  </a:lnTo>
                  <a:lnTo>
                    <a:pt x="2880681" y="211633"/>
                  </a:lnTo>
                  <a:lnTo>
                    <a:pt x="2904724" y="251214"/>
                  </a:lnTo>
                  <a:lnTo>
                    <a:pt x="2924936" y="293179"/>
                  </a:lnTo>
                  <a:lnTo>
                    <a:pt x="2941077" y="337287"/>
                  </a:lnTo>
                  <a:lnTo>
                    <a:pt x="2952904" y="383297"/>
                  </a:lnTo>
                  <a:lnTo>
                    <a:pt x="2960178" y="430969"/>
                  </a:lnTo>
                  <a:lnTo>
                    <a:pt x="2962655" y="480059"/>
                  </a:lnTo>
                  <a:lnTo>
                    <a:pt x="2962655" y="2400172"/>
                  </a:lnTo>
                  <a:lnTo>
                    <a:pt x="2960178" y="2449263"/>
                  </a:lnTo>
                  <a:lnTo>
                    <a:pt x="2952904" y="2496935"/>
                  </a:lnTo>
                  <a:lnTo>
                    <a:pt x="2941077" y="2542945"/>
                  </a:lnTo>
                  <a:lnTo>
                    <a:pt x="2924936" y="2587053"/>
                  </a:lnTo>
                  <a:lnTo>
                    <a:pt x="2904724" y="2629018"/>
                  </a:lnTo>
                  <a:lnTo>
                    <a:pt x="2880681" y="2668599"/>
                  </a:lnTo>
                  <a:lnTo>
                    <a:pt x="2853048" y="2705554"/>
                  </a:lnTo>
                  <a:lnTo>
                    <a:pt x="2822067" y="2739643"/>
                  </a:lnTo>
                  <a:lnTo>
                    <a:pt x="2787977" y="2770625"/>
                  </a:lnTo>
                  <a:lnTo>
                    <a:pt x="2751022" y="2798258"/>
                  </a:lnTo>
                  <a:lnTo>
                    <a:pt x="2711441" y="2822301"/>
                  </a:lnTo>
                  <a:lnTo>
                    <a:pt x="2669476" y="2842513"/>
                  </a:lnTo>
                  <a:lnTo>
                    <a:pt x="2625368" y="2858654"/>
                  </a:lnTo>
                  <a:lnTo>
                    <a:pt x="2579358" y="2870481"/>
                  </a:lnTo>
                  <a:lnTo>
                    <a:pt x="2531686" y="2877755"/>
                  </a:lnTo>
                  <a:lnTo>
                    <a:pt x="2482596" y="2880232"/>
                  </a:lnTo>
                  <a:lnTo>
                    <a:pt x="480047" y="2880232"/>
                  </a:lnTo>
                  <a:lnTo>
                    <a:pt x="430964" y="2877755"/>
                  </a:lnTo>
                  <a:lnTo>
                    <a:pt x="383300" y="2870481"/>
                  </a:lnTo>
                  <a:lnTo>
                    <a:pt x="337295" y="2858654"/>
                  </a:lnTo>
                  <a:lnTo>
                    <a:pt x="293190" y="2842513"/>
                  </a:lnTo>
                  <a:lnTo>
                    <a:pt x="251227" y="2822301"/>
                  </a:lnTo>
                  <a:lnTo>
                    <a:pt x="211647" y="2798258"/>
                  </a:lnTo>
                  <a:lnTo>
                    <a:pt x="174691" y="2770625"/>
                  </a:lnTo>
                  <a:lnTo>
                    <a:pt x="140601" y="2739644"/>
                  </a:lnTo>
                  <a:lnTo>
                    <a:pt x="109618" y="2705554"/>
                  </a:lnTo>
                  <a:lnTo>
                    <a:pt x="81983" y="2668599"/>
                  </a:lnTo>
                  <a:lnTo>
                    <a:pt x="57938" y="2629018"/>
                  </a:lnTo>
                  <a:lnTo>
                    <a:pt x="37724" y="2587053"/>
                  </a:lnTo>
                  <a:lnTo>
                    <a:pt x="21581" y="2542945"/>
                  </a:lnTo>
                  <a:lnTo>
                    <a:pt x="9752" y="2496935"/>
                  </a:lnTo>
                  <a:lnTo>
                    <a:pt x="2478" y="2449263"/>
                  </a:lnTo>
                  <a:lnTo>
                    <a:pt x="0" y="2400172"/>
                  </a:lnTo>
                  <a:lnTo>
                    <a:pt x="0" y="4800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4585" y="603249"/>
            <a:ext cx="2113915" cy="253555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705"/>
              </a:spcBef>
            </a:pPr>
            <a:r>
              <a:rPr sz="3700" spc="-5" dirty="0">
                <a:solidFill>
                  <a:srgbClr val="000000"/>
                </a:solidFill>
              </a:rPr>
              <a:t>Countries </a:t>
            </a:r>
            <a:r>
              <a:rPr sz="3700" spc="-910" dirty="0">
                <a:solidFill>
                  <a:srgbClr val="000000"/>
                </a:solidFill>
              </a:rPr>
              <a:t> </a:t>
            </a:r>
            <a:r>
              <a:rPr sz="3700" spc="-5" dirty="0">
                <a:solidFill>
                  <a:srgbClr val="000000"/>
                </a:solidFill>
              </a:rPr>
              <a:t>with </a:t>
            </a:r>
            <a:r>
              <a:rPr sz="3700" dirty="0">
                <a:solidFill>
                  <a:srgbClr val="000000"/>
                </a:solidFill>
              </a:rPr>
              <a:t> </a:t>
            </a:r>
            <a:r>
              <a:rPr sz="3700" spc="-5" dirty="0">
                <a:solidFill>
                  <a:srgbClr val="000000"/>
                </a:solidFill>
              </a:rPr>
              <a:t>signi</a:t>
            </a:r>
            <a:r>
              <a:rPr sz="3700" spc="5" dirty="0">
                <a:solidFill>
                  <a:srgbClr val="000000"/>
                </a:solidFill>
              </a:rPr>
              <a:t>f</a:t>
            </a:r>
            <a:r>
              <a:rPr sz="3700" spc="-5" dirty="0">
                <a:solidFill>
                  <a:srgbClr val="000000"/>
                </a:solidFill>
              </a:rPr>
              <a:t>icant  under </a:t>
            </a:r>
            <a:r>
              <a:rPr sz="3700" dirty="0">
                <a:solidFill>
                  <a:srgbClr val="000000"/>
                </a:solidFill>
              </a:rPr>
              <a:t> </a:t>
            </a:r>
            <a:r>
              <a:rPr sz="3700" spc="-5" dirty="0">
                <a:solidFill>
                  <a:srgbClr val="000000"/>
                </a:solidFill>
              </a:rPr>
              <a:t>nutrition</a:t>
            </a:r>
            <a:endParaRPr sz="3700"/>
          </a:p>
        </p:txBody>
      </p:sp>
      <p:grpSp>
        <p:nvGrpSpPr>
          <p:cNvPr id="10" name="object 10"/>
          <p:cNvGrpSpPr/>
          <p:nvPr/>
        </p:nvGrpSpPr>
        <p:grpSpPr>
          <a:xfrm>
            <a:off x="3407155" y="3776345"/>
            <a:ext cx="5292725" cy="2329815"/>
            <a:chOff x="3407155" y="3776345"/>
            <a:chExt cx="5292725" cy="2329815"/>
          </a:xfrm>
        </p:grpSpPr>
        <p:sp>
          <p:nvSpPr>
            <p:cNvPr id="11" name="object 11"/>
            <p:cNvSpPr/>
            <p:nvPr/>
          </p:nvSpPr>
          <p:spPr>
            <a:xfrm>
              <a:off x="3419855" y="3789045"/>
              <a:ext cx="5267325" cy="2304415"/>
            </a:xfrm>
            <a:custGeom>
              <a:avLst/>
              <a:gdLst/>
              <a:ahLst/>
              <a:cxnLst/>
              <a:rect l="l" t="t" r="r" b="b"/>
              <a:pathLst>
                <a:path w="5267325" h="2304415">
                  <a:moveTo>
                    <a:pt x="4882896" y="0"/>
                  </a:moveTo>
                  <a:lnTo>
                    <a:pt x="0" y="0"/>
                  </a:lnTo>
                  <a:lnTo>
                    <a:pt x="0" y="2304186"/>
                  </a:lnTo>
                  <a:lnTo>
                    <a:pt x="4882896" y="2304186"/>
                  </a:lnTo>
                  <a:lnTo>
                    <a:pt x="4931067" y="2301194"/>
                  </a:lnTo>
                  <a:lnTo>
                    <a:pt x="4977454" y="2292457"/>
                  </a:lnTo>
                  <a:lnTo>
                    <a:pt x="5021695" y="2278335"/>
                  </a:lnTo>
                  <a:lnTo>
                    <a:pt x="5063432" y="2259188"/>
                  </a:lnTo>
                  <a:lnTo>
                    <a:pt x="5102304" y="2235377"/>
                  </a:lnTo>
                  <a:lnTo>
                    <a:pt x="5137952" y="2207261"/>
                  </a:lnTo>
                  <a:lnTo>
                    <a:pt x="5170014" y="2175199"/>
                  </a:lnTo>
                  <a:lnTo>
                    <a:pt x="5198131" y="2139552"/>
                  </a:lnTo>
                  <a:lnTo>
                    <a:pt x="5221944" y="2100680"/>
                  </a:lnTo>
                  <a:lnTo>
                    <a:pt x="5241091" y="2058943"/>
                  </a:lnTo>
                  <a:lnTo>
                    <a:pt x="5255213" y="2014700"/>
                  </a:lnTo>
                  <a:lnTo>
                    <a:pt x="5263951" y="1968312"/>
                  </a:lnTo>
                  <a:lnTo>
                    <a:pt x="5266944" y="1920138"/>
                  </a:lnTo>
                  <a:lnTo>
                    <a:pt x="5266944" y="384047"/>
                  </a:lnTo>
                  <a:lnTo>
                    <a:pt x="5263951" y="335876"/>
                  </a:lnTo>
                  <a:lnTo>
                    <a:pt x="5255213" y="289489"/>
                  </a:lnTo>
                  <a:lnTo>
                    <a:pt x="5241091" y="245248"/>
                  </a:lnTo>
                  <a:lnTo>
                    <a:pt x="5221944" y="203511"/>
                  </a:lnTo>
                  <a:lnTo>
                    <a:pt x="5198131" y="164639"/>
                  </a:lnTo>
                  <a:lnTo>
                    <a:pt x="5170014" y="128991"/>
                  </a:lnTo>
                  <a:lnTo>
                    <a:pt x="5137952" y="96929"/>
                  </a:lnTo>
                  <a:lnTo>
                    <a:pt x="5102304" y="68812"/>
                  </a:lnTo>
                  <a:lnTo>
                    <a:pt x="5063432" y="44999"/>
                  </a:lnTo>
                  <a:lnTo>
                    <a:pt x="5021695" y="25852"/>
                  </a:lnTo>
                  <a:lnTo>
                    <a:pt x="4977454" y="11730"/>
                  </a:lnTo>
                  <a:lnTo>
                    <a:pt x="4931067" y="2992"/>
                  </a:lnTo>
                  <a:lnTo>
                    <a:pt x="4882896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19855" y="3789045"/>
              <a:ext cx="5267325" cy="2304415"/>
            </a:xfrm>
            <a:custGeom>
              <a:avLst/>
              <a:gdLst/>
              <a:ahLst/>
              <a:cxnLst/>
              <a:rect l="l" t="t" r="r" b="b"/>
              <a:pathLst>
                <a:path w="5267325" h="2304415">
                  <a:moveTo>
                    <a:pt x="5266944" y="384047"/>
                  </a:moveTo>
                  <a:lnTo>
                    <a:pt x="5266944" y="1920138"/>
                  </a:lnTo>
                  <a:lnTo>
                    <a:pt x="5263951" y="1968312"/>
                  </a:lnTo>
                  <a:lnTo>
                    <a:pt x="5255213" y="2014700"/>
                  </a:lnTo>
                  <a:lnTo>
                    <a:pt x="5241091" y="2058943"/>
                  </a:lnTo>
                  <a:lnTo>
                    <a:pt x="5221944" y="2100680"/>
                  </a:lnTo>
                  <a:lnTo>
                    <a:pt x="5198131" y="2139552"/>
                  </a:lnTo>
                  <a:lnTo>
                    <a:pt x="5170014" y="2175199"/>
                  </a:lnTo>
                  <a:lnTo>
                    <a:pt x="5137952" y="2207261"/>
                  </a:lnTo>
                  <a:lnTo>
                    <a:pt x="5102304" y="2235377"/>
                  </a:lnTo>
                  <a:lnTo>
                    <a:pt x="5063432" y="2259188"/>
                  </a:lnTo>
                  <a:lnTo>
                    <a:pt x="5021695" y="2278335"/>
                  </a:lnTo>
                  <a:lnTo>
                    <a:pt x="4977454" y="2292457"/>
                  </a:lnTo>
                  <a:lnTo>
                    <a:pt x="4931067" y="2301194"/>
                  </a:lnTo>
                  <a:lnTo>
                    <a:pt x="4882896" y="2304186"/>
                  </a:lnTo>
                  <a:lnTo>
                    <a:pt x="0" y="2304186"/>
                  </a:lnTo>
                  <a:lnTo>
                    <a:pt x="0" y="0"/>
                  </a:lnTo>
                  <a:lnTo>
                    <a:pt x="4882896" y="0"/>
                  </a:lnTo>
                  <a:lnTo>
                    <a:pt x="4931067" y="2992"/>
                  </a:lnTo>
                  <a:lnTo>
                    <a:pt x="4977454" y="11730"/>
                  </a:lnTo>
                  <a:lnTo>
                    <a:pt x="5021695" y="25852"/>
                  </a:lnTo>
                  <a:lnTo>
                    <a:pt x="5063432" y="44999"/>
                  </a:lnTo>
                  <a:lnTo>
                    <a:pt x="5102304" y="68812"/>
                  </a:lnTo>
                  <a:lnTo>
                    <a:pt x="5137952" y="96929"/>
                  </a:lnTo>
                  <a:lnTo>
                    <a:pt x="5170014" y="128991"/>
                  </a:lnTo>
                  <a:lnTo>
                    <a:pt x="5198131" y="164639"/>
                  </a:lnTo>
                  <a:lnTo>
                    <a:pt x="5221944" y="203511"/>
                  </a:lnTo>
                  <a:lnTo>
                    <a:pt x="5241091" y="245248"/>
                  </a:lnTo>
                  <a:lnTo>
                    <a:pt x="5255213" y="289489"/>
                  </a:lnTo>
                  <a:lnTo>
                    <a:pt x="5263951" y="335876"/>
                  </a:lnTo>
                  <a:lnTo>
                    <a:pt x="5266944" y="384047"/>
                  </a:lnTo>
                  <a:close/>
                </a:path>
              </a:pathLst>
            </a:custGeom>
            <a:ln w="25400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55567" y="4243832"/>
            <a:ext cx="4552315" cy="13379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marR="5080" indent="-228600">
              <a:lnSpc>
                <a:spcPct val="86300"/>
              </a:lnSpc>
              <a:spcBef>
                <a:spcPts val="495"/>
              </a:spcBef>
              <a:buFont typeface="Times New Roman"/>
              <a:buChar char="•"/>
              <a:tabLst>
                <a:tab pos="241300" algn="l"/>
                <a:tab pos="1199515" algn="l"/>
                <a:tab pos="1996439" algn="l"/>
                <a:tab pos="2214880" algn="l"/>
                <a:tab pos="2409825" algn="l"/>
                <a:tab pos="2640330" algn="l"/>
                <a:tab pos="3056255" algn="l"/>
                <a:tab pos="3855720" algn="l"/>
              </a:tabLst>
            </a:pP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severe	</a:t>
            </a:r>
            <a:r>
              <a:rPr sz="2400" b="1" dirty="0">
                <a:latin typeface="Times New Roman"/>
                <a:cs typeface="Times New Roman"/>
              </a:rPr>
              <a:t>child	</a:t>
            </a:r>
            <a:r>
              <a:rPr sz="2400" b="1" spc="-5" dirty="0">
                <a:latin typeface="Times New Roman"/>
                <a:cs typeface="Times New Roman"/>
              </a:rPr>
              <a:t>and	</a:t>
            </a:r>
            <a:r>
              <a:rPr sz="2400" b="1" dirty="0">
                <a:latin typeface="Times New Roman"/>
                <a:cs typeface="Times New Roman"/>
              </a:rPr>
              <a:t>maternal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un</a:t>
            </a:r>
            <a:r>
              <a:rPr sz="2400" b="1" spc="-15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er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nutri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on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idesp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ead  </a:t>
            </a:r>
            <a:r>
              <a:rPr sz="2400" b="1" spc="-5" dirty="0">
                <a:latin typeface="Times New Roman"/>
                <a:cs typeface="Times New Roman"/>
              </a:rPr>
              <a:t>micronutrient	</a:t>
            </a:r>
            <a:r>
              <a:rPr sz="2400" b="1" dirty="0">
                <a:latin typeface="Times New Roman"/>
                <a:cs typeface="Times New Roman"/>
              </a:rPr>
              <a:t>deficiencies	</a:t>
            </a:r>
            <a:r>
              <a:rPr sz="2400" b="1" spc="-15" dirty="0">
                <a:latin typeface="Times New Roman"/>
                <a:cs typeface="Times New Roman"/>
              </a:rPr>
              <a:t>are: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Afghanistan, </a:t>
            </a:r>
            <a:r>
              <a:rPr sz="2400" b="1" dirty="0">
                <a:latin typeface="Times New Roman"/>
                <a:cs typeface="Times New Roman"/>
              </a:rPr>
              <a:t>Somalia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Sudan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4500" y="3488309"/>
            <a:ext cx="2988310" cy="2905760"/>
            <a:chOff x="444500" y="3488309"/>
            <a:chExt cx="2988310" cy="2905760"/>
          </a:xfrm>
        </p:grpSpPr>
        <p:sp>
          <p:nvSpPr>
            <p:cNvPr id="15" name="object 15"/>
            <p:cNvSpPr/>
            <p:nvPr/>
          </p:nvSpPr>
          <p:spPr>
            <a:xfrm>
              <a:off x="457200" y="3501009"/>
              <a:ext cx="2962910" cy="2880360"/>
            </a:xfrm>
            <a:custGeom>
              <a:avLst/>
              <a:gdLst/>
              <a:ahLst/>
              <a:cxnLst/>
              <a:rect l="l" t="t" r="r" b="b"/>
              <a:pathLst>
                <a:path w="2962910" h="2880360">
                  <a:moveTo>
                    <a:pt x="2482596" y="0"/>
                  </a:moveTo>
                  <a:lnTo>
                    <a:pt x="480047" y="0"/>
                  </a:lnTo>
                  <a:lnTo>
                    <a:pt x="430964" y="2477"/>
                  </a:lnTo>
                  <a:lnTo>
                    <a:pt x="383300" y="9751"/>
                  </a:lnTo>
                  <a:lnTo>
                    <a:pt x="337295" y="21578"/>
                  </a:lnTo>
                  <a:lnTo>
                    <a:pt x="293190" y="37718"/>
                  </a:lnTo>
                  <a:lnTo>
                    <a:pt x="251227" y="57931"/>
                  </a:lnTo>
                  <a:lnTo>
                    <a:pt x="211647" y="81974"/>
                  </a:lnTo>
                  <a:lnTo>
                    <a:pt x="174691" y="109607"/>
                  </a:lnTo>
                  <a:lnTo>
                    <a:pt x="140601" y="140588"/>
                  </a:lnTo>
                  <a:lnTo>
                    <a:pt x="109618" y="174678"/>
                  </a:lnTo>
                  <a:lnTo>
                    <a:pt x="81983" y="211633"/>
                  </a:lnTo>
                  <a:lnTo>
                    <a:pt x="57938" y="251214"/>
                  </a:lnTo>
                  <a:lnTo>
                    <a:pt x="37724" y="293179"/>
                  </a:lnTo>
                  <a:lnTo>
                    <a:pt x="21581" y="337287"/>
                  </a:lnTo>
                  <a:lnTo>
                    <a:pt x="9752" y="383297"/>
                  </a:lnTo>
                  <a:lnTo>
                    <a:pt x="2478" y="430969"/>
                  </a:lnTo>
                  <a:lnTo>
                    <a:pt x="0" y="480059"/>
                  </a:lnTo>
                  <a:lnTo>
                    <a:pt x="0" y="2400198"/>
                  </a:lnTo>
                  <a:lnTo>
                    <a:pt x="2478" y="2449280"/>
                  </a:lnTo>
                  <a:lnTo>
                    <a:pt x="9752" y="2496945"/>
                  </a:lnTo>
                  <a:lnTo>
                    <a:pt x="21581" y="2542950"/>
                  </a:lnTo>
                  <a:lnTo>
                    <a:pt x="37724" y="2587055"/>
                  </a:lnTo>
                  <a:lnTo>
                    <a:pt x="57938" y="2629018"/>
                  </a:lnTo>
                  <a:lnTo>
                    <a:pt x="81983" y="2668598"/>
                  </a:lnTo>
                  <a:lnTo>
                    <a:pt x="109618" y="2705554"/>
                  </a:lnTo>
                  <a:lnTo>
                    <a:pt x="140601" y="2739643"/>
                  </a:lnTo>
                  <a:lnTo>
                    <a:pt x="174691" y="2770627"/>
                  </a:lnTo>
                  <a:lnTo>
                    <a:pt x="211647" y="2798261"/>
                  </a:lnTo>
                  <a:lnTo>
                    <a:pt x="251227" y="2822307"/>
                  </a:lnTo>
                  <a:lnTo>
                    <a:pt x="293190" y="2842521"/>
                  </a:lnTo>
                  <a:lnTo>
                    <a:pt x="337295" y="2858663"/>
                  </a:lnTo>
                  <a:lnTo>
                    <a:pt x="383300" y="2870492"/>
                  </a:lnTo>
                  <a:lnTo>
                    <a:pt x="430964" y="2877767"/>
                  </a:lnTo>
                  <a:lnTo>
                    <a:pt x="480047" y="2880245"/>
                  </a:lnTo>
                  <a:lnTo>
                    <a:pt x="2482596" y="2880245"/>
                  </a:lnTo>
                  <a:lnTo>
                    <a:pt x="2531686" y="2877767"/>
                  </a:lnTo>
                  <a:lnTo>
                    <a:pt x="2579358" y="2870492"/>
                  </a:lnTo>
                  <a:lnTo>
                    <a:pt x="2625368" y="2858663"/>
                  </a:lnTo>
                  <a:lnTo>
                    <a:pt x="2669476" y="2842521"/>
                  </a:lnTo>
                  <a:lnTo>
                    <a:pt x="2711441" y="2822307"/>
                  </a:lnTo>
                  <a:lnTo>
                    <a:pt x="2751022" y="2798261"/>
                  </a:lnTo>
                  <a:lnTo>
                    <a:pt x="2787977" y="2770627"/>
                  </a:lnTo>
                  <a:lnTo>
                    <a:pt x="2822067" y="2739643"/>
                  </a:lnTo>
                  <a:lnTo>
                    <a:pt x="2853048" y="2705554"/>
                  </a:lnTo>
                  <a:lnTo>
                    <a:pt x="2880681" y="2668598"/>
                  </a:lnTo>
                  <a:lnTo>
                    <a:pt x="2904724" y="2629018"/>
                  </a:lnTo>
                  <a:lnTo>
                    <a:pt x="2924936" y="2587055"/>
                  </a:lnTo>
                  <a:lnTo>
                    <a:pt x="2941077" y="2542950"/>
                  </a:lnTo>
                  <a:lnTo>
                    <a:pt x="2952904" y="2496945"/>
                  </a:lnTo>
                  <a:lnTo>
                    <a:pt x="2960178" y="2449280"/>
                  </a:lnTo>
                  <a:lnTo>
                    <a:pt x="2962655" y="2400198"/>
                  </a:lnTo>
                  <a:lnTo>
                    <a:pt x="2962655" y="480059"/>
                  </a:lnTo>
                  <a:lnTo>
                    <a:pt x="2960178" y="430969"/>
                  </a:lnTo>
                  <a:lnTo>
                    <a:pt x="2952904" y="383297"/>
                  </a:lnTo>
                  <a:lnTo>
                    <a:pt x="2941077" y="337287"/>
                  </a:lnTo>
                  <a:lnTo>
                    <a:pt x="2924936" y="293179"/>
                  </a:lnTo>
                  <a:lnTo>
                    <a:pt x="2904724" y="251214"/>
                  </a:lnTo>
                  <a:lnTo>
                    <a:pt x="2880681" y="211633"/>
                  </a:lnTo>
                  <a:lnTo>
                    <a:pt x="2853048" y="174678"/>
                  </a:lnTo>
                  <a:lnTo>
                    <a:pt x="2822066" y="140588"/>
                  </a:lnTo>
                  <a:lnTo>
                    <a:pt x="2787977" y="109607"/>
                  </a:lnTo>
                  <a:lnTo>
                    <a:pt x="2751022" y="81974"/>
                  </a:lnTo>
                  <a:lnTo>
                    <a:pt x="2711441" y="57931"/>
                  </a:lnTo>
                  <a:lnTo>
                    <a:pt x="2669476" y="37719"/>
                  </a:lnTo>
                  <a:lnTo>
                    <a:pt x="2625368" y="21578"/>
                  </a:lnTo>
                  <a:lnTo>
                    <a:pt x="2579358" y="9751"/>
                  </a:lnTo>
                  <a:lnTo>
                    <a:pt x="2531686" y="2477"/>
                  </a:lnTo>
                  <a:lnTo>
                    <a:pt x="248259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3501009"/>
              <a:ext cx="2962910" cy="2880360"/>
            </a:xfrm>
            <a:custGeom>
              <a:avLst/>
              <a:gdLst/>
              <a:ahLst/>
              <a:cxnLst/>
              <a:rect l="l" t="t" r="r" b="b"/>
              <a:pathLst>
                <a:path w="2962910" h="2880360">
                  <a:moveTo>
                    <a:pt x="0" y="480059"/>
                  </a:moveTo>
                  <a:lnTo>
                    <a:pt x="2478" y="430969"/>
                  </a:lnTo>
                  <a:lnTo>
                    <a:pt x="9752" y="383297"/>
                  </a:lnTo>
                  <a:lnTo>
                    <a:pt x="21581" y="337287"/>
                  </a:lnTo>
                  <a:lnTo>
                    <a:pt x="37724" y="293179"/>
                  </a:lnTo>
                  <a:lnTo>
                    <a:pt x="57938" y="251214"/>
                  </a:lnTo>
                  <a:lnTo>
                    <a:pt x="81983" y="211633"/>
                  </a:lnTo>
                  <a:lnTo>
                    <a:pt x="109618" y="174678"/>
                  </a:lnTo>
                  <a:lnTo>
                    <a:pt x="140601" y="140588"/>
                  </a:lnTo>
                  <a:lnTo>
                    <a:pt x="174691" y="109607"/>
                  </a:lnTo>
                  <a:lnTo>
                    <a:pt x="211647" y="81974"/>
                  </a:lnTo>
                  <a:lnTo>
                    <a:pt x="251227" y="57931"/>
                  </a:lnTo>
                  <a:lnTo>
                    <a:pt x="293190" y="37718"/>
                  </a:lnTo>
                  <a:lnTo>
                    <a:pt x="337295" y="21578"/>
                  </a:lnTo>
                  <a:lnTo>
                    <a:pt x="383300" y="9751"/>
                  </a:lnTo>
                  <a:lnTo>
                    <a:pt x="430964" y="2477"/>
                  </a:lnTo>
                  <a:lnTo>
                    <a:pt x="480047" y="0"/>
                  </a:lnTo>
                  <a:lnTo>
                    <a:pt x="2482596" y="0"/>
                  </a:lnTo>
                  <a:lnTo>
                    <a:pt x="2531686" y="2477"/>
                  </a:lnTo>
                  <a:lnTo>
                    <a:pt x="2579358" y="9751"/>
                  </a:lnTo>
                  <a:lnTo>
                    <a:pt x="2625368" y="21578"/>
                  </a:lnTo>
                  <a:lnTo>
                    <a:pt x="2669476" y="37719"/>
                  </a:lnTo>
                  <a:lnTo>
                    <a:pt x="2711441" y="57931"/>
                  </a:lnTo>
                  <a:lnTo>
                    <a:pt x="2751022" y="81974"/>
                  </a:lnTo>
                  <a:lnTo>
                    <a:pt x="2787977" y="109607"/>
                  </a:lnTo>
                  <a:lnTo>
                    <a:pt x="2822066" y="140588"/>
                  </a:lnTo>
                  <a:lnTo>
                    <a:pt x="2853048" y="174678"/>
                  </a:lnTo>
                  <a:lnTo>
                    <a:pt x="2880681" y="211633"/>
                  </a:lnTo>
                  <a:lnTo>
                    <a:pt x="2904724" y="251214"/>
                  </a:lnTo>
                  <a:lnTo>
                    <a:pt x="2924936" y="293179"/>
                  </a:lnTo>
                  <a:lnTo>
                    <a:pt x="2941077" y="337287"/>
                  </a:lnTo>
                  <a:lnTo>
                    <a:pt x="2952904" y="383297"/>
                  </a:lnTo>
                  <a:lnTo>
                    <a:pt x="2960178" y="430969"/>
                  </a:lnTo>
                  <a:lnTo>
                    <a:pt x="2962655" y="480059"/>
                  </a:lnTo>
                  <a:lnTo>
                    <a:pt x="2962655" y="2400198"/>
                  </a:lnTo>
                  <a:lnTo>
                    <a:pt x="2960178" y="2449280"/>
                  </a:lnTo>
                  <a:lnTo>
                    <a:pt x="2952904" y="2496945"/>
                  </a:lnTo>
                  <a:lnTo>
                    <a:pt x="2941077" y="2542950"/>
                  </a:lnTo>
                  <a:lnTo>
                    <a:pt x="2924936" y="2587055"/>
                  </a:lnTo>
                  <a:lnTo>
                    <a:pt x="2904724" y="2629018"/>
                  </a:lnTo>
                  <a:lnTo>
                    <a:pt x="2880681" y="2668598"/>
                  </a:lnTo>
                  <a:lnTo>
                    <a:pt x="2853048" y="2705554"/>
                  </a:lnTo>
                  <a:lnTo>
                    <a:pt x="2822067" y="2739643"/>
                  </a:lnTo>
                  <a:lnTo>
                    <a:pt x="2787977" y="2770627"/>
                  </a:lnTo>
                  <a:lnTo>
                    <a:pt x="2751022" y="2798261"/>
                  </a:lnTo>
                  <a:lnTo>
                    <a:pt x="2711441" y="2822307"/>
                  </a:lnTo>
                  <a:lnTo>
                    <a:pt x="2669476" y="2842521"/>
                  </a:lnTo>
                  <a:lnTo>
                    <a:pt x="2625368" y="2858663"/>
                  </a:lnTo>
                  <a:lnTo>
                    <a:pt x="2579358" y="2870492"/>
                  </a:lnTo>
                  <a:lnTo>
                    <a:pt x="2531686" y="2877767"/>
                  </a:lnTo>
                  <a:lnTo>
                    <a:pt x="2482596" y="2880245"/>
                  </a:lnTo>
                  <a:lnTo>
                    <a:pt x="480047" y="2880245"/>
                  </a:lnTo>
                  <a:lnTo>
                    <a:pt x="430964" y="2877767"/>
                  </a:lnTo>
                  <a:lnTo>
                    <a:pt x="383300" y="2870492"/>
                  </a:lnTo>
                  <a:lnTo>
                    <a:pt x="337295" y="2858663"/>
                  </a:lnTo>
                  <a:lnTo>
                    <a:pt x="293190" y="2842521"/>
                  </a:lnTo>
                  <a:lnTo>
                    <a:pt x="251227" y="2822307"/>
                  </a:lnTo>
                  <a:lnTo>
                    <a:pt x="211647" y="2798261"/>
                  </a:lnTo>
                  <a:lnTo>
                    <a:pt x="174691" y="2770627"/>
                  </a:lnTo>
                  <a:lnTo>
                    <a:pt x="140601" y="2739643"/>
                  </a:lnTo>
                  <a:lnTo>
                    <a:pt x="109618" y="2705554"/>
                  </a:lnTo>
                  <a:lnTo>
                    <a:pt x="81983" y="2668598"/>
                  </a:lnTo>
                  <a:lnTo>
                    <a:pt x="57938" y="2629018"/>
                  </a:lnTo>
                  <a:lnTo>
                    <a:pt x="37724" y="2587055"/>
                  </a:lnTo>
                  <a:lnTo>
                    <a:pt x="21581" y="2542950"/>
                  </a:lnTo>
                  <a:lnTo>
                    <a:pt x="9752" y="2496945"/>
                  </a:lnTo>
                  <a:lnTo>
                    <a:pt x="2478" y="2449280"/>
                  </a:lnTo>
                  <a:lnTo>
                    <a:pt x="0" y="2400198"/>
                  </a:lnTo>
                  <a:lnTo>
                    <a:pt x="0" y="4800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0389" y="4114622"/>
            <a:ext cx="2204085" cy="15633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97155" algn="just">
              <a:lnSpc>
                <a:spcPct val="86400"/>
              </a:lnSpc>
              <a:spcBef>
                <a:spcPts val="700"/>
              </a:spcBef>
            </a:pPr>
            <a:r>
              <a:rPr sz="3700" b="1" spc="-5" dirty="0">
                <a:latin typeface="Times New Roman"/>
                <a:cs typeface="Times New Roman"/>
              </a:rPr>
              <a:t>Countries </a:t>
            </a:r>
            <a:r>
              <a:rPr sz="3700" b="1" spc="-915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in</a:t>
            </a:r>
            <a:r>
              <a:rPr sz="3700" b="1" spc="-75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complex </a:t>
            </a:r>
            <a:r>
              <a:rPr sz="3700" b="1" spc="-915" dirty="0">
                <a:latin typeface="Times New Roman"/>
                <a:cs typeface="Times New Roman"/>
              </a:rPr>
              <a:t> </a:t>
            </a:r>
            <a:r>
              <a:rPr sz="3700" b="1" spc="-5" dirty="0">
                <a:latin typeface="Times New Roman"/>
                <a:cs typeface="Times New Roman"/>
              </a:rPr>
              <a:t>emergency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297179"/>
            <a:ext cx="8582025" cy="6362700"/>
            <a:chOff x="353568" y="297179"/>
            <a:chExt cx="8582025" cy="636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3" y="297179"/>
              <a:ext cx="7206996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4515" y="652906"/>
              <a:ext cx="6471412" cy="527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568" y="1389888"/>
              <a:ext cx="8581644" cy="5269992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0779" y="1412824"/>
          <a:ext cx="8511540" cy="5189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3434"/>
                <a:gridCol w="1334134"/>
              </a:tblGrid>
              <a:tr h="3988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8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birth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weight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Early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initiation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breast feeding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2008-2012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42.9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Exclusive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breast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feeding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months(%)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53.2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3989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solid,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semisolid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or soft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foods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6-8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months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69.9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Breast feeding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age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34.5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Underweight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2008-2012,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moderate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sever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Underweight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2008-2012,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sever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3989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Stunting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2008-2012,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moderate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sever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28.9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Wasting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2008-2012,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moderate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sever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7.2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3987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Overweight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2008-2012,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moderate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sever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</a:tr>
              <a:tr h="3988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Vitamin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supplementation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full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coverage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62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3988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Iodized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salt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consumption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(%)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2008-2012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78.7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41" y="1412824"/>
            <a:ext cx="8496935" cy="51845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440" y="62484"/>
            <a:ext cx="8284845" cy="1243965"/>
            <a:chOff x="472440" y="62484"/>
            <a:chExt cx="8284845" cy="1243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" y="62484"/>
              <a:ext cx="4530852" cy="8168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468" y="62484"/>
              <a:ext cx="870203" cy="8168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9848" y="62484"/>
              <a:ext cx="3877055" cy="8168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5575" y="489203"/>
              <a:ext cx="1210055" cy="8168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8807" y="489203"/>
              <a:ext cx="615696" cy="816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7680" y="489203"/>
              <a:ext cx="1295400" cy="8168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934" y="293243"/>
              <a:ext cx="3941775" cy="2702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7325" y="302768"/>
              <a:ext cx="320675" cy="251460"/>
            </a:xfrm>
            <a:custGeom>
              <a:avLst/>
              <a:gdLst/>
              <a:ahLst/>
              <a:cxnLst/>
              <a:rect l="l" t="t" r="r" b="b"/>
              <a:pathLst>
                <a:path w="320675" h="251459">
                  <a:moveTo>
                    <a:pt x="76835" y="82676"/>
                  </a:moveTo>
                  <a:lnTo>
                    <a:pt x="39370" y="92963"/>
                  </a:lnTo>
                  <a:lnTo>
                    <a:pt x="10795" y="124967"/>
                  </a:lnTo>
                  <a:lnTo>
                    <a:pt x="0" y="168401"/>
                  </a:lnTo>
                  <a:lnTo>
                    <a:pt x="1119" y="182997"/>
                  </a:lnTo>
                  <a:lnTo>
                    <a:pt x="17907" y="222376"/>
                  </a:lnTo>
                  <a:lnTo>
                    <a:pt x="57876" y="249291"/>
                  </a:lnTo>
                  <a:lnTo>
                    <a:pt x="74929" y="251078"/>
                  </a:lnTo>
                  <a:lnTo>
                    <a:pt x="85643" y="250386"/>
                  </a:lnTo>
                  <a:lnTo>
                    <a:pt x="95869" y="248300"/>
                  </a:lnTo>
                  <a:lnTo>
                    <a:pt x="105594" y="244810"/>
                  </a:lnTo>
                  <a:lnTo>
                    <a:pt x="114808" y="239902"/>
                  </a:lnTo>
                  <a:lnTo>
                    <a:pt x="116385" y="238759"/>
                  </a:lnTo>
                  <a:lnTo>
                    <a:pt x="82296" y="238759"/>
                  </a:lnTo>
                  <a:lnTo>
                    <a:pt x="71602" y="237188"/>
                  </a:lnTo>
                  <a:lnTo>
                    <a:pt x="39973" y="200445"/>
                  </a:lnTo>
                  <a:lnTo>
                    <a:pt x="32258" y="153796"/>
                  </a:lnTo>
                  <a:lnTo>
                    <a:pt x="32615" y="143531"/>
                  </a:lnTo>
                  <a:lnTo>
                    <a:pt x="46736" y="103123"/>
                  </a:lnTo>
                  <a:lnTo>
                    <a:pt x="65277" y="93979"/>
                  </a:lnTo>
                  <a:lnTo>
                    <a:pt x="116365" y="93979"/>
                  </a:lnTo>
                  <a:lnTo>
                    <a:pt x="109315" y="89534"/>
                  </a:lnTo>
                  <a:lnTo>
                    <a:pt x="93956" y="84391"/>
                  </a:lnTo>
                  <a:lnTo>
                    <a:pt x="76835" y="82676"/>
                  </a:lnTo>
                  <a:close/>
                </a:path>
                <a:path w="320675" h="251459">
                  <a:moveTo>
                    <a:pt x="116365" y="93979"/>
                  </a:moveTo>
                  <a:lnTo>
                    <a:pt x="71374" y="93979"/>
                  </a:lnTo>
                  <a:lnTo>
                    <a:pt x="80545" y="95025"/>
                  </a:lnTo>
                  <a:lnTo>
                    <a:pt x="88836" y="98155"/>
                  </a:lnTo>
                  <a:lnTo>
                    <a:pt x="116474" y="139366"/>
                  </a:lnTo>
                  <a:lnTo>
                    <a:pt x="121031" y="177164"/>
                  </a:lnTo>
                  <a:lnTo>
                    <a:pt x="120342" y="192859"/>
                  </a:lnTo>
                  <a:lnTo>
                    <a:pt x="104298" y="230937"/>
                  </a:lnTo>
                  <a:lnTo>
                    <a:pt x="82296" y="238759"/>
                  </a:lnTo>
                  <a:lnTo>
                    <a:pt x="116385" y="238759"/>
                  </a:lnTo>
                  <a:lnTo>
                    <a:pt x="143001" y="207009"/>
                  </a:lnTo>
                  <a:lnTo>
                    <a:pt x="153288" y="163829"/>
                  </a:lnTo>
                  <a:lnTo>
                    <a:pt x="152124" y="149113"/>
                  </a:lnTo>
                  <a:lnTo>
                    <a:pt x="148637" y="135254"/>
                  </a:lnTo>
                  <a:lnTo>
                    <a:pt x="142841" y="122253"/>
                  </a:lnTo>
                  <a:lnTo>
                    <a:pt x="134747" y="110108"/>
                  </a:lnTo>
                  <a:lnTo>
                    <a:pt x="122912" y="98107"/>
                  </a:lnTo>
                  <a:lnTo>
                    <a:pt x="116365" y="93979"/>
                  </a:lnTo>
                  <a:close/>
                </a:path>
                <a:path w="320675" h="251459">
                  <a:moveTo>
                    <a:pt x="275971" y="239902"/>
                  </a:moveTo>
                  <a:lnTo>
                    <a:pt x="181101" y="239902"/>
                  </a:lnTo>
                  <a:lnTo>
                    <a:pt x="181101" y="246252"/>
                  </a:lnTo>
                  <a:lnTo>
                    <a:pt x="275971" y="246252"/>
                  </a:lnTo>
                  <a:lnTo>
                    <a:pt x="275971" y="239902"/>
                  </a:lnTo>
                  <a:close/>
                </a:path>
                <a:path w="320675" h="251459">
                  <a:moveTo>
                    <a:pt x="239522" y="99821"/>
                  </a:moveTo>
                  <a:lnTo>
                    <a:pt x="210947" y="99821"/>
                  </a:lnTo>
                  <a:lnTo>
                    <a:pt x="210947" y="215518"/>
                  </a:lnTo>
                  <a:lnTo>
                    <a:pt x="210185" y="223138"/>
                  </a:lnTo>
                  <a:lnTo>
                    <a:pt x="192786" y="239902"/>
                  </a:lnTo>
                  <a:lnTo>
                    <a:pt x="254381" y="239902"/>
                  </a:lnTo>
                  <a:lnTo>
                    <a:pt x="239522" y="204215"/>
                  </a:lnTo>
                  <a:lnTo>
                    <a:pt x="239522" y="99821"/>
                  </a:lnTo>
                  <a:close/>
                </a:path>
                <a:path w="320675" h="251459">
                  <a:moveTo>
                    <a:pt x="280415" y="87375"/>
                  </a:moveTo>
                  <a:lnTo>
                    <a:pt x="180086" y="87375"/>
                  </a:lnTo>
                  <a:lnTo>
                    <a:pt x="180086" y="99821"/>
                  </a:lnTo>
                  <a:lnTo>
                    <a:pt x="280415" y="99821"/>
                  </a:lnTo>
                  <a:lnTo>
                    <a:pt x="280415" y="87375"/>
                  </a:lnTo>
                  <a:close/>
                </a:path>
                <a:path w="320675" h="251459">
                  <a:moveTo>
                    <a:pt x="277113" y="0"/>
                  </a:moveTo>
                  <a:lnTo>
                    <a:pt x="234497" y="15611"/>
                  </a:lnTo>
                  <a:lnTo>
                    <a:pt x="212852" y="55022"/>
                  </a:lnTo>
                  <a:lnTo>
                    <a:pt x="210947" y="87375"/>
                  </a:lnTo>
                  <a:lnTo>
                    <a:pt x="239522" y="87375"/>
                  </a:lnTo>
                  <a:lnTo>
                    <a:pt x="239611" y="65528"/>
                  </a:lnTo>
                  <a:lnTo>
                    <a:pt x="239666" y="59134"/>
                  </a:lnTo>
                  <a:lnTo>
                    <a:pt x="246252" y="19557"/>
                  </a:lnTo>
                  <a:lnTo>
                    <a:pt x="249936" y="16763"/>
                  </a:lnTo>
                  <a:lnTo>
                    <a:pt x="253619" y="13842"/>
                  </a:lnTo>
                  <a:lnTo>
                    <a:pt x="258063" y="12446"/>
                  </a:lnTo>
                  <a:lnTo>
                    <a:pt x="311447" y="12446"/>
                  </a:lnTo>
                  <a:lnTo>
                    <a:pt x="310641" y="11810"/>
                  </a:lnTo>
                  <a:lnTo>
                    <a:pt x="302831" y="6643"/>
                  </a:lnTo>
                  <a:lnTo>
                    <a:pt x="294640" y="2952"/>
                  </a:lnTo>
                  <a:lnTo>
                    <a:pt x="286067" y="738"/>
                  </a:lnTo>
                  <a:lnTo>
                    <a:pt x="277113" y="0"/>
                  </a:lnTo>
                  <a:close/>
                </a:path>
                <a:path w="320675" h="251459">
                  <a:moveTo>
                    <a:pt x="311447" y="12446"/>
                  </a:moveTo>
                  <a:lnTo>
                    <a:pt x="267843" y="12446"/>
                  </a:lnTo>
                  <a:lnTo>
                    <a:pt x="271779" y="13588"/>
                  </a:lnTo>
                  <a:lnTo>
                    <a:pt x="275336" y="15748"/>
                  </a:lnTo>
                  <a:lnTo>
                    <a:pt x="279019" y="17906"/>
                  </a:lnTo>
                  <a:lnTo>
                    <a:pt x="282956" y="22225"/>
                  </a:lnTo>
                  <a:lnTo>
                    <a:pt x="287147" y="28448"/>
                  </a:lnTo>
                  <a:lnTo>
                    <a:pt x="291464" y="34798"/>
                  </a:lnTo>
                  <a:lnTo>
                    <a:pt x="295021" y="38861"/>
                  </a:lnTo>
                  <a:lnTo>
                    <a:pt x="298069" y="40766"/>
                  </a:lnTo>
                  <a:lnTo>
                    <a:pt x="300989" y="42672"/>
                  </a:lnTo>
                  <a:lnTo>
                    <a:pt x="303784" y="43687"/>
                  </a:lnTo>
                  <a:lnTo>
                    <a:pt x="309879" y="43687"/>
                  </a:lnTo>
                  <a:lnTo>
                    <a:pt x="313182" y="42163"/>
                  </a:lnTo>
                  <a:lnTo>
                    <a:pt x="316102" y="39115"/>
                  </a:lnTo>
                  <a:lnTo>
                    <a:pt x="319150" y="36067"/>
                  </a:lnTo>
                  <a:lnTo>
                    <a:pt x="320675" y="32765"/>
                  </a:lnTo>
                  <a:lnTo>
                    <a:pt x="320675" y="22859"/>
                  </a:lnTo>
                  <a:lnTo>
                    <a:pt x="317246" y="17017"/>
                  </a:lnTo>
                  <a:lnTo>
                    <a:pt x="311447" y="12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58181" y="376300"/>
              <a:ext cx="171577" cy="1866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47411" y="302768"/>
              <a:ext cx="140970" cy="246379"/>
            </a:xfrm>
            <a:custGeom>
              <a:avLst/>
              <a:gdLst/>
              <a:ahLst/>
              <a:cxnLst/>
              <a:rect l="l" t="t" r="r" b="b"/>
              <a:pathLst>
                <a:path w="140970" h="246379">
                  <a:moveTo>
                    <a:pt x="97027" y="0"/>
                  </a:moveTo>
                  <a:lnTo>
                    <a:pt x="137160" y="17017"/>
                  </a:lnTo>
                  <a:lnTo>
                    <a:pt x="140588" y="22859"/>
                  </a:lnTo>
                  <a:lnTo>
                    <a:pt x="140588" y="29336"/>
                  </a:lnTo>
                  <a:lnTo>
                    <a:pt x="140588" y="32765"/>
                  </a:lnTo>
                  <a:lnTo>
                    <a:pt x="139064" y="36067"/>
                  </a:lnTo>
                  <a:lnTo>
                    <a:pt x="136016" y="39115"/>
                  </a:lnTo>
                  <a:lnTo>
                    <a:pt x="133096" y="42163"/>
                  </a:lnTo>
                  <a:lnTo>
                    <a:pt x="129793" y="43687"/>
                  </a:lnTo>
                  <a:lnTo>
                    <a:pt x="126364" y="43687"/>
                  </a:lnTo>
                  <a:lnTo>
                    <a:pt x="123698" y="43687"/>
                  </a:lnTo>
                  <a:lnTo>
                    <a:pt x="120903" y="42672"/>
                  </a:lnTo>
                  <a:lnTo>
                    <a:pt x="117983" y="40766"/>
                  </a:lnTo>
                  <a:lnTo>
                    <a:pt x="114935" y="38861"/>
                  </a:lnTo>
                  <a:lnTo>
                    <a:pt x="111378" y="34798"/>
                  </a:lnTo>
                  <a:lnTo>
                    <a:pt x="107061" y="28448"/>
                  </a:lnTo>
                  <a:lnTo>
                    <a:pt x="102870" y="22225"/>
                  </a:lnTo>
                  <a:lnTo>
                    <a:pt x="98933" y="17906"/>
                  </a:lnTo>
                  <a:lnTo>
                    <a:pt x="95250" y="15748"/>
                  </a:lnTo>
                  <a:lnTo>
                    <a:pt x="91693" y="13588"/>
                  </a:lnTo>
                  <a:lnTo>
                    <a:pt x="87757" y="12446"/>
                  </a:lnTo>
                  <a:lnTo>
                    <a:pt x="83312" y="12446"/>
                  </a:lnTo>
                  <a:lnTo>
                    <a:pt x="77977" y="12446"/>
                  </a:lnTo>
                  <a:lnTo>
                    <a:pt x="73533" y="13842"/>
                  </a:lnTo>
                  <a:lnTo>
                    <a:pt x="69850" y="16763"/>
                  </a:lnTo>
                  <a:lnTo>
                    <a:pt x="66166" y="19557"/>
                  </a:lnTo>
                  <a:lnTo>
                    <a:pt x="63500" y="24002"/>
                  </a:lnTo>
                  <a:lnTo>
                    <a:pt x="59436" y="75945"/>
                  </a:lnTo>
                  <a:lnTo>
                    <a:pt x="59436" y="87375"/>
                  </a:lnTo>
                  <a:lnTo>
                    <a:pt x="100329" y="87375"/>
                  </a:lnTo>
                  <a:lnTo>
                    <a:pt x="100329" y="99821"/>
                  </a:lnTo>
                  <a:lnTo>
                    <a:pt x="59436" y="99821"/>
                  </a:lnTo>
                  <a:lnTo>
                    <a:pt x="59436" y="204215"/>
                  </a:lnTo>
                  <a:lnTo>
                    <a:pt x="74295" y="239902"/>
                  </a:lnTo>
                  <a:lnTo>
                    <a:pt x="81407" y="239902"/>
                  </a:lnTo>
                  <a:lnTo>
                    <a:pt x="95885" y="239902"/>
                  </a:lnTo>
                  <a:lnTo>
                    <a:pt x="95885" y="246252"/>
                  </a:lnTo>
                  <a:lnTo>
                    <a:pt x="1015" y="246252"/>
                  </a:lnTo>
                  <a:lnTo>
                    <a:pt x="1015" y="239902"/>
                  </a:lnTo>
                  <a:lnTo>
                    <a:pt x="8127" y="239902"/>
                  </a:lnTo>
                  <a:lnTo>
                    <a:pt x="12700" y="239902"/>
                  </a:lnTo>
                  <a:lnTo>
                    <a:pt x="16890" y="238759"/>
                  </a:lnTo>
                  <a:lnTo>
                    <a:pt x="20700" y="236473"/>
                  </a:lnTo>
                  <a:lnTo>
                    <a:pt x="24511" y="234187"/>
                  </a:lnTo>
                  <a:lnTo>
                    <a:pt x="27177" y="231012"/>
                  </a:lnTo>
                  <a:lnTo>
                    <a:pt x="28701" y="227075"/>
                  </a:lnTo>
                  <a:lnTo>
                    <a:pt x="30099" y="223138"/>
                  </a:lnTo>
                  <a:lnTo>
                    <a:pt x="30861" y="215518"/>
                  </a:lnTo>
                  <a:lnTo>
                    <a:pt x="30861" y="204215"/>
                  </a:lnTo>
                  <a:lnTo>
                    <a:pt x="30861" y="99821"/>
                  </a:lnTo>
                  <a:lnTo>
                    <a:pt x="0" y="99821"/>
                  </a:lnTo>
                  <a:lnTo>
                    <a:pt x="0" y="87375"/>
                  </a:lnTo>
                  <a:lnTo>
                    <a:pt x="30861" y="87375"/>
                  </a:lnTo>
                  <a:lnTo>
                    <a:pt x="30861" y="76961"/>
                  </a:lnTo>
                  <a:lnTo>
                    <a:pt x="38480" y="36702"/>
                  </a:lnTo>
                  <a:lnTo>
                    <a:pt x="69846" y="5679"/>
                  </a:lnTo>
                  <a:lnTo>
                    <a:pt x="87475" y="623"/>
                  </a:lnTo>
                  <a:lnTo>
                    <a:pt x="9702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2925" y="293243"/>
              <a:ext cx="3306953" cy="3415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2972" y="726567"/>
              <a:ext cx="1542923" cy="26238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9212" y="1556854"/>
            <a:ext cx="8643239" cy="504050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6" y="0"/>
              <a:ext cx="7367016" cy="8854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1555" y="443483"/>
              <a:ext cx="5483352" cy="929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668" y="223138"/>
              <a:ext cx="6710489" cy="3002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1082" y="710819"/>
              <a:ext cx="4910201" cy="3002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96719"/>
              <a:ext cx="9144000" cy="5661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316" y="0"/>
            <a:ext cx="7920355" cy="920750"/>
            <a:chOff x="623316" y="0"/>
            <a:chExt cx="7920355" cy="920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0"/>
              <a:ext cx="7920228" cy="9204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613" y="164464"/>
              <a:ext cx="7258380" cy="412115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657" y="902335"/>
          <a:ext cx="9055735" cy="591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2335"/>
                <a:gridCol w="6863715"/>
              </a:tblGrid>
              <a:tr h="45097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Physiologic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system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Clinical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impact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122631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Immune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82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immunity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due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atrophy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thymus,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lymph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nodes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tonsils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15125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T-lymphocytes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immunoglobulin</a:t>
                      </a:r>
                      <a:r>
                        <a:rPr sz="18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Increased susceptibility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infection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6776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Endocrine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thyroid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hormones-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Increased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growth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hormone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Glucose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intolerance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03263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Gastrointestinal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155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Malabsorption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due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atrophy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villi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Bacterial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overgrowth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Atrophy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pancreas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742188">
                <a:tc>
                  <a:txBody>
                    <a:bodyPr/>
                    <a:lstStyle/>
                    <a:p>
                      <a:pPr marL="90805" marR="391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rdiovas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ul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r  system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41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Reduced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cardiac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output proportionate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 weight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loss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Bradycardia,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arrhythmias,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hypotension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742251">
                <a:tc>
                  <a:txBody>
                    <a:bodyPr/>
                    <a:lstStyle/>
                    <a:p>
                      <a:pPr marL="90805" marR="771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Respira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ory  system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Impaired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breathing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response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hypoxia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03265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Neurological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effects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767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Reductions in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neurons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and synapses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Slowed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brain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growth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Delays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global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brain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function,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motor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function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memory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0783" y="297179"/>
            <a:ext cx="7336790" cy="6190615"/>
            <a:chOff x="1700783" y="297179"/>
            <a:chExt cx="7336790" cy="619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783" y="297179"/>
              <a:ext cx="5745480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244" y="652906"/>
              <a:ext cx="4986147" cy="5261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5939" y="1602358"/>
              <a:ext cx="382270" cy="4762500"/>
            </a:xfrm>
            <a:custGeom>
              <a:avLst/>
              <a:gdLst/>
              <a:ahLst/>
              <a:cxnLst/>
              <a:rect l="l" t="t" r="r" b="b"/>
              <a:pathLst>
                <a:path w="382269" h="4762500">
                  <a:moveTo>
                    <a:pt x="381889" y="4761953"/>
                  </a:moveTo>
                  <a:lnTo>
                    <a:pt x="331095" y="4757178"/>
                  </a:lnTo>
                  <a:lnTo>
                    <a:pt x="285463" y="4743701"/>
                  </a:lnTo>
                  <a:lnTo>
                    <a:pt x="246808" y="4722798"/>
                  </a:lnTo>
                  <a:lnTo>
                    <a:pt x="216948" y="4695742"/>
                  </a:lnTo>
                  <a:lnTo>
                    <a:pt x="190881" y="4628273"/>
                  </a:lnTo>
                  <a:lnTo>
                    <a:pt x="190881" y="2514727"/>
                  </a:lnTo>
                  <a:lnTo>
                    <a:pt x="184061" y="2479156"/>
                  </a:lnTo>
                  <a:lnTo>
                    <a:pt x="134969" y="2420143"/>
                  </a:lnTo>
                  <a:lnTo>
                    <a:pt x="96336" y="2399241"/>
                  </a:lnTo>
                  <a:lnTo>
                    <a:pt x="50740" y="2385769"/>
                  </a:lnTo>
                  <a:lnTo>
                    <a:pt x="0" y="2380996"/>
                  </a:lnTo>
                  <a:lnTo>
                    <a:pt x="50740" y="2376222"/>
                  </a:lnTo>
                  <a:lnTo>
                    <a:pt x="96336" y="2362750"/>
                  </a:lnTo>
                  <a:lnTo>
                    <a:pt x="134969" y="2341848"/>
                  </a:lnTo>
                  <a:lnTo>
                    <a:pt x="164817" y="2314786"/>
                  </a:lnTo>
                  <a:lnTo>
                    <a:pt x="190881" y="2247265"/>
                  </a:lnTo>
                  <a:lnTo>
                    <a:pt x="190881" y="133730"/>
                  </a:lnTo>
                  <a:lnTo>
                    <a:pt x="197700" y="98204"/>
                  </a:lnTo>
                  <a:lnTo>
                    <a:pt x="216948" y="66265"/>
                  </a:lnTo>
                  <a:lnTo>
                    <a:pt x="246808" y="39195"/>
                  </a:lnTo>
                  <a:lnTo>
                    <a:pt x="285463" y="18273"/>
                  </a:lnTo>
                  <a:lnTo>
                    <a:pt x="331095" y="4781"/>
                  </a:lnTo>
                  <a:lnTo>
                    <a:pt x="381889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59" y="1581912"/>
              <a:ext cx="6842759" cy="49057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3604" y="3758895"/>
            <a:ext cx="1364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Morbidity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1823" y="1678051"/>
            <a:ext cx="6348730" cy="45339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6700" marR="30480" indent="-229235">
              <a:lnSpc>
                <a:spcPts val="2860"/>
              </a:lnSpc>
              <a:spcBef>
                <a:spcPts val="415"/>
              </a:spcBef>
              <a:buChar char="•"/>
              <a:tabLst>
                <a:tab pos="267335" algn="l"/>
              </a:tabLst>
            </a:pPr>
            <a:r>
              <a:rPr sz="2600" dirty="0">
                <a:latin typeface="Calibri"/>
                <a:cs typeface="Calibri"/>
              </a:rPr>
              <a:t>“Nutritional </a:t>
            </a:r>
            <a:r>
              <a:rPr sz="2600" spc="-5" dirty="0">
                <a:latin typeface="Calibri"/>
                <a:cs typeface="Calibri"/>
              </a:rPr>
              <a:t>deficiencies”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responsible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Calibri"/>
                <a:cs typeface="Calibri"/>
              </a:rPr>
              <a:t>over</a:t>
            </a:r>
            <a:r>
              <a:rPr sz="26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50% of </a:t>
            </a:r>
            <a:r>
              <a:rPr sz="2600" b="1" spc="-15" dirty="0">
                <a:solidFill>
                  <a:srgbClr val="FFFF00"/>
                </a:solidFill>
                <a:latin typeface="Calibri"/>
                <a:cs typeface="Calibri"/>
              </a:rPr>
              <a:t>years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Calibri"/>
                <a:cs typeface="Calibri"/>
              </a:rPr>
              <a:t>lived</a:t>
            </a:r>
            <a:r>
              <a:rPr sz="2600" b="1" spc="-5" dirty="0">
                <a:solidFill>
                  <a:srgbClr val="FFFF00"/>
                </a:solidFill>
                <a:latin typeface="Calibri"/>
                <a:cs typeface="Calibri"/>
              </a:rPr>
              <a:t> with</a:t>
            </a:r>
            <a:r>
              <a:rPr sz="26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Calibri"/>
                <a:cs typeface="Calibri"/>
              </a:rPr>
              <a:t>disability</a:t>
            </a:r>
            <a:r>
              <a:rPr sz="26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children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age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four</a:t>
            </a:r>
            <a:r>
              <a:rPr sz="2600" dirty="0">
                <a:latin typeface="Calibri"/>
                <a:cs typeface="Calibri"/>
              </a:rPr>
              <a:t> 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under </a:t>
            </a:r>
            <a:r>
              <a:rPr sz="2600" spc="-35" dirty="0">
                <a:latin typeface="Calibri"/>
                <a:cs typeface="Calibri"/>
              </a:rPr>
              <a:t>(Vos</a:t>
            </a:r>
            <a:r>
              <a:rPr sz="2600" spc="-5" dirty="0">
                <a:latin typeface="Calibri"/>
                <a:cs typeface="Calibri"/>
              </a:rPr>
              <a:t> et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al.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2012).</a:t>
            </a:r>
            <a:endParaRPr sz="2600">
              <a:latin typeface="Calibri"/>
              <a:cs typeface="Calibri"/>
            </a:endParaRPr>
          </a:p>
          <a:p>
            <a:pPr marL="266700" marR="133985" indent="-229235">
              <a:lnSpc>
                <a:spcPct val="91600"/>
              </a:lnSpc>
              <a:spcBef>
                <a:spcPts val="420"/>
              </a:spcBef>
              <a:buChar char="•"/>
              <a:tabLst>
                <a:tab pos="267335" algn="l"/>
              </a:tabLst>
            </a:pPr>
            <a:r>
              <a:rPr sz="2600" spc="-5" dirty="0">
                <a:latin typeface="Calibri"/>
                <a:cs typeface="Calibri"/>
              </a:rPr>
              <a:t>Underweight </a:t>
            </a:r>
            <a:r>
              <a:rPr sz="2600" dirty="0">
                <a:latin typeface="Calibri"/>
                <a:cs typeface="Calibri"/>
              </a:rPr>
              <a:t>is the </a:t>
            </a:r>
            <a:r>
              <a:rPr sz="2600" b="1" spc="-5" dirty="0">
                <a:solidFill>
                  <a:srgbClr val="FFFF00"/>
                </a:solidFill>
                <a:latin typeface="Calibri"/>
                <a:cs typeface="Calibri"/>
              </a:rPr>
              <a:t>number-one </a:t>
            </a:r>
            <a:r>
              <a:rPr sz="2600" spc="-5" dirty="0">
                <a:latin typeface="Calibri"/>
                <a:cs typeface="Calibri"/>
              </a:rPr>
              <a:t>contributor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burden </a:t>
            </a:r>
            <a:r>
              <a:rPr sz="2600" spc="-5" dirty="0">
                <a:latin typeface="Calibri"/>
                <a:cs typeface="Calibri"/>
              </a:rPr>
              <a:t>of disease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Africa south of </a:t>
            </a:r>
            <a:r>
              <a:rPr sz="2600" dirty="0">
                <a:latin typeface="Calibri"/>
                <a:cs typeface="Calibri"/>
              </a:rPr>
              <a:t> the </a:t>
            </a:r>
            <a:r>
              <a:rPr sz="2600" spc="-10" dirty="0">
                <a:latin typeface="Calibri"/>
                <a:cs typeface="Calibri"/>
              </a:rPr>
              <a:t>Sahara </a:t>
            </a:r>
            <a:r>
              <a:rPr sz="2600" dirty="0">
                <a:latin typeface="Calibri"/>
                <a:cs typeface="Calibri"/>
              </a:rPr>
              <a:t>and number </a:t>
            </a:r>
            <a:r>
              <a:rPr sz="2600" spc="-20" dirty="0">
                <a:latin typeface="Calibri"/>
                <a:cs typeface="Calibri"/>
              </a:rPr>
              <a:t>four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South </a:t>
            </a:r>
            <a:r>
              <a:rPr sz="2600" dirty="0">
                <a:latin typeface="Calibri"/>
                <a:cs typeface="Calibri"/>
              </a:rPr>
              <a:t>Asia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(Lim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al.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2012)</a:t>
            </a:r>
            <a:endParaRPr sz="2600">
              <a:latin typeface="Calibri"/>
              <a:cs typeface="Calibri"/>
            </a:endParaRPr>
          </a:p>
          <a:p>
            <a:pPr marL="266700" marR="138430" indent="-229235">
              <a:lnSpc>
                <a:spcPct val="91600"/>
              </a:lnSpc>
              <a:spcBef>
                <a:spcPts val="465"/>
              </a:spcBef>
              <a:buChar char="•"/>
              <a:tabLst>
                <a:tab pos="267335" algn="l"/>
                <a:tab pos="3112135" algn="l"/>
              </a:tabLst>
            </a:pPr>
            <a:r>
              <a:rPr sz="2600" spc="-15" dirty="0">
                <a:latin typeface="Calibri"/>
                <a:cs typeface="Calibri"/>
              </a:rPr>
              <a:t>Every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extra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5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kg/m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550" spc="15" baseline="26143" dirty="0">
                <a:latin typeface="Calibri"/>
                <a:cs typeface="Calibri"/>
              </a:rPr>
              <a:t>2	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5" dirty="0">
                <a:latin typeface="Calibri"/>
                <a:cs typeface="Calibri"/>
              </a:rPr>
              <a:t>BMI </a:t>
            </a:r>
            <a:r>
              <a:rPr sz="2600" spc="-5" dirty="0">
                <a:latin typeface="Calibri"/>
                <a:cs typeface="Calibri"/>
              </a:rPr>
              <a:t>increases </a:t>
            </a:r>
            <a:r>
              <a:rPr sz="2600" dirty="0">
                <a:latin typeface="Calibri"/>
                <a:cs typeface="Calibri"/>
              </a:rPr>
              <a:t> esophageal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cancer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risk</a:t>
            </a:r>
            <a:r>
              <a:rPr sz="2600" spc="-5" dirty="0">
                <a:latin typeface="Calibri"/>
                <a:cs typeface="Calibri"/>
              </a:rPr>
              <a:t> by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52%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colon</a:t>
            </a:r>
            <a:r>
              <a:rPr sz="2600" spc="-5" dirty="0">
                <a:latin typeface="Calibri"/>
                <a:cs typeface="Calibri"/>
              </a:rPr>
              <a:t> cancer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risk </a:t>
            </a:r>
            <a:r>
              <a:rPr sz="2600" spc="-5" dirty="0">
                <a:latin typeface="Calibri"/>
                <a:cs typeface="Calibri"/>
              </a:rPr>
              <a:t>by </a:t>
            </a:r>
            <a:r>
              <a:rPr sz="2600" b="1" spc="-5" dirty="0">
                <a:solidFill>
                  <a:srgbClr val="FFFF00"/>
                </a:solidFill>
                <a:latin typeface="Calibri"/>
                <a:cs typeface="Calibri"/>
              </a:rPr>
              <a:t>24%</a:t>
            </a:r>
            <a:r>
              <a:rPr sz="2600" spc="-5" dirty="0">
                <a:latin typeface="Calibri"/>
                <a:cs typeface="Calibri"/>
              </a:rPr>
              <a:t>, </a:t>
            </a:r>
            <a:r>
              <a:rPr sz="2600" spc="-30" dirty="0">
                <a:latin typeface="Calibri"/>
                <a:cs typeface="Calibri"/>
              </a:rPr>
              <a:t>women’s </a:t>
            </a:r>
            <a:r>
              <a:rPr sz="2600" dirty="0">
                <a:latin typeface="Calibri"/>
                <a:cs typeface="Calibri"/>
              </a:rPr>
              <a:t>endometrial </a:t>
            </a:r>
            <a:r>
              <a:rPr sz="2600" spc="-5" dirty="0">
                <a:latin typeface="Calibri"/>
                <a:cs typeface="Calibri"/>
              </a:rPr>
              <a:t>cancer </a:t>
            </a:r>
            <a:r>
              <a:rPr sz="2600" dirty="0">
                <a:latin typeface="Calibri"/>
                <a:cs typeface="Calibri"/>
              </a:rPr>
              <a:t> risk </a:t>
            </a:r>
            <a:r>
              <a:rPr sz="2600" spc="-5" dirty="0">
                <a:latin typeface="Calibri"/>
                <a:cs typeface="Calibri"/>
              </a:rPr>
              <a:t>by </a:t>
            </a:r>
            <a:r>
              <a:rPr sz="2600" b="1" spc="-5" dirty="0">
                <a:solidFill>
                  <a:srgbClr val="FFFF00"/>
                </a:solidFill>
                <a:latin typeface="Calibri"/>
                <a:cs typeface="Calibri"/>
              </a:rPr>
              <a:t>59%</a:t>
            </a:r>
            <a:r>
              <a:rPr sz="2600" spc="-5" dirty="0">
                <a:latin typeface="Calibri"/>
                <a:cs typeface="Calibri"/>
              </a:rPr>
              <a:t>,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gall </a:t>
            </a:r>
            <a:r>
              <a:rPr sz="2600" spc="-5" dirty="0">
                <a:latin typeface="Calibri"/>
                <a:cs typeface="Calibri"/>
              </a:rPr>
              <a:t>bladder cancer </a:t>
            </a:r>
            <a:r>
              <a:rPr sz="2600" dirty="0">
                <a:latin typeface="Calibri"/>
                <a:cs typeface="Calibri"/>
              </a:rPr>
              <a:t>risk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libri"/>
                <a:cs typeface="Calibri"/>
              </a:rPr>
              <a:t>59%</a:t>
            </a:r>
            <a:r>
              <a:rPr sz="26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(various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countries;</a:t>
            </a:r>
            <a:r>
              <a:rPr sz="2600" spc="-20" dirty="0">
                <a:latin typeface="Calibri"/>
                <a:cs typeface="Calibri"/>
              </a:rPr>
              <a:t> Wang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al.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2011).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095" y="3558920"/>
            <a:ext cx="174878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Times New Roman"/>
                <a:cs typeface="Times New Roman"/>
              </a:rPr>
              <a:t>M</a:t>
            </a:r>
            <a:r>
              <a:rPr sz="3300" b="1" spc="5" dirty="0">
                <a:latin typeface="Times New Roman"/>
                <a:cs typeface="Times New Roman"/>
              </a:rPr>
              <a:t>o</a:t>
            </a:r>
            <a:r>
              <a:rPr sz="3300" b="1" dirty="0">
                <a:latin typeface="Times New Roman"/>
                <a:cs typeface="Times New Roman"/>
              </a:rPr>
              <a:t>rt</a:t>
            </a:r>
            <a:r>
              <a:rPr sz="3300" b="1" spc="5" dirty="0">
                <a:latin typeface="Times New Roman"/>
                <a:cs typeface="Times New Roman"/>
              </a:rPr>
              <a:t>a</a:t>
            </a:r>
            <a:r>
              <a:rPr sz="3300" b="1" dirty="0">
                <a:latin typeface="Times New Roman"/>
                <a:cs typeface="Times New Roman"/>
              </a:rPr>
              <a:t>l</a:t>
            </a:r>
            <a:r>
              <a:rPr sz="3300" b="1" spc="-10" dirty="0">
                <a:latin typeface="Times New Roman"/>
                <a:cs typeface="Times New Roman"/>
              </a:rPr>
              <a:t>i</a:t>
            </a:r>
            <a:r>
              <a:rPr sz="3300" b="1" dirty="0">
                <a:latin typeface="Times New Roman"/>
                <a:cs typeface="Times New Roman"/>
              </a:rPr>
              <a:t>ty</a:t>
            </a:r>
            <a:endParaRPr sz="33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48661" y="1552955"/>
            <a:ext cx="6895465" cy="4742815"/>
            <a:chOff x="2248661" y="1552955"/>
            <a:chExt cx="6895465" cy="4742815"/>
          </a:xfrm>
        </p:grpSpPr>
        <p:sp>
          <p:nvSpPr>
            <p:cNvPr id="4" name="object 4"/>
            <p:cNvSpPr/>
            <p:nvPr/>
          </p:nvSpPr>
          <p:spPr>
            <a:xfrm>
              <a:off x="2261361" y="1617090"/>
              <a:ext cx="451484" cy="4492625"/>
            </a:xfrm>
            <a:custGeom>
              <a:avLst/>
              <a:gdLst/>
              <a:ahLst/>
              <a:cxnLst/>
              <a:rect l="l" t="t" r="r" b="b"/>
              <a:pathLst>
                <a:path w="451485" h="4492625">
                  <a:moveTo>
                    <a:pt x="451357" y="4492155"/>
                  </a:moveTo>
                  <a:lnTo>
                    <a:pt x="399588" y="4487982"/>
                  </a:lnTo>
                  <a:lnTo>
                    <a:pt x="352077" y="4476096"/>
                  </a:lnTo>
                  <a:lnTo>
                    <a:pt x="310175" y="4457445"/>
                  </a:lnTo>
                  <a:lnTo>
                    <a:pt x="275234" y="4432978"/>
                  </a:lnTo>
                  <a:lnTo>
                    <a:pt x="248604" y="4403643"/>
                  </a:lnTo>
                  <a:lnTo>
                    <a:pt x="225679" y="4334167"/>
                  </a:lnTo>
                  <a:lnTo>
                    <a:pt x="225679" y="2404110"/>
                  </a:lnTo>
                  <a:lnTo>
                    <a:pt x="219715" y="2367886"/>
                  </a:lnTo>
                  <a:lnTo>
                    <a:pt x="176083" y="2305298"/>
                  </a:lnTo>
                  <a:lnTo>
                    <a:pt x="141128" y="2280831"/>
                  </a:lnTo>
                  <a:lnTo>
                    <a:pt x="99225" y="2262181"/>
                  </a:lnTo>
                  <a:lnTo>
                    <a:pt x="51729" y="2250294"/>
                  </a:lnTo>
                  <a:lnTo>
                    <a:pt x="0" y="2246122"/>
                  </a:lnTo>
                  <a:lnTo>
                    <a:pt x="51729" y="2241949"/>
                  </a:lnTo>
                  <a:lnTo>
                    <a:pt x="99225" y="2230062"/>
                  </a:lnTo>
                  <a:lnTo>
                    <a:pt x="141128" y="2211412"/>
                  </a:lnTo>
                  <a:lnTo>
                    <a:pt x="176083" y="2186945"/>
                  </a:lnTo>
                  <a:lnTo>
                    <a:pt x="202731" y="2157610"/>
                  </a:lnTo>
                  <a:lnTo>
                    <a:pt x="225679" y="2088134"/>
                  </a:lnTo>
                  <a:lnTo>
                    <a:pt x="225679" y="157987"/>
                  </a:lnTo>
                  <a:lnTo>
                    <a:pt x="231635" y="121764"/>
                  </a:lnTo>
                  <a:lnTo>
                    <a:pt x="275234" y="59176"/>
                  </a:lnTo>
                  <a:lnTo>
                    <a:pt x="310175" y="34709"/>
                  </a:lnTo>
                  <a:lnTo>
                    <a:pt x="352077" y="16059"/>
                  </a:lnTo>
                  <a:lnTo>
                    <a:pt x="399588" y="4172"/>
                  </a:lnTo>
                  <a:lnTo>
                    <a:pt x="451357" y="0"/>
                  </a:lnTo>
                </a:path>
              </a:pathLst>
            </a:custGeom>
            <a:ln w="25400">
              <a:solidFill>
                <a:srgbClr val="993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815" y="1552955"/>
              <a:ext cx="6425183" cy="47426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06979" y="1668856"/>
            <a:ext cx="5768340" cy="42894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marR="290195" indent="-287020">
              <a:lnSpc>
                <a:spcPct val="91600"/>
              </a:lnSpc>
              <a:spcBef>
                <a:spcPts val="434"/>
              </a:spcBef>
              <a:buChar char="•"/>
              <a:tabLst>
                <a:tab pos="299720" algn="l"/>
              </a:tabLst>
            </a:pPr>
            <a:r>
              <a:rPr sz="3300" spc="-10" dirty="0">
                <a:latin typeface="Calibri"/>
                <a:cs typeface="Calibri"/>
              </a:rPr>
              <a:t>45% </a:t>
            </a:r>
            <a:r>
              <a:rPr sz="3300" spc="-5" dirty="0">
                <a:latin typeface="Calibri"/>
                <a:cs typeface="Calibri"/>
              </a:rPr>
              <a:t>of </a:t>
            </a:r>
            <a:r>
              <a:rPr sz="3300" spc="-10" dirty="0">
                <a:latin typeface="Calibri"/>
                <a:cs typeface="Calibri"/>
              </a:rPr>
              <a:t>under-five </a:t>
            </a:r>
            <a:r>
              <a:rPr sz="3300" spc="-5" dirty="0">
                <a:latin typeface="Calibri"/>
                <a:cs typeface="Calibri"/>
              </a:rPr>
              <a:t>mortality </a:t>
            </a:r>
            <a:r>
              <a:rPr sz="3300" dirty="0">
                <a:latin typeface="Calibri"/>
                <a:cs typeface="Calibri"/>
              </a:rPr>
              <a:t>is 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attributable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to</a:t>
            </a:r>
            <a:r>
              <a:rPr sz="3300" spc="-10" dirty="0">
                <a:latin typeface="Calibri"/>
                <a:cs typeface="Calibri"/>
              </a:rPr>
              <a:t> under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nutrition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(Black</a:t>
            </a:r>
            <a:r>
              <a:rPr sz="3300" spc="-10" dirty="0">
                <a:latin typeface="Calibri"/>
                <a:cs typeface="Calibri"/>
              </a:rPr>
              <a:t> et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al.2013)</a:t>
            </a:r>
            <a:endParaRPr sz="3300">
              <a:latin typeface="Calibri"/>
              <a:cs typeface="Calibri"/>
            </a:endParaRPr>
          </a:p>
          <a:p>
            <a:pPr marL="299085" marR="5080" indent="-287020">
              <a:lnSpc>
                <a:spcPct val="91500"/>
              </a:lnSpc>
              <a:spcBef>
                <a:spcPts val="615"/>
              </a:spcBef>
              <a:buFont typeface="Calibri"/>
              <a:buChar char="•"/>
              <a:tabLst>
                <a:tab pos="393065" algn="l"/>
                <a:tab pos="393700" algn="l"/>
              </a:tabLst>
            </a:pPr>
            <a:r>
              <a:rPr dirty="0"/>
              <a:t>	</a:t>
            </a:r>
            <a:r>
              <a:rPr sz="3300" spc="-10" dirty="0">
                <a:latin typeface="Calibri"/>
                <a:cs typeface="Calibri"/>
              </a:rPr>
              <a:t>300,000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deaths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per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year</a:t>
            </a:r>
            <a:r>
              <a:rPr sz="3300" dirty="0">
                <a:latin typeface="Calibri"/>
                <a:cs typeface="Calibri"/>
              </a:rPr>
              <a:t> in 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children </a:t>
            </a:r>
            <a:r>
              <a:rPr sz="3300" spc="-15" dirty="0">
                <a:latin typeface="Calibri"/>
                <a:cs typeface="Calibri"/>
              </a:rPr>
              <a:t>younger </a:t>
            </a:r>
            <a:r>
              <a:rPr sz="3300" dirty="0">
                <a:latin typeface="Calibri"/>
                <a:cs typeface="Calibri"/>
              </a:rPr>
              <a:t>than 5 </a:t>
            </a:r>
            <a:r>
              <a:rPr sz="3300" spc="-20" dirty="0">
                <a:latin typeface="Calibri"/>
                <a:cs typeface="Calibri"/>
              </a:rPr>
              <a:t>years </a:t>
            </a:r>
            <a:r>
              <a:rPr sz="3300" dirty="0">
                <a:latin typeface="Calibri"/>
                <a:cs typeface="Calibri"/>
              </a:rPr>
              <a:t>in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developing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countries</a:t>
            </a:r>
            <a:r>
              <a:rPr sz="3300" dirty="0">
                <a:latin typeface="Calibri"/>
                <a:cs typeface="Calibri"/>
              </a:rPr>
              <a:t> and 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contributes</a:t>
            </a:r>
            <a:r>
              <a:rPr sz="3300" spc="2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indirectly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to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more 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than </a:t>
            </a:r>
            <a:r>
              <a:rPr sz="3300" spc="-5" dirty="0">
                <a:latin typeface="Calibri"/>
                <a:cs typeface="Calibri"/>
              </a:rPr>
              <a:t>half </a:t>
            </a:r>
            <a:r>
              <a:rPr sz="3300" dirty="0">
                <a:latin typeface="Calibri"/>
                <a:cs typeface="Calibri"/>
              </a:rPr>
              <a:t>the </a:t>
            </a:r>
            <a:r>
              <a:rPr sz="3300" spc="-10" dirty="0">
                <a:latin typeface="Calibri"/>
                <a:cs typeface="Calibri"/>
              </a:rPr>
              <a:t>deaths </a:t>
            </a:r>
            <a:r>
              <a:rPr sz="3300" dirty="0">
                <a:latin typeface="Calibri"/>
                <a:cs typeface="Calibri"/>
              </a:rPr>
              <a:t>in 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childhood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worldwide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823" y="3128225"/>
            <a:ext cx="8666480" cy="3482340"/>
            <a:chOff x="238823" y="3128225"/>
            <a:chExt cx="8666480" cy="3482340"/>
          </a:xfrm>
        </p:grpSpPr>
        <p:sp>
          <p:nvSpPr>
            <p:cNvPr id="3" name="object 3"/>
            <p:cNvSpPr/>
            <p:nvPr/>
          </p:nvSpPr>
          <p:spPr>
            <a:xfrm>
              <a:off x="251523" y="3140925"/>
              <a:ext cx="8641080" cy="3456940"/>
            </a:xfrm>
            <a:custGeom>
              <a:avLst/>
              <a:gdLst/>
              <a:ahLst/>
              <a:cxnLst/>
              <a:rect l="l" t="t" r="r" b="b"/>
              <a:pathLst>
                <a:path w="8641080" h="3456940">
                  <a:moveTo>
                    <a:pt x="8640953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8640953" y="3456432"/>
                  </a:lnTo>
                  <a:lnTo>
                    <a:pt x="8640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23" y="3140925"/>
              <a:ext cx="8641080" cy="3456940"/>
            </a:xfrm>
            <a:custGeom>
              <a:avLst/>
              <a:gdLst/>
              <a:ahLst/>
              <a:cxnLst/>
              <a:rect l="l" t="t" r="r" b="b"/>
              <a:pathLst>
                <a:path w="8641080" h="3456940">
                  <a:moveTo>
                    <a:pt x="0" y="3456432"/>
                  </a:moveTo>
                  <a:lnTo>
                    <a:pt x="8640953" y="3456432"/>
                  </a:lnTo>
                  <a:lnTo>
                    <a:pt x="8640953" y="0"/>
                  </a:lnTo>
                  <a:lnTo>
                    <a:pt x="0" y="0"/>
                  </a:lnTo>
                  <a:lnTo>
                    <a:pt x="0" y="3456432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1724" y="3193160"/>
            <a:ext cx="8457565" cy="33254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risk of death associated </a:t>
            </a:r>
            <a:r>
              <a:rPr sz="2400" b="1" spc="-5" dirty="0">
                <a:latin typeface="Times New Roman"/>
                <a:cs typeface="Times New Roman"/>
              </a:rPr>
              <a:t>with </a:t>
            </a:r>
            <a:r>
              <a:rPr sz="2400" b="1" dirty="0">
                <a:latin typeface="Times New Roman"/>
                <a:cs typeface="Times New Roman"/>
              </a:rPr>
              <a:t>poor nutritional status </a:t>
            </a:r>
            <a:r>
              <a:rPr sz="2400" b="1" spc="-5" dirty="0">
                <a:latin typeface="Times New Roman"/>
                <a:cs typeface="Times New Roman"/>
              </a:rPr>
              <a:t>is </a:t>
            </a:r>
            <a:r>
              <a:rPr sz="2400" b="1" dirty="0">
                <a:latin typeface="Times New Roman"/>
                <a:cs typeface="Times New Roman"/>
              </a:rPr>
              <a:t> determined largely </a:t>
            </a:r>
            <a:r>
              <a:rPr sz="2400" b="1" spc="-5" dirty="0">
                <a:latin typeface="Times New Roman"/>
                <a:cs typeface="Times New Roman"/>
              </a:rPr>
              <a:t>by disease patterns. In </a:t>
            </a:r>
            <a:r>
              <a:rPr sz="2400" b="1" dirty="0">
                <a:latin typeface="Times New Roman"/>
                <a:cs typeface="Times New Roman"/>
              </a:rPr>
              <a:t>emergencies, </a:t>
            </a:r>
            <a:r>
              <a:rPr sz="2400" b="1" spc="-10" dirty="0">
                <a:latin typeface="Times New Roman"/>
                <a:cs typeface="Times New Roman"/>
              </a:rPr>
              <a:t>exposure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disease </a:t>
            </a:r>
            <a:r>
              <a:rPr sz="2400" b="1" dirty="0">
                <a:latin typeface="Times New Roman"/>
                <a:cs typeface="Times New Roman"/>
              </a:rPr>
              <a:t>often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increases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as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health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environment deteriorates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while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malnutrition itself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increases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incidence, duration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severity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infection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431165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Deaths in </a:t>
            </a:r>
            <a:r>
              <a:rPr sz="2400" b="1" dirty="0">
                <a:latin typeface="Times New Roman"/>
                <a:cs typeface="Times New Roman"/>
              </a:rPr>
              <a:t>emergencies </a:t>
            </a:r>
            <a:r>
              <a:rPr sz="2400" b="1" spc="-20" dirty="0">
                <a:latin typeface="Times New Roman"/>
                <a:cs typeface="Times New Roman"/>
              </a:rPr>
              <a:t>are </a:t>
            </a:r>
            <a:r>
              <a:rPr sz="2400" b="1" spc="-10" dirty="0">
                <a:latin typeface="Times New Roman"/>
                <a:cs typeface="Times New Roman"/>
              </a:rPr>
              <a:t>therefore </a:t>
            </a:r>
            <a:r>
              <a:rPr sz="2400" b="1" dirty="0">
                <a:latin typeface="Times New Roman"/>
                <a:cs typeface="Times New Roman"/>
              </a:rPr>
              <a:t>often a combination of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illness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malnutrition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due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greater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incidence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endemic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diseases</a:t>
            </a:r>
            <a:r>
              <a:rPr sz="2400" b="1" dirty="0">
                <a:latin typeface="Times New Roman"/>
                <a:cs typeface="Times New Roman"/>
              </a:rPr>
              <a:t>, for example malaria, diarrhea, measles, acute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respiratory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infection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dirty="0">
                <a:latin typeface="Times New Roman"/>
                <a:cs typeface="Times New Roman"/>
              </a:rPr>
              <a:t> HIV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8196" y="167639"/>
            <a:ext cx="2971800" cy="28879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56307" y="1051941"/>
            <a:ext cx="1678939" cy="9899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indent="298450">
              <a:lnSpc>
                <a:spcPts val="3520"/>
              </a:lnSpc>
              <a:spcBef>
                <a:spcPts val="680"/>
              </a:spcBef>
            </a:pPr>
            <a:r>
              <a:rPr sz="3400" spc="-10" dirty="0">
                <a:solidFill>
                  <a:srgbClr val="000000"/>
                </a:solidFill>
              </a:rPr>
              <a:t>Under </a:t>
            </a:r>
            <a:r>
              <a:rPr sz="3400" spc="-5" dirty="0">
                <a:solidFill>
                  <a:srgbClr val="000000"/>
                </a:solidFill>
              </a:rPr>
              <a:t> n</a:t>
            </a:r>
            <a:r>
              <a:rPr sz="3400" spc="-20" dirty="0">
                <a:solidFill>
                  <a:srgbClr val="000000"/>
                </a:solidFill>
              </a:rPr>
              <a:t>u</a:t>
            </a:r>
            <a:r>
              <a:rPr sz="3400" spc="-5" dirty="0">
                <a:solidFill>
                  <a:srgbClr val="000000"/>
                </a:solidFill>
              </a:rPr>
              <a:t>trition</a:t>
            </a:r>
            <a:endParaRPr sz="34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9432" y="167639"/>
            <a:ext cx="2897123" cy="28879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65750" y="1275410"/>
            <a:ext cx="18002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latin typeface="Times New Roman"/>
                <a:cs typeface="Times New Roman"/>
              </a:rPr>
              <a:t>Mortality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188683"/>
            <a:ext cx="8424926" cy="63366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823" y="247992"/>
            <a:ext cx="8666480" cy="5930265"/>
            <a:chOff x="238823" y="247992"/>
            <a:chExt cx="8666480" cy="5930265"/>
          </a:xfrm>
        </p:grpSpPr>
        <p:sp>
          <p:nvSpPr>
            <p:cNvPr id="3" name="object 3"/>
            <p:cNvSpPr/>
            <p:nvPr/>
          </p:nvSpPr>
          <p:spPr>
            <a:xfrm>
              <a:off x="251523" y="260692"/>
              <a:ext cx="8641080" cy="5904865"/>
            </a:xfrm>
            <a:custGeom>
              <a:avLst/>
              <a:gdLst/>
              <a:ahLst/>
              <a:cxnLst/>
              <a:rect l="l" t="t" r="r" b="b"/>
              <a:pathLst>
                <a:path w="8641080" h="5904865">
                  <a:moveTo>
                    <a:pt x="8640953" y="0"/>
                  </a:moveTo>
                  <a:lnTo>
                    <a:pt x="0" y="0"/>
                  </a:lnTo>
                  <a:lnTo>
                    <a:pt x="0" y="5904610"/>
                  </a:lnTo>
                  <a:lnTo>
                    <a:pt x="8640953" y="5904610"/>
                  </a:lnTo>
                  <a:lnTo>
                    <a:pt x="8640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23" y="260692"/>
              <a:ext cx="8641080" cy="5904865"/>
            </a:xfrm>
            <a:custGeom>
              <a:avLst/>
              <a:gdLst/>
              <a:ahLst/>
              <a:cxnLst/>
              <a:rect l="l" t="t" r="r" b="b"/>
              <a:pathLst>
                <a:path w="8641080" h="5904865">
                  <a:moveTo>
                    <a:pt x="0" y="5904610"/>
                  </a:moveTo>
                  <a:lnTo>
                    <a:pt x="8640953" y="5904610"/>
                  </a:lnTo>
                  <a:lnTo>
                    <a:pt x="8640953" y="0"/>
                  </a:lnTo>
                  <a:lnTo>
                    <a:pt x="0" y="0"/>
                  </a:lnTo>
                  <a:lnTo>
                    <a:pt x="0" y="5904610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0200" y="279857"/>
            <a:ext cx="8425815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Malnutrition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broad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term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commonly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 </a:t>
            </a:r>
            <a:r>
              <a:rPr sz="3200" spc="-7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alternative to under nutrition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but technically it also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refers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over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nutrition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2700" marR="4572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imes New Roman"/>
                <a:cs typeface="Times New Roman"/>
              </a:rPr>
              <a:t>People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malnurished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their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diet </a:t>
            </a:r>
            <a:r>
              <a:rPr sz="3200" spc="-10" dirty="0">
                <a:latin typeface="Times New Roman"/>
                <a:cs typeface="Times New Roman"/>
              </a:rPr>
              <a:t>doesn’t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provide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adequate calories and protein for growth and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maintenance or they are unable to fully utilize the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food they eat due to illness </a:t>
            </a:r>
            <a:r>
              <a:rPr sz="3200" spc="5" dirty="0">
                <a:latin typeface="Times New Roman"/>
                <a:cs typeface="Times New Roman"/>
              </a:rPr>
              <a:t>(under </a:t>
            </a:r>
            <a:r>
              <a:rPr sz="3200" dirty="0">
                <a:latin typeface="Times New Roman"/>
                <a:cs typeface="Times New Roman"/>
              </a:rPr>
              <a:t>nutrition). They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 also malnurished if they consume too many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calories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(over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nutrition).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(UNICEF)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0080" y="5058155"/>
            <a:ext cx="7792720" cy="1030605"/>
            <a:chOff x="640080" y="5058155"/>
            <a:chExt cx="7792720" cy="10306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" y="5064251"/>
              <a:ext cx="2391156" cy="10241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976" y="5251703"/>
              <a:ext cx="1773936" cy="7010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0833" y="5440933"/>
              <a:ext cx="1266964" cy="2807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659" y="5064251"/>
              <a:ext cx="2392680" cy="10241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3715" y="5202935"/>
              <a:ext cx="1499615" cy="8138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2066" y="5441695"/>
              <a:ext cx="899287" cy="2458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9612" y="5058155"/>
              <a:ext cx="2392680" cy="10241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0508" y="5245607"/>
              <a:ext cx="1776984" cy="7010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79870" y="5435726"/>
              <a:ext cx="1262126" cy="228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4" y="116666"/>
            <a:ext cx="8929370" cy="6624955"/>
            <a:chOff x="107504" y="116666"/>
            <a:chExt cx="8929370" cy="6624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4" y="116666"/>
              <a:ext cx="8928989" cy="66247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9514" y="5517261"/>
              <a:ext cx="1872614" cy="432434"/>
            </a:xfrm>
            <a:custGeom>
              <a:avLst/>
              <a:gdLst/>
              <a:ahLst/>
              <a:cxnLst/>
              <a:rect l="l" t="t" r="r" b="b"/>
              <a:pathLst>
                <a:path w="1872614" h="432435">
                  <a:moveTo>
                    <a:pt x="0" y="215988"/>
                  </a:moveTo>
                  <a:lnTo>
                    <a:pt x="24722" y="166459"/>
                  </a:lnTo>
                  <a:lnTo>
                    <a:pt x="66940" y="135618"/>
                  </a:lnTo>
                  <a:lnTo>
                    <a:pt x="127803" y="106967"/>
                  </a:lnTo>
                  <a:lnTo>
                    <a:pt x="164707" y="93584"/>
                  </a:lnTo>
                  <a:lnTo>
                    <a:pt x="205649" y="80891"/>
                  </a:lnTo>
                  <a:lnTo>
                    <a:pt x="250419" y="68939"/>
                  </a:lnTo>
                  <a:lnTo>
                    <a:pt x="298810" y="57774"/>
                  </a:lnTo>
                  <a:lnTo>
                    <a:pt x="350615" y="47445"/>
                  </a:lnTo>
                  <a:lnTo>
                    <a:pt x="405624" y="37999"/>
                  </a:lnTo>
                  <a:lnTo>
                    <a:pt x="463630" y="29485"/>
                  </a:lnTo>
                  <a:lnTo>
                    <a:pt x="524425" y="21950"/>
                  </a:lnTo>
                  <a:lnTo>
                    <a:pt x="587801" y="15443"/>
                  </a:lnTo>
                  <a:lnTo>
                    <a:pt x="653549" y="10011"/>
                  </a:lnTo>
                  <a:lnTo>
                    <a:pt x="721461" y="5703"/>
                  </a:lnTo>
                  <a:lnTo>
                    <a:pt x="791330" y="2566"/>
                  </a:lnTo>
                  <a:lnTo>
                    <a:pt x="862947" y="649"/>
                  </a:lnTo>
                  <a:lnTo>
                    <a:pt x="936104" y="0"/>
                  </a:lnTo>
                  <a:lnTo>
                    <a:pt x="1009256" y="649"/>
                  </a:lnTo>
                  <a:lnTo>
                    <a:pt x="1080868" y="2566"/>
                  </a:lnTo>
                  <a:lnTo>
                    <a:pt x="1150732" y="5703"/>
                  </a:lnTo>
                  <a:lnTo>
                    <a:pt x="1218641" y="10011"/>
                  </a:lnTo>
                  <a:lnTo>
                    <a:pt x="1284386" y="15443"/>
                  </a:lnTo>
                  <a:lnTo>
                    <a:pt x="1347758" y="21950"/>
                  </a:lnTo>
                  <a:lnTo>
                    <a:pt x="1408550" y="29485"/>
                  </a:lnTo>
                  <a:lnTo>
                    <a:pt x="1466554" y="37999"/>
                  </a:lnTo>
                  <a:lnTo>
                    <a:pt x="1521562" y="47445"/>
                  </a:lnTo>
                  <a:lnTo>
                    <a:pt x="1573365" y="57774"/>
                  </a:lnTo>
                  <a:lnTo>
                    <a:pt x="1621755" y="68939"/>
                  </a:lnTo>
                  <a:lnTo>
                    <a:pt x="1666524" y="80891"/>
                  </a:lnTo>
                  <a:lnTo>
                    <a:pt x="1707464" y="93584"/>
                  </a:lnTo>
                  <a:lnTo>
                    <a:pt x="1744368" y="106967"/>
                  </a:lnTo>
                  <a:lnTo>
                    <a:pt x="1805230" y="135618"/>
                  </a:lnTo>
                  <a:lnTo>
                    <a:pt x="1847447" y="166459"/>
                  </a:lnTo>
                  <a:lnTo>
                    <a:pt x="1869354" y="199107"/>
                  </a:lnTo>
                  <a:lnTo>
                    <a:pt x="1872170" y="215988"/>
                  </a:lnTo>
                  <a:lnTo>
                    <a:pt x="1869354" y="232872"/>
                  </a:lnTo>
                  <a:lnTo>
                    <a:pt x="1847447" y="265524"/>
                  </a:lnTo>
                  <a:lnTo>
                    <a:pt x="1805230" y="296370"/>
                  </a:lnTo>
                  <a:lnTo>
                    <a:pt x="1744368" y="325025"/>
                  </a:lnTo>
                  <a:lnTo>
                    <a:pt x="1707464" y="338411"/>
                  </a:lnTo>
                  <a:lnTo>
                    <a:pt x="1666524" y="351106"/>
                  </a:lnTo>
                  <a:lnTo>
                    <a:pt x="1621755" y="363061"/>
                  </a:lnTo>
                  <a:lnTo>
                    <a:pt x="1573365" y="374228"/>
                  </a:lnTo>
                  <a:lnTo>
                    <a:pt x="1521562" y="384559"/>
                  </a:lnTo>
                  <a:lnTo>
                    <a:pt x="1466554" y="394007"/>
                  </a:lnTo>
                  <a:lnTo>
                    <a:pt x="1408550" y="402523"/>
                  </a:lnTo>
                  <a:lnTo>
                    <a:pt x="1347758" y="410060"/>
                  </a:lnTo>
                  <a:lnTo>
                    <a:pt x="1284386" y="416568"/>
                  </a:lnTo>
                  <a:lnTo>
                    <a:pt x="1218641" y="422001"/>
                  </a:lnTo>
                  <a:lnTo>
                    <a:pt x="1150732" y="426310"/>
                  </a:lnTo>
                  <a:lnTo>
                    <a:pt x="1080868" y="429448"/>
                  </a:lnTo>
                  <a:lnTo>
                    <a:pt x="1009256" y="431366"/>
                  </a:lnTo>
                  <a:lnTo>
                    <a:pt x="936104" y="432015"/>
                  </a:lnTo>
                  <a:lnTo>
                    <a:pt x="862947" y="431366"/>
                  </a:lnTo>
                  <a:lnTo>
                    <a:pt x="791330" y="429448"/>
                  </a:lnTo>
                  <a:lnTo>
                    <a:pt x="721461" y="426310"/>
                  </a:lnTo>
                  <a:lnTo>
                    <a:pt x="653549" y="422001"/>
                  </a:lnTo>
                  <a:lnTo>
                    <a:pt x="587801" y="416568"/>
                  </a:lnTo>
                  <a:lnTo>
                    <a:pt x="524425" y="410060"/>
                  </a:lnTo>
                  <a:lnTo>
                    <a:pt x="463630" y="402523"/>
                  </a:lnTo>
                  <a:lnTo>
                    <a:pt x="405624" y="394007"/>
                  </a:lnTo>
                  <a:lnTo>
                    <a:pt x="350615" y="384559"/>
                  </a:lnTo>
                  <a:lnTo>
                    <a:pt x="298810" y="374228"/>
                  </a:lnTo>
                  <a:lnTo>
                    <a:pt x="250419" y="363061"/>
                  </a:lnTo>
                  <a:lnTo>
                    <a:pt x="205649" y="351106"/>
                  </a:lnTo>
                  <a:lnTo>
                    <a:pt x="164707" y="338411"/>
                  </a:lnTo>
                  <a:lnTo>
                    <a:pt x="127803" y="325025"/>
                  </a:lnTo>
                  <a:lnTo>
                    <a:pt x="66940" y="296370"/>
                  </a:lnTo>
                  <a:lnTo>
                    <a:pt x="24722" y="265524"/>
                  </a:lnTo>
                  <a:lnTo>
                    <a:pt x="2816" y="232872"/>
                  </a:lnTo>
                  <a:lnTo>
                    <a:pt x="0" y="21598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510" y="956817"/>
            <a:ext cx="1626870" cy="7924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313690">
              <a:lnSpc>
                <a:spcPts val="2800"/>
              </a:lnSpc>
              <a:spcBef>
                <a:spcPts val="560"/>
              </a:spcBef>
            </a:pPr>
            <a:r>
              <a:rPr sz="2700" b="1" dirty="0">
                <a:latin typeface="Times New Roman"/>
                <a:cs typeface="Times New Roman"/>
              </a:rPr>
              <a:t>School </a:t>
            </a:r>
            <a:r>
              <a:rPr sz="2700" b="1" spc="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att</a:t>
            </a:r>
            <a:r>
              <a:rPr sz="2700" b="1" spc="10" dirty="0">
                <a:latin typeface="Times New Roman"/>
                <a:cs typeface="Times New Roman"/>
              </a:rPr>
              <a:t>a</a:t>
            </a:r>
            <a:r>
              <a:rPr sz="2700" b="1" spc="-5" dirty="0">
                <a:latin typeface="Times New Roman"/>
                <a:cs typeface="Times New Roman"/>
              </a:rPr>
              <a:t>inment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29179" y="278891"/>
            <a:ext cx="6635115" cy="2326005"/>
            <a:chOff x="2329179" y="278891"/>
            <a:chExt cx="6635115" cy="2326005"/>
          </a:xfrm>
        </p:grpSpPr>
        <p:sp>
          <p:nvSpPr>
            <p:cNvPr id="4" name="object 4"/>
            <p:cNvSpPr/>
            <p:nvPr/>
          </p:nvSpPr>
          <p:spPr>
            <a:xfrm>
              <a:off x="2341879" y="321563"/>
              <a:ext cx="431800" cy="2130425"/>
            </a:xfrm>
            <a:custGeom>
              <a:avLst/>
              <a:gdLst/>
              <a:ahLst/>
              <a:cxnLst/>
              <a:rect l="l" t="t" r="r" b="b"/>
              <a:pathLst>
                <a:path w="431800" h="2130425">
                  <a:moveTo>
                    <a:pt x="431545" y="2130043"/>
                  </a:moveTo>
                  <a:lnTo>
                    <a:pt x="374199" y="2124652"/>
                  </a:lnTo>
                  <a:lnTo>
                    <a:pt x="322659" y="2109437"/>
                  </a:lnTo>
                  <a:lnTo>
                    <a:pt x="278987" y="2085832"/>
                  </a:lnTo>
                  <a:lnTo>
                    <a:pt x="245241" y="2055273"/>
                  </a:lnTo>
                  <a:lnTo>
                    <a:pt x="223483" y="2019198"/>
                  </a:lnTo>
                  <a:lnTo>
                    <a:pt x="215772" y="1979040"/>
                  </a:lnTo>
                  <a:lnTo>
                    <a:pt x="215772" y="1216151"/>
                  </a:lnTo>
                  <a:lnTo>
                    <a:pt x="208062" y="1175985"/>
                  </a:lnTo>
                  <a:lnTo>
                    <a:pt x="186304" y="1139886"/>
                  </a:lnTo>
                  <a:lnTo>
                    <a:pt x="152558" y="1109297"/>
                  </a:lnTo>
                  <a:lnTo>
                    <a:pt x="108886" y="1085661"/>
                  </a:lnTo>
                  <a:lnTo>
                    <a:pt x="57346" y="1070422"/>
                  </a:lnTo>
                  <a:lnTo>
                    <a:pt x="0" y="1065021"/>
                  </a:lnTo>
                  <a:lnTo>
                    <a:pt x="57346" y="1059622"/>
                  </a:lnTo>
                  <a:lnTo>
                    <a:pt x="108886" y="1044386"/>
                  </a:lnTo>
                  <a:lnTo>
                    <a:pt x="152558" y="1020762"/>
                  </a:lnTo>
                  <a:lnTo>
                    <a:pt x="186304" y="990195"/>
                  </a:lnTo>
                  <a:lnTo>
                    <a:pt x="208062" y="954132"/>
                  </a:lnTo>
                  <a:lnTo>
                    <a:pt x="215772" y="914018"/>
                  </a:lnTo>
                  <a:lnTo>
                    <a:pt x="215772" y="151129"/>
                  </a:lnTo>
                  <a:lnTo>
                    <a:pt x="223483" y="110963"/>
                  </a:lnTo>
                  <a:lnTo>
                    <a:pt x="245241" y="74864"/>
                  </a:lnTo>
                  <a:lnTo>
                    <a:pt x="278987" y="44275"/>
                  </a:lnTo>
                  <a:lnTo>
                    <a:pt x="322659" y="20639"/>
                  </a:lnTo>
                  <a:lnTo>
                    <a:pt x="374199" y="5400"/>
                  </a:lnTo>
                  <a:lnTo>
                    <a:pt x="431545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6539" y="278891"/>
              <a:ext cx="6167627" cy="232562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36823" y="374091"/>
            <a:ext cx="5614670" cy="19450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sz="2700" spc="-10" dirty="0">
                <a:latin typeface="Calibri"/>
                <a:cs typeface="Calibri"/>
              </a:rPr>
              <a:t>Improving </a:t>
            </a:r>
            <a:r>
              <a:rPr sz="2700" dirty="0">
                <a:latin typeface="Calibri"/>
                <a:cs typeface="Calibri"/>
              </a:rPr>
              <a:t>linear </a:t>
            </a:r>
            <a:r>
              <a:rPr sz="2700" spc="-15" dirty="0">
                <a:latin typeface="Calibri"/>
                <a:cs typeface="Calibri"/>
              </a:rPr>
              <a:t>growth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for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children </a:t>
            </a:r>
            <a:r>
              <a:rPr sz="2700" spc="-5" dirty="0">
                <a:latin typeface="Calibri"/>
                <a:cs typeface="Calibri"/>
              </a:rPr>
              <a:t> under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age two by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standard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deviation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adds about </a:t>
            </a:r>
            <a:r>
              <a:rPr sz="2700" spc="-5" dirty="0">
                <a:latin typeface="Calibri"/>
                <a:cs typeface="Calibri"/>
              </a:rPr>
              <a:t>half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5" dirty="0">
                <a:latin typeface="Calibri"/>
                <a:cs typeface="Calibri"/>
              </a:rPr>
              <a:t>grade to </a:t>
            </a:r>
            <a:r>
              <a:rPr sz="2700" spc="-5" dirty="0">
                <a:latin typeface="Calibri"/>
                <a:cs typeface="Calibri"/>
              </a:rPr>
              <a:t>school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attainment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(multicountry;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Adair</a:t>
            </a:r>
            <a:r>
              <a:rPr sz="2700" spc="-10" dirty="0">
                <a:latin typeface="Calibri"/>
                <a:cs typeface="Calibri"/>
              </a:rPr>
              <a:t> et </a:t>
            </a:r>
            <a:r>
              <a:rPr sz="2700" spc="-5" dirty="0">
                <a:latin typeface="Calibri"/>
                <a:cs typeface="Calibri"/>
              </a:rPr>
              <a:t> al.2013)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3972305"/>
            <a:ext cx="1638300" cy="11474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065" marR="5080" algn="ctr">
              <a:lnSpc>
                <a:spcPts val="2800"/>
              </a:lnSpc>
              <a:spcBef>
                <a:spcPts val="560"/>
              </a:spcBef>
            </a:pPr>
            <a:r>
              <a:rPr sz="2700" b="1" dirty="0">
                <a:latin typeface="Times New Roman"/>
                <a:cs typeface="Times New Roman"/>
              </a:rPr>
              <a:t>Pe</a:t>
            </a:r>
            <a:r>
              <a:rPr sz="2700" b="1" spc="-55" dirty="0">
                <a:latin typeface="Times New Roman"/>
                <a:cs typeface="Times New Roman"/>
              </a:rPr>
              <a:t>r</a:t>
            </a:r>
            <a:r>
              <a:rPr sz="2700" b="1" dirty="0">
                <a:latin typeface="Times New Roman"/>
                <a:cs typeface="Times New Roman"/>
              </a:rPr>
              <a:t>cent</a:t>
            </a:r>
            <a:r>
              <a:rPr sz="2700" b="1" spc="5" dirty="0">
                <a:latin typeface="Times New Roman"/>
                <a:cs typeface="Times New Roman"/>
              </a:rPr>
              <a:t>a</a:t>
            </a:r>
            <a:r>
              <a:rPr sz="2700" b="1" dirty="0">
                <a:latin typeface="Times New Roman"/>
                <a:cs typeface="Times New Roman"/>
              </a:rPr>
              <a:t>ge  of national </a:t>
            </a:r>
            <a:r>
              <a:rPr sz="2700" b="1" spc="-66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income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29179" y="2497835"/>
            <a:ext cx="6649084" cy="4272280"/>
            <a:chOff x="2329179" y="2497835"/>
            <a:chExt cx="6649084" cy="4272280"/>
          </a:xfrm>
        </p:grpSpPr>
        <p:sp>
          <p:nvSpPr>
            <p:cNvPr id="9" name="object 9"/>
            <p:cNvSpPr/>
            <p:nvPr/>
          </p:nvSpPr>
          <p:spPr>
            <a:xfrm>
              <a:off x="2341879" y="2548762"/>
              <a:ext cx="431800" cy="4060190"/>
            </a:xfrm>
            <a:custGeom>
              <a:avLst/>
              <a:gdLst/>
              <a:ahLst/>
              <a:cxnLst/>
              <a:rect l="l" t="t" r="r" b="b"/>
              <a:pathLst>
                <a:path w="431800" h="4060190">
                  <a:moveTo>
                    <a:pt x="431545" y="4059669"/>
                  </a:moveTo>
                  <a:lnTo>
                    <a:pt x="374199" y="4054273"/>
                  </a:lnTo>
                  <a:lnTo>
                    <a:pt x="322659" y="4039045"/>
                  </a:lnTo>
                  <a:lnTo>
                    <a:pt x="278987" y="4015425"/>
                  </a:lnTo>
                  <a:lnTo>
                    <a:pt x="245241" y="3984852"/>
                  </a:lnTo>
                  <a:lnTo>
                    <a:pt x="223483" y="3948764"/>
                  </a:lnTo>
                  <a:lnTo>
                    <a:pt x="215772" y="3908602"/>
                  </a:lnTo>
                  <a:lnTo>
                    <a:pt x="215772" y="2180971"/>
                  </a:lnTo>
                  <a:lnTo>
                    <a:pt x="208062" y="2140804"/>
                  </a:lnTo>
                  <a:lnTo>
                    <a:pt x="186304" y="2104705"/>
                  </a:lnTo>
                  <a:lnTo>
                    <a:pt x="152558" y="2074116"/>
                  </a:lnTo>
                  <a:lnTo>
                    <a:pt x="108886" y="2050480"/>
                  </a:lnTo>
                  <a:lnTo>
                    <a:pt x="57346" y="2035241"/>
                  </a:lnTo>
                  <a:lnTo>
                    <a:pt x="0" y="2029841"/>
                  </a:lnTo>
                  <a:lnTo>
                    <a:pt x="57346" y="2024449"/>
                  </a:lnTo>
                  <a:lnTo>
                    <a:pt x="108886" y="2009234"/>
                  </a:lnTo>
                  <a:lnTo>
                    <a:pt x="152558" y="1985629"/>
                  </a:lnTo>
                  <a:lnTo>
                    <a:pt x="186304" y="1955070"/>
                  </a:lnTo>
                  <a:lnTo>
                    <a:pt x="208062" y="1918995"/>
                  </a:lnTo>
                  <a:lnTo>
                    <a:pt x="215772" y="1878838"/>
                  </a:lnTo>
                  <a:lnTo>
                    <a:pt x="215772" y="151129"/>
                  </a:lnTo>
                  <a:lnTo>
                    <a:pt x="223483" y="110963"/>
                  </a:lnTo>
                  <a:lnTo>
                    <a:pt x="245241" y="74864"/>
                  </a:lnTo>
                  <a:lnTo>
                    <a:pt x="278987" y="44275"/>
                  </a:lnTo>
                  <a:lnTo>
                    <a:pt x="322659" y="20639"/>
                  </a:lnTo>
                  <a:lnTo>
                    <a:pt x="374199" y="5400"/>
                  </a:lnTo>
                  <a:lnTo>
                    <a:pt x="431545" y="0"/>
                  </a:lnTo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6539" y="2497835"/>
              <a:ext cx="6181344" cy="42717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36823" y="2593594"/>
            <a:ext cx="5627370" cy="38919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70485" indent="-228600">
              <a:lnSpc>
                <a:spcPct val="91600"/>
              </a:lnSpc>
              <a:spcBef>
                <a:spcPts val="370"/>
              </a:spcBef>
              <a:buFont typeface="Calibri"/>
              <a:buChar char="•"/>
              <a:tabLst>
                <a:tab pos="318770" algn="l"/>
                <a:tab pos="319405" algn="l"/>
              </a:tabLst>
            </a:pPr>
            <a:r>
              <a:rPr dirty="0"/>
              <a:t>	</a:t>
            </a:r>
            <a:r>
              <a:rPr sz="2700" spc="-5" dirty="0">
                <a:latin typeface="Calibri"/>
                <a:cs typeface="Calibri"/>
              </a:rPr>
              <a:t>Under nutrition </a:t>
            </a:r>
            <a:r>
              <a:rPr sz="2700" spc="-15" dirty="0">
                <a:latin typeface="Calibri"/>
                <a:cs typeface="Calibri"/>
              </a:rPr>
              <a:t>lowers </a:t>
            </a:r>
            <a:r>
              <a:rPr sz="2700" dirty="0">
                <a:latin typeface="Calibri"/>
                <a:cs typeface="Calibri"/>
              </a:rPr>
              <a:t>GDP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spc="-5" dirty="0">
                <a:latin typeface="Calibri"/>
                <a:cs typeface="Calibri"/>
              </a:rPr>
              <a:t>Egypt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by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1.9%;</a:t>
            </a:r>
            <a:r>
              <a:rPr sz="2700" spc="-5" dirty="0">
                <a:latin typeface="Calibri"/>
                <a:cs typeface="Calibri"/>
              </a:rPr>
              <a:t> Ethiopia,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16.5%;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Swaziland,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3.1%;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0" dirty="0">
                <a:latin typeface="Calibri"/>
                <a:cs typeface="Calibri"/>
              </a:rPr>
              <a:t>Uganda, </a:t>
            </a:r>
            <a:r>
              <a:rPr sz="2700" spc="-5" dirty="0">
                <a:latin typeface="Calibri"/>
                <a:cs typeface="Calibri"/>
              </a:rPr>
              <a:t>5.6%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(African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Union </a:t>
            </a:r>
            <a:r>
              <a:rPr sz="2700" spc="-5" dirty="0">
                <a:latin typeface="Calibri"/>
                <a:cs typeface="Calibri"/>
              </a:rPr>
              <a:t>Commission </a:t>
            </a:r>
            <a:r>
              <a:rPr sz="2700" spc="-10" dirty="0">
                <a:latin typeface="Calibri"/>
                <a:cs typeface="Calibri"/>
              </a:rPr>
              <a:t>et </a:t>
            </a:r>
            <a:r>
              <a:rPr sz="2700" dirty="0">
                <a:latin typeface="Calibri"/>
                <a:cs typeface="Calibri"/>
              </a:rPr>
              <a:t>al. </a:t>
            </a:r>
            <a:r>
              <a:rPr sz="2700" spc="-5" dirty="0">
                <a:latin typeface="Calibri"/>
                <a:cs typeface="Calibri"/>
              </a:rPr>
              <a:t>2014).Asia </a:t>
            </a:r>
            <a:r>
              <a:rPr sz="2700" dirty="0">
                <a:latin typeface="Calibri"/>
                <a:cs typeface="Calibri"/>
              </a:rPr>
              <a:t> and </a:t>
            </a:r>
            <a:r>
              <a:rPr sz="2700" spc="-5" dirty="0">
                <a:latin typeface="Calibri"/>
                <a:cs typeface="Calibri"/>
              </a:rPr>
              <a:t>Africa </a:t>
            </a:r>
            <a:r>
              <a:rPr sz="2700" dirty="0">
                <a:latin typeface="Calibri"/>
                <a:cs typeface="Calibri"/>
              </a:rPr>
              <a:t>lose </a:t>
            </a:r>
            <a:r>
              <a:rPr sz="2700" spc="-5" dirty="0">
                <a:latin typeface="Calibri"/>
                <a:cs typeface="Calibri"/>
              </a:rPr>
              <a:t>11%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5" dirty="0">
                <a:latin typeface="Calibri"/>
                <a:cs typeface="Calibri"/>
              </a:rPr>
              <a:t>GNP </a:t>
            </a:r>
            <a:r>
              <a:rPr sz="2700" spc="-10" dirty="0">
                <a:latin typeface="Calibri"/>
                <a:cs typeface="Calibri"/>
              </a:rPr>
              <a:t>every year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owing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poor nutrition </a:t>
            </a:r>
            <a:r>
              <a:rPr sz="2700" spc="-10" dirty="0">
                <a:latin typeface="Calibri"/>
                <a:cs typeface="Calibri"/>
              </a:rPr>
              <a:t>(Horton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Steckel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2013)</a:t>
            </a:r>
            <a:endParaRPr sz="2700">
              <a:latin typeface="Calibri"/>
              <a:cs typeface="Calibri"/>
            </a:endParaRPr>
          </a:p>
          <a:p>
            <a:pPr marL="241300" marR="5080" indent="-228600">
              <a:lnSpc>
                <a:spcPct val="91700"/>
              </a:lnSpc>
              <a:spcBef>
                <a:spcPts val="484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Obesity</a:t>
            </a:r>
            <a:r>
              <a:rPr sz="2700" spc="-15" dirty="0">
                <a:latin typeface="Calibri"/>
                <a:cs typeface="Calibri"/>
              </a:rPr>
              <a:t> lowered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China’s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GNP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by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3.58%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2000 and will </a:t>
            </a:r>
            <a:r>
              <a:rPr sz="2700" spc="-10" dirty="0">
                <a:latin typeface="Calibri"/>
                <a:cs typeface="Calibri"/>
              </a:rPr>
              <a:t>lower </a:t>
            </a:r>
            <a:r>
              <a:rPr sz="2700" dirty="0">
                <a:latin typeface="Calibri"/>
                <a:cs typeface="Calibri"/>
              </a:rPr>
              <a:t>it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dirty="0">
                <a:latin typeface="Calibri"/>
                <a:cs typeface="Calibri"/>
              </a:rPr>
              <a:t>8.73% in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2025 </a:t>
            </a:r>
            <a:r>
              <a:rPr sz="2700" spc="-15" dirty="0">
                <a:latin typeface="Calibri"/>
                <a:cs typeface="Calibri"/>
              </a:rPr>
              <a:t>(Popkin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et</a:t>
            </a:r>
            <a:r>
              <a:rPr sz="2700" dirty="0">
                <a:latin typeface="Calibri"/>
                <a:cs typeface="Calibri"/>
              </a:rPr>
              <a:t> al.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2006).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5976" y="297179"/>
            <a:ext cx="3403600" cy="1264920"/>
            <a:chOff x="2855976" y="297179"/>
            <a:chExt cx="3403600" cy="1264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5976" y="297179"/>
              <a:ext cx="3403091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1388" y="662431"/>
              <a:ext cx="2657348" cy="40474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" y="1720595"/>
            <a:ext cx="2299716" cy="877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1911" y="1945894"/>
            <a:ext cx="1732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Anthropometry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5071" y="2500883"/>
            <a:ext cx="2131060" cy="4048125"/>
            <a:chOff x="195071" y="2500883"/>
            <a:chExt cx="2131060" cy="40481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123" y="2500883"/>
              <a:ext cx="2037588" cy="4047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071" y="2508503"/>
              <a:ext cx="2130552" cy="32263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2846" y="2520594"/>
            <a:ext cx="1952625" cy="3962400"/>
          </a:xfrm>
          <a:prstGeom prst="rect">
            <a:avLst/>
          </a:prstGeom>
          <a:solidFill>
            <a:srgbClr val="E8D0D0">
              <a:alpha val="90194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339725" marR="145415" indent="-228600">
              <a:lnSpc>
                <a:spcPct val="86300"/>
              </a:lnSpc>
              <a:spcBef>
                <a:spcPts val="840"/>
              </a:spcBef>
              <a:buFont typeface="Times New Roman"/>
              <a:buChar char="•"/>
              <a:tabLst>
                <a:tab pos="339725" algn="l"/>
                <a:tab pos="340360" algn="l"/>
              </a:tabLst>
            </a:pPr>
            <a:r>
              <a:rPr sz="2000" b="1" dirty="0">
                <a:latin typeface="Times New Roman"/>
                <a:cs typeface="Times New Roman"/>
              </a:rPr>
              <a:t>It </a:t>
            </a:r>
            <a:r>
              <a:rPr sz="2000" b="1" spc="-5" dirty="0">
                <a:latin typeface="Times New Roman"/>
                <a:cs typeface="Times New Roman"/>
              </a:rPr>
              <a:t>implies </a:t>
            </a:r>
            <a:r>
              <a:rPr sz="2000" b="1" dirty="0">
                <a:latin typeface="Times New Roman"/>
                <a:cs typeface="Times New Roman"/>
              </a:rPr>
              <a:t> assessing the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attainment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growth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based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 </a:t>
            </a:r>
            <a:r>
              <a:rPr sz="2000" b="1" spc="-5" dirty="0">
                <a:latin typeface="Times New Roman"/>
                <a:cs typeface="Times New Roman"/>
              </a:rPr>
              <a:t>measures </a:t>
            </a:r>
            <a:r>
              <a:rPr sz="2000" b="1" dirty="0">
                <a:latin typeface="Times New Roman"/>
                <a:cs typeface="Times New Roman"/>
              </a:rPr>
              <a:t> of physical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characteristi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cs</a:t>
            </a:r>
            <a:r>
              <a:rPr sz="2000" b="1" spc="1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1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body (e.g.,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weight, </a:t>
            </a:r>
            <a:r>
              <a:rPr sz="2000" b="1" dirty="0">
                <a:latin typeface="Times New Roman"/>
                <a:cs typeface="Times New Roman"/>
              </a:rPr>
              <a:t> height,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etc.)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8983" y="1720595"/>
            <a:ext cx="2043683" cy="8915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55467" y="1814017"/>
            <a:ext cx="1353820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Biochemical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4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tests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06979" y="2500883"/>
            <a:ext cx="2072639" cy="4048125"/>
            <a:chOff x="2506979" y="2500883"/>
            <a:chExt cx="2072639" cy="40481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2031" y="2500883"/>
              <a:ext cx="2037588" cy="40477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6979" y="2508503"/>
              <a:ext cx="2025395" cy="24384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84767" y="2520594"/>
            <a:ext cx="1952625" cy="3962400"/>
          </a:xfrm>
          <a:prstGeom prst="rect">
            <a:avLst/>
          </a:prstGeom>
          <a:solidFill>
            <a:srgbClr val="DEE7D1">
              <a:alpha val="90194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340360" marR="245110" indent="-229235">
              <a:lnSpc>
                <a:spcPct val="86300"/>
              </a:lnSpc>
              <a:spcBef>
                <a:spcPts val="840"/>
              </a:spcBef>
              <a:buFont typeface="Times New Roman"/>
              <a:buChar char="•"/>
              <a:tabLst>
                <a:tab pos="340360" algn="l"/>
                <a:tab pos="340995" algn="l"/>
              </a:tabLst>
            </a:pPr>
            <a:r>
              <a:rPr sz="2000" b="1" dirty="0">
                <a:latin typeface="Times New Roman"/>
                <a:cs typeface="Times New Roman"/>
              </a:rPr>
              <a:t>Assessing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specific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components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blood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urine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samples </a:t>
            </a:r>
            <a:r>
              <a:rPr sz="2000" b="1" spc="5" dirty="0">
                <a:latin typeface="Times New Roman"/>
                <a:cs typeface="Times New Roman"/>
              </a:rPr>
              <a:t>of 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individual.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54879" y="1720595"/>
            <a:ext cx="2043683" cy="87782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042153" y="1945894"/>
            <a:ext cx="1473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signs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22876" y="2500883"/>
            <a:ext cx="2072639" cy="4048125"/>
            <a:chOff x="4722876" y="2500883"/>
            <a:chExt cx="2072639" cy="404812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57928" y="2500883"/>
              <a:ext cx="2037587" cy="40477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2876" y="2508503"/>
              <a:ext cx="2045207" cy="164896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800028" y="2520594"/>
            <a:ext cx="1952625" cy="3962400"/>
          </a:xfrm>
          <a:prstGeom prst="rect">
            <a:avLst/>
          </a:prstGeom>
          <a:solidFill>
            <a:srgbClr val="D7D2DF">
              <a:alpha val="90194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340995" marR="227965" indent="-229235">
              <a:lnSpc>
                <a:spcPct val="86300"/>
              </a:lnSpc>
              <a:spcBef>
                <a:spcPts val="840"/>
              </a:spcBef>
              <a:buFont typeface="Times New Roman"/>
              <a:buChar char="•"/>
              <a:tabLst>
                <a:tab pos="340995" algn="l"/>
                <a:tab pos="341630" algn="l"/>
              </a:tabLst>
            </a:pPr>
            <a:r>
              <a:rPr sz="2000" b="1" dirty="0">
                <a:latin typeface="Times New Roman"/>
                <a:cs typeface="Times New Roman"/>
              </a:rPr>
              <a:t>Assessing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signs and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symptoms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4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illness </a:t>
            </a:r>
            <a:r>
              <a:rPr sz="2000" b="1" dirty="0">
                <a:latin typeface="Times New Roman"/>
                <a:cs typeface="Times New Roman"/>
              </a:rPr>
              <a:t>(e.g.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oedema).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57059" y="1720595"/>
            <a:ext cx="2055876" cy="87782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201281" y="1945894"/>
            <a:ext cx="15855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Dietary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intake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37247" y="2500883"/>
            <a:ext cx="2089785" cy="4048125"/>
            <a:chOff x="6937247" y="2500883"/>
            <a:chExt cx="2089785" cy="404812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72299" y="2500883"/>
              <a:ext cx="2037588" cy="40477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7247" y="2508503"/>
              <a:ext cx="2089403" cy="401421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015162" y="2520594"/>
            <a:ext cx="1952625" cy="3962400"/>
          </a:xfrm>
          <a:prstGeom prst="rect">
            <a:avLst/>
          </a:prstGeom>
          <a:solidFill>
            <a:srgbClr val="D0E2EA">
              <a:alpha val="90194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340995" marR="177165" indent="-229235">
              <a:lnSpc>
                <a:spcPct val="86300"/>
              </a:lnSpc>
              <a:spcBef>
                <a:spcPts val="840"/>
              </a:spcBef>
              <a:buFont typeface="Times New Roman"/>
              <a:buChar char="•"/>
              <a:tabLst>
                <a:tab pos="340995" algn="l"/>
                <a:tab pos="341630" algn="l"/>
              </a:tabLst>
            </a:pPr>
            <a:r>
              <a:rPr sz="2000" b="1" dirty="0">
                <a:latin typeface="Times New Roman"/>
                <a:cs typeface="Times New Roman"/>
              </a:rPr>
              <a:t>Assessing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food intake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individuals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over a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specific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period of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time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order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 determine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whether the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quantity or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quality of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intake is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adequate.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188595"/>
            <a:ext cx="8673592" cy="30963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11" y="3356973"/>
            <a:ext cx="4194175" cy="34805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620712"/>
            <a:ext cx="7848854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120" y="297179"/>
            <a:ext cx="4940935" cy="1264920"/>
            <a:chOff x="2103120" y="297179"/>
            <a:chExt cx="4940935" cy="1264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20" y="297179"/>
              <a:ext cx="4940808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372" y="652906"/>
              <a:ext cx="4184523" cy="414274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5173" y="1550416"/>
          <a:ext cx="8660130" cy="465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540"/>
                <a:gridCol w="4320540"/>
              </a:tblGrid>
              <a:tr h="864108">
                <a:tc>
                  <a:txBody>
                    <a:bodyPr/>
                    <a:lstStyle/>
                    <a:p>
                      <a:pPr marL="10414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Nutritional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index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Use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864108">
                <a:tc>
                  <a:txBody>
                    <a:bodyPr/>
                    <a:lstStyle/>
                    <a:p>
                      <a:pPr marL="1658620" marR="424815" indent="-12992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Weight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height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length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(WFH)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5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an index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measure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 wasting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acute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malnutrition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864107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MUAC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age,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sex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height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08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specific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indicator</a:t>
                      </a:r>
                      <a:r>
                        <a:rPr sz="2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wasting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acute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malnutrition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Height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(HFA)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9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an index used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measure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stunting or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chronic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malnutrition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864082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Weight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(WFA)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9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an index used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measure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underweight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1011" y="379475"/>
            <a:ext cx="5232400" cy="1264920"/>
            <a:chOff x="2001011" y="379475"/>
            <a:chExt cx="5232400" cy="1264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011" y="379475"/>
              <a:ext cx="5231892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1917" y="735329"/>
              <a:ext cx="4322064" cy="52743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1916772"/>
            <a:ext cx="8613013" cy="410451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582" y="297179"/>
            <a:ext cx="7416800" cy="6350000"/>
            <a:chOff x="827582" y="297179"/>
            <a:chExt cx="7416800" cy="6350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3951" y="297179"/>
              <a:ext cx="3817620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5841" y="670940"/>
              <a:ext cx="2929763" cy="5092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2" y="1124775"/>
              <a:ext cx="7416800" cy="5522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2311" y="297179"/>
            <a:ext cx="7719695" cy="2032000"/>
            <a:chOff x="972311" y="297179"/>
            <a:chExt cx="7719695" cy="203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297179"/>
              <a:ext cx="7202424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946" y="652906"/>
              <a:ext cx="6295644" cy="5261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19855" y="1516126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5">
                  <a:moveTo>
                    <a:pt x="5132324" y="0"/>
                  </a:moveTo>
                  <a:lnTo>
                    <a:pt x="0" y="0"/>
                  </a:lnTo>
                  <a:lnTo>
                    <a:pt x="0" y="807974"/>
                  </a:lnTo>
                  <a:lnTo>
                    <a:pt x="5132324" y="807974"/>
                  </a:lnTo>
                  <a:lnTo>
                    <a:pt x="5174853" y="801104"/>
                  </a:lnTo>
                  <a:lnTo>
                    <a:pt x="5211805" y="781976"/>
                  </a:lnTo>
                  <a:lnTo>
                    <a:pt x="5240954" y="752808"/>
                  </a:lnTo>
                  <a:lnTo>
                    <a:pt x="5260075" y="715818"/>
                  </a:lnTo>
                  <a:lnTo>
                    <a:pt x="5266944" y="673226"/>
                  </a:lnTo>
                  <a:lnTo>
                    <a:pt x="5266944" y="134620"/>
                  </a:lnTo>
                  <a:lnTo>
                    <a:pt x="5260075" y="92041"/>
                  </a:lnTo>
                  <a:lnTo>
                    <a:pt x="5240954" y="55083"/>
                  </a:lnTo>
                  <a:lnTo>
                    <a:pt x="5211805" y="25952"/>
                  </a:lnTo>
                  <a:lnTo>
                    <a:pt x="5174853" y="6855"/>
                  </a:lnTo>
                  <a:lnTo>
                    <a:pt x="5132324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9855" y="1516126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5">
                  <a:moveTo>
                    <a:pt x="5266944" y="134620"/>
                  </a:moveTo>
                  <a:lnTo>
                    <a:pt x="5266944" y="673226"/>
                  </a:lnTo>
                  <a:lnTo>
                    <a:pt x="5260075" y="715818"/>
                  </a:lnTo>
                  <a:lnTo>
                    <a:pt x="5240954" y="752808"/>
                  </a:lnTo>
                  <a:lnTo>
                    <a:pt x="5211805" y="781976"/>
                  </a:lnTo>
                  <a:lnTo>
                    <a:pt x="5174853" y="801104"/>
                  </a:lnTo>
                  <a:lnTo>
                    <a:pt x="5132324" y="807974"/>
                  </a:lnTo>
                  <a:lnTo>
                    <a:pt x="0" y="807974"/>
                  </a:lnTo>
                  <a:lnTo>
                    <a:pt x="0" y="0"/>
                  </a:lnTo>
                  <a:lnTo>
                    <a:pt x="5132324" y="0"/>
                  </a:lnTo>
                  <a:lnTo>
                    <a:pt x="5174853" y="6855"/>
                  </a:lnTo>
                  <a:lnTo>
                    <a:pt x="5211805" y="25952"/>
                  </a:lnTo>
                  <a:lnTo>
                    <a:pt x="5240954" y="55083"/>
                  </a:lnTo>
                  <a:lnTo>
                    <a:pt x="5260075" y="92041"/>
                  </a:lnTo>
                  <a:lnTo>
                    <a:pt x="5266944" y="134620"/>
                  </a:lnTo>
                  <a:close/>
                </a:path>
              </a:pathLst>
            </a:custGeom>
            <a:ln w="9524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55567" y="1511630"/>
            <a:ext cx="4563745" cy="77279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14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Free </a:t>
            </a:r>
            <a:r>
              <a:rPr sz="1800" b="1" spc="-5" dirty="0">
                <a:latin typeface="Times New Roman"/>
                <a:cs typeface="Times New Roman"/>
              </a:rPr>
              <a:t>distribution </a:t>
            </a:r>
            <a:r>
              <a:rPr sz="1800" b="1" dirty="0">
                <a:latin typeface="Times New Roman"/>
                <a:cs typeface="Times New Roman"/>
              </a:rPr>
              <a:t>of a </a:t>
            </a:r>
            <a:r>
              <a:rPr sz="1800" b="1" spc="-10" dirty="0">
                <a:latin typeface="Times New Roman"/>
                <a:cs typeface="Times New Roman"/>
              </a:rPr>
              <a:t>group </a:t>
            </a:r>
            <a:r>
              <a:rPr sz="1800" b="1" dirty="0">
                <a:latin typeface="Times New Roman"/>
                <a:cs typeface="Times New Roman"/>
              </a:rPr>
              <a:t>of several food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items,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ideally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including</a:t>
            </a:r>
            <a:r>
              <a:rPr sz="1800" b="1" dirty="0">
                <a:latin typeface="Times New Roman"/>
                <a:cs typeface="Times New Roman"/>
              </a:rPr>
              <a:t> fortified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blended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foods,</a:t>
            </a:r>
            <a:r>
              <a:rPr sz="1800" b="1" dirty="0">
                <a:latin typeface="Times New Roman"/>
                <a:cs typeface="Times New Roman"/>
              </a:rPr>
              <a:t> to </a:t>
            </a:r>
            <a:r>
              <a:rPr sz="1800" b="1" spc="-5" dirty="0">
                <a:latin typeface="Times New Roman"/>
                <a:cs typeface="Times New Roman"/>
              </a:rPr>
              <a:t>households.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1563" y="1389888"/>
            <a:ext cx="3147060" cy="1167765"/>
            <a:chOff x="321563" y="1389888"/>
            <a:chExt cx="3147060" cy="11677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" y="1395984"/>
              <a:ext cx="3048000" cy="10942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563" y="1389888"/>
              <a:ext cx="3147060" cy="11673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1415034"/>
              <a:ext cx="2962655" cy="101003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6582" y="1475689"/>
            <a:ext cx="2585720" cy="8191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47345">
              <a:lnSpc>
                <a:spcPts val="2890"/>
              </a:lnSpc>
              <a:spcBef>
                <a:spcPts val="585"/>
              </a:spcBef>
            </a:pP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General </a:t>
            </a:r>
            <a:r>
              <a:rPr sz="2800" b="0" dirty="0">
                <a:solidFill>
                  <a:srgbClr val="FFFFFF"/>
                </a:solidFill>
                <a:latin typeface="Times New Roman"/>
                <a:cs typeface="Times New Roman"/>
              </a:rPr>
              <a:t>food </a:t>
            </a:r>
            <a:r>
              <a:rPr sz="28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ration</a:t>
            </a:r>
            <a:r>
              <a:rPr sz="2800" b="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FFFF"/>
                </a:solidFill>
                <a:latin typeface="Times New Roman"/>
                <a:cs typeface="Times New Roman"/>
              </a:rPr>
              <a:t>distribution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231" y="2449067"/>
            <a:ext cx="8359775" cy="4121785"/>
            <a:chOff x="332231" y="2449067"/>
            <a:chExt cx="8359775" cy="4121785"/>
          </a:xfrm>
        </p:grpSpPr>
        <p:sp>
          <p:nvSpPr>
            <p:cNvPr id="14" name="object 14"/>
            <p:cNvSpPr/>
            <p:nvPr/>
          </p:nvSpPr>
          <p:spPr>
            <a:xfrm>
              <a:off x="3419855" y="2576575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4">
                  <a:moveTo>
                    <a:pt x="5132324" y="0"/>
                  </a:moveTo>
                  <a:lnTo>
                    <a:pt x="0" y="0"/>
                  </a:lnTo>
                  <a:lnTo>
                    <a:pt x="0" y="807974"/>
                  </a:lnTo>
                  <a:lnTo>
                    <a:pt x="5132324" y="807974"/>
                  </a:lnTo>
                  <a:lnTo>
                    <a:pt x="5174853" y="801105"/>
                  </a:lnTo>
                  <a:lnTo>
                    <a:pt x="5211805" y="781984"/>
                  </a:lnTo>
                  <a:lnTo>
                    <a:pt x="5240954" y="752835"/>
                  </a:lnTo>
                  <a:lnTo>
                    <a:pt x="5260075" y="715883"/>
                  </a:lnTo>
                  <a:lnTo>
                    <a:pt x="5266944" y="673353"/>
                  </a:lnTo>
                  <a:lnTo>
                    <a:pt x="5266944" y="134620"/>
                  </a:lnTo>
                  <a:lnTo>
                    <a:pt x="5260075" y="92090"/>
                  </a:lnTo>
                  <a:lnTo>
                    <a:pt x="5240954" y="55138"/>
                  </a:lnTo>
                  <a:lnTo>
                    <a:pt x="5211805" y="25989"/>
                  </a:lnTo>
                  <a:lnTo>
                    <a:pt x="5174853" y="6868"/>
                  </a:lnTo>
                  <a:lnTo>
                    <a:pt x="5132324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9855" y="2576575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4">
                  <a:moveTo>
                    <a:pt x="5266944" y="134620"/>
                  </a:moveTo>
                  <a:lnTo>
                    <a:pt x="5266944" y="673353"/>
                  </a:lnTo>
                  <a:lnTo>
                    <a:pt x="5260075" y="715883"/>
                  </a:lnTo>
                  <a:lnTo>
                    <a:pt x="5240954" y="752835"/>
                  </a:lnTo>
                  <a:lnTo>
                    <a:pt x="5211805" y="781984"/>
                  </a:lnTo>
                  <a:lnTo>
                    <a:pt x="5174853" y="801105"/>
                  </a:lnTo>
                  <a:lnTo>
                    <a:pt x="5132324" y="807974"/>
                  </a:lnTo>
                  <a:lnTo>
                    <a:pt x="0" y="807974"/>
                  </a:lnTo>
                  <a:lnTo>
                    <a:pt x="0" y="0"/>
                  </a:lnTo>
                  <a:lnTo>
                    <a:pt x="5132324" y="0"/>
                  </a:lnTo>
                  <a:lnTo>
                    <a:pt x="5174853" y="6868"/>
                  </a:lnTo>
                  <a:lnTo>
                    <a:pt x="5211805" y="25989"/>
                  </a:lnTo>
                  <a:lnTo>
                    <a:pt x="5240954" y="55138"/>
                  </a:lnTo>
                  <a:lnTo>
                    <a:pt x="5260075" y="92090"/>
                  </a:lnTo>
                  <a:lnTo>
                    <a:pt x="5266944" y="134620"/>
                  </a:lnTo>
                  <a:close/>
                </a:path>
              </a:pathLst>
            </a:custGeom>
            <a:ln w="9524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527" y="2455163"/>
              <a:ext cx="3048000" cy="10957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231" y="2449067"/>
              <a:ext cx="3212592" cy="11673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" y="2475610"/>
              <a:ext cx="2962655" cy="10099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419855" y="3637025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4">
                  <a:moveTo>
                    <a:pt x="5132324" y="0"/>
                  </a:moveTo>
                  <a:lnTo>
                    <a:pt x="0" y="0"/>
                  </a:lnTo>
                  <a:lnTo>
                    <a:pt x="0" y="808101"/>
                  </a:lnTo>
                  <a:lnTo>
                    <a:pt x="5132324" y="808101"/>
                  </a:lnTo>
                  <a:lnTo>
                    <a:pt x="5174853" y="801231"/>
                  </a:lnTo>
                  <a:lnTo>
                    <a:pt x="5211805" y="782103"/>
                  </a:lnTo>
                  <a:lnTo>
                    <a:pt x="5240954" y="752935"/>
                  </a:lnTo>
                  <a:lnTo>
                    <a:pt x="5260075" y="715945"/>
                  </a:lnTo>
                  <a:lnTo>
                    <a:pt x="5266944" y="673354"/>
                  </a:lnTo>
                  <a:lnTo>
                    <a:pt x="5266944" y="134747"/>
                  </a:lnTo>
                  <a:lnTo>
                    <a:pt x="5260075" y="92155"/>
                  </a:lnTo>
                  <a:lnTo>
                    <a:pt x="5240954" y="55165"/>
                  </a:lnTo>
                  <a:lnTo>
                    <a:pt x="5211805" y="25997"/>
                  </a:lnTo>
                  <a:lnTo>
                    <a:pt x="5174853" y="6869"/>
                  </a:lnTo>
                  <a:lnTo>
                    <a:pt x="5132324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19855" y="3637025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4">
                  <a:moveTo>
                    <a:pt x="5266944" y="134747"/>
                  </a:moveTo>
                  <a:lnTo>
                    <a:pt x="5266944" y="673354"/>
                  </a:lnTo>
                  <a:lnTo>
                    <a:pt x="5260075" y="715945"/>
                  </a:lnTo>
                  <a:lnTo>
                    <a:pt x="5240954" y="752935"/>
                  </a:lnTo>
                  <a:lnTo>
                    <a:pt x="5211805" y="782103"/>
                  </a:lnTo>
                  <a:lnTo>
                    <a:pt x="5174853" y="801231"/>
                  </a:lnTo>
                  <a:lnTo>
                    <a:pt x="5132324" y="808101"/>
                  </a:lnTo>
                  <a:lnTo>
                    <a:pt x="0" y="808101"/>
                  </a:lnTo>
                  <a:lnTo>
                    <a:pt x="0" y="0"/>
                  </a:lnTo>
                  <a:lnTo>
                    <a:pt x="5132324" y="0"/>
                  </a:lnTo>
                  <a:lnTo>
                    <a:pt x="5174853" y="6869"/>
                  </a:lnTo>
                  <a:lnTo>
                    <a:pt x="5211805" y="25997"/>
                  </a:lnTo>
                  <a:lnTo>
                    <a:pt x="5240954" y="55165"/>
                  </a:lnTo>
                  <a:lnTo>
                    <a:pt x="5260075" y="92155"/>
                  </a:lnTo>
                  <a:lnTo>
                    <a:pt x="5266944" y="134747"/>
                  </a:lnTo>
                  <a:close/>
                </a:path>
              </a:pathLst>
            </a:custGeom>
            <a:ln w="9525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527" y="3515867"/>
              <a:ext cx="3048000" cy="10957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6072" y="3694175"/>
              <a:ext cx="2638043" cy="8001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200" y="3536060"/>
              <a:ext cx="2962655" cy="101003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19855" y="4697602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4">
                  <a:moveTo>
                    <a:pt x="5132324" y="0"/>
                  </a:moveTo>
                  <a:lnTo>
                    <a:pt x="0" y="0"/>
                  </a:lnTo>
                  <a:lnTo>
                    <a:pt x="0" y="807974"/>
                  </a:lnTo>
                  <a:lnTo>
                    <a:pt x="5132324" y="807974"/>
                  </a:lnTo>
                  <a:lnTo>
                    <a:pt x="5174853" y="801104"/>
                  </a:lnTo>
                  <a:lnTo>
                    <a:pt x="5211805" y="781976"/>
                  </a:lnTo>
                  <a:lnTo>
                    <a:pt x="5240954" y="752808"/>
                  </a:lnTo>
                  <a:lnTo>
                    <a:pt x="5260075" y="715818"/>
                  </a:lnTo>
                  <a:lnTo>
                    <a:pt x="5266944" y="673227"/>
                  </a:lnTo>
                  <a:lnTo>
                    <a:pt x="5266944" y="134620"/>
                  </a:lnTo>
                  <a:lnTo>
                    <a:pt x="5260075" y="92041"/>
                  </a:lnTo>
                  <a:lnTo>
                    <a:pt x="5240954" y="55083"/>
                  </a:lnTo>
                  <a:lnTo>
                    <a:pt x="5211805" y="25952"/>
                  </a:lnTo>
                  <a:lnTo>
                    <a:pt x="5174853" y="6855"/>
                  </a:lnTo>
                  <a:lnTo>
                    <a:pt x="5132324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9855" y="4697602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4">
                  <a:moveTo>
                    <a:pt x="5266944" y="134620"/>
                  </a:moveTo>
                  <a:lnTo>
                    <a:pt x="5266944" y="673227"/>
                  </a:lnTo>
                  <a:lnTo>
                    <a:pt x="5260075" y="715818"/>
                  </a:lnTo>
                  <a:lnTo>
                    <a:pt x="5240954" y="752808"/>
                  </a:lnTo>
                  <a:lnTo>
                    <a:pt x="5211805" y="781976"/>
                  </a:lnTo>
                  <a:lnTo>
                    <a:pt x="5174853" y="801104"/>
                  </a:lnTo>
                  <a:lnTo>
                    <a:pt x="5132324" y="807974"/>
                  </a:lnTo>
                  <a:lnTo>
                    <a:pt x="0" y="807974"/>
                  </a:lnTo>
                  <a:lnTo>
                    <a:pt x="0" y="0"/>
                  </a:lnTo>
                  <a:lnTo>
                    <a:pt x="5132324" y="0"/>
                  </a:lnTo>
                  <a:lnTo>
                    <a:pt x="5174853" y="6855"/>
                  </a:lnTo>
                  <a:lnTo>
                    <a:pt x="5211805" y="25952"/>
                  </a:lnTo>
                  <a:lnTo>
                    <a:pt x="5240954" y="55083"/>
                  </a:lnTo>
                  <a:lnTo>
                    <a:pt x="5260075" y="92041"/>
                  </a:lnTo>
                  <a:lnTo>
                    <a:pt x="5266944" y="134620"/>
                  </a:lnTo>
                  <a:close/>
                </a:path>
              </a:pathLst>
            </a:custGeom>
            <a:ln w="9524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527" y="4576572"/>
              <a:ext cx="3048000" cy="10957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023" y="4570475"/>
              <a:ext cx="2735579" cy="11673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200" y="4596510"/>
              <a:ext cx="2962655" cy="101004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19855" y="5758052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4">
                  <a:moveTo>
                    <a:pt x="5132324" y="0"/>
                  </a:moveTo>
                  <a:lnTo>
                    <a:pt x="0" y="0"/>
                  </a:lnTo>
                  <a:lnTo>
                    <a:pt x="0" y="807999"/>
                  </a:lnTo>
                  <a:lnTo>
                    <a:pt x="5132324" y="807999"/>
                  </a:lnTo>
                  <a:lnTo>
                    <a:pt x="5174853" y="801133"/>
                  </a:lnTo>
                  <a:lnTo>
                    <a:pt x="5211805" y="782014"/>
                  </a:lnTo>
                  <a:lnTo>
                    <a:pt x="5240954" y="752861"/>
                  </a:lnTo>
                  <a:lnTo>
                    <a:pt x="5260075" y="715892"/>
                  </a:lnTo>
                  <a:lnTo>
                    <a:pt x="5266944" y="673328"/>
                  </a:lnTo>
                  <a:lnTo>
                    <a:pt x="5266944" y="134670"/>
                  </a:lnTo>
                  <a:lnTo>
                    <a:pt x="5260075" y="92106"/>
                  </a:lnTo>
                  <a:lnTo>
                    <a:pt x="5240954" y="55138"/>
                  </a:lnTo>
                  <a:lnTo>
                    <a:pt x="5211805" y="25985"/>
                  </a:lnTo>
                  <a:lnTo>
                    <a:pt x="5174853" y="6866"/>
                  </a:lnTo>
                  <a:lnTo>
                    <a:pt x="5132324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9855" y="5758052"/>
              <a:ext cx="5267325" cy="808355"/>
            </a:xfrm>
            <a:custGeom>
              <a:avLst/>
              <a:gdLst/>
              <a:ahLst/>
              <a:cxnLst/>
              <a:rect l="l" t="t" r="r" b="b"/>
              <a:pathLst>
                <a:path w="5267325" h="808354">
                  <a:moveTo>
                    <a:pt x="5266944" y="134670"/>
                  </a:moveTo>
                  <a:lnTo>
                    <a:pt x="5266944" y="673328"/>
                  </a:lnTo>
                  <a:lnTo>
                    <a:pt x="5260075" y="715892"/>
                  </a:lnTo>
                  <a:lnTo>
                    <a:pt x="5240954" y="752861"/>
                  </a:lnTo>
                  <a:lnTo>
                    <a:pt x="5211805" y="782014"/>
                  </a:lnTo>
                  <a:lnTo>
                    <a:pt x="5174853" y="801133"/>
                  </a:lnTo>
                  <a:lnTo>
                    <a:pt x="5132324" y="807999"/>
                  </a:lnTo>
                  <a:lnTo>
                    <a:pt x="0" y="807999"/>
                  </a:lnTo>
                  <a:lnTo>
                    <a:pt x="0" y="0"/>
                  </a:lnTo>
                  <a:lnTo>
                    <a:pt x="5132324" y="0"/>
                  </a:lnTo>
                  <a:lnTo>
                    <a:pt x="5174853" y="6866"/>
                  </a:lnTo>
                  <a:lnTo>
                    <a:pt x="5211805" y="25985"/>
                  </a:lnTo>
                  <a:lnTo>
                    <a:pt x="5240954" y="55138"/>
                  </a:lnTo>
                  <a:lnTo>
                    <a:pt x="5260075" y="92106"/>
                  </a:lnTo>
                  <a:lnTo>
                    <a:pt x="5266944" y="134670"/>
                  </a:lnTo>
                  <a:close/>
                </a:path>
              </a:pathLst>
            </a:custGeom>
            <a:ln w="9525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55567" y="2690876"/>
            <a:ext cx="4751070" cy="38366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09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Provision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food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school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age </a:t>
            </a:r>
            <a:r>
              <a:rPr sz="1800" b="1" spc="-10" dirty="0">
                <a:latin typeface="Times New Roman"/>
                <a:cs typeface="Times New Roman"/>
              </a:rPr>
              <a:t>children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either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 school</a:t>
            </a:r>
            <a:r>
              <a:rPr sz="1800" b="1" dirty="0">
                <a:latin typeface="Times New Roman"/>
                <a:cs typeface="Times New Roman"/>
              </a:rPr>
              <a:t> or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as</a:t>
            </a:r>
            <a:r>
              <a:rPr sz="1800" b="1" dirty="0">
                <a:latin typeface="Times New Roman"/>
                <a:cs typeface="Times New Roman"/>
              </a:rPr>
              <a:t> 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take-home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ration.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184785" marR="116205" indent="-172720">
              <a:lnSpc>
                <a:spcPts val="1860"/>
              </a:lnSpc>
              <a:spcBef>
                <a:spcPts val="140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Provision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general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food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ration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rather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than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wages to </a:t>
            </a:r>
            <a:r>
              <a:rPr sz="1800" b="1" spc="-5" dirty="0">
                <a:latin typeface="Times New Roman"/>
                <a:cs typeface="Times New Roman"/>
              </a:rPr>
              <a:t>households </a:t>
            </a:r>
            <a:r>
              <a:rPr sz="1800" b="1" dirty="0">
                <a:latin typeface="Times New Roman"/>
                <a:cs typeface="Times New Roman"/>
              </a:rPr>
              <a:t>for </a:t>
            </a:r>
            <a:r>
              <a:rPr sz="1800" b="1" spc="-5" dirty="0">
                <a:latin typeface="Times New Roman"/>
                <a:cs typeface="Times New Roman"/>
              </a:rPr>
              <a:t>building </a:t>
            </a:r>
            <a:r>
              <a:rPr sz="1800" b="1" dirty="0">
                <a:latin typeface="Times New Roman"/>
                <a:cs typeface="Times New Roman"/>
              </a:rPr>
              <a:t>vital </a:t>
            </a:r>
            <a:r>
              <a:rPr sz="1800" b="1" spc="-5" dirty="0">
                <a:latin typeface="Times New Roman"/>
                <a:cs typeface="Times New Roman"/>
              </a:rPr>
              <a:t>new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infrastructure.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0" marR="220979" indent="-114300">
              <a:lnSpc>
                <a:spcPct val="86200"/>
              </a:lnSpc>
              <a:buFont typeface="Times New Roman"/>
              <a:buChar char="•"/>
              <a:tabLst>
                <a:tab pos="1270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Provision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 supplementary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food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rations,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either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prevent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moderate acute malnutrition </a:t>
            </a:r>
            <a:r>
              <a:rPr sz="1400" b="1" spc="-5" dirty="0">
                <a:latin typeface="Times New Roman"/>
                <a:cs typeface="Times New Roman"/>
              </a:rPr>
              <a:t>(through blanket </a:t>
            </a:r>
            <a:r>
              <a:rPr sz="1400" b="1" dirty="0">
                <a:latin typeface="Times New Roman"/>
                <a:cs typeface="Times New Roman"/>
              </a:rPr>
              <a:t> Supplementary Feeding </a:t>
            </a:r>
            <a:r>
              <a:rPr sz="1400" b="1" spc="-5" dirty="0">
                <a:latin typeface="Times New Roman"/>
                <a:cs typeface="Times New Roman"/>
              </a:rPr>
              <a:t>Programmes- SFPs) </a:t>
            </a:r>
            <a:r>
              <a:rPr sz="1400" b="1" dirty="0">
                <a:latin typeface="Times New Roman"/>
                <a:cs typeface="Times New Roman"/>
              </a:rPr>
              <a:t>or to </a:t>
            </a:r>
            <a:r>
              <a:rPr sz="1400" b="1" spc="-5" dirty="0">
                <a:latin typeface="Times New Roman"/>
                <a:cs typeface="Times New Roman"/>
              </a:rPr>
              <a:t>treat </a:t>
            </a:r>
            <a:r>
              <a:rPr sz="1400" b="1" dirty="0">
                <a:latin typeface="Times New Roman"/>
                <a:cs typeface="Times New Roman"/>
              </a:rPr>
              <a:t> moderate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acute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malnutrition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(through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targeted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SFPs)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84785" marR="94615" indent="-172720">
              <a:lnSpc>
                <a:spcPct val="86200"/>
              </a:lnSpc>
              <a:spcBef>
                <a:spcPts val="93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Treatment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individuals </a:t>
            </a:r>
            <a:r>
              <a:rPr sz="1800" b="1" dirty="0">
                <a:latin typeface="Times New Roman"/>
                <a:cs typeface="Times New Roman"/>
              </a:rPr>
              <a:t>with </a:t>
            </a:r>
            <a:r>
              <a:rPr sz="1800" b="1" spc="-10" dirty="0">
                <a:latin typeface="Times New Roman"/>
                <a:cs typeface="Times New Roman"/>
              </a:rPr>
              <a:t>severe </a:t>
            </a:r>
            <a:r>
              <a:rPr sz="1800" b="1" dirty="0">
                <a:latin typeface="Times New Roman"/>
                <a:cs typeface="Times New Roman"/>
              </a:rPr>
              <a:t>acute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malnutrition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either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through </a:t>
            </a:r>
            <a:r>
              <a:rPr sz="1800" b="1" dirty="0">
                <a:latin typeface="Times New Roman"/>
                <a:cs typeface="Times New Roman"/>
              </a:rPr>
              <a:t>in-patient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care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community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based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care.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8808" y="5637274"/>
            <a:ext cx="3093720" cy="1096010"/>
            <a:chOff x="368808" y="5637274"/>
            <a:chExt cx="3093720" cy="1096010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528" y="5637274"/>
              <a:ext cx="3048000" cy="109575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8808" y="5815584"/>
              <a:ext cx="3051048" cy="8001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200" y="5657050"/>
              <a:ext cx="2962655" cy="1009992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2890"/>
              </a:lnSpc>
              <a:spcBef>
                <a:spcPts val="580"/>
              </a:spcBef>
            </a:pPr>
            <a:r>
              <a:rPr spc="-10" dirty="0"/>
              <a:t>Emergency</a:t>
            </a:r>
            <a:r>
              <a:rPr spc="-40" dirty="0"/>
              <a:t> </a:t>
            </a:r>
            <a:r>
              <a:rPr spc="-5" dirty="0"/>
              <a:t>school </a:t>
            </a:r>
            <a:r>
              <a:rPr spc="-685" dirty="0"/>
              <a:t> </a:t>
            </a:r>
            <a:r>
              <a:rPr spc="-5" dirty="0"/>
              <a:t>feeding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/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Food</a:t>
            </a:r>
            <a:r>
              <a:rPr spc="-35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r>
              <a:rPr spc="-5" dirty="0"/>
              <a:t>work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/>
          </a:p>
          <a:p>
            <a:pPr marL="253365" marR="243840" algn="ctr">
              <a:lnSpc>
                <a:spcPts val="2890"/>
              </a:lnSpc>
            </a:pPr>
            <a:r>
              <a:rPr spc="-5" dirty="0"/>
              <a:t>S</a:t>
            </a:r>
            <a:r>
              <a:rPr dirty="0"/>
              <a:t>u</a:t>
            </a:r>
            <a:r>
              <a:rPr spc="-5" dirty="0"/>
              <a:t>p</a:t>
            </a:r>
            <a:r>
              <a:rPr dirty="0"/>
              <a:t>p</a:t>
            </a:r>
            <a:r>
              <a:rPr spc="-5" dirty="0"/>
              <a:t>le</a:t>
            </a:r>
            <a:r>
              <a:rPr spc="-25" dirty="0"/>
              <a:t>m</a:t>
            </a:r>
            <a:r>
              <a:rPr spc="-5" dirty="0"/>
              <a:t>entary  feeding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/>
          </a:p>
          <a:p>
            <a:pPr marL="635" algn="ctr">
              <a:lnSpc>
                <a:spcPct val="100000"/>
              </a:lnSpc>
            </a:pPr>
            <a:r>
              <a:rPr spc="-5" dirty="0"/>
              <a:t>Therapeutic </a:t>
            </a:r>
            <a:r>
              <a:rPr spc="-10" dirty="0"/>
              <a:t>care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623" y="297179"/>
            <a:ext cx="8304530" cy="2592070"/>
            <a:chOff x="420623" y="297179"/>
            <a:chExt cx="83045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297179"/>
              <a:ext cx="3153155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1779" y="297179"/>
              <a:ext cx="5913120" cy="1264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37" y="652906"/>
              <a:ext cx="2280196" cy="414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7953" y="652906"/>
              <a:ext cx="5011801" cy="5261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19856" y="1512569"/>
              <a:ext cx="5267325" cy="1371600"/>
            </a:xfrm>
            <a:custGeom>
              <a:avLst/>
              <a:gdLst/>
              <a:ahLst/>
              <a:cxnLst/>
              <a:rect l="l" t="t" r="r" b="b"/>
              <a:pathLst>
                <a:path w="5267325" h="1371600">
                  <a:moveTo>
                    <a:pt x="5038344" y="0"/>
                  </a:moveTo>
                  <a:lnTo>
                    <a:pt x="0" y="0"/>
                  </a:lnTo>
                  <a:lnTo>
                    <a:pt x="0" y="1371345"/>
                  </a:lnTo>
                  <a:lnTo>
                    <a:pt x="5038344" y="1371345"/>
                  </a:lnTo>
                  <a:lnTo>
                    <a:pt x="5084410" y="1366701"/>
                  </a:lnTo>
                  <a:lnTo>
                    <a:pt x="5127319" y="1353379"/>
                  </a:lnTo>
                  <a:lnTo>
                    <a:pt x="5166150" y="1332300"/>
                  </a:lnTo>
                  <a:lnTo>
                    <a:pt x="5199983" y="1304385"/>
                  </a:lnTo>
                  <a:lnTo>
                    <a:pt x="5227898" y="1270552"/>
                  </a:lnTo>
                  <a:lnTo>
                    <a:pt x="5248977" y="1231721"/>
                  </a:lnTo>
                  <a:lnTo>
                    <a:pt x="5262299" y="1188812"/>
                  </a:lnTo>
                  <a:lnTo>
                    <a:pt x="5266944" y="1142745"/>
                  </a:lnTo>
                  <a:lnTo>
                    <a:pt x="5266944" y="228600"/>
                  </a:lnTo>
                  <a:lnTo>
                    <a:pt x="5262299" y="182533"/>
                  </a:lnTo>
                  <a:lnTo>
                    <a:pt x="5248977" y="139624"/>
                  </a:lnTo>
                  <a:lnTo>
                    <a:pt x="5227898" y="100793"/>
                  </a:lnTo>
                  <a:lnTo>
                    <a:pt x="5199983" y="66960"/>
                  </a:lnTo>
                  <a:lnTo>
                    <a:pt x="5166150" y="39045"/>
                  </a:lnTo>
                  <a:lnTo>
                    <a:pt x="5127319" y="17966"/>
                  </a:lnTo>
                  <a:lnTo>
                    <a:pt x="5084410" y="4644"/>
                  </a:lnTo>
                  <a:lnTo>
                    <a:pt x="5038344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9856" y="1512569"/>
              <a:ext cx="5267325" cy="1371600"/>
            </a:xfrm>
            <a:custGeom>
              <a:avLst/>
              <a:gdLst/>
              <a:ahLst/>
              <a:cxnLst/>
              <a:rect l="l" t="t" r="r" b="b"/>
              <a:pathLst>
                <a:path w="5267325" h="1371600">
                  <a:moveTo>
                    <a:pt x="5266944" y="228600"/>
                  </a:moveTo>
                  <a:lnTo>
                    <a:pt x="5266944" y="1142745"/>
                  </a:lnTo>
                  <a:lnTo>
                    <a:pt x="5262299" y="1188812"/>
                  </a:lnTo>
                  <a:lnTo>
                    <a:pt x="5248977" y="1231721"/>
                  </a:lnTo>
                  <a:lnTo>
                    <a:pt x="5227898" y="1270552"/>
                  </a:lnTo>
                  <a:lnTo>
                    <a:pt x="5199983" y="1304385"/>
                  </a:lnTo>
                  <a:lnTo>
                    <a:pt x="5166150" y="1332300"/>
                  </a:lnTo>
                  <a:lnTo>
                    <a:pt x="5127319" y="1353379"/>
                  </a:lnTo>
                  <a:lnTo>
                    <a:pt x="5084410" y="1366701"/>
                  </a:lnTo>
                  <a:lnTo>
                    <a:pt x="5038344" y="1371345"/>
                  </a:lnTo>
                  <a:lnTo>
                    <a:pt x="0" y="1371345"/>
                  </a:lnTo>
                  <a:lnTo>
                    <a:pt x="0" y="0"/>
                  </a:lnTo>
                  <a:lnTo>
                    <a:pt x="5038344" y="0"/>
                  </a:lnTo>
                  <a:lnTo>
                    <a:pt x="5084410" y="4644"/>
                  </a:lnTo>
                  <a:lnTo>
                    <a:pt x="5127319" y="17966"/>
                  </a:lnTo>
                  <a:lnTo>
                    <a:pt x="5166150" y="39045"/>
                  </a:lnTo>
                  <a:lnTo>
                    <a:pt x="5199983" y="66960"/>
                  </a:lnTo>
                  <a:lnTo>
                    <a:pt x="5227898" y="100793"/>
                  </a:lnTo>
                  <a:lnTo>
                    <a:pt x="5248977" y="139624"/>
                  </a:lnTo>
                  <a:lnTo>
                    <a:pt x="5262299" y="182533"/>
                  </a:lnTo>
                  <a:lnTo>
                    <a:pt x="5266944" y="228600"/>
                  </a:lnTo>
                  <a:close/>
                </a:path>
              </a:pathLst>
            </a:custGeom>
            <a:ln w="9525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55567" y="1789938"/>
            <a:ext cx="4663440" cy="7727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09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Provision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cash </a:t>
            </a:r>
            <a:r>
              <a:rPr sz="1800" b="1" dirty="0">
                <a:latin typeface="Times New Roman"/>
                <a:cs typeface="Times New Roman"/>
              </a:rPr>
              <a:t>for work, </a:t>
            </a:r>
            <a:r>
              <a:rPr sz="1800" b="1" spc="-5" dirty="0">
                <a:latin typeface="Times New Roman"/>
                <a:cs typeface="Times New Roman"/>
              </a:rPr>
              <a:t>cash grants,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micro-finance, </a:t>
            </a:r>
            <a:r>
              <a:rPr sz="1800" b="1" dirty="0">
                <a:latin typeface="Times New Roman"/>
                <a:cs typeface="Times New Roman"/>
              </a:rPr>
              <a:t>commodity </a:t>
            </a:r>
            <a:r>
              <a:rPr sz="1800" b="1" spc="-5" dirty="0">
                <a:latin typeface="Times New Roman"/>
                <a:cs typeface="Times New Roman"/>
              </a:rPr>
              <a:t>vouchers, and cash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vouchers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order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stimulate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livelihoods.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4527" y="1321308"/>
            <a:ext cx="3048000" cy="1800225"/>
            <a:chOff x="414527" y="1321308"/>
            <a:chExt cx="3048000" cy="180022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527" y="1321308"/>
              <a:ext cx="3048000" cy="17998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852" y="1595628"/>
              <a:ext cx="2438400" cy="13228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199" y="1341247"/>
              <a:ext cx="2962655" cy="171399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83691" y="1690877"/>
            <a:ext cx="1812925" cy="9347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4640" marR="5080" indent="-282575">
              <a:lnSpc>
                <a:spcPts val="3310"/>
              </a:lnSpc>
              <a:spcBef>
                <a:spcPts val="655"/>
              </a:spcBef>
            </a:pP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Livelih</a:t>
            </a:r>
            <a:r>
              <a:rPr sz="32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od  support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6511" y="3136201"/>
            <a:ext cx="8405495" cy="3438525"/>
            <a:chOff x="286511" y="3136201"/>
            <a:chExt cx="8405495" cy="3438525"/>
          </a:xfrm>
        </p:grpSpPr>
        <p:sp>
          <p:nvSpPr>
            <p:cNvPr id="16" name="object 16"/>
            <p:cNvSpPr/>
            <p:nvPr/>
          </p:nvSpPr>
          <p:spPr>
            <a:xfrm>
              <a:off x="3416935" y="3140964"/>
              <a:ext cx="5262245" cy="1800225"/>
            </a:xfrm>
            <a:custGeom>
              <a:avLst/>
              <a:gdLst/>
              <a:ahLst/>
              <a:cxnLst/>
              <a:rect l="l" t="t" r="r" b="b"/>
              <a:pathLst>
                <a:path w="5262245" h="1800225">
                  <a:moveTo>
                    <a:pt x="4961763" y="0"/>
                  </a:moveTo>
                  <a:lnTo>
                    <a:pt x="0" y="0"/>
                  </a:lnTo>
                  <a:lnTo>
                    <a:pt x="0" y="1800225"/>
                  </a:lnTo>
                  <a:lnTo>
                    <a:pt x="4961763" y="1800225"/>
                  </a:lnTo>
                  <a:lnTo>
                    <a:pt x="5010439" y="1796297"/>
                  </a:lnTo>
                  <a:lnTo>
                    <a:pt x="5056615" y="1784925"/>
                  </a:lnTo>
                  <a:lnTo>
                    <a:pt x="5099673" y="1766727"/>
                  </a:lnTo>
                  <a:lnTo>
                    <a:pt x="5138996" y="1742321"/>
                  </a:lnTo>
                  <a:lnTo>
                    <a:pt x="5173964" y="1712325"/>
                  </a:lnTo>
                  <a:lnTo>
                    <a:pt x="5203960" y="1677357"/>
                  </a:lnTo>
                  <a:lnTo>
                    <a:pt x="5228366" y="1638034"/>
                  </a:lnTo>
                  <a:lnTo>
                    <a:pt x="5246564" y="1594976"/>
                  </a:lnTo>
                  <a:lnTo>
                    <a:pt x="5257936" y="1548800"/>
                  </a:lnTo>
                  <a:lnTo>
                    <a:pt x="5261864" y="1500124"/>
                  </a:lnTo>
                  <a:lnTo>
                    <a:pt x="5261864" y="300100"/>
                  </a:lnTo>
                  <a:lnTo>
                    <a:pt x="5257936" y="251424"/>
                  </a:lnTo>
                  <a:lnTo>
                    <a:pt x="5246564" y="205248"/>
                  </a:lnTo>
                  <a:lnTo>
                    <a:pt x="5228366" y="162190"/>
                  </a:lnTo>
                  <a:lnTo>
                    <a:pt x="5203960" y="122867"/>
                  </a:lnTo>
                  <a:lnTo>
                    <a:pt x="5173964" y="87899"/>
                  </a:lnTo>
                  <a:lnTo>
                    <a:pt x="5138996" y="57903"/>
                  </a:lnTo>
                  <a:lnTo>
                    <a:pt x="5099673" y="33497"/>
                  </a:lnTo>
                  <a:lnTo>
                    <a:pt x="5056615" y="15299"/>
                  </a:lnTo>
                  <a:lnTo>
                    <a:pt x="5010439" y="3927"/>
                  </a:lnTo>
                  <a:lnTo>
                    <a:pt x="4961763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6935" y="3140964"/>
              <a:ext cx="5262245" cy="1800225"/>
            </a:xfrm>
            <a:custGeom>
              <a:avLst/>
              <a:gdLst/>
              <a:ahLst/>
              <a:cxnLst/>
              <a:rect l="l" t="t" r="r" b="b"/>
              <a:pathLst>
                <a:path w="5262245" h="1800225">
                  <a:moveTo>
                    <a:pt x="5261864" y="300100"/>
                  </a:moveTo>
                  <a:lnTo>
                    <a:pt x="5261864" y="1500124"/>
                  </a:lnTo>
                  <a:lnTo>
                    <a:pt x="5257936" y="1548800"/>
                  </a:lnTo>
                  <a:lnTo>
                    <a:pt x="5246564" y="1594976"/>
                  </a:lnTo>
                  <a:lnTo>
                    <a:pt x="5228366" y="1638034"/>
                  </a:lnTo>
                  <a:lnTo>
                    <a:pt x="5203960" y="1677357"/>
                  </a:lnTo>
                  <a:lnTo>
                    <a:pt x="5173964" y="1712325"/>
                  </a:lnTo>
                  <a:lnTo>
                    <a:pt x="5138996" y="1742321"/>
                  </a:lnTo>
                  <a:lnTo>
                    <a:pt x="5099673" y="1766727"/>
                  </a:lnTo>
                  <a:lnTo>
                    <a:pt x="5056615" y="1784925"/>
                  </a:lnTo>
                  <a:lnTo>
                    <a:pt x="5010439" y="1796297"/>
                  </a:lnTo>
                  <a:lnTo>
                    <a:pt x="4961763" y="1800225"/>
                  </a:lnTo>
                  <a:lnTo>
                    <a:pt x="0" y="1800225"/>
                  </a:lnTo>
                  <a:lnTo>
                    <a:pt x="0" y="0"/>
                  </a:lnTo>
                  <a:lnTo>
                    <a:pt x="4961763" y="0"/>
                  </a:lnTo>
                  <a:lnTo>
                    <a:pt x="5010439" y="3927"/>
                  </a:lnTo>
                  <a:lnTo>
                    <a:pt x="5056615" y="15299"/>
                  </a:lnTo>
                  <a:lnTo>
                    <a:pt x="5099673" y="33497"/>
                  </a:lnTo>
                  <a:lnTo>
                    <a:pt x="5138996" y="57903"/>
                  </a:lnTo>
                  <a:lnTo>
                    <a:pt x="5173964" y="87899"/>
                  </a:lnTo>
                  <a:lnTo>
                    <a:pt x="5203960" y="122867"/>
                  </a:lnTo>
                  <a:lnTo>
                    <a:pt x="5228366" y="162190"/>
                  </a:lnTo>
                  <a:lnTo>
                    <a:pt x="5246564" y="205248"/>
                  </a:lnTo>
                  <a:lnTo>
                    <a:pt x="5257936" y="251424"/>
                  </a:lnTo>
                  <a:lnTo>
                    <a:pt x="5261864" y="300100"/>
                  </a:lnTo>
                  <a:close/>
                </a:path>
              </a:pathLst>
            </a:custGeom>
            <a:ln w="9525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527" y="3163824"/>
              <a:ext cx="3044952" cy="17998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511" y="3227832"/>
              <a:ext cx="3200400" cy="17434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199" y="3184017"/>
              <a:ext cx="2959735" cy="17141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19856" y="5198237"/>
              <a:ext cx="5267325" cy="1371600"/>
            </a:xfrm>
            <a:custGeom>
              <a:avLst/>
              <a:gdLst/>
              <a:ahLst/>
              <a:cxnLst/>
              <a:rect l="l" t="t" r="r" b="b"/>
              <a:pathLst>
                <a:path w="5267325" h="1371600">
                  <a:moveTo>
                    <a:pt x="5038344" y="0"/>
                  </a:moveTo>
                  <a:lnTo>
                    <a:pt x="0" y="0"/>
                  </a:lnTo>
                  <a:lnTo>
                    <a:pt x="0" y="1371282"/>
                  </a:lnTo>
                  <a:lnTo>
                    <a:pt x="5038344" y="1371282"/>
                  </a:lnTo>
                  <a:lnTo>
                    <a:pt x="5084410" y="1366639"/>
                  </a:lnTo>
                  <a:lnTo>
                    <a:pt x="5127319" y="1353322"/>
                  </a:lnTo>
                  <a:lnTo>
                    <a:pt x="5166150" y="1332250"/>
                  </a:lnTo>
                  <a:lnTo>
                    <a:pt x="5199983" y="1304342"/>
                  </a:lnTo>
                  <a:lnTo>
                    <a:pt x="5227898" y="1270517"/>
                  </a:lnTo>
                  <a:lnTo>
                    <a:pt x="5248977" y="1231695"/>
                  </a:lnTo>
                  <a:lnTo>
                    <a:pt x="5262299" y="1188794"/>
                  </a:lnTo>
                  <a:lnTo>
                    <a:pt x="5266944" y="1142733"/>
                  </a:lnTo>
                  <a:lnTo>
                    <a:pt x="5266944" y="228600"/>
                  </a:lnTo>
                  <a:lnTo>
                    <a:pt x="5262299" y="182533"/>
                  </a:lnTo>
                  <a:lnTo>
                    <a:pt x="5248977" y="139624"/>
                  </a:lnTo>
                  <a:lnTo>
                    <a:pt x="5227898" y="100793"/>
                  </a:lnTo>
                  <a:lnTo>
                    <a:pt x="5199983" y="66960"/>
                  </a:lnTo>
                  <a:lnTo>
                    <a:pt x="5166150" y="39045"/>
                  </a:lnTo>
                  <a:lnTo>
                    <a:pt x="5127319" y="17966"/>
                  </a:lnTo>
                  <a:lnTo>
                    <a:pt x="5084410" y="4644"/>
                  </a:lnTo>
                  <a:lnTo>
                    <a:pt x="5038344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19856" y="5198237"/>
              <a:ext cx="5267325" cy="1371600"/>
            </a:xfrm>
            <a:custGeom>
              <a:avLst/>
              <a:gdLst/>
              <a:ahLst/>
              <a:cxnLst/>
              <a:rect l="l" t="t" r="r" b="b"/>
              <a:pathLst>
                <a:path w="5267325" h="1371600">
                  <a:moveTo>
                    <a:pt x="5266944" y="228600"/>
                  </a:moveTo>
                  <a:lnTo>
                    <a:pt x="5266944" y="1142733"/>
                  </a:lnTo>
                  <a:lnTo>
                    <a:pt x="5262299" y="1188794"/>
                  </a:lnTo>
                  <a:lnTo>
                    <a:pt x="5248977" y="1231695"/>
                  </a:lnTo>
                  <a:lnTo>
                    <a:pt x="5227898" y="1270517"/>
                  </a:lnTo>
                  <a:lnTo>
                    <a:pt x="5199983" y="1304342"/>
                  </a:lnTo>
                  <a:lnTo>
                    <a:pt x="5166150" y="1332250"/>
                  </a:lnTo>
                  <a:lnTo>
                    <a:pt x="5127319" y="1353322"/>
                  </a:lnTo>
                  <a:lnTo>
                    <a:pt x="5084410" y="1366639"/>
                  </a:lnTo>
                  <a:lnTo>
                    <a:pt x="5038344" y="1371282"/>
                  </a:lnTo>
                  <a:lnTo>
                    <a:pt x="0" y="1371282"/>
                  </a:lnTo>
                  <a:lnTo>
                    <a:pt x="0" y="0"/>
                  </a:lnTo>
                  <a:lnTo>
                    <a:pt x="5038344" y="0"/>
                  </a:lnTo>
                  <a:lnTo>
                    <a:pt x="5084410" y="4644"/>
                  </a:lnTo>
                  <a:lnTo>
                    <a:pt x="5127319" y="17966"/>
                  </a:lnTo>
                  <a:lnTo>
                    <a:pt x="5166150" y="39045"/>
                  </a:lnTo>
                  <a:lnTo>
                    <a:pt x="5199983" y="66960"/>
                  </a:lnTo>
                  <a:lnTo>
                    <a:pt x="5227898" y="100793"/>
                  </a:lnTo>
                  <a:lnTo>
                    <a:pt x="5248977" y="139624"/>
                  </a:lnTo>
                  <a:lnTo>
                    <a:pt x="5262299" y="182533"/>
                  </a:lnTo>
                  <a:lnTo>
                    <a:pt x="5266944" y="228600"/>
                  </a:lnTo>
                  <a:close/>
                </a:path>
              </a:pathLst>
            </a:custGeom>
            <a:ln w="9525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52520" y="3140202"/>
            <a:ext cx="4699000" cy="32283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4785" marR="180975" indent="-172720">
              <a:lnSpc>
                <a:spcPct val="86200"/>
              </a:lnSpc>
              <a:spcBef>
                <a:spcPts val="395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Provision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programing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10" dirty="0">
                <a:latin typeface="Times New Roman"/>
                <a:cs typeface="Times New Roman"/>
              </a:rPr>
              <a:t>protect, promote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support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optimal </a:t>
            </a:r>
            <a:r>
              <a:rPr sz="1800" b="1" spc="-5" dirty="0">
                <a:latin typeface="Times New Roman"/>
                <a:cs typeface="Times New Roman"/>
              </a:rPr>
              <a:t>infant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young</a:t>
            </a:r>
            <a:r>
              <a:rPr sz="1800" b="1" dirty="0">
                <a:latin typeface="Times New Roman"/>
                <a:cs typeface="Times New Roman"/>
              </a:rPr>
              <a:t> child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feeding.</a:t>
            </a:r>
            <a:endParaRPr sz="1800">
              <a:latin typeface="Times New Roman"/>
              <a:cs typeface="Times New Roman"/>
            </a:endParaRPr>
          </a:p>
          <a:p>
            <a:pPr marL="184785" marR="132715" indent="-172720">
              <a:lnSpc>
                <a:spcPct val="86300"/>
              </a:lnSpc>
              <a:spcBef>
                <a:spcPts val="310"/>
              </a:spcBef>
              <a:buFont typeface="Times New Roman"/>
              <a:buChar char="•"/>
              <a:tabLst>
                <a:tab pos="1854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This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can include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breast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feeding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counselling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development of safe, </a:t>
            </a:r>
            <a:r>
              <a:rPr sz="1800" b="1" spc="-5" dirty="0">
                <a:latin typeface="Times New Roman"/>
                <a:cs typeface="Times New Roman"/>
              </a:rPr>
              <a:t>secluded </a:t>
            </a:r>
            <a:r>
              <a:rPr sz="1800" b="1" spc="-10" dirty="0">
                <a:latin typeface="Times New Roman"/>
                <a:cs typeface="Times New Roman"/>
              </a:rPr>
              <a:t>areas </a:t>
            </a:r>
            <a:r>
              <a:rPr sz="1800" b="1" dirty="0">
                <a:latin typeface="Times New Roman"/>
                <a:cs typeface="Times New Roman"/>
              </a:rPr>
              <a:t>for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breastfeeding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(commonly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referred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5" dirty="0">
                <a:latin typeface="Times New Roman"/>
                <a:cs typeface="Times New Roman"/>
              </a:rPr>
              <a:t> as baby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friendly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areas).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187325" marR="5080" indent="-172720">
              <a:lnSpc>
                <a:spcPct val="86300"/>
              </a:lnSpc>
              <a:buFont typeface="Times New Roman"/>
              <a:buChar char="•"/>
              <a:tabLst>
                <a:tab pos="18796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Provision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essential health </a:t>
            </a:r>
            <a:r>
              <a:rPr sz="1800" b="1" dirty="0">
                <a:latin typeface="Times New Roman"/>
                <a:cs typeface="Times New Roman"/>
              </a:rPr>
              <a:t>services, vitamin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 supplementation, </a:t>
            </a:r>
            <a:r>
              <a:rPr sz="1800" b="1" spc="-10" dirty="0">
                <a:latin typeface="Times New Roman"/>
                <a:cs typeface="Times New Roman"/>
              </a:rPr>
              <a:t>provision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safe </a:t>
            </a:r>
            <a:r>
              <a:rPr sz="1800" b="1" dirty="0">
                <a:latin typeface="Times New Roman"/>
                <a:cs typeface="Times New Roman"/>
              </a:rPr>
              <a:t>water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supplies</a:t>
            </a:r>
            <a:r>
              <a:rPr sz="1800" b="1" dirty="0">
                <a:latin typeface="Times New Roman"/>
                <a:cs typeface="Times New Roman"/>
              </a:rPr>
              <a:t> and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sanitation,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immunization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de-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worming.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4527" y="5007862"/>
            <a:ext cx="3048000" cy="1805939"/>
            <a:chOff x="414527" y="5007862"/>
            <a:chExt cx="3048000" cy="1805939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527" y="5007862"/>
              <a:ext cx="3048000" cy="17983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011" y="5070346"/>
              <a:ext cx="2923032" cy="17434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199" y="5026913"/>
              <a:ext cx="2962655" cy="171401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53287" y="3323590"/>
            <a:ext cx="2567940" cy="319913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  <a:spcBef>
                <a:spcPts val="63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Infant and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young child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feeding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50">
              <a:latin typeface="Times New Roman"/>
              <a:cs typeface="Times New Roman"/>
            </a:endParaRPr>
          </a:p>
          <a:p>
            <a:pPr marL="99060" marR="187960" algn="ctr">
              <a:lnSpc>
                <a:spcPct val="863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Health, water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sanitation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300" y="3916298"/>
            <a:ext cx="427355" cy="407034"/>
          </a:xfrm>
          <a:custGeom>
            <a:avLst/>
            <a:gdLst/>
            <a:ahLst/>
            <a:cxnLst/>
            <a:rect l="l" t="t" r="r" b="b"/>
            <a:pathLst>
              <a:path w="427355" h="407035">
                <a:moveTo>
                  <a:pt x="0" y="0"/>
                </a:moveTo>
                <a:lnTo>
                  <a:pt x="213563" y="0"/>
                </a:lnTo>
                <a:lnTo>
                  <a:pt x="213563" y="406907"/>
                </a:lnTo>
                <a:lnTo>
                  <a:pt x="427126" y="406907"/>
                </a:lnTo>
              </a:path>
            </a:pathLst>
          </a:custGeom>
          <a:ln w="253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5085" y="3509264"/>
            <a:ext cx="427355" cy="814069"/>
          </a:xfrm>
          <a:custGeom>
            <a:avLst/>
            <a:gdLst/>
            <a:ahLst/>
            <a:cxnLst/>
            <a:rect l="l" t="t" r="r" b="b"/>
            <a:pathLst>
              <a:path w="427355" h="814070">
                <a:moveTo>
                  <a:pt x="0" y="0"/>
                </a:moveTo>
                <a:lnTo>
                  <a:pt x="213487" y="0"/>
                </a:lnTo>
                <a:lnTo>
                  <a:pt x="213487" y="813943"/>
                </a:lnTo>
                <a:lnTo>
                  <a:pt x="427100" y="813943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6123" y="4402582"/>
            <a:ext cx="406400" cy="1366520"/>
          </a:xfrm>
          <a:custGeom>
            <a:avLst/>
            <a:gdLst/>
            <a:ahLst/>
            <a:cxnLst/>
            <a:rect l="l" t="t" r="r" b="b"/>
            <a:pathLst>
              <a:path w="406400" h="1366520">
                <a:moveTo>
                  <a:pt x="0" y="492252"/>
                </a:moveTo>
                <a:lnTo>
                  <a:pt x="203073" y="492252"/>
                </a:lnTo>
                <a:lnTo>
                  <a:pt x="203073" y="1366469"/>
                </a:lnTo>
                <a:lnTo>
                  <a:pt x="406146" y="1366469"/>
                </a:lnTo>
              </a:path>
              <a:path w="406400" h="1366520">
                <a:moveTo>
                  <a:pt x="0" y="492252"/>
                </a:moveTo>
                <a:lnTo>
                  <a:pt x="203073" y="492252"/>
                </a:lnTo>
                <a:lnTo>
                  <a:pt x="203073" y="0"/>
                </a:lnTo>
                <a:lnTo>
                  <a:pt x="406146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0" y="514223"/>
            <a:ext cx="403860" cy="2020570"/>
          </a:xfrm>
          <a:custGeom>
            <a:avLst/>
            <a:gdLst/>
            <a:ahLst/>
            <a:cxnLst/>
            <a:rect l="l" t="t" r="r" b="b"/>
            <a:pathLst>
              <a:path w="403859" h="2020570">
                <a:moveTo>
                  <a:pt x="0" y="1007237"/>
                </a:moveTo>
                <a:lnTo>
                  <a:pt x="201802" y="1007237"/>
                </a:lnTo>
                <a:lnTo>
                  <a:pt x="201802" y="2020062"/>
                </a:lnTo>
                <a:lnTo>
                  <a:pt x="403478" y="2020062"/>
                </a:lnTo>
              </a:path>
              <a:path w="403859" h="2020570">
                <a:moveTo>
                  <a:pt x="0" y="1007237"/>
                </a:moveTo>
                <a:lnTo>
                  <a:pt x="201802" y="1007237"/>
                </a:lnTo>
                <a:lnTo>
                  <a:pt x="201802" y="0"/>
                </a:lnTo>
                <a:lnTo>
                  <a:pt x="403478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5085" y="2695448"/>
            <a:ext cx="427355" cy="814069"/>
          </a:xfrm>
          <a:custGeom>
            <a:avLst/>
            <a:gdLst/>
            <a:ahLst/>
            <a:cxnLst/>
            <a:rect l="l" t="t" r="r" b="b"/>
            <a:pathLst>
              <a:path w="427355" h="814070">
                <a:moveTo>
                  <a:pt x="0" y="813815"/>
                </a:moveTo>
                <a:lnTo>
                  <a:pt x="427100" y="813815"/>
                </a:lnTo>
              </a:path>
              <a:path w="427355" h="814070">
                <a:moveTo>
                  <a:pt x="0" y="813815"/>
                </a:moveTo>
                <a:lnTo>
                  <a:pt x="213487" y="813815"/>
                </a:lnTo>
                <a:lnTo>
                  <a:pt x="213487" y="0"/>
                </a:lnTo>
                <a:lnTo>
                  <a:pt x="427100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1949195"/>
            <a:ext cx="1089660" cy="4117975"/>
            <a:chOff x="0" y="1949195"/>
            <a:chExt cx="1089660" cy="4117975"/>
          </a:xfrm>
        </p:grpSpPr>
        <p:sp>
          <p:nvSpPr>
            <p:cNvPr id="8" name="object 8"/>
            <p:cNvSpPr/>
            <p:nvPr/>
          </p:nvSpPr>
          <p:spPr>
            <a:xfrm>
              <a:off x="649300" y="3509263"/>
              <a:ext cx="427355" cy="407034"/>
            </a:xfrm>
            <a:custGeom>
              <a:avLst/>
              <a:gdLst/>
              <a:ahLst/>
              <a:cxnLst/>
              <a:rect l="l" t="t" r="r" b="b"/>
              <a:pathLst>
                <a:path w="427355" h="407035">
                  <a:moveTo>
                    <a:pt x="0" y="407035"/>
                  </a:moveTo>
                  <a:lnTo>
                    <a:pt x="213563" y="407035"/>
                  </a:lnTo>
                  <a:lnTo>
                    <a:pt x="213563" y="0"/>
                  </a:lnTo>
                  <a:lnTo>
                    <a:pt x="427126" y="0"/>
                  </a:lnTo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49195"/>
              <a:ext cx="976884" cy="411784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-19431" y="2417697"/>
            <a:ext cx="645160" cy="3133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905"/>
              </a:lnSpc>
            </a:pPr>
            <a:r>
              <a:rPr sz="4400" b="1" dirty="0">
                <a:latin typeface="Times New Roman"/>
                <a:cs typeface="Times New Roman"/>
              </a:rPr>
              <a:t>Malnutri</a:t>
            </a:r>
            <a:r>
              <a:rPr sz="4400" b="1" spc="-20" dirty="0">
                <a:latin typeface="Times New Roman"/>
                <a:cs typeface="Times New Roman"/>
              </a:rPr>
              <a:t>t</a:t>
            </a:r>
            <a:r>
              <a:rPr sz="4400" b="1" dirty="0">
                <a:latin typeface="Times New Roman"/>
                <a:cs typeface="Times New Roman"/>
              </a:rPr>
              <a:t>ion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8751" y="2238755"/>
            <a:ext cx="1770888" cy="101346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15924" y="3052572"/>
            <a:ext cx="1844039" cy="1827530"/>
            <a:chOff x="915924" y="3052572"/>
            <a:chExt cx="1844039" cy="182753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924" y="3052572"/>
              <a:ext cx="1758695" cy="10134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456" y="3866388"/>
              <a:ext cx="1778508" cy="10134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301746" y="2278376"/>
            <a:ext cx="1034415" cy="7264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-4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20" dirty="0">
                <a:latin typeface="Times New Roman"/>
                <a:cs typeface="Times New Roman"/>
              </a:rPr>
              <a:t>w</a:t>
            </a:r>
            <a:r>
              <a:rPr sz="2400" b="1" dirty="0">
                <a:latin typeface="Times New Roman"/>
                <a:cs typeface="Times New Roman"/>
              </a:rPr>
              <a:t>th</a:t>
            </a:r>
            <a:endParaRPr sz="24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200"/>
              </a:spcBef>
            </a:pPr>
            <a:r>
              <a:rPr sz="1800" b="1" spc="-5" dirty="0">
                <a:latin typeface="Times New Roman"/>
                <a:cs typeface="Times New Roman"/>
              </a:rPr>
              <a:t>failure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68751" y="3160776"/>
            <a:ext cx="1847088" cy="78181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156966" y="3219703"/>
            <a:ext cx="190627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7785" marR="5080" indent="-45720">
              <a:lnSpc>
                <a:spcPts val="1860"/>
              </a:lnSpc>
              <a:spcBef>
                <a:spcPts val="409"/>
              </a:spcBef>
              <a:tabLst>
                <a:tab pos="1614805" algn="l"/>
                <a:tab pos="189293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Micronutrient 	</a:t>
            </a:r>
            <a:r>
              <a:rPr sz="1800" b="1" u="heavy" spc="-5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spc="-5" dirty="0">
                <a:latin typeface="Times New Roman"/>
                <a:cs typeface="Times New Roman"/>
              </a:rPr>
              <a:t> malnutrition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91684" y="1018032"/>
            <a:ext cx="1385315" cy="108508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320410" y="1094054"/>
            <a:ext cx="985519" cy="8020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b="1" spc="-20" dirty="0">
                <a:latin typeface="Calibri"/>
                <a:cs typeface="Calibri"/>
              </a:rPr>
              <a:t>Type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nutrient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fici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5" dirty="0">
                <a:latin typeface="Calibri"/>
                <a:cs typeface="Calibri"/>
              </a:rPr>
              <a:t>cy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60464" y="167639"/>
            <a:ext cx="2223516" cy="73914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197597" y="337820"/>
            <a:ext cx="1305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Physical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signs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32447" y="1536191"/>
            <a:ext cx="2351531" cy="204216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804152" y="1587500"/>
            <a:ext cx="1937385" cy="176783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675"/>
              </a:spcBef>
              <a:buChar char="-"/>
              <a:tabLst>
                <a:tab pos="134620" algn="l"/>
              </a:tabLst>
            </a:pPr>
            <a:r>
              <a:rPr sz="1800" b="1" spc="-5" dirty="0">
                <a:latin typeface="Calibri"/>
                <a:cs typeface="Calibri"/>
              </a:rPr>
              <a:t>Anemia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iron)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575"/>
              </a:spcBef>
              <a:buChar char="-"/>
              <a:tabLst>
                <a:tab pos="134620" algn="l"/>
              </a:tabLst>
            </a:pPr>
            <a:r>
              <a:rPr sz="1800" b="1" dirty="0">
                <a:latin typeface="Calibri"/>
                <a:cs typeface="Calibri"/>
              </a:rPr>
              <a:t>Beri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beri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thiamin)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590"/>
              </a:spcBef>
              <a:buChar char="-"/>
              <a:tabLst>
                <a:tab pos="134620" algn="l"/>
              </a:tabLst>
            </a:pPr>
            <a:r>
              <a:rPr sz="1800" b="1" spc="-10" dirty="0">
                <a:latin typeface="Calibri"/>
                <a:cs typeface="Calibri"/>
              </a:rPr>
              <a:t>Pellagra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(niacin)</a:t>
            </a:r>
            <a:endParaRPr sz="1800">
              <a:latin typeface="Calibri"/>
              <a:cs typeface="Calibri"/>
            </a:endParaRPr>
          </a:p>
          <a:p>
            <a:pPr marL="64135" marR="384175" indent="-52069">
              <a:lnSpc>
                <a:spcPct val="127200"/>
              </a:lnSpc>
              <a:buChar char="-"/>
              <a:tabLst>
                <a:tab pos="134620" algn="l"/>
              </a:tabLst>
            </a:pPr>
            <a:r>
              <a:rPr sz="1800" b="1" spc="-35" dirty="0">
                <a:latin typeface="Calibri"/>
                <a:cs typeface="Calibri"/>
              </a:rPr>
              <a:t>X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thalmia  (</a:t>
            </a:r>
            <a:r>
              <a:rPr sz="1800" b="1" spc="-5" dirty="0">
                <a:latin typeface="Calibri"/>
                <a:cs typeface="Calibri"/>
              </a:rPr>
              <a:t> vit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42915" y="4401311"/>
            <a:ext cx="1386839" cy="107442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271896" y="4468495"/>
            <a:ext cx="985519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3175" algn="ctr">
              <a:lnSpc>
                <a:spcPct val="91400"/>
              </a:lnSpc>
              <a:spcBef>
                <a:spcPts val="285"/>
              </a:spcBef>
            </a:pPr>
            <a:r>
              <a:rPr sz="1800" b="1" spc="-20" dirty="0">
                <a:latin typeface="Calibri"/>
                <a:cs typeface="Calibri"/>
              </a:rPr>
              <a:t>Type </a:t>
            </a:r>
            <a:r>
              <a:rPr sz="1800" b="1" dirty="0">
                <a:latin typeface="Calibri"/>
                <a:cs typeface="Calibri"/>
              </a:rPr>
              <a:t>II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nutrient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fici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5" dirty="0">
                <a:latin typeface="Calibri"/>
                <a:cs typeface="Calibri"/>
              </a:rPr>
              <a:t>cy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8835" y="4034028"/>
            <a:ext cx="2223516" cy="82448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516496" y="4101845"/>
            <a:ext cx="200977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  <a:tabLst>
                <a:tab pos="264160" algn="l"/>
                <a:tab pos="523875" algn="l"/>
              </a:tabLst>
            </a:pPr>
            <a:r>
              <a:rPr sz="1800" b="1" u="heavy" dirty="0">
                <a:uFill>
                  <a:solidFill>
                    <a:srgbClr val="F79546"/>
                  </a:solidFill>
                </a:uFill>
                <a:latin typeface="Calibri"/>
                <a:cs typeface="Calibri"/>
              </a:rPr>
              <a:t> 	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" dirty="0">
                <a:latin typeface="Calibri"/>
                <a:cs typeface="Calibri"/>
              </a:rPr>
              <a:t>reduced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overall</a:t>
            </a:r>
            <a:endParaRPr sz="1800">
              <a:latin typeface="Calibri"/>
              <a:cs typeface="Calibri"/>
            </a:endParaRPr>
          </a:p>
          <a:p>
            <a:pPr marL="918844">
              <a:lnSpc>
                <a:spcPts val="2065"/>
              </a:lnSpc>
            </a:pPr>
            <a:r>
              <a:rPr sz="1800" b="1" spc="-10" dirty="0">
                <a:latin typeface="Calibri"/>
                <a:cs typeface="Calibri"/>
              </a:rPr>
              <a:t>growth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04431" y="4975859"/>
            <a:ext cx="2552700" cy="167487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733793" y="5042661"/>
            <a:ext cx="2102485" cy="14020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80"/>
              </a:spcBef>
            </a:pPr>
            <a:r>
              <a:rPr sz="1800" b="1" spc="-10" dirty="0">
                <a:latin typeface="Calibri"/>
                <a:cs typeface="Calibri"/>
              </a:rPr>
              <a:t>Nitrogen, </a:t>
            </a:r>
            <a:r>
              <a:rPr sz="1800" b="1" spc="-20" dirty="0">
                <a:latin typeface="Calibri"/>
                <a:cs typeface="Calibri"/>
              </a:rPr>
              <a:t>Sulphur, 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Essential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amino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acids,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Potassium </a:t>
            </a:r>
            <a:r>
              <a:rPr sz="1800" b="1" dirty="0">
                <a:latin typeface="Calibri"/>
                <a:cs typeface="Calibri"/>
              </a:rPr>
              <a:t>, Sodium,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Magnesium,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Zinc,</a:t>
            </a:r>
            <a:endParaRPr sz="1800">
              <a:latin typeface="Calibri"/>
              <a:cs typeface="Calibri"/>
            </a:endParaRPr>
          </a:p>
          <a:p>
            <a:pPr marL="506095">
              <a:lnSpc>
                <a:spcPct val="100000"/>
              </a:lnSpc>
              <a:spcBef>
                <a:spcPts val="590"/>
              </a:spcBef>
            </a:pPr>
            <a:r>
              <a:rPr sz="1800" b="1" dirty="0">
                <a:latin typeface="Calibri"/>
                <a:cs typeface="Calibri"/>
              </a:rPr>
              <a:t>Phosphorus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68751" y="3976115"/>
            <a:ext cx="1729739" cy="73914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482466" y="4152138"/>
            <a:ext cx="648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M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spc="-5" dirty="0">
                <a:latin typeface="Times New Roman"/>
                <a:cs typeface="Times New Roman"/>
              </a:rPr>
              <a:t>xed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97965" y="3126994"/>
            <a:ext cx="1261745" cy="15214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70485" indent="210185">
              <a:lnSpc>
                <a:spcPts val="2490"/>
              </a:lnSpc>
              <a:spcBef>
                <a:spcPts val="505"/>
              </a:spcBef>
            </a:pPr>
            <a:r>
              <a:rPr sz="2400" b="1" spc="-5" dirty="0">
                <a:latin typeface="Times New Roman"/>
                <a:cs typeface="Times New Roman"/>
              </a:rPr>
              <a:t>Under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nutrit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78105" marR="5080" indent="294005">
              <a:lnSpc>
                <a:spcPts val="2490"/>
              </a:lnSpc>
              <a:spcBef>
                <a:spcPts val="1435"/>
              </a:spcBef>
            </a:pPr>
            <a:r>
              <a:rPr sz="2400" b="1" dirty="0">
                <a:latin typeface="Times New Roman"/>
                <a:cs typeface="Times New Roman"/>
              </a:rPr>
              <a:t>Over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tr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863" y="118871"/>
            <a:ext cx="8275320" cy="1042669"/>
            <a:chOff x="435863" y="118871"/>
            <a:chExt cx="8275320" cy="10426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118871"/>
              <a:ext cx="6217920" cy="10424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4372" y="118871"/>
              <a:ext cx="1543812" cy="10424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8771" y="118871"/>
              <a:ext cx="858012" cy="1042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7371" y="118871"/>
              <a:ext cx="1543812" cy="10424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236" y="412876"/>
              <a:ext cx="5479605" cy="4343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9712" y="421385"/>
              <a:ext cx="2046224" cy="33350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46303" y="1407642"/>
            <a:ext cx="7901940" cy="37325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86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dirty="0">
                <a:latin typeface="Times New Roman"/>
                <a:cs typeface="Times New Roman"/>
              </a:rPr>
              <a:t>Goal: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tabLst>
                <a:tab pos="846455" algn="l"/>
                <a:tab pos="2033270" algn="l"/>
                <a:tab pos="2178050" algn="l"/>
                <a:tab pos="3081020" algn="l"/>
                <a:tab pos="3621404" algn="l"/>
                <a:tab pos="4323715" algn="l"/>
                <a:tab pos="4608195" algn="l"/>
                <a:tab pos="5923915" algn="l"/>
                <a:tab pos="5985510" algn="l"/>
                <a:tab pos="7413625" algn="l"/>
              </a:tabLst>
            </a:pPr>
            <a:r>
              <a:rPr sz="3200" dirty="0">
                <a:latin typeface="Times New Roman"/>
                <a:cs typeface="Times New Roman"/>
              </a:rPr>
              <a:t>The	o</a:t>
            </a:r>
            <a:r>
              <a:rPr sz="3200" spc="10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er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ll		g</a:t>
            </a:r>
            <a:r>
              <a:rPr sz="3200" spc="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al	of	the	nutrition	strat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gy	f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  the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Eastern	Mediterranean	Region		is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12700" marR="99060">
              <a:lnSpc>
                <a:spcPct val="100000"/>
              </a:lnSpc>
              <a:spcBef>
                <a:spcPts val="770"/>
              </a:spcBef>
              <a:tabLst>
                <a:tab pos="350520" algn="l"/>
                <a:tab pos="577215" algn="l"/>
                <a:tab pos="891540" algn="l"/>
                <a:tab pos="1343660" algn="l"/>
                <a:tab pos="2000250" algn="l"/>
                <a:tab pos="2532380" algn="l"/>
                <a:tab pos="3501390" algn="l"/>
                <a:tab pos="3570604" algn="l"/>
                <a:tab pos="4248150" algn="l"/>
                <a:tab pos="5250180" algn="l"/>
                <a:tab pos="5986145" algn="l"/>
                <a:tab pos="6468745" algn="l"/>
              </a:tabLst>
            </a:pPr>
            <a:r>
              <a:rPr sz="3200" dirty="0">
                <a:latin typeface="Times New Roman"/>
                <a:cs typeface="Times New Roman"/>
              </a:rPr>
              <a:t>-	</a:t>
            </a:r>
            <a:r>
              <a:rPr sz="3200" b="1" dirty="0">
                <a:latin typeface="Times New Roman"/>
                <a:cs typeface="Times New Roman"/>
              </a:rPr>
              <a:t>to	</a:t>
            </a:r>
            <a:r>
              <a:rPr sz="3200" b="1" spc="-10" dirty="0">
                <a:latin typeface="Times New Roman"/>
                <a:cs typeface="Times New Roman"/>
              </a:rPr>
              <a:t>improve	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nutritional	status	of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people	</a:t>
            </a:r>
            <a:r>
              <a:rPr sz="3200" b="1" spc="-5" dirty="0">
                <a:latin typeface="Times New Roman"/>
                <a:cs typeface="Times New Roman"/>
              </a:rPr>
              <a:t>throughout	</a:t>
            </a:r>
            <a:r>
              <a:rPr sz="3200" b="1" dirty="0">
                <a:latin typeface="Times New Roman"/>
                <a:cs typeface="Times New Roman"/>
              </a:rPr>
              <a:t>the	life-cycle </a:t>
            </a:r>
            <a:r>
              <a:rPr sz="3200" b="1" spc="-10" dirty="0">
                <a:latin typeface="Times New Roman"/>
                <a:cs typeface="Times New Roman"/>
              </a:rPr>
              <a:t>through 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encouraging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countries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reposition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nutrition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as	central	to	their		development	agenda.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282067"/>
            <a:ext cx="8348345" cy="58788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Aims: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  <a:tab pos="744220" algn="l"/>
                <a:tab pos="1810385" algn="l"/>
                <a:tab pos="2082800" algn="l"/>
                <a:tab pos="3079750" algn="l"/>
                <a:tab pos="3435350" algn="l"/>
                <a:tab pos="3468370" algn="l"/>
                <a:tab pos="4457700" algn="l"/>
                <a:tab pos="5074285" algn="l"/>
                <a:tab pos="5588000" algn="l"/>
                <a:tab pos="6788150" algn="l"/>
                <a:tab pos="7538084" algn="l"/>
              </a:tabLst>
            </a:pPr>
            <a:r>
              <a:rPr sz="2400" dirty="0">
                <a:latin typeface="Times New Roman"/>
                <a:cs typeface="Times New Roman"/>
              </a:rPr>
              <a:t>to	support	count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in		</a:t>
            </a:r>
            <a:r>
              <a:rPr sz="2400" spc="-5" dirty="0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tab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ishing	and 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ple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ent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ng</a:t>
            </a:r>
            <a:r>
              <a:rPr sz="2400" b="1" dirty="0">
                <a:latin typeface="Times New Roman"/>
                <a:cs typeface="Times New Roman"/>
              </a:rPr>
              <a:t>	act</a:t>
            </a:r>
            <a:r>
              <a:rPr sz="2400" b="1" spc="-5" dirty="0">
                <a:latin typeface="Times New Roman"/>
                <a:cs typeface="Times New Roman"/>
              </a:rPr>
              <a:t>ion  </a:t>
            </a:r>
            <a:r>
              <a:rPr sz="2400" b="1" dirty="0">
                <a:latin typeface="Times New Roman"/>
                <a:cs typeface="Times New Roman"/>
              </a:rPr>
              <a:t>in	nutrition	</a:t>
            </a:r>
            <a:r>
              <a:rPr sz="2400" dirty="0">
                <a:latin typeface="Times New Roman"/>
                <a:cs typeface="Times New Roman"/>
              </a:rPr>
              <a:t>according	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	national	situation	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resources.</a:t>
            </a:r>
            <a:endParaRPr sz="2400">
              <a:latin typeface="Times New Roman"/>
              <a:cs typeface="Times New Roman"/>
            </a:endParaRPr>
          </a:p>
          <a:p>
            <a:pPr marL="355600" marR="43815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431800" algn="l"/>
                <a:tab pos="432434" algn="l"/>
                <a:tab pos="769620" algn="l"/>
                <a:tab pos="1555115" algn="l"/>
                <a:tab pos="1970405" algn="l"/>
                <a:tab pos="2258060" algn="l"/>
                <a:tab pos="2623820" algn="l"/>
                <a:tab pos="3146425" algn="l"/>
                <a:tab pos="3747135" algn="l"/>
                <a:tab pos="4135754" algn="l"/>
                <a:tab pos="4685665" algn="l"/>
                <a:tab pos="4949190" algn="l"/>
                <a:tab pos="5164455" algn="l"/>
                <a:tab pos="5192395" algn="l"/>
                <a:tab pos="5480685" algn="l"/>
                <a:tab pos="6216650" algn="l"/>
                <a:tab pos="6605270" algn="l"/>
                <a:tab pos="7550784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It	prov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des</a:t>
            </a:r>
            <a:r>
              <a:rPr sz="2400" dirty="0">
                <a:latin typeface="Times New Roman"/>
                <a:cs typeface="Times New Roman"/>
              </a:rPr>
              <a:t>	a	fra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ework	to	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ist</a:t>
            </a:r>
            <a:r>
              <a:rPr sz="2400" dirty="0">
                <a:latin typeface="Times New Roman"/>
                <a:cs typeface="Times New Roman"/>
              </a:rPr>
              <a:t>	count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to	dec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de	which  nutrition	</a:t>
            </a:r>
            <a:r>
              <a:rPr sz="2400" b="1" dirty="0">
                <a:latin typeface="Times New Roman"/>
                <a:cs typeface="Times New Roman"/>
              </a:rPr>
              <a:t>actions	</a:t>
            </a:r>
            <a:r>
              <a:rPr sz="2400" dirty="0">
                <a:latin typeface="Times New Roman"/>
                <a:cs typeface="Times New Roman"/>
              </a:rPr>
              <a:t>are	appropriate	</a:t>
            </a:r>
            <a:r>
              <a:rPr sz="2400" spc="-5" dirty="0">
                <a:latin typeface="Times New Roman"/>
                <a:cs typeface="Times New Roman"/>
              </a:rPr>
              <a:t>for		</a:t>
            </a:r>
            <a:r>
              <a:rPr sz="2400" dirty="0">
                <a:latin typeface="Times New Roman"/>
                <a:cs typeface="Times New Roman"/>
              </a:rPr>
              <a:t>a	</a:t>
            </a:r>
            <a:r>
              <a:rPr sz="2400" spc="-5" dirty="0">
                <a:latin typeface="Times New Roman"/>
                <a:cs typeface="Times New Roman"/>
              </a:rPr>
              <a:t>particular </a:t>
            </a:r>
            <a:r>
              <a:rPr sz="2400" dirty="0">
                <a:latin typeface="Times New Roman"/>
                <a:cs typeface="Times New Roman"/>
              </a:rPr>
              <a:t>context 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according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most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prevalent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	</a:t>
            </a:r>
            <a:r>
              <a:rPr sz="2400" b="1" spc="-5" dirty="0">
                <a:latin typeface="Times New Roman"/>
                <a:cs typeface="Times New Roman"/>
              </a:rPr>
              <a:t>problems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113030" indent="-34353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431800" algn="l"/>
                <a:tab pos="432434" algn="l"/>
                <a:tab pos="1260475" algn="l"/>
                <a:tab pos="1677670" algn="l"/>
                <a:tab pos="2270125" algn="l"/>
                <a:tab pos="2948305" algn="l"/>
                <a:tab pos="3253104" algn="l"/>
                <a:tab pos="4479290" algn="l"/>
                <a:tab pos="5694680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enable </a:t>
            </a:r>
            <a:r>
              <a:rPr sz="2400" spc="-5" dirty="0">
                <a:latin typeface="Times New Roman"/>
                <a:cs typeface="Times New Roman"/>
              </a:rPr>
              <a:t>Member </a:t>
            </a:r>
            <a:r>
              <a:rPr sz="2400" dirty="0">
                <a:latin typeface="Times New Roman"/>
                <a:cs typeface="Times New Roman"/>
              </a:rPr>
              <a:t>States to </a:t>
            </a:r>
            <a:r>
              <a:rPr sz="2400" spc="-20" dirty="0">
                <a:latin typeface="Times New Roman"/>
                <a:cs typeface="Times New Roman"/>
              </a:rPr>
              <a:t>identify, </a:t>
            </a:r>
            <a:r>
              <a:rPr sz="2400" dirty="0">
                <a:latin typeface="Times New Roman"/>
                <a:cs typeface="Times New Roman"/>
              </a:rPr>
              <a:t>develop, </a:t>
            </a:r>
            <a:r>
              <a:rPr sz="2400" spc="-5" dirty="0">
                <a:latin typeface="Times New Roman"/>
                <a:cs typeface="Times New Roman"/>
              </a:rPr>
              <a:t>prioritize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adopt nutrition interventions which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contribute to achieving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targets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Millennium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Development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Goals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particular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	</a:t>
            </a:r>
            <a:r>
              <a:rPr sz="2400" spc="-5" dirty="0">
                <a:latin typeface="Times New Roman"/>
                <a:cs typeface="Times New Roman"/>
              </a:rPr>
              <a:t>targeting </a:t>
            </a:r>
            <a:r>
              <a:rPr sz="2400" dirty="0">
                <a:latin typeface="Times New Roman"/>
                <a:cs typeface="Times New Roman"/>
              </a:rPr>
              <a:t>poverty and </a:t>
            </a:r>
            <a:r>
              <a:rPr sz="2400" spc="-15" dirty="0">
                <a:latin typeface="Times New Roman"/>
                <a:cs typeface="Times New Roman"/>
              </a:rPr>
              <a:t>hunger, </a:t>
            </a:r>
            <a:r>
              <a:rPr sz="2400" dirty="0">
                <a:latin typeface="Times New Roman"/>
                <a:cs typeface="Times New Roman"/>
              </a:rPr>
              <a:t>goal 4 </a:t>
            </a:r>
            <a:r>
              <a:rPr sz="2400" spc="-5" dirty="0">
                <a:latin typeface="Times New Roman"/>
                <a:cs typeface="Times New Roman"/>
              </a:rPr>
              <a:t>targeting </a:t>
            </a:r>
            <a:r>
              <a:rPr sz="2400" dirty="0">
                <a:latin typeface="Times New Roman"/>
                <a:cs typeface="Times New Roman"/>
              </a:rPr>
              <a:t>child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mortality,	</a:t>
            </a:r>
            <a:r>
              <a:rPr sz="2400" dirty="0">
                <a:latin typeface="Times New Roman"/>
                <a:cs typeface="Times New Roman"/>
              </a:rPr>
              <a:t>and	goal	5	</a:t>
            </a:r>
            <a:r>
              <a:rPr sz="2400" spc="-10" dirty="0">
                <a:latin typeface="Times New Roman"/>
                <a:cs typeface="Times New Roman"/>
              </a:rPr>
              <a:t>targeting	</a:t>
            </a:r>
            <a:r>
              <a:rPr sz="2400" spc="-5" dirty="0">
                <a:latin typeface="Times New Roman"/>
                <a:cs typeface="Times New Roman"/>
              </a:rPr>
              <a:t>maternal	</a:t>
            </a:r>
            <a:r>
              <a:rPr sz="2400" dirty="0">
                <a:latin typeface="Times New Roman"/>
                <a:cs typeface="Times New Roman"/>
              </a:rPr>
              <a:t>health.</a:t>
            </a:r>
            <a:endParaRPr sz="2400">
              <a:latin typeface="Times New Roman"/>
              <a:cs typeface="Times New Roman"/>
            </a:endParaRPr>
          </a:p>
          <a:p>
            <a:pPr marL="355600" marR="818515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431800" algn="l"/>
                <a:tab pos="432434" algn="l"/>
                <a:tab pos="769620" algn="l"/>
                <a:tab pos="1412875" algn="l"/>
                <a:tab pos="2732405" algn="l"/>
                <a:tab pos="4029710" algn="l"/>
                <a:tab pos="4909820" algn="l"/>
                <a:tab pos="5318125" algn="l"/>
                <a:tab pos="7284720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It	also	address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	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ging	issues	of	</a:t>
            </a:r>
            <a:r>
              <a:rPr sz="2400" b="1" dirty="0">
                <a:latin typeface="Times New Roman"/>
                <a:cs typeface="Times New Roman"/>
              </a:rPr>
              <a:t>over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tr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tion	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overcome </a:t>
            </a:r>
            <a:r>
              <a:rPr sz="2400" dirty="0">
                <a:latin typeface="Times New Roman"/>
                <a:cs typeface="Times New Roman"/>
              </a:rPr>
              <a:t>increasing rates of obesity and diet related non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communicable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50"/>
              <a:ext cx="9144000" cy="407034"/>
            </a:xfrm>
            <a:custGeom>
              <a:avLst/>
              <a:gdLst/>
              <a:ahLst/>
              <a:cxnLst/>
              <a:rect l="l" t="t" r="r" b="b"/>
              <a:pathLst>
                <a:path w="9144000" h="407034">
                  <a:moveTo>
                    <a:pt x="9144000" y="0"/>
                  </a:moveTo>
                  <a:lnTo>
                    <a:pt x="3260344" y="0"/>
                  </a:lnTo>
                  <a:lnTo>
                    <a:pt x="0" y="0"/>
                  </a:lnTo>
                  <a:lnTo>
                    <a:pt x="0" y="406730"/>
                  </a:lnTo>
                  <a:lnTo>
                    <a:pt x="3260344" y="406730"/>
                  </a:lnTo>
                  <a:lnTo>
                    <a:pt x="9144000" y="40673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44880"/>
              <a:ext cx="9144000" cy="1858645"/>
            </a:xfrm>
            <a:custGeom>
              <a:avLst/>
              <a:gdLst/>
              <a:ahLst/>
              <a:cxnLst/>
              <a:rect l="l" t="t" r="r" b="b"/>
              <a:pathLst>
                <a:path w="9144000" h="1858645">
                  <a:moveTo>
                    <a:pt x="9144000" y="0"/>
                  </a:moveTo>
                  <a:lnTo>
                    <a:pt x="3260344" y="0"/>
                  </a:lnTo>
                  <a:lnTo>
                    <a:pt x="0" y="0"/>
                  </a:lnTo>
                  <a:lnTo>
                    <a:pt x="0" y="1858391"/>
                  </a:lnTo>
                  <a:lnTo>
                    <a:pt x="3260344" y="1858391"/>
                  </a:lnTo>
                  <a:lnTo>
                    <a:pt x="9144000" y="18583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BD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303271"/>
              <a:ext cx="9144000" cy="4554855"/>
            </a:xfrm>
            <a:custGeom>
              <a:avLst/>
              <a:gdLst/>
              <a:ahLst/>
              <a:cxnLst/>
              <a:rect l="l" t="t" r="r" b="b"/>
              <a:pathLst>
                <a:path w="9144000" h="4554855">
                  <a:moveTo>
                    <a:pt x="9144000" y="0"/>
                  </a:moveTo>
                  <a:lnTo>
                    <a:pt x="3260344" y="0"/>
                  </a:lnTo>
                  <a:lnTo>
                    <a:pt x="0" y="0"/>
                  </a:lnTo>
                  <a:lnTo>
                    <a:pt x="0" y="4554728"/>
                  </a:lnTo>
                  <a:lnTo>
                    <a:pt x="3260344" y="4554728"/>
                  </a:lnTo>
                  <a:lnTo>
                    <a:pt x="9144000" y="455472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CE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9137650" y="0"/>
                  </a:lnTo>
                  <a:lnTo>
                    <a:pt x="9137650" y="6350"/>
                  </a:lnTo>
                  <a:lnTo>
                    <a:pt x="9137650" y="406781"/>
                  </a:lnTo>
                  <a:lnTo>
                    <a:pt x="9137650" y="444881"/>
                  </a:lnTo>
                  <a:lnTo>
                    <a:pt x="9137650" y="2296922"/>
                  </a:lnTo>
                  <a:lnTo>
                    <a:pt x="9137650" y="2309622"/>
                  </a:lnTo>
                  <a:lnTo>
                    <a:pt x="9137650" y="6851650"/>
                  </a:lnTo>
                  <a:lnTo>
                    <a:pt x="3266694" y="6851650"/>
                  </a:lnTo>
                  <a:lnTo>
                    <a:pt x="3266694" y="2309622"/>
                  </a:lnTo>
                  <a:lnTo>
                    <a:pt x="9137650" y="2309622"/>
                  </a:lnTo>
                  <a:lnTo>
                    <a:pt x="9137650" y="2296922"/>
                  </a:lnTo>
                  <a:lnTo>
                    <a:pt x="3266694" y="2296922"/>
                  </a:lnTo>
                  <a:lnTo>
                    <a:pt x="3266694" y="444881"/>
                  </a:lnTo>
                  <a:lnTo>
                    <a:pt x="9137650" y="444881"/>
                  </a:lnTo>
                  <a:lnTo>
                    <a:pt x="9137650" y="406781"/>
                  </a:lnTo>
                  <a:lnTo>
                    <a:pt x="3266694" y="406781"/>
                  </a:lnTo>
                  <a:lnTo>
                    <a:pt x="3266694" y="6350"/>
                  </a:lnTo>
                  <a:lnTo>
                    <a:pt x="9137650" y="6350"/>
                  </a:lnTo>
                  <a:lnTo>
                    <a:pt x="9137650" y="0"/>
                  </a:lnTo>
                  <a:lnTo>
                    <a:pt x="3266694" y="0"/>
                  </a:lnTo>
                  <a:lnTo>
                    <a:pt x="3253994" y="0"/>
                  </a:lnTo>
                  <a:lnTo>
                    <a:pt x="3253994" y="6350"/>
                  </a:lnTo>
                  <a:lnTo>
                    <a:pt x="3253994" y="6851650"/>
                  </a:lnTo>
                  <a:lnTo>
                    <a:pt x="6350" y="6851650"/>
                  </a:lnTo>
                  <a:lnTo>
                    <a:pt x="6350" y="2309622"/>
                  </a:lnTo>
                  <a:lnTo>
                    <a:pt x="3253994" y="2309622"/>
                  </a:lnTo>
                  <a:lnTo>
                    <a:pt x="3253994" y="2296922"/>
                  </a:lnTo>
                  <a:lnTo>
                    <a:pt x="6350" y="2296922"/>
                  </a:lnTo>
                  <a:lnTo>
                    <a:pt x="6350" y="444881"/>
                  </a:lnTo>
                  <a:lnTo>
                    <a:pt x="3253994" y="444881"/>
                  </a:lnTo>
                  <a:lnTo>
                    <a:pt x="3253994" y="406781"/>
                  </a:lnTo>
                  <a:lnTo>
                    <a:pt x="6350" y="406781"/>
                  </a:lnTo>
                  <a:lnTo>
                    <a:pt x="6350" y="6350"/>
                  </a:lnTo>
                  <a:lnTo>
                    <a:pt x="3253994" y="6350"/>
                  </a:lnTo>
                  <a:lnTo>
                    <a:pt x="3253994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3253994" y="6858000"/>
                  </a:lnTo>
                  <a:lnTo>
                    <a:pt x="3266694" y="6858000"/>
                  </a:lnTo>
                  <a:lnTo>
                    <a:pt x="9137650" y="6858000"/>
                  </a:lnTo>
                  <a:lnTo>
                    <a:pt x="9144000" y="6858000"/>
                  </a:lnTo>
                  <a:lnTo>
                    <a:pt x="9144000" y="6851650"/>
                  </a:lnTo>
                  <a:lnTo>
                    <a:pt x="9144000" y="63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41370" y="25400"/>
            <a:ext cx="69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ge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64" y="25400"/>
            <a:ext cx="1004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Obje</a:t>
            </a:r>
            <a:r>
              <a:rPr sz="1800" dirty="0">
                <a:latin typeface="Times New Roman"/>
                <a:cs typeface="Times New Roman"/>
              </a:rPr>
              <a:t>ct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ves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9846" y="425577"/>
            <a:ext cx="5674360" cy="173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All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countries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national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nutrition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strategy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action.</a:t>
            </a:r>
            <a:endParaRPr sz="1800">
              <a:latin typeface="Times New Roman"/>
              <a:cs typeface="Times New Roman"/>
            </a:endParaRPr>
          </a:p>
          <a:p>
            <a:pPr marL="355600" marR="472440" indent="-342900">
              <a:lnSpc>
                <a:spcPct val="115100"/>
              </a:lnSpc>
              <a:spcBef>
                <a:spcPts val="100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All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countries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nutrition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surveillance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 with an </a:t>
            </a:r>
            <a:r>
              <a:rPr sz="1800" spc="-5" dirty="0">
                <a:latin typeface="Times New Roman"/>
                <a:cs typeface="Times New Roman"/>
              </a:rPr>
              <a:t>efficient monitoring </a:t>
            </a:r>
            <a:r>
              <a:rPr sz="1800" dirty="0">
                <a:latin typeface="Times New Roman"/>
                <a:cs typeface="Times New Roman"/>
              </a:rPr>
              <a:t>and evaluation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mechanism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25577"/>
            <a:ext cx="284035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latin typeface="Times New Roman"/>
                <a:cs typeface="Times New Roman"/>
              </a:rPr>
              <a:t>1.	</a:t>
            </a:r>
            <a:r>
              <a:rPr sz="1800" spc="-6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political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commitment</a:t>
            </a:r>
            <a:r>
              <a:rPr sz="1800" dirty="0">
                <a:latin typeface="Times New Roman"/>
                <a:cs typeface="Times New Roman"/>
              </a:rPr>
              <a:t> and enhance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nutrition </a:t>
            </a:r>
            <a:r>
              <a:rPr sz="1800" spc="-5" dirty="0">
                <a:latin typeface="Times New Roman"/>
                <a:cs typeface="Times New Roman"/>
              </a:rPr>
              <a:t>assessment,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monitoring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9846" y="2303526"/>
            <a:ext cx="5429250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769" indent="-342900">
              <a:lnSpc>
                <a:spcPct val="114999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Prevalence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underweight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children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30%.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Prevalence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low </a:t>
            </a:r>
            <a:r>
              <a:rPr sz="1800" dirty="0">
                <a:latin typeface="Times New Roman"/>
                <a:cs typeface="Times New Roman"/>
              </a:rPr>
              <a:t>birth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weight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30%.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Child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mortality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50%.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Maternal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mortality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reduced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20%.</a:t>
            </a:r>
            <a:endParaRPr sz="1800">
              <a:latin typeface="Times New Roman"/>
              <a:cs typeface="Times New Roman"/>
            </a:endParaRPr>
          </a:p>
          <a:p>
            <a:pPr marL="355600" marR="38100" indent="-342900">
              <a:lnSpc>
                <a:spcPct val="114999"/>
              </a:lnSpc>
              <a:spcBef>
                <a:spcPts val="101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Percentage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women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exclusively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breastfeeding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first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months</a:t>
            </a:r>
            <a:r>
              <a:rPr sz="1800" dirty="0">
                <a:latin typeface="Times New Roman"/>
                <a:cs typeface="Times New Roman"/>
              </a:rPr>
              <a:t> increased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50%.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4999"/>
              </a:lnSpc>
              <a:spcBef>
                <a:spcPts val="994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Percentage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women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adopting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complementary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feeding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practices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 6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months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years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increased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 50%.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2303526"/>
            <a:ext cx="2854960" cy="160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2. </a:t>
            </a:r>
            <a:r>
              <a:rPr sz="1800" spc="-60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reduce the prevalence of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wasting</a:t>
            </a:r>
            <a:r>
              <a:rPr sz="1800" dirty="0">
                <a:latin typeface="Times New Roman"/>
                <a:cs typeface="Times New Roman"/>
              </a:rPr>
              <a:t> and stunting among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children, especially children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 5 </a:t>
            </a:r>
            <a:r>
              <a:rPr sz="1800" spc="5" dirty="0">
                <a:latin typeface="Times New Roman"/>
                <a:cs typeface="Times New Roman"/>
              </a:rPr>
              <a:t>years </a:t>
            </a:r>
            <a:r>
              <a:rPr sz="1800" dirty="0">
                <a:latin typeface="Times New Roman"/>
                <a:cs typeface="Times New Roman"/>
              </a:rPr>
              <a:t>of age, and of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nutrition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among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women.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72225" y="404622"/>
            <a:ext cx="2664460" cy="1296670"/>
          </a:xfrm>
          <a:custGeom>
            <a:avLst/>
            <a:gdLst/>
            <a:ahLst/>
            <a:cxnLst/>
            <a:rect l="l" t="t" r="r" b="b"/>
            <a:pathLst>
              <a:path w="2664459" h="1296670">
                <a:moveTo>
                  <a:pt x="0" y="252094"/>
                </a:moveTo>
                <a:lnTo>
                  <a:pt x="18640" y="209837"/>
                </a:lnTo>
                <a:lnTo>
                  <a:pt x="50843" y="182887"/>
                </a:lnTo>
                <a:lnTo>
                  <a:pt x="97816" y="157114"/>
                </a:lnTo>
                <a:lnTo>
                  <a:pt x="158660" y="132687"/>
                </a:lnTo>
                <a:lnTo>
                  <a:pt x="232475" y="109778"/>
                </a:lnTo>
                <a:lnTo>
                  <a:pt x="273966" y="98945"/>
                </a:lnTo>
                <a:lnTo>
                  <a:pt x="318363" y="88556"/>
                </a:lnTo>
                <a:lnTo>
                  <a:pt x="365552" y="78631"/>
                </a:lnTo>
                <a:lnTo>
                  <a:pt x="415423" y="69193"/>
                </a:lnTo>
                <a:lnTo>
                  <a:pt x="467861" y="60261"/>
                </a:lnTo>
                <a:lnTo>
                  <a:pt x="522755" y="51858"/>
                </a:lnTo>
                <a:lnTo>
                  <a:pt x="579992" y="44005"/>
                </a:lnTo>
                <a:lnTo>
                  <a:pt x="639461" y="36723"/>
                </a:lnTo>
                <a:lnTo>
                  <a:pt x="701047" y="30033"/>
                </a:lnTo>
                <a:lnTo>
                  <a:pt x="764640" y="23957"/>
                </a:lnTo>
                <a:lnTo>
                  <a:pt x="830126" y="18516"/>
                </a:lnTo>
                <a:lnTo>
                  <a:pt x="897393" y="13731"/>
                </a:lnTo>
                <a:lnTo>
                  <a:pt x="966329" y="9624"/>
                </a:lnTo>
                <a:lnTo>
                  <a:pt x="1036821" y="6216"/>
                </a:lnTo>
                <a:lnTo>
                  <a:pt x="1108757" y="3528"/>
                </a:lnTo>
                <a:lnTo>
                  <a:pt x="1182024" y="1582"/>
                </a:lnTo>
                <a:lnTo>
                  <a:pt x="1256510" y="399"/>
                </a:lnTo>
                <a:lnTo>
                  <a:pt x="1332102" y="0"/>
                </a:lnTo>
                <a:lnTo>
                  <a:pt x="1407695" y="399"/>
                </a:lnTo>
                <a:lnTo>
                  <a:pt x="1482182" y="1582"/>
                </a:lnTo>
                <a:lnTo>
                  <a:pt x="1555452" y="3528"/>
                </a:lnTo>
                <a:lnTo>
                  <a:pt x="1627390" y="6216"/>
                </a:lnTo>
                <a:lnTo>
                  <a:pt x="1697886" y="9624"/>
                </a:lnTo>
                <a:lnTo>
                  <a:pt x="1766826" y="13731"/>
                </a:lnTo>
                <a:lnTo>
                  <a:pt x="1834097" y="18516"/>
                </a:lnTo>
                <a:lnTo>
                  <a:pt x="1899589" y="23957"/>
                </a:lnTo>
                <a:lnTo>
                  <a:pt x="1963187" y="30033"/>
                </a:lnTo>
                <a:lnTo>
                  <a:pt x="2024779" y="36723"/>
                </a:lnTo>
                <a:lnTo>
                  <a:pt x="2084254" y="44005"/>
                </a:lnTo>
                <a:lnTo>
                  <a:pt x="2141497" y="51858"/>
                </a:lnTo>
                <a:lnTo>
                  <a:pt x="2196398" y="60261"/>
                </a:lnTo>
                <a:lnTo>
                  <a:pt x="2248843" y="69193"/>
                </a:lnTo>
                <a:lnTo>
                  <a:pt x="2298719" y="78631"/>
                </a:lnTo>
                <a:lnTo>
                  <a:pt x="2345916" y="88556"/>
                </a:lnTo>
                <a:lnTo>
                  <a:pt x="2390318" y="98945"/>
                </a:lnTo>
                <a:lnTo>
                  <a:pt x="2431816" y="109778"/>
                </a:lnTo>
                <a:lnTo>
                  <a:pt x="2470295" y="121032"/>
                </a:lnTo>
                <a:lnTo>
                  <a:pt x="2537748" y="144721"/>
                </a:lnTo>
                <a:lnTo>
                  <a:pt x="2591779" y="169843"/>
                </a:lnTo>
                <a:lnTo>
                  <a:pt x="2631486" y="196226"/>
                </a:lnTo>
                <a:lnTo>
                  <a:pt x="2662223" y="237793"/>
                </a:lnTo>
                <a:lnTo>
                  <a:pt x="2664332" y="252094"/>
                </a:lnTo>
                <a:lnTo>
                  <a:pt x="2662223" y="266396"/>
                </a:lnTo>
                <a:lnTo>
                  <a:pt x="2631486" y="307957"/>
                </a:lnTo>
                <a:lnTo>
                  <a:pt x="2591779" y="334332"/>
                </a:lnTo>
                <a:lnTo>
                  <a:pt x="2537748" y="359444"/>
                </a:lnTo>
                <a:lnTo>
                  <a:pt x="2470295" y="383122"/>
                </a:lnTo>
                <a:lnTo>
                  <a:pt x="2431816" y="394370"/>
                </a:lnTo>
                <a:lnTo>
                  <a:pt x="2390318" y="405197"/>
                </a:lnTo>
                <a:lnTo>
                  <a:pt x="2345916" y="415579"/>
                </a:lnTo>
                <a:lnTo>
                  <a:pt x="2298719" y="425497"/>
                </a:lnTo>
                <a:lnTo>
                  <a:pt x="2248843" y="434930"/>
                </a:lnTo>
                <a:lnTo>
                  <a:pt x="2196398" y="443855"/>
                </a:lnTo>
                <a:lnTo>
                  <a:pt x="2141497" y="452251"/>
                </a:lnTo>
                <a:lnTo>
                  <a:pt x="2084254" y="460098"/>
                </a:lnTo>
                <a:lnTo>
                  <a:pt x="2024779" y="467374"/>
                </a:lnTo>
                <a:lnTo>
                  <a:pt x="1963187" y="474058"/>
                </a:lnTo>
                <a:lnTo>
                  <a:pt x="1899589" y="480129"/>
                </a:lnTo>
                <a:lnTo>
                  <a:pt x="1834097" y="485565"/>
                </a:lnTo>
                <a:lnTo>
                  <a:pt x="1766826" y="490345"/>
                </a:lnTo>
                <a:lnTo>
                  <a:pt x="1697886" y="494448"/>
                </a:lnTo>
                <a:lnTo>
                  <a:pt x="1627390" y="497852"/>
                </a:lnTo>
                <a:lnTo>
                  <a:pt x="1555452" y="500537"/>
                </a:lnTo>
                <a:lnTo>
                  <a:pt x="1482182" y="502482"/>
                </a:lnTo>
                <a:lnTo>
                  <a:pt x="1407695" y="503664"/>
                </a:lnTo>
                <a:lnTo>
                  <a:pt x="1332102" y="504063"/>
                </a:lnTo>
                <a:lnTo>
                  <a:pt x="1256510" y="503664"/>
                </a:lnTo>
                <a:lnTo>
                  <a:pt x="1182024" y="502482"/>
                </a:lnTo>
                <a:lnTo>
                  <a:pt x="1108757" y="500537"/>
                </a:lnTo>
                <a:lnTo>
                  <a:pt x="1036821" y="497852"/>
                </a:lnTo>
                <a:lnTo>
                  <a:pt x="966329" y="494448"/>
                </a:lnTo>
                <a:lnTo>
                  <a:pt x="897393" y="490345"/>
                </a:lnTo>
                <a:lnTo>
                  <a:pt x="830126" y="485565"/>
                </a:lnTo>
                <a:lnTo>
                  <a:pt x="764640" y="480129"/>
                </a:lnTo>
                <a:lnTo>
                  <a:pt x="701047" y="474058"/>
                </a:lnTo>
                <a:lnTo>
                  <a:pt x="639461" y="467374"/>
                </a:lnTo>
                <a:lnTo>
                  <a:pt x="579992" y="460098"/>
                </a:lnTo>
                <a:lnTo>
                  <a:pt x="522755" y="452251"/>
                </a:lnTo>
                <a:lnTo>
                  <a:pt x="467861" y="443855"/>
                </a:lnTo>
                <a:lnTo>
                  <a:pt x="415423" y="434930"/>
                </a:lnTo>
                <a:lnTo>
                  <a:pt x="365552" y="425497"/>
                </a:lnTo>
                <a:lnTo>
                  <a:pt x="318363" y="415579"/>
                </a:lnTo>
                <a:lnTo>
                  <a:pt x="273966" y="405197"/>
                </a:lnTo>
                <a:lnTo>
                  <a:pt x="232475" y="394370"/>
                </a:lnTo>
                <a:lnTo>
                  <a:pt x="194002" y="383122"/>
                </a:lnTo>
                <a:lnTo>
                  <a:pt x="126560" y="359444"/>
                </a:lnTo>
                <a:lnTo>
                  <a:pt x="72539" y="334332"/>
                </a:lnTo>
                <a:lnTo>
                  <a:pt x="32839" y="307957"/>
                </a:lnTo>
                <a:lnTo>
                  <a:pt x="2108" y="266396"/>
                </a:lnTo>
                <a:lnTo>
                  <a:pt x="0" y="252094"/>
                </a:lnTo>
                <a:close/>
              </a:path>
              <a:path w="2664459" h="1296670">
                <a:moveTo>
                  <a:pt x="0" y="1044193"/>
                </a:moveTo>
                <a:lnTo>
                  <a:pt x="21323" y="993398"/>
                </a:lnTo>
                <a:lnTo>
                  <a:pt x="57929" y="961405"/>
                </a:lnTo>
                <a:lnTo>
                  <a:pt x="110988" y="931259"/>
                </a:lnTo>
                <a:lnTo>
                  <a:pt x="179252" y="903261"/>
                </a:lnTo>
                <a:lnTo>
                  <a:pt x="218694" y="890161"/>
                </a:lnTo>
                <a:lnTo>
                  <a:pt x="261469" y="877711"/>
                </a:lnTo>
                <a:lnTo>
                  <a:pt x="307419" y="865949"/>
                </a:lnTo>
                <a:lnTo>
                  <a:pt x="356389" y="854912"/>
                </a:lnTo>
                <a:lnTo>
                  <a:pt x="408222" y="844637"/>
                </a:lnTo>
                <a:lnTo>
                  <a:pt x="462762" y="835162"/>
                </a:lnTo>
                <a:lnTo>
                  <a:pt x="519853" y="826525"/>
                </a:lnTo>
                <a:lnTo>
                  <a:pt x="579338" y="818763"/>
                </a:lnTo>
                <a:lnTo>
                  <a:pt x="641062" y="811914"/>
                </a:lnTo>
                <a:lnTo>
                  <a:pt x="704867" y="806016"/>
                </a:lnTo>
                <a:lnTo>
                  <a:pt x="770598" y="801106"/>
                </a:lnTo>
                <a:lnTo>
                  <a:pt x="838099" y="797222"/>
                </a:lnTo>
                <a:lnTo>
                  <a:pt x="907213" y="794401"/>
                </a:lnTo>
                <a:lnTo>
                  <a:pt x="977783" y="792680"/>
                </a:lnTo>
                <a:lnTo>
                  <a:pt x="1049654" y="792099"/>
                </a:lnTo>
                <a:lnTo>
                  <a:pt x="1121526" y="792680"/>
                </a:lnTo>
                <a:lnTo>
                  <a:pt x="1192099" y="794401"/>
                </a:lnTo>
                <a:lnTo>
                  <a:pt x="1261215" y="797222"/>
                </a:lnTo>
                <a:lnTo>
                  <a:pt x="1328720" y="801106"/>
                </a:lnTo>
                <a:lnTo>
                  <a:pt x="1394456" y="806016"/>
                </a:lnTo>
                <a:lnTo>
                  <a:pt x="1458267" y="811914"/>
                </a:lnTo>
                <a:lnTo>
                  <a:pt x="1519997" y="818763"/>
                </a:lnTo>
                <a:lnTo>
                  <a:pt x="1579489" y="826525"/>
                </a:lnTo>
                <a:lnTo>
                  <a:pt x="1636587" y="835162"/>
                </a:lnTo>
                <a:lnTo>
                  <a:pt x="1691135" y="844637"/>
                </a:lnTo>
                <a:lnTo>
                  <a:pt x="1742976" y="854912"/>
                </a:lnTo>
                <a:lnTo>
                  <a:pt x="1791954" y="865949"/>
                </a:lnTo>
                <a:lnTo>
                  <a:pt x="1837912" y="877711"/>
                </a:lnTo>
                <a:lnTo>
                  <a:pt x="1880694" y="890161"/>
                </a:lnTo>
                <a:lnTo>
                  <a:pt x="1920144" y="903261"/>
                </a:lnTo>
                <a:lnTo>
                  <a:pt x="1956105" y="916972"/>
                </a:lnTo>
                <a:lnTo>
                  <a:pt x="2016936" y="946082"/>
                </a:lnTo>
                <a:lnTo>
                  <a:pt x="2061936" y="977189"/>
                </a:lnTo>
                <a:lnTo>
                  <a:pt x="2089853" y="1009993"/>
                </a:lnTo>
                <a:lnTo>
                  <a:pt x="2099436" y="1044193"/>
                </a:lnTo>
                <a:lnTo>
                  <a:pt x="2097015" y="1061449"/>
                </a:lnTo>
                <a:lnTo>
                  <a:pt x="2078108" y="1094984"/>
                </a:lnTo>
                <a:lnTo>
                  <a:pt x="2041493" y="1126968"/>
                </a:lnTo>
                <a:lnTo>
                  <a:pt x="1988421" y="1157102"/>
                </a:lnTo>
                <a:lnTo>
                  <a:pt x="1920144" y="1185086"/>
                </a:lnTo>
                <a:lnTo>
                  <a:pt x="1880694" y="1198178"/>
                </a:lnTo>
                <a:lnTo>
                  <a:pt x="1837912" y="1210620"/>
                </a:lnTo>
                <a:lnTo>
                  <a:pt x="1791954" y="1222375"/>
                </a:lnTo>
                <a:lnTo>
                  <a:pt x="1742976" y="1233404"/>
                </a:lnTo>
                <a:lnTo>
                  <a:pt x="1691135" y="1243671"/>
                </a:lnTo>
                <a:lnTo>
                  <a:pt x="1636587" y="1253138"/>
                </a:lnTo>
                <a:lnTo>
                  <a:pt x="1579489" y="1261768"/>
                </a:lnTo>
                <a:lnTo>
                  <a:pt x="1519997" y="1269523"/>
                </a:lnTo>
                <a:lnTo>
                  <a:pt x="1458267" y="1276365"/>
                </a:lnTo>
                <a:lnTo>
                  <a:pt x="1394456" y="1282258"/>
                </a:lnTo>
                <a:lnTo>
                  <a:pt x="1328720" y="1287163"/>
                </a:lnTo>
                <a:lnTo>
                  <a:pt x="1261215" y="1291044"/>
                </a:lnTo>
                <a:lnTo>
                  <a:pt x="1192099" y="1293862"/>
                </a:lnTo>
                <a:lnTo>
                  <a:pt x="1121526" y="1295580"/>
                </a:lnTo>
                <a:lnTo>
                  <a:pt x="1049654" y="1296162"/>
                </a:lnTo>
                <a:lnTo>
                  <a:pt x="977783" y="1295580"/>
                </a:lnTo>
                <a:lnTo>
                  <a:pt x="907213" y="1293862"/>
                </a:lnTo>
                <a:lnTo>
                  <a:pt x="838099" y="1291044"/>
                </a:lnTo>
                <a:lnTo>
                  <a:pt x="770598" y="1287163"/>
                </a:lnTo>
                <a:lnTo>
                  <a:pt x="704867" y="1282258"/>
                </a:lnTo>
                <a:lnTo>
                  <a:pt x="641062" y="1276365"/>
                </a:lnTo>
                <a:lnTo>
                  <a:pt x="579338" y="1269523"/>
                </a:lnTo>
                <a:lnTo>
                  <a:pt x="519853" y="1261768"/>
                </a:lnTo>
                <a:lnTo>
                  <a:pt x="462762" y="1253138"/>
                </a:lnTo>
                <a:lnTo>
                  <a:pt x="408222" y="1243671"/>
                </a:lnTo>
                <a:lnTo>
                  <a:pt x="356389" y="1233404"/>
                </a:lnTo>
                <a:lnTo>
                  <a:pt x="307419" y="1222375"/>
                </a:lnTo>
                <a:lnTo>
                  <a:pt x="261469" y="1210620"/>
                </a:lnTo>
                <a:lnTo>
                  <a:pt x="218694" y="1198178"/>
                </a:lnTo>
                <a:lnTo>
                  <a:pt x="179252" y="1185086"/>
                </a:lnTo>
                <a:lnTo>
                  <a:pt x="143298" y="1171382"/>
                </a:lnTo>
                <a:lnTo>
                  <a:pt x="82480" y="1142285"/>
                </a:lnTo>
                <a:lnTo>
                  <a:pt x="37491" y="1111188"/>
                </a:lnTo>
                <a:lnTo>
                  <a:pt x="9581" y="1078391"/>
                </a:lnTo>
                <a:lnTo>
                  <a:pt x="0" y="104419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0"/>
          <a:ext cx="9147175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6915"/>
                <a:gridCol w="5880100"/>
              </a:tblGrid>
              <a:tr h="603758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Objectives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Targets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6247891">
                <a:tc>
                  <a:txBody>
                    <a:bodyPr/>
                    <a:lstStyle/>
                    <a:p>
                      <a:pPr marL="88265" marR="262255">
                        <a:lnSpc>
                          <a:spcPct val="114999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reduce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the prevalence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deficiencies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434975" marR="273050" indent="-342900">
                        <a:lnSpc>
                          <a:spcPct val="114999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Prevalence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iron deficiency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anemia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among</a:t>
                      </a:r>
                      <a:r>
                        <a:rPr sz="1800" spc="4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preschool-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aged and school-aged children,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women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reproductive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women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elderly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30%.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marR="213360" indent="-342900">
                        <a:lnSpc>
                          <a:spcPct val="114999"/>
                        </a:lnSpc>
                        <a:spcBef>
                          <a:spcPts val="1010"/>
                        </a:spcBef>
                        <a:buFont typeface="Symbol"/>
                        <a:buChar char="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Prevalence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calcium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vitamin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deficiencies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among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women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childbearing age, lactating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women,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children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 elderly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50%.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marR="106680" indent="-342900" algn="just">
                        <a:lnSpc>
                          <a:spcPct val="114999"/>
                        </a:lnSpc>
                        <a:spcBef>
                          <a:spcPts val="1000"/>
                        </a:spcBef>
                        <a:buFont typeface="Symbol"/>
                        <a:buChar char=""/>
                        <a:tabLst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Preval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nce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vi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amin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defi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ncy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among  chi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dren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under  5 years of age and pregnant and lactating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women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reduced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50%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eliminated.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spcBef>
                          <a:spcPts val="1320"/>
                        </a:spcBef>
                        <a:buFont typeface="Symbol"/>
                        <a:buChar char="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Iodine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deficiency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disorders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50%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 eliminated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marR="129539" indent="-342900" algn="just">
                        <a:lnSpc>
                          <a:spcPct val="114999"/>
                        </a:lnSpc>
                        <a:spcBef>
                          <a:spcPts val="1010"/>
                        </a:spcBef>
                        <a:buFont typeface="Symbol"/>
                        <a:buChar char=""/>
                        <a:tabLst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Prevalence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neural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tube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defects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among</a:t>
                      </a:r>
                      <a:r>
                        <a:rPr sz="1800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newborn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infants </a:t>
                      </a:r>
                      <a:r>
                        <a:rPr sz="1800" spc="-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50%.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0"/>
          <a:ext cx="9147175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6915"/>
                <a:gridCol w="5880100"/>
              </a:tblGrid>
              <a:tr h="37528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Objectives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Targets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1052702">
                <a:tc>
                  <a:txBody>
                    <a:bodyPr/>
                    <a:lstStyle/>
                    <a:p>
                      <a:pPr marL="88265" marR="129539">
                        <a:lnSpc>
                          <a:spcPct val="114999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reduce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the prevalence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diet-related non communicable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diseases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434975" marR="461009" indent="-342900">
                        <a:lnSpc>
                          <a:spcPct val="114999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Obesity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children,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adolescents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adults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35%.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815338">
                <a:tc>
                  <a:txBody>
                    <a:bodyPr/>
                    <a:lstStyle/>
                    <a:p>
                      <a:pPr marL="88265" marR="502920">
                        <a:lnSpc>
                          <a:spcPct val="114999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build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capacity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emergency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preparedness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nutrition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434975" marR="105410" indent="-342900">
                        <a:lnSpc>
                          <a:spcPct val="114999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All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countries have developed contingency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plans and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preparedness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nutrition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food</a:t>
                      </a:r>
                      <a:r>
                        <a:rPr sz="1800" spc="4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security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enabling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them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 respond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effectively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 in a timely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manner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 any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emergency.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946783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improve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food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safety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434975" marR="1045210" indent="-342900" algn="just">
                        <a:lnSpc>
                          <a:spcPct val="114999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National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legislation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regulations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meet</a:t>
                      </a:r>
                      <a:r>
                        <a:rPr sz="1800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spc="-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international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food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safety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standards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Codex </a:t>
                      </a:r>
                      <a:r>
                        <a:rPr sz="1800" spc="-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Alimentarius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adopted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 implemented.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spcBef>
                          <a:spcPts val="1335"/>
                        </a:spcBef>
                        <a:buFont typeface="Symbol"/>
                        <a:buChar char="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Incidence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foodborne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diseases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reduced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50%.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661540">
                <a:tc>
                  <a:txBody>
                    <a:bodyPr/>
                    <a:lstStyle/>
                    <a:p>
                      <a:pPr marL="88265" marR="117475">
                        <a:lnSpc>
                          <a:spcPct val="114999"/>
                        </a:lnSpc>
                        <a:spcBef>
                          <a:spcPts val="1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7. 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ensure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 safe, healthy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800" b="1" spc="-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sustainable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food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supply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327025" indent="-28702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Access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the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poor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 healthy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safe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food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increased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50%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297179"/>
            <a:ext cx="8255000" cy="5842000"/>
            <a:chOff x="444500" y="297179"/>
            <a:chExt cx="825500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6232" y="297179"/>
              <a:ext cx="4177284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515" y="297179"/>
              <a:ext cx="1883664" cy="1264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8535" y="652906"/>
              <a:ext cx="3256788" cy="5273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071" y="663193"/>
              <a:ext cx="1090295" cy="402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214437"/>
              <a:ext cx="8229600" cy="4911725"/>
            </a:xfrm>
            <a:custGeom>
              <a:avLst/>
              <a:gdLst/>
              <a:ahLst/>
              <a:cxnLst/>
              <a:rect l="l" t="t" r="r" b="b"/>
              <a:pathLst>
                <a:path w="8229600" h="4911725">
                  <a:moveTo>
                    <a:pt x="8229600" y="0"/>
                  </a:moveTo>
                  <a:lnTo>
                    <a:pt x="0" y="0"/>
                  </a:lnTo>
                  <a:lnTo>
                    <a:pt x="0" y="4911725"/>
                  </a:lnTo>
                  <a:lnTo>
                    <a:pt x="8229600" y="4911725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214437"/>
              <a:ext cx="8229600" cy="4911725"/>
            </a:xfrm>
            <a:custGeom>
              <a:avLst/>
              <a:gdLst/>
              <a:ahLst/>
              <a:cxnLst/>
              <a:rect l="l" t="t" r="r" b="b"/>
              <a:pathLst>
                <a:path w="8229600" h="4911725">
                  <a:moveTo>
                    <a:pt x="0" y="4911725"/>
                  </a:moveTo>
                  <a:lnTo>
                    <a:pt x="8229600" y="491172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91172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7463" y="1158205"/>
            <a:ext cx="8057515" cy="480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9440">
              <a:lnSpc>
                <a:spcPct val="140000"/>
              </a:lnSpc>
              <a:spcBef>
                <a:spcPts val="100"/>
              </a:spcBef>
            </a:pPr>
            <a:r>
              <a:rPr sz="3200" b="1" spc="-140" dirty="0">
                <a:latin typeface="Calibri"/>
                <a:cs typeface="Calibri"/>
              </a:rPr>
              <a:t>To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improve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maternal,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infant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young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child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nutrition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140000"/>
              </a:lnSpc>
            </a:pPr>
            <a:r>
              <a:rPr sz="3200" dirty="0">
                <a:latin typeface="Calibri"/>
                <a:cs typeface="Calibri"/>
              </a:rPr>
              <a:t>WHO's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Member </a:t>
            </a:r>
            <a:r>
              <a:rPr sz="3200" spc="-20" dirty="0">
                <a:latin typeface="Calibri"/>
                <a:cs typeface="Calibri"/>
              </a:rPr>
              <a:t>States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endorsed</a:t>
            </a:r>
            <a:r>
              <a:rPr sz="3200" dirty="0">
                <a:latin typeface="Calibri"/>
                <a:cs typeface="Calibri"/>
              </a:rPr>
              <a:t> global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targets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improving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maternal,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infant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young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child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nutrition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committed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monitoring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progress.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814" y="118871"/>
            <a:ext cx="8810625" cy="6563359"/>
            <a:chOff x="166814" y="118871"/>
            <a:chExt cx="8810625" cy="65633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07" y="118871"/>
              <a:ext cx="5004816" cy="10424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4587" y="118871"/>
              <a:ext cx="1545336" cy="10424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8987" y="118871"/>
              <a:ext cx="3195827" cy="1042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872" y="412876"/>
              <a:ext cx="4243755" cy="4343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1453" y="412876"/>
              <a:ext cx="3471291" cy="4343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9514" y="980770"/>
              <a:ext cx="8785225" cy="5688965"/>
            </a:xfrm>
            <a:custGeom>
              <a:avLst/>
              <a:gdLst/>
              <a:ahLst/>
              <a:cxnLst/>
              <a:rect l="l" t="t" r="r" b="b"/>
              <a:pathLst>
                <a:path w="8785225" h="5688965">
                  <a:moveTo>
                    <a:pt x="8784971" y="0"/>
                  </a:moveTo>
                  <a:lnTo>
                    <a:pt x="0" y="0"/>
                  </a:lnTo>
                  <a:lnTo>
                    <a:pt x="0" y="5688584"/>
                  </a:lnTo>
                  <a:lnTo>
                    <a:pt x="8784971" y="5688584"/>
                  </a:lnTo>
                  <a:lnTo>
                    <a:pt x="8784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514" y="980770"/>
              <a:ext cx="8785225" cy="5688965"/>
            </a:xfrm>
            <a:custGeom>
              <a:avLst/>
              <a:gdLst/>
              <a:ahLst/>
              <a:cxnLst/>
              <a:rect l="l" t="t" r="r" b="b"/>
              <a:pathLst>
                <a:path w="8785225" h="5688965">
                  <a:moveTo>
                    <a:pt x="0" y="5688584"/>
                  </a:moveTo>
                  <a:lnTo>
                    <a:pt x="8784971" y="5688584"/>
                  </a:lnTo>
                  <a:lnTo>
                    <a:pt x="8784971" y="0"/>
                  </a:lnTo>
                  <a:lnTo>
                    <a:pt x="0" y="0"/>
                  </a:lnTo>
                  <a:lnTo>
                    <a:pt x="0" y="568858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954" y="1108710"/>
              <a:ext cx="202692" cy="2133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Stunting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270954" y="1876805"/>
            <a:ext cx="203200" cy="3615054"/>
            <a:chOff x="270954" y="1876805"/>
            <a:chExt cx="203200" cy="3615054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954" y="1876805"/>
              <a:ext cx="202692" cy="2133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954" y="2644901"/>
              <a:ext cx="202692" cy="213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954" y="3412997"/>
              <a:ext cx="202692" cy="2133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954" y="4181094"/>
              <a:ext cx="202692" cy="2133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954" y="5278373"/>
              <a:ext cx="202692" cy="21335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pc="-40" dirty="0"/>
              <a:t>TARGET:</a:t>
            </a:r>
            <a:r>
              <a:rPr spc="5" dirty="0"/>
              <a:t> </a:t>
            </a:r>
            <a:r>
              <a:rPr dirty="0"/>
              <a:t>40%</a:t>
            </a:r>
            <a:r>
              <a:rPr spc="-10" dirty="0"/>
              <a:t> </a:t>
            </a:r>
            <a:r>
              <a:rPr spc="-5" dirty="0"/>
              <a:t>reduction</a:t>
            </a:r>
            <a:r>
              <a:rPr spc="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5" dirty="0"/>
              <a:t>number</a:t>
            </a:r>
            <a:r>
              <a:rPr spc="-30" dirty="0"/>
              <a:t> </a:t>
            </a:r>
            <a:r>
              <a:rPr spc="-5" dirty="0"/>
              <a:t>of children</a:t>
            </a:r>
            <a:r>
              <a:rPr spc="-10" dirty="0"/>
              <a:t> under-5</a:t>
            </a:r>
            <a:r>
              <a:rPr spc="15" dirty="0"/>
              <a:t> </a:t>
            </a:r>
            <a:r>
              <a:rPr dirty="0"/>
              <a:t>who</a:t>
            </a:r>
            <a:r>
              <a:rPr spc="-20" dirty="0"/>
              <a:t> </a:t>
            </a:r>
            <a:r>
              <a:rPr spc="-15" dirty="0"/>
              <a:t>are</a:t>
            </a:r>
            <a:r>
              <a:rPr dirty="0"/>
              <a:t> </a:t>
            </a:r>
            <a:r>
              <a:rPr spc="-5" dirty="0"/>
              <a:t>stunted</a:t>
            </a:r>
          </a:p>
          <a:p>
            <a:pPr marL="355600">
              <a:lnSpc>
                <a:spcPct val="100000"/>
              </a:lnSpc>
              <a:spcBef>
                <a:spcPts val="555"/>
              </a:spcBef>
            </a:pPr>
            <a:r>
              <a:rPr sz="2400" spc="-5" dirty="0">
                <a:solidFill>
                  <a:srgbClr val="006FC0"/>
                </a:solidFill>
              </a:rPr>
              <a:t>Anemia</a:t>
            </a:r>
            <a:endParaRPr sz="2400"/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pc="-40" dirty="0"/>
              <a:t>TARGET:</a:t>
            </a:r>
            <a:r>
              <a:rPr spc="5" dirty="0"/>
              <a:t> </a:t>
            </a:r>
            <a:r>
              <a:rPr spc="-5" dirty="0"/>
              <a:t>50%</a:t>
            </a:r>
            <a:r>
              <a:rPr spc="-10" dirty="0"/>
              <a:t> </a:t>
            </a:r>
            <a:r>
              <a:rPr spc="-5" dirty="0"/>
              <a:t>reduction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anemia</a:t>
            </a:r>
            <a:r>
              <a:rPr dirty="0"/>
              <a:t> in</a:t>
            </a:r>
            <a:r>
              <a:rPr spc="5" dirty="0"/>
              <a:t> </a:t>
            </a:r>
            <a:r>
              <a:rPr dirty="0"/>
              <a:t>women</a:t>
            </a:r>
            <a:r>
              <a:rPr spc="-20" dirty="0"/>
              <a:t> </a:t>
            </a:r>
            <a:r>
              <a:rPr dirty="0"/>
              <a:t>of</a:t>
            </a:r>
            <a:r>
              <a:rPr spc="-10" dirty="0"/>
              <a:t> reproductive</a:t>
            </a:r>
            <a:r>
              <a:rPr spc="5" dirty="0"/>
              <a:t> </a:t>
            </a:r>
            <a:r>
              <a:rPr spc="-5" dirty="0"/>
              <a:t>age</a:t>
            </a:r>
          </a:p>
          <a:p>
            <a:pPr marL="355600">
              <a:lnSpc>
                <a:spcPct val="100000"/>
              </a:lnSpc>
              <a:spcBef>
                <a:spcPts val="555"/>
              </a:spcBef>
            </a:pPr>
            <a:r>
              <a:rPr sz="2400" spc="-5" dirty="0">
                <a:solidFill>
                  <a:srgbClr val="006FC0"/>
                </a:solidFill>
              </a:rPr>
              <a:t>Low</a:t>
            </a:r>
            <a:r>
              <a:rPr sz="2400" spc="-25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birth</a:t>
            </a:r>
            <a:r>
              <a:rPr sz="2400" spc="-30" dirty="0">
                <a:solidFill>
                  <a:srgbClr val="006FC0"/>
                </a:solidFill>
              </a:rPr>
              <a:t> </a:t>
            </a:r>
            <a:r>
              <a:rPr sz="2400" spc="-5" dirty="0">
                <a:solidFill>
                  <a:srgbClr val="006FC0"/>
                </a:solidFill>
              </a:rPr>
              <a:t>weight</a:t>
            </a:r>
            <a:endParaRPr sz="2400"/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pc="-40" dirty="0"/>
              <a:t>TARGET:</a:t>
            </a:r>
            <a:r>
              <a:rPr dirty="0"/>
              <a:t> 30%</a:t>
            </a:r>
            <a:r>
              <a:rPr spc="-15" dirty="0"/>
              <a:t> </a:t>
            </a:r>
            <a:r>
              <a:rPr spc="-5" dirty="0"/>
              <a:t>reduction</a:t>
            </a:r>
            <a:r>
              <a:rPr dirty="0"/>
              <a:t> in</a:t>
            </a:r>
            <a:r>
              <a:rPr spc="-20" dirty="0"/>
              <a:t> </a:t>
            </a:r>
            <a:r>
              <a:rPr spc="-5" dirty="0"/>
              <a:t>low birth</a:t>
            </a:r>
            <a:r>
              <a:rPr dirty="0"/>
              <a:t> weight</a:t>
            </a:r>
          </a:p>
          <a:p>
            <a:pPr marL="355600">
              <a:lnSpc>
                <a:spcPct val="100000"/>
              </a:lnSpc>
              <a:spcBef>
                <a:spcPts val="555"/>
              </a:spcBef>
            </a:pPr>
            <a:r>
              <a:rPr sz="2400" spc="-5" dirty="0">
                <a:solidFill>
                  <a:srgbClr val="006FC0"/>
                </a:solidFill>
              </a:rPr>
              <a:t>Childhood</a:t>
            </a:r>
            <a:r>
              <a:rPr sz="2400" spc="-10" dirty="0">
                <a:solidFill>
                  <a:srgbClr val="006FC0"/>
                </a:solidFill>
              </a:rPr>
              <a:t> </a:t>
            </a:r>
            <a:r>
              <a:rPr sz="2400" spc="-5" dirty="0">
                <a:solidFill>
                  <a:srgbClr val="006FC0"/>
                </a:solidFill>
              </a:rPr>
              <a:t>overweight</a:t>
            </a:r>
            <a:endParaRPr sz="2400"/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pc="-40" dirty="0"/>
              <a:t>TARGET:</a:t>
            </a:r>
            <a:r>
              <a:rPr dirty="0"/>
              <a:t> </a:t>
            </a:r>
            <a:r>
              <a:rPr spc="-5" dirty="0"/>
              <a:t>No</a:t>
            </a:r>
            <a:r>
              <a:rPr spc="-10" dirty="0"/>
              <a:t> </a:t>
            </a:r>
            <a:r>
              <a:rPr spc="-5" dirty="0"/>
              <a:t>increase in</a:t>
            </a:r>
            <a:r>
              <a:rPr dirty="0"/>
              <a:t> </a:t>
            </a:r>
            <a:r>
              <a:rPr spc="-5" dirty="0"/>
              <a:t>childhood</a:t>
            </a:r>
            <a:r>
              <a:rPr spc="10" dirty="0"/>
              <a:t> </a:t>
            </a:r>
            <a:r>
              <a:rPr dirty="0"/>
              <a:t>overweight</a:t>
            </a:r>
          </a:p>
          <a:p>
            <a:pPr marL="355600">
              <a:lnSpc>
                <a:spcPct val="100000"/>
              </a:lnSpc>
              <a:spcBef>
                <a:spcPts val="550"/>
              </a:spcBef>
            </a:pPr>
            <a:r>
              <a:rPr sz="2400" spc="-10" dirty="0">
                <a:solidFill>
                  <a:srgbClr val="006FC0"/>
                </a:solidFill>
              </a:rPr>
              <a:t>Breast</a:t>
            </a:r>
            <a:r>
              <a:rPr sz="2400" spc="-25" dirty="0">
                <a:solidFill>
                  <a:srgbClr val="006FC0"/>
                </a:solidFill>
              </a:rPr>
              <a:t> </a:t>
            </a:r>
            <a:r>
              <a:rPr sz="2400" spc="-5" dirty="0">
                <a:solidFill>
                  <a:srgbClr val="006FC0"/>
                </a:solidFill>
              </a:rPr>
              <a:t>feeding</a:t>
            </a:r>
            <a:endParaRPr sz="2400"/>
          </a:p>
          <a:p>
            <a:pPr marL="12700" marR="1183005">
              <a:lnSpc>
                <a:spcPct val="120100"/>
              </a:lnSpc>
              <a:spcBef>
                <a:spcPts val="25"/>
              </a:spcBef>
            </a:pPr>
            <a:r>
              <a:rPr spc="-40" dirty="0"/>
              <a:t>TARGET:</a:t>
            </a:r>
            <a:r>
              <a:rPr spc="10" dirty="0"/>
              <a:t> </a:t>
            </a:r>
            <a:r>
              <a:rPr spc="-10" dirty="0"/>
              <a:t>Increase</a:t>
            </a:r>
            <a:r>
              <a:rPr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dirty="0"/>
              <a:t>rate</a:t>
            </a:r>
            <a:r>
              <a:rPr spc="-10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spc="-5" dirty="0"/>
              <a:t>exclusive</a:t>
            </a:r>
            <a:r>
              <a:rPr spc="-10" dirty="0"/>
              <a:t> </a:t>
            </a:r>
            <a:r>
              <a:rPr spc="-5" dirty="0"/>
              <a:t>breastfeeding</a:t>
            </a:r>
            <a:r>
              <a:rPr spc="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dirty="0"/>
              <a:t>first </a:t>
            </a:r>
            <a:r>
              <a:rPr spc="-434" dirty="0"/>
              <a:t> </a:t>
            </a:r>
            <a:r>
              <a:rPr dirty="0"/>
              <a:t>6</a:t>
            </a:r>
            <a:r>
              <a:rPr spc="-15" dirty="0"/>
              <a:t> </a:t>
            </a:r>
            <a:r>
              <a:rPr spc="-5" dirty="0"/>
              <a:t>months</a:t>
            </a:r>
            <a:r>
              <a:rPr spc="10" dirty="0"/>
              <a:t> </a:t>
            </a:r>
            <a:r>
              <a:rPr spc="-5" dirty="0"/>
              <a:t>up</a:t>
            </a:r>
            <a:r>
              <a:rPr spc="-1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at</a:t>
            </a:r>
            <a:r>
              <a:rPr spc="-10" dirty="0"/>
              <a:t> </a:t>
            </a:r>
            <a:r>
              <a:rPr dirty="0"/>
              <a:t>least</a:t>
            </a:r>
            <a:r>
              <a:rPr spc="-10" dirty="0"/>
              <a:t> </a:t>
            </a:r>
            <a:r>
              <a:rPr dirty="0"/>
              <a:t>50%</a:t>
            </a:r>
          </a:p>
          <a:p>
            <a:pPr marL="355600">
              <a:lnSpc>
                <a:spcPct val="100000"/>
              </a:lnSpc>
              <a:spcBef>
                <a:spcPts val="550"/>
              </a:spcBef>
            </a:pPr>
            <a:r>
              <a:rPr sz="2400" spc="-20" dirty="0">
                <a:solidFill>
                  <a:srgbClr val="006FC0"/>
                </a:solidFill>
              </a:rPr>
              <a:t>Wasting</a:t>
            </a:r>
            <a:endParaRPr sz="2400"/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pc="-40" dirty="0"/>
              <a:t>TARGET:</a:t>
            </a:r>
            <a:r>
              <a:rPr spc="5" dirty="0"/>
              <a:t> </a:t>
            </a:r>
            <a:r>
              <a:rPr spc="-5" dirty="0"/>
              <a:t>Reduce</a:t>
            </a:r>
            <a:r>
              <a:rPr spc="5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dirty="0"/>
              <a:t>maintain</a:t>
            </a:r>
            <a:r>
              <a:rPr spc="5" dirty="0"/>
              <a:t> </a:t>
            </a:r>
            <a:r>
              <a:rPr spc="-5" dirty="0"/>
              <a:t>childhood</a:t>
            </a:r>
            <a:r>
              <a:rPr dirty="0"/>
              <a:t> wasting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spc="-5" dirty="0"/>
              <a:t>less</a:t>
            </a:r>
            <a:r>
              <a:rPr dirty="0"/>
              <a:t> </a:t>
            </a:r>
            <a:r>
              <a:rPr spc="-5" dirty="0"/>
              <a:t>than</a:t>
            </a:r>
            <a:r>
              <a:rPr spc="20" dirty="0"/>
              <a:t> </a:t>
            </a:r>
            <a:r>
              <a:rPr dirty="0"/>
              <a:t>5%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7796403" y="1033449"/>
            <a:ext cx="1312545" cy="5780405"/>
            <a:chOff x="7796403" y="1033449"/>
            <a:chExt cx="1312545" cy="578040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4335" y="5949280"/>
              <a:ext cx="1094143" cy="8640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7627" y="3968622"/>
              <a:ext cx="1170863" cy="19806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96403" y="2894990"/>
              <a:ext cx="1240116" cy="10380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3553" y="1942401"/>
              <a:ext cx="1182916" cy="9825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5618" y="1033449"/>
              <a:ext cx="1170825" cy="966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43969"/>
            <a:ext cx="8913495" cy="6669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1832" y="1209421"/>
            <a:ext cx="1129665" cy="537845"/>
          </a:xfrm>
          <a:custGeom>
            <a:avLst/>
            <a:gdLst/>
            <a:ahLst/>
            <a:cxnLst/>
            <a:rect l="l" t="t" r="r" b="b"/>
            <a:pathLst>
              <a:path w="1129664" h="537844">
                <a:moveTo>
                  <a:pt x="1129665" y="0"/>
                </a:moveTo>
                <a:lnTo>
                  <a:pt x="1129665" y="366394"/>
                </a:lnTo>
                <a:lnTo>
                  <a:pt x="0" y="366394"/>
                </a:lnTo>
                <a:lnTo>
                  <a:pt x="0" y="53759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1832" y="2631439"/>
            <a:ext cx="2259965" cy="537845"/>
          </a:xfrm>
          <a:custGeom>
            <a:avLst/>
            <a:gdLst/>
            <a:ahLst/>
            <a:cxnLst/>
            <a:rect l="l" t="t" r="r" b="b"/>
            <a:pathLst>
              <a:path w="2259965" h="537844">
                <a:moveTo>
                  <a:pt x="2259457" y="0"/>
                </a:moveTo>
                <a:lnTo>
                  <a:pt x="2259457" y="366395"/>
                </a:lnTo>
                <a:lnTo>
                  <a:pt x="0" y="366395"/>
                </a:lnTo>
                <a:lnTo>
                  <a:pt x="0" y="537590"/>
                </a:lnTo>
              </a:path>
              <a:path w="2259965" h="537844">
                <a:moveTo>
                  <a:pt x="2259457" y="0"/>
                </a:moveTo>
                <a:lnTo>
                  <a:pt x="2259457" y="537590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0954" y="4239133"/>
            <a:ext cx="2259965" cy="537845"/>
          </a:xfrm>
          <a:custGeom>
            <a:avLst/>
            <a:gdLst/>
            <a:ahLst/>
            <a:cxnLst/>
            <a:rect l="l" t="t" r="r" b="b"/>
            <a:pathLst>
              <a:path w="2259965" h="537845">
                <a:moveTo>
                  <a:pt x="1129792" y="0"/>
                </a:moveTo>
                <a:lnTo>
                  <a:pt x="1129792" y="366395"/>
                </a:lnTo>
                <a:lnTo>
                  <a:pt x="0" y="366395"/>
                </a:lnTo>
                <a:lnTo>
                  <a:pt x="0" y="537591"/>
                </a:lnTo>
              </a:path>
              <a:path w="2259965" h="537845">
                <a:moveTo>
                  <a:pt x="1129792" y="0"/>
                </a:moveTo>
                <a:lnTo>
                  <a:pt x="1129792" y="366395"/>
                </a:lnTo>
                <a:lnTo>
                  <a:pt x="2259456" y="366395"/>
                </a:lnTo>
                <a:lnTo>
                  <a:pt x="2259456" y="537591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1290" y="2631439"/>
            <a:ext cx="2259965" cy="537845"/>
          </a:xfrm>
          <a:custGeom>
            <a:avLst/>
            <a:gdLst/>
            <a:ahLst/>
            <a:cxnLst/>
            <a:rect l="l" t="t" r="r" b="b"/>
            <a:pathLst>
              <a:path w="2259965" h="537844">
                <a:moveTo>
                  <a:pt x="0" y="0"/>
                </a:moveTo>
                <a:lnTo>
                  <a:pt x="0" y="366395"/>
                </a:lnTo>
                <a:lnTo>
                  <a:pt x="2259457" y="366395"/>
                </a:lnTo>
                <a:lnTo>
                  <a:pt x="2259457" y="537590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72995" y="240791"/>
            <a:ext cx="2146300" cy="1518920"/>
            <a:chOff x="1872995" y="240791"/>
            <a:chExt cx="2146300" cy="1518920"/>
          </a:xfrm>
        </p:grpSpPr>
        <p:sp>
          <p:nvSpPr>
            <p:cNvPr id="7" name="object 7"/>
            <p:cNvSpPr/>
            <p:nvPr/>
          </p:nvSpPr>
          <p:spPr>
            <a:xfrm>
              <a:off x="2841497" y="1209420"/>
              <a:ext cx="1130300" cy="537845"/>
            </a:xfrm>
            <a:custGeom>
              <a:avLst/>
              <a:gdLst/>
              <a:ahLst/>
              <a:cxnLst/>
              <a:rect l="l" t="t" r="r" b="b"/>
              <a:pathLst>
                <a:path w="1130300" h="537844">
                  <a:moveTo>
                    <a:pt x="0" y="0"/>
                  </a:moveTo>
                  <a:lnTo>
                    <a:pt x="0" y="366394"/>
                  </a:lnTo>
                  <a:lnTo>
                    <a:pt x="1129791" y="366394"/>
                  </a:lnTo>
                  <a:lnTo>
                    <a:pt x="1129791" y="537590"/>
                  </a:lnTo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240791"/>
              <a:ext cx="1937004" cy="10347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5687" y="431291"/>
              <a:ext cx="1943100" cy="10439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39" y="723900"/>
              <a:ext cx="1749552" cy="495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22550" y="456310"/>
              <a:ext cx="1849120" cy="948690"/>
            </a:xfrm>
            <a:custGeom>
              <a:avLst/>
              <a:gdLst/>
              <a:ahLst/>
              <a:cxnLst/>
              <a:rect l="l" t="t" r="r" b="b"/>
              <a:pathLst>
                <a:path w="1849120" h="948690">
                  <a:moveTo>
                    <a:pt x="1753870" y="0"/>
                  </a:moveTo>
                  <a:lnTo>
                    <a:pt x="94868" y="0"/>
                  </a:lnTo>
                  <a:lnTo>
                    <a:pt x="57971" y="7445"/>
                  </a:lnTo>
                  <a:lnTo>
                    <a:pt x="27812" y="27749"/>
                  </a:lnTo>
                  <a:lnTo>
                    <a:pt x="7465" y="57864"/>
                  </a:lnTo>
                  <a:lnTo>
                    <a:pt x="0" y="94741"/>
                  </a:lnTo>
                  <a:lnTo>
                    <a:pt x="0" y="853439"/>
                  </a:lnTo>
                  <a:lnTo>
                    <a:pt x="7465" y="890317"/>
                  </a:lnTo>
                  <a:lnTo>
                    <a:pt x="27812" y="920432"/>
                  </a:lnTo>
                  <a:lnTo>
                    <a:pt x="57971" y="940736"/>
                  </a:lnTo>
                  <a:lnTo>
                    <a:pt x="94868" y="948181"/>
                  </a:lnTo>
                  <a:lnTo>
                    <a:pt x="1753870" y="948181"/>
                  </a:lnTo>
                  <a:lnTo>
                    <a:pt x="1790767" y="940736"/>
                  </a:lnTo>
                  <a:lnTo>
                    <a:pt x="1820926" y="920432"/>
                  </a:lnTo>
                  <a:lnTo>
                    <a:pt x="1841273" y="890317"/>
                  </a:lnTo>
                  <a:lnTo>
                    <a:pt x="1848739" y="853439"/>
                  </a:lnTo>
                  <a:lnTo>
                    <a:pt x="1848739" y="94741"/>
                  </a:lnTo>
                  <a:lnTo>
                    <a:pt x="1841273" y="57864"/>
                  </a:lnTo>
                  <a:lnTo>
                    <a:pt x="1820926" y="27749"/>
                  </a:lnTo>
                  <a:lnTo>
                    <a:pt x="1790767" y="7445"/>
                  </a:lnTo>
                  <a:lnTo>
                    <a:pt x="17538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2550" y="456310"/>
              <a:ext cx="1849120" cy="948690"/>
            </a:xfrm>
            <a:custGeom>
              <a:avLst/>
              <a:gdLst/>
              <a:ahLst/>
              <a:cxnLst/>
              <a:rect l="l" t="t" r="r" b="b"/>
              <a:pathLst>
                <a:path w="1849120" h="948690">
                  <a:moveTo>
                    <a:pt x="0" y="94741"/>
                  </a:moveTo>
                  <a:lnTo>
                    <a:pt x="7465" y="57864"/>
                  </a:lnTo>
                  <a:lnTo>
                    <a:pt x="27812" y="27749"/>
                  </a:lnTo>
                  <a:lnTo>
                    <a:pt x="57971" y="7445"/>
                  </a:lnTo>
                  <a:lnTo>
                    <a:pt x="94868" y="0"/>
                  </a:lnTo>
                  <a:lnTo>
                    <a:pt x="1753870" y="0"/>
                  </a:lnTo>
                  <a:lnTo>
                    <a:pt x="1790767" y="7445"/>
                  </a:lnTo>
                  <a:lnTo>
                    <a:pt x="1820926" y="27749"/>
                  </a:lnTo>
                  <a:lnTo>
                    <a:pt x="1841273" y="57864"/>
                  </a:lnTo>
                  <a:lnTo>
                    <a:pt x="1848739" y="94741"/>
                  </a:lnTo>
                  <a:lnTo>
                    <a:pt x="1848739" y="853439"/>
                  </a:lnTo>
                  <a:lnTo>
                    <a:pt x="1841273" y="890317"/>
                  </a:lnTo>
                  <a:lnTo>
                    <a:pt x="1820926" y="920432"/>
                  </a:lnTo>
                  <a:lnTo>
                    <a:pt x="1790767" y="940736"/>
                  </a:lnTo>
                  <a:lnTo>
                    <a:pt x="1753870" y="948181"/>
                  </a:lnTo>
                  <a:lnTo>
                    <a:pt x="94868" y="948181"/>
                  </a:lnTo>
                  <a:lnTo>
                    <a:pt x="57971" y="940736"/>
                  </a:lnTo>
                  <a:lnTo>
                    <a:pt x="27812" y="920432"/>
                  </a:lnTo>
                  <a:lnTo>
                    <a:pt x="7465" y="890317"/>
                  </a:lnTo>
                  <a:lnTo>
                    <a:pt x="0" y="853439"/>
                  </a:lnTo>
                  <a:lnTo>
                    <a:pt x="0" y="94741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48229" y="776097"/>
            <a:ext cx="1402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Under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nutrition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03804" y="1726692"/>
            <a:ext cx="2144395" cy="1170940"/>
            <a:chOff x="3003804" y="1726692"/>
            <a:chExt cx="2144395" cy="117094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3804" y="1726692"/>
              <a:ext cx="1935480" cy="9707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4972" y="1917192"/>
              <a:ext cx="1943100" cy="9799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3364" y="2177796"/>
              <a:ext cx="1719072" cy="4953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52343" y="1942211"/>
              <a:ext cx="1849120" cy="884555"/>
            </a:xfrm>
            <a:custGeom>
              <a:avLst/>
              <a:gdLst/>
              <a:ahLst/>
              <a:cxnLst/>
              <a:rect l="l" t="t" r="r" b="b"/>
              <a:pathLst>
                <a:path w="1849120" h="884555">
                  <a:moveTo>
                    <a:pt x="1760220" y="0"/>
                  </a:moveTo>
                  <a:lnTo>
                    <a:pt x="88392" y="0"/>
                  </a:lnTo>
                  <a:lnTo>
                    <a:pt x="54006" y="6935"/>
                  </a:lnTo>
                  <a:lnTo>
                    <a:pt x="25908" y="25860"/>
                  </a:lnTo>
                  <a:lnTo>
                    <a:pt x="6953" y="53953"/>
                  </a:lnTo>
                  <a:lnTo>
                    <a:pt x="0" y="88391"/>
                  </a:lnTo>
                  <a:lnTo>
                    <a:pt x="0" y="795909"/>
                  </a:lnTo>
                  <a:lnTo>
                    <a:pt x="6953" y="830347"/>
                  </a:lnTo>
                  <a:lnTo>
                    <a:pt x="25907" y="858440"/>
                  </a:lnTo>
                  <a:lnTo>
                    <a:pt x="54006" y="877365"/>
                  </a:lnTo>
                  <a:lnTo>
                    <a:pt x="88392" y="884301"/>
                  </a:lnTo>
                  <a:lnTo>
                    <a:pt x="1760220" y="884301"/>
                  </a:lnTo>
                  <a:lnTo>
                    <a:pt x="1794658" y="877365"/>
                  </a:lnTo>
                  <a:lnTo>
                    <a:pt x="1822751" y="858440"/>
                  </a:lnTo>
                  <a:lnTo>
                    <a:pt x="1841676" y="830347"/>
                  </a:lnTo>
                  <a:lnTo>
                    <a:pt x="1848612" y="795909"/>
                  </a:lnTo>
                  <a:lnTo>
                    <a:pt x="1848612" y="88391"/>
                  </a:lnTo>
                  <a:lnTo>
                    <a:pt x="1841676" y="53953"/>
                  </a:lnTo>
                  <a:lnTo>
                    <a:pt x="1822751" y="25860"/>
                  </a:lnTo>
                  <a:lnTo>
                    <a:pt x="1794658" y="6935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52343" y="1942211"/>
              <a:ext cx="1849120" cy="884555"/>
            </a:xfrm>
            <a:custGeom>
              <a:avLst/>
              <a:gdLst/>
              <a:ahLst/>
              <a:cxnLst/>
              <a:rect l="l" t="t" r="r" b="b"/>
              <a:pathLst>
                <a:path w="1849120" h="884555">
                  <a:moveTo>
                    <a:pt x="0" y="88391"/>
                  </a:moveTo>
                  <a:lnTo>
                    <a:pt x="6953" y="53953"/>
                  </a:lnTo>
                  <a:lnTo>
                    <a:pt x="25908" y="25860"/>
                  </a:lnTo>
                  <a:lnTo>
                    <a:pt x="54006" y="6935"/>
                  </a:lnTo>
                  <a:lnTo>
                    <a:pt x="88392" y="0"/>
                  </a:lnTo>
                  <a:lnTo>
                    <a:pt x="1760220" y="0"/>
                  </a:lnTo>
                  <a:lnTo>
                    <a:pt x="1794658" y="6935"/>
                  </a:lnTo>
                  <a:lnTo>
                    <a:pt x="1822751" y="25860"/>
                  </a:lnTo>
                  <a:lnTo>
                    <a:pt x="1841676" y="53953"/>
                  </a:lnTo>
                  <a:lnTo>
                    <a:pt x="1848612" y="88391"/>
                  </a:lnTo>
                  <a:lnTo>
                    <a:pt x="1848612" y="795909"/>
                  </a:lnTo>
                  <a:lnTo>
                    <a:pt x="1841676" y="830347"/>
                  </a:lnTo>
                  <a:lnTo>
                    <a:pt x="1822751" y="858440"/>
                  </a:lnTo>
                  <a:lnTo>
                    <a:pt x="1794658" y="877365"/>
                  </a:lnTo>
                  <a:lnTo>
                    <a:pt x="1760220" y="884301"/>
                  </a:lnTo>
                  <a:lnTo>
                    <a:pt x="88392" y="884301"/>
                  </a:lnTo>
                  <a:lnTo>
                    <a:pt x="54006" y="877365"/>
                  </a:lnTo>
                  <a:lnTo>
                    <a:pt x="25907" y="858440"/>
                  </a:lnTo>
                  <a:lnTo>
                    <a:pt x="6953" y="830347"/>
                  </a:lnTo>
                  <a:lnTo>
                    <a:pt x="0" y="795909"/>
                  </a:lnTo>
                  <a:lnTo>
                    <a:pt x="0" y="88391"/>
                  </a:lnTo>
                  <a:close/>
                </a:path>
              </a:pathLst>
            </a:custGeom>
            <a:ln w="952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93134" y="2230627"/>
            <a:ext cx="1320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Growth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failure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62371" y="3148583"/>
            <a:ext cx="2146300" cy="1356360"/>
            <a:chOff x="5262371" y="3148583"/>
            <a:chExt cx="2146300" cy="135636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2371" y="3148583"/>
              <a:ext cx="1937003" cy="11567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5063" y="3339083"/>
              <a:ext cx="1943099" cy="11658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1347" y="3377183"/>
              <a:ext cx="1920240" cy="112623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511799" y="3364229"/>
              <a:ext cx="1849120" cy="1070610"/>
            </a:xfrm>
            <a:custGeom>
              <a:avLst/>
              <a:gdLst/>
              <a:ahLst/>
              <a:cxnLst/>
              <a:rect l="l" t="t" r="r" b="b"/>
              <a:pathLst>
                <a:path w="1849120" h="1070610">
                  <a:moveTo>
                    <a:pt x="1741677" y="0"/>
                  </a:moveTo>
                  <a:lnTo>
                    <a:pt x="107061" y="0"/>
                  </a:lnTo>
                  <a:lnTo>
                    <a:pt x="65365" y="8403"/>
                  </a:lnTo>
                  <a:lnTo>
                    <a:pt x="31337" y="31321"/>
                  </a:lnTo>
                  <a:lnTo>
                    <a:pt x="8405" y="65311"/>
                  </a:lnTo>
                  <a:lnTo>
                    <a:pt x="0" y="106934"/>
                  </a:lnTo>
                  <a:lnTo>
                    <a:pt x="0" y="963041"/>
                  </a:lnTo>
                  <a:lnTo>
                    <a:pt x="8405" y="1004683"/>
                  </a:lnTo>
                  <a:lnTo>
                    <a:pt x="31337" y="1038717"/>
                  </a:lnTo>
                  <a:lnTo>
                    <a:pt x="65365" y="1061678"/>
                  </a:lnTo>
                  <a:lnTo>
                    <a:pt x="107061" y="1070102"/>
                  </a:lnTo>
                  <a:lnTo>
                    <a:pt x="1741677" y="1070102"/>
                  </a:lnTo>
                  <a:lnTo>
                    <a:pt x="1783300" y="1061678"/>
                  </a:lnTo>
                  <a:lnTo>
                    <a:pt x="1817290" y="1038717"/>
                  </a:lnTo>
                  <a:lnTo>
                    <a:pt x="1840208" y="1004683"/>
                  </a:lnTo>
                  <a:lnTo>
                    <a:pt x="1848611" y="963041"/>
                  </a:lnTo>
                  <a:lnTo>
                    <a:pt x="1848611" y="106934"/>
                  </a:lnTo>
                  <a:lnTo>
                    <a:pt x="1840208" y="65311"/>
                  </a:lnTo>
                  <a:lnTo>
                    <a:pt x="1817290" y="31321"/>
                  </a:lnTo>
                  <a:lnTo>
                    <a:pt x="1783300" y="8403"/>
                  </a:lnTo>
                  <a:lnTo>
                    <a:pt x="174167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11799" y="3364229"/>
              <a:ext cx="1849120" cy="1070610"/>
            </a:xfrm>
            <a:custGeom>
              <a:avLst/>
              <a:gdLst/>
              <a:ahLst/>
              <a:cxnLst/>
              <a:rect l="l" t="t" r="r" b="b"/>
              <a:pathLst>
                <a:path w="1849120" h="1070610">
                  <a:moveTo>
                    <a:pt x="0" y="106934"/>
                  </a:moveTo>
                  <a:lnTo>
                    <a:pt x="8405" y="65311"/>
                  </a:lnTo>
                  <a:lnTo>
                    <a:pt x="31337" y="31321"/>
                  </a:lnTo>
                  <a:lnTo>
                    <a:pt x="65365" y="8403"/>
                  </a:lnTo>
                  <a:lnTo>
                    <a:pt x="107061" y="0"/>
                  </a:lnTo>
                  <a:lnTo>
                    <a:pt x="1741677" y="0"/>
                  </a:lnTo>
                  <a:lnTo>
                    <a:pt x="1783300" y="8403"/>
                  </a:lnTo>
                  <a:lnTo>
                    <a:pt x="1817290" y="31321"/>
                  </a:lnTo>
                  <a:lnTo>
                    <a:pt x="1840208" y="65311"/>
                  </a:lnTo>
                  <a:lnTo>
                    <a:pt x="1848611" y="106934"/>
                  </a:lnTo>
                  <a:lnTo>
                    <a:pt x="1848611" y="963041"/>
                  </a:lnTo>
                  <a:lnTo>
                    <a:pt x="1840208" y="1004683"/>
                  </a:lnTo>
                  <a:lnTo>
                    <a:pt x="1817290" y="1038717"/>
                  </a:lnTo>
                  <a:lnTo>
                    <a:pt x="1783300" y="1061678"/>
                  </a:lnTo>
                  <a:lnTo>
                    <a:pt x="1741677" y="1070102"/>
                  </a:lnTo>
                  <a:lnTo>
                    <a:pt x="107061" y="1070102"/>
                  </a:lnTo>
                  <a:lnTo>
                    <a:pt x="65365" y="1061678"/>
                  </a:lnTo>
                  <a:lnTo>
                    <a:pt x="31337" y="1038717"/>
                  </a:lnTo>
                  <a:lnTo>
                    <a:pt x="8405" y="1004683"/>
                  </a:lnTo>
                  <a:lnTo>
                    <a:pt x="0" y="963041"/>
                  </a:lnTo>
                  <a:lnTo>
                    <a:pt x="0" y="106934"/>
                  </a:lnTo>
                  <a:close/>
                </a:path>
              </a:pathLst>
            </a:custGeom>
            <a:ln w="9525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651753" y="3430270"/>
            <a:ext cx="1572895" cy="89979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1905" algn="ctr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Times New Roman"/>
                <a:cs typeface="Times New Roman"/>
              </a:rPr>
              <a:t>Acute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malnutrition </a:t>
            </a:r>
            <a:r>
              <a:rPr sz="1600" b="1" dirty="0">
                <a:latin typeface="Times New Roman"/>
                <a:cs typeface="Times New Roman"/>
              </a:rPr>
              <a:t> wasting </a:t>
            </a:r>
            <a:r>
              <a:rPr sz="1600" b="1" spc="-5" dirty="0">
                <a:latin typeface="Times New Roman"/>
                <a:cs typeface="Times New Roman"/>
              </a:rPr>
              <a:t>or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nutritional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edema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91655" y="4756403"/>
            <a:ext cx="2146300" cy="1847214"/>
            <a:chOff x="6391655" y="4756403"/>
            <a:chExt cx="2146300" cy="1847214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1655" y="4756403"/>
              <a:ext cx="1937003" cy="16474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4347" y="4946903"/>
              <a:ext cx="1943100" cy="16565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41591" y="4971922"/>
              <a:ext cx="1848611" cy="156053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641591" y="4971922"/>
              <a:ext cx="1849120" cy="1560830"/>
            </a:xfrm>
            <a:custGeom>
              <a:avLst/>
              <a:gdLst/>
              <a:ahLst/>
              <a:cxnLst/>
              <a:rect l="l" t="t" r="r" b="b"/>
              <a:pathLst>
                <a:path w="1849120" h="1560829">
                  <a:moveTo>
                    <a:pt x="0" y="156082"/>
                  </a:moveTo>
                  <a:lnTo>
                    <a:pt x="7953" y="106736"/>
                  </a:lnTo>
                  <a:lnTo>
                    <a:pt x="30097" y="63889"/>
                  </a:lnTo>
                  <a:lnTo>
                    <a:pt x="63861" y="30106"/>
                  </a:lnTo>
                  <a:lnTo>
                    <a:pt x="106671" y="7954"/>
                  </a:lnTo>
                  <a:lnTo>
                    <a:pt x="155955" y="0"/>
                  </a:lnTo>
                  <a:lnTo>
                    <a:pt x="1692528" y="0"/>
                  </a:lnTo>
                  <a:lnTo>
                    <a:pt x="1741875" y="7954"/>
                  </a:lnTo>
                  <a:lnTo>
                    <a:pt x="1784722" y="30106"/>
                  </a:lnTo>
                  <a:lnTo>
                    <a:pt x="1818505" y="63889"/>
                  </a:lnTo>
                  <a:lnTo>
                    <a:pt x="1840657" y="106736"/>
                  </a:lnTo>
                  <a:lnTo>
                    <a:pt x="1848611" y="156082"/>
                  </a:lnTo>
                  <a:lnTo>
                    <a:pt x="1848611" y="1404480"/>
                  </a:lnTo>
                  <a:lnTo>
                    <a:pt x="1840657" y="1453804"/>
                  </a:lnTo>
                  <a:lnTo>
                    <a:pt x="1818505" y="1496643"/>
                  </a:lnTo>
                  <a:lnTo>
                    <a:pt x="1784722" y="1530426"/>
                  </a:lnTo>
                  <a:lnTo>
                    <a:pt x="1741875" y="1552581"/>
                  </a:lnTo>
                  <a:lnTo>
                    <a:pt x="1692528" y="1560537"/>
                  </a:lnTo>
                  <a:lnTo>
                    <a:pt x="155955" y="1560537"/>
                  </a:lnTo>
                  <a:lnTo>
                    <a:pt x="106671" y="1552581"/>
                  </a:lnTo>
                  <a:lnTo>
                    <a:pt x="63861" y="1530426"/>
                  </a:lnTo>
                  <a:lnTo>
                    <a:pt x="30097" y="1496643"/>
                  </a:lnTo>
                  <a:lnTo>
                    <a:pt x="7953" y="1453804"/>
                  </a:lnTo>
                  <a:lnTo>
                    <a:pt x="0" y="1404480"/>
                  </a:lnTo>
                  <a:lnTo>
                    <a:pt x="0" y="156082"/>
                  </a:lnTo>
                  <a:close/>
                </a:path>
              </a:pathLst>
            </a:custGeom>
            <a:ln w="952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133088" y="4756403"/>
            <a:ext cx="2146300" cy="1911350"/>
            <a:chOff x="4133088" y="4756403"/>
            <a:chExt cx="2146300" cy="191135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33088" y="4756403"/>
              <a:ext cx="1935480" cy="171145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34256" y="4946903"/>
              <a:ext cx="1944624" cy="172059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82135" y="4971922"/>
              <a:ext cx="1848612" cy="162493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382135" y="4971922"/>
              <a:ext cx="1849120" cy="1624965"/>
            </a:xfrm>
            <a:custGeom>
              <a:avLst/>
              <a:gdLst/>
              <a:ahLst/>
              <a:cxnLst/>
              <a:rect l="l" t="t" r="r" b="b"/>
              <a:pathLst>
                <a:path w="1849120" h="1624965">
                  <a:moveTo>
                    <a:pt x="0" y="162432"/>
                  </a:moveTo>
                  <a:lnTo>
                    <a:pt x="5796" y="119268"/>
                  </a:lnTo>
                  <a:lnTo>
                    <a:pt x="22159" y="80470"/>
                  </a:lnTo>
                  <a:lnTo>
                    <a:pt x="47545" y="47593"/>
                  </a:lnTo>
                  <a:lnTo>
                    <a:pt x="80414" y="22187"/>
                  </a:lnTo>
                  <a:lnTo>
                    <a:pt x="119224" y="5805"/>
                  </a:lnTo>
                  <a:lnTo>
                    <a:pt x="162432" y="0"/>
                  </a:lnTo>
                  <a:lnTo>
                    <a:pt x="1686052" y="0"/>
                  </a:lnTo>
                  <a:lnTo>
                    <a:pt x="1729270" y="5805"/>
                  </a:lnTo>
                  <a:lnTo>
                    <a:pt x="1768103" y="22187"/>
                  </a:lnTo>
                  <a:lnTo>
                    <a:pt x="1801002" y="47593"/>
                  </a:lnTo>
                  <a:lnTo>
                    <a:pt x="1826419" y="80470"/>
                  </a:lnTo>
                  <a:lnTo>
                    <a:pt x="1842805" y="119268"/>
                  </a:lnTo>
                  <a:lnTo>
                    <a:pt x="1848612" y="162432"/>
                  </a:lnTo>
                  <a:lnTo>
                    <a:pt x="1848612" y="1462455"/>
                  </a:lnTo>
                  <a:lnTo>
                    <a:pt x="1842805" y="1505650"/>
                  </a:lnTo>
                  <a:lnTo>
                    <a:pt x="1826419" y="1544464"/>
                  </a:lnTo>
                  <a:lnTo>
                    <a:pt x="1801002" y="1577349"/>
                  </a:lnTo>
                  <a:lnTo>
                    <a:pt x="1768103" y="1602755"/>
                  </a:lnTo>
                  <a:lnTo>
                    <a:pt x="1729270" y="1619135"/>
                  </a:lnTo>
                  <a:lnTo>
                    <a:pt x="1686052" y="1624939"/>
                  </a:lnTo>
                  <a:lnTo>
                    <a:pt x="162432" y="1624939"/>
                  </a:lnTo>
                  <a:lnTo>
                    <a:pt x="119224" y="1619135"/>
                  </a:lnTo>
                  <a:lnTo>
                    <a:pt x="80414" y="1602755"/>
                  </a:lnTo>
                  <a:lnTo>
                    <a:pt x="47545" y="1577347"/>
                  </a:lnTo>
                  <a:lnTo>
                    <a:pt x="22159" y="1544461"/>
                  </a:lnTo>
                  <a:lnTo>
                    <a:pt x="5796" y="1505643"/>
                  </a:lnTo>
                  <a:lnTo>
                    <a:pt x="0" y="1462443"/>
                  </a:lnTo>
                  <a:lnTo>
                    <a:pt x="0" y="162432"/>
                  </a:lnTo>
                  <a:close/>
                </a:path>
              </a:pathLst>
            </a:custGeom>
            <a:ln w="952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3003804" y="3148583"/>
            <a:ext cx="2144395" cy="1507490"/>
            <a:chOff x="3003804" y="3148583"/>
            <a:chExt cx="2144395" cy="1507490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03804" y="3148583"/>
              <a:ext cx="1935480" cy="125272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04972" y="3339083"/>
              <a:ext cx="1943100" cy="12618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55848" y="3319271"/>
              <a:ext cx="1642872" cy="133654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52343" y="3364229"/>
              <a:ext cx="1849120" cy="1165860"/>
            </a:xfrm>
            <a:custGeom>
              <a:avLst/>
              <a:gdLst/>
              <a:ahLst/>
              <a:cxnLst/>
              <a:rect l="l" t="t" r="r" b="b"/>
              <a:pathLst>
                <a:path w="1849120" h="1165860">
                  <a:moveTo>
                    <a:pt x="1732026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147"/>
                  </a:lnTo>
                  <a:lnTo>
                    <a:pt x="9161" y="1094527"/>
                  </a:lnTo>
                  <a:lnTo>
                    <a:pt x="34147" y="1131585"/>
                  </a:lnTo>
                  <a:lnTo>
                    <a:pt x="71205" y="1156571"/>
                  </a:lnTo>
                  <a:lnTo>
                    <a:pt x="116586" y="1165733"/>
                  </a:lnTo>
                  <a:lnTo>
                    <a:pt x="1732026" y="1165733"/>
                  </a:lnTo>
                  <a:lnTo>
                    <a:pt x="1777406" y="1156571"/>
                  </a:lnTo>
                  <a:lnTo>
                    <a:pt x="1814464" y="1131585"/>
                  </a:lnTo>
                  <a:lnTo>
                    <a:pt x="1839450" y="1094527"/>
                  </a:lnTo>
                  <a:lnTo>
                    <a:pt x="1848612" y="1049147"/>
                  </a:lnTo>
                  <a:lnTo>
                    <a:pt x="1848612" y="116586"/>
                  </a:lnTo>
                  <a:lnTo>
                    <a:pt x="1839450" y="71205"/>
                  </a:lnTo>
                  <a:lnTo>
                    <a:pt x="1814464" y="34147"/>
                  </a:lnTo>
                  <a:lnTo>
                    <a:pt x="1777406" y="9161"/>
                  </a:lnTo>
                  <a:lnTo>
                    <a:pt x="17320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52343" y="3364229"/>
              <a:ext cx="1849120" cy="1165860"/>
            </a:xfrm>
            <a:custGeom>
              <a:avLst/>
              <a:gdLst/>
              <a:ahLst/>
              <a:cxnLst/>
              <a:rect l="l" t="t" r="r" b="b"/>
              <a:pathLst>
                <a:path w="1849120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732026" y="0"/>
                  </a:lnTo>
                  <a:lnTo>
                    <a:pt x="1777406" y="9161"/>
                  </a:lnTo>
                  <a:lnTo>
                    <a:pt x="1814464" y="34147"/>
                  </a:lnTo>
                  <a:lnTo>
                    <a:pt x="1839450" y="71205"/>
                  </a:lnTo>
                  <a:lnTo>
                    <a:pt x="1848612" y="116586"/>
                  </a:lnTo>
                  <a:lnTo>
                    <a:pt x="1848612" y="1049147"/>
                  </a:lnTo>
                  <a:lnTo>
                    <a:pt x="1839450" y="1094527"/>
                  </a:lnTo>
                  <a:lnTo>
                    <a:pt x="1814464" y="1131585"/>
                  </a:lnTo>
                  <a:lnTo>
                    <a:pt x="1777406" y="1156571"/>
                  </a:lnTo>
                  <a:lnTo>
                    <a:pt x="1732026" y="1165733"/>
                  </a:lnTo>
                  <a:lnTo>
                    <a:pt x="116586" y="1165733"/>
                  </a:lnTo>
                  <a:lnTo>
                    <a:pt x="71205" y="1156571"/>
                  </a:lnTo>
                  <a:lnTo>
                    <a:pt x="34147" y="1131585"/>
                  </a:lnTo>
                  <a:lnTo>
                    <a:pt x="9161" y="1094527"/>
                  </a:lnTo>
                  <a:lnTo>
                    <a:pt x="0" y="1049147"/>
                  </a:lnTo>
                  <a:lnTo>
                    <a:pt x="0" y="116586"/>
                  </a:lnTo>
                  <a:close/>
                </a:path>
              </a:pathLst>
            </a:custGeom>
            <a:ln w="9525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503421" y="3372992"/>
            <a:ext cx="1301750" cy="11099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-2540" algn="ctr">
              <a:lnSpc>
                <a:spcPts val="1660"/>
              </a:lnSpc>
              <a:spcBef>
                <a:spcPts val="365"/>
              </a:spcBef>
            </a:pPr>
            <a:r>
              <a:rPr sz="1600" b="1" spc="-10" dirty="0">
                <a:latin typeface="Times New Roman"/>
                <a:cs typeface="Times New Roman"/>
              </a:rPr>
              <a:t>Chronic </a:t>
            </a:r>
            <a:r>
              <a:rPr sz="1600" b="1" spc="-5" dirty="0">
                <a:latin typeface="Times New Roman"/>
                <a:cs typeface="Times New Roman"/>
              </a:rPr>
              <a:t> malnutrition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stunting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/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poor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cognitive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development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43712" y="3148583"/>
            <a:ext cx="2146300" cy="1534795"/>
            <a:chOff x="743712" y="3148583"/>
            <a:chExt cx="2146300" cy="1534795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3712" y="3148583"/>
              <a:ext cx="1935480" cy="13350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4880" y="3339083"/>
              <a:ext cx="1944624" cy="13441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9472" y="3465575"/>
              <a:ext cx="1586484" cy="11262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92873" y="3364229"/>
              <a:ext cx="1849120" cy="1248410"/>
            </a:xfrm>
            <a:custGeom>
              <a:avLst/>
              <a:gdLst/>
              <a:ahLst/>
              <a:cxnLst/>
              <a:rect l="l" t="t" r="r" b="b"/>
              <a:pathLst>
                <a:path w="1849120" h="1248410">
                  <a:moveTo>
                    <a:pt x="1723783" y="0"/>
                  </a:moveTo>
                  <a:lnTo>
                    <a:pt x="124815" y="0"/>
                  </a:lnTo>
                  <a:lnTo>
                    <a:pt x="76230" y="9808"/>
                  </a:lnTo>
                  <a:lnTo>
                    <a:pt x="36556" y="36560"/>
                  </a:lnTo>
                  <a:lnTo>
                    <a:pt x="9808" y="76241"/>
                  </a:lnTo>
                  <a:lnTo>
                    <a:pt x="0" y="124841"/>
                  </a:lnTo>
                  <a:lnTo>
                    <a:pt x="0" y="1123442"/>
                  </a:lnTo>
                  <a:lnTo>
                    <a:pt x="9808" y="1171967"/>
                  </a:lnTo>
                  <a:lnTo>
                    <a:pt x="36556" y="1211611"/>
                  </a:lnTo>
                  <a:lnTo>
                    <a:pt x="76230" y="1238349"/>
                  </a:lnTo>
                  <a:lnTo>
                    <a:pt x="124815" y="1248156"/>
                  </a:lnTo>
                  <a:lnTo>
                    <a:pt x="1723783" y="1248156"/>
                  </a:lnTo>
                  <a:lnTo>
                    <a:pt x="1772383" y="1238349"/>
                  </a:lnTo>
                  <a:lnTo>
                    <a:pt x="1812064" y="1211611"/>
                  </a:lnTo>
                  <a:lnTo>
                    <a:pt x="1838815" y="1171967"/>
                  </a:lnTo>
                  <a:lnTo>
                    <a:pt x="1848624" y="1123442"/>
                  </a:lnTo>
                  <a:lnTo>
                    <a:pt x="1848624" y="124841"/>
                  </a:lnTo>
                  <a:lnTo>
                    <a:pt x="1838815" y="76241"/>
                  </a:lnTo>
                  <a:lnTo>
                    <a:pt x="1812064" y="36560"/>
                  </a:lnTo>
                  <a:lnTo>
                    <a:pt x="1772383" y="9808"/>
                  </a:lnTo>
                  <a:lnTo>
                    <a:pt x="17237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92873" y="3364229"/>
              <a:ext cx="1849120" cy="1248410"/>
            </a:xfrm>
            <a:custGeom>
              <a:avLst/>
              <a:gdLst/>
              <a:ahLst/>
              <a:cxnLst/>
              <a:rect l="l" t="t" r="r" b="b"/>
              <a:pathLst>
                <a:path w="1849120" h="1248410">
                  <a:moveTo>
                    <a:pt x="0" y="124841"/>
                  </a:moveTo>
                  <a:lnTo>
                    <a:pt x="9808" y="76241"/>
                  </a:lnTo>
                  <a:lnTo>
                    <a:pt x="36556" y="36560"/>
                  </a:lnTo>
                  <a:lnTo>
                    <a:pt x="76230" y="9808"/>
                  </a:lnTo>
                  <a:lnTo>
                    <a:pt x="124815" y="0"/>
                  </a:lnTo>
                  <a:lnTo>
                    <a:pt x="1723783" y="0"/>
                  </a:lnTo>
                  <a:lnTo>
                    <a:pt x="1772383" y="9808"/>
                  </a:lnTo>
                  <a:lnTo>
                    <a:pt x="1812064" y="36560"/>
                  </a:lnTo>
                  <a:lnTo>
                    <a:pt x="1838815" y="76241"/>
                  </a:lnTo>
                  <a:lnTo>
                    <a:pt x="1848624" y="124841"/>
                  </a:lnTo>
                  <a:lnTo>
                    <a:pt x="1848624" y="1123442"/>
                  </a:lnTo>
                  <a:lnTo>
                    <a:pt x="1838815" y="1171967"/>
                  </a:lnTo>
                  <a:lnTo>
                    <a:pt x="1812064" y="1211611"/>
                  </a:lnTo>
                  <a:lnTo>
                    <a:pt x="1772383" y="1238349"/>
                  </a:lnTo>
                  <a:lnTo>
                    <a:pt x="1723783" y="1248156"/>
                  </a:lnTo>
                  <a:lnTo>
                    <a:pt x="124815" y="1248156"/>
                  </a:lnTo>
                  <a:lnTo>
                    <a:pt x="76230" y="1238349"/>
                  </a:lnTo>
                  <a:lnTo>
                    <a:pt x="36556" y="1211611"/>
                  </a:lnTo>
                  <a:lnTo>
                    <a:pt x="9808" y="1171967"/>
                  </a:lnTo>
                  <a:lnTo>
                    <a:pt x="0" y="1123442"/>
                  </a:lnTo>
                  <a:lnTo>
                    <a:pt x="0" y="124841"/>
                  </a:lnTo>
                  <a:close/>
                </a:path>
              </a:pathLst>
            </a:custGeom>
            <a:ln w="9525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290319" y="3519297"/>
            <a:ext cx="1210310" cy="900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59"/>
              </a:spcBef>
            </a:pPr>
            <a:r>
              <a:rPr sz="1600" b="1" spc="-5" dirty="0">
                <a:latin typeface="Times New Roman"/>
                <a:cs typeface="Times New Roman"/>
              </a:rPr>
              <a:t>Acute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/or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chronic </a:t>
            </a:r>
            <a:r>
              <a:rPr sz="1600" b="1" spc="-5" dirty="0">
                <a:latin typeface="Times New Roman"/>
                <a:cs typeface="Times New Roman"/>
              </a:rPr>
              <a:t> malnutrition </a:t>
            </a:r>
            <a:r>
              <a:rPr sz="1600" b="1" dirty="0">
                <a:latin typeface="Times New Roman"/>
                <a:cs typeface="Times New Roman"/>
              </a:rPr>
              <a:t> underweight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43712" y="1726692"/>
            <a:ext cx="2146300" cy="1056640"/>
            <a:chOff x="743712" y="1726692"/>
            <a:chExt cx="2146300" cy="1056640"/>
          </a:xfrm>
        </p:grpSpPr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3712" y="1726692"/>
              <a:ext cx="1935480" cy="8580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4880" y="1917192"/>
              <a:ext cx="1944624" cy="8656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3376" y="2014728"/>
              <a:ext cx="1620012" cy="70561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92873" y="1942211"/>
              <a:ext cx="1849120" cy="770890"/>
            </a:xfrm>
            <a:custGeom>
              <a:avLst/>
              <a:gdLst/>
              <a:ahLst/>
              <a:cxnLst/>
              <a:rect l="l" t="t" r="r" b="b"/>
              <a:pathLst>
                <a:path w="1849120" h="770889">
                  <a:moveTo>
                    <a:pt x="1771535" y="0"/>
                  </a:moveTo>
                  <a:lnTo>
                    <a:pt x="77088" y="0"/>
                  </a:lnTo>
                  <a:lnTo>
                    <a:pt x="47079" y="6044"/>
                  </a:lnTo>
                  <a:lnTo>
                    <a:pt x="22575" y="22542"/>
                  </a:lnTo>
                  <a:lnTo>
                    <a:pt x="6056" y="47041"/>
                  </a:lnTo>
                  <a:lnTo>
                    <a:pt x="0" y="77088"/>
                  </a:lnTo>
                  <a:lnTo>
                    <a:pt x="0" y="693801"/>
                  </a:lnTo>
                  <a:lnTo>
                    <a:pt x="6056" y="723794"/>
                  </a:lnTo>
                  <a:lnTo>
                    <a:pt x="22575" y="748299"/>
                  </a:lnTo>
                  <a:lnTo>
                    <a:pt x="47079" y="764827"/>
                  </a:lnTo>
                  <a:lnTo>
                    <a:pt x="77088" y="770889"/>
                  </a:lnTo>
                  <a:lnTo>
                    <a:pt x="1771535" y="770889"/>
                  </a:lnTo>
                  <a:lnTo>
                    <a:pt x="1801529" y="764827"/>
                  </a:lnTo>
                  <a:lnTo>
                    <a:pt x="1826034" y="748299"/>
                  </a:lnTo>
                  <a:lnTo>
                    <a:pt x="1842562" y="723794"/>
                  </a:lnTo>
                  <a:lnTo>
                    <a:pt x="1848624" y="693801"/>
                  </a:lnTo>
                  <a:lnTo>
                    <a:pt x="1848624" y="77088"/>
                  </a:lnTo>
                  <a:lnTo>
                    <a:pt x="1842562" y="47041"/>
                  </a:lnTo>
                  <a:lnTo>
                    <a:pt x="1826034" y="22542"/>
                  </a:lnTo>
                  <a:lnTo>
                    <a:pt x="1801529" y="6044"/>
                  </a:lnTo>
                  <a:lnTo>
                    <a:pt x="177153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92873" y="1942211"/>
              <a:ext cx="1849120" cy="770890"/>
            </a:xfrm>
            <a:custGeom>
              <a:avLst/>
              <a:gdLst/>
              <a:ahLst/>
              <a:cxnLst/>
              <a:rect l="l" t="t" r="r" b="b"/>
              <a:pathLst>
                <a:path w="1849120" h="770889">
                  <a:moveTo>
                    <a:pt x="0" y="77088"/>
                  </a:moveTo>
                  <a:lnTo>
                    <a:pt x="6056" y="47041"/>
                  </a:lnTo>
                  <a:lnTo>
                    <a:pt x="22575" y="22542"/>
                  </a:lnTo>
                  <a:lnTo>
                    <a:pt x="47079" y="6044"/>
                  </a:lnTo>
                  <a:lnTo>
                    <a:pt x="77088" y="0"/>
                  </a:lnTo>
                  <a:lnTo>
                    <a:pt x="1771535" y="0"/>
                  </a:lnTo>
                  <a:lnTo>
                    <a:pt x="1801529" y="6044"/>
                  </a:lnTo>
                  <a:lnTo>
                    <a:pt x="1826034" y="22542"/>
                  </a:lnTo>
                  <a:lnTo>
                    <a:pt x="1842562" y="47041"/>
                  </a:lnTo>
                  <a:lnTo>
                    <a:pt x="1848624" y="77088"/>
                  </a:lnTo>
                  <a:lnTo>
                    <a:pt x="1848624" y="693801"/>
                  </a:lnTo>
                  <a:lnTo>
                    <a:pt x="1842562" y="723794"/>
                  </a:lnTo>
                  <a:lnTo>
                    <a:pt x="1826034" y="748299"/>
                  </a:lnTo>
                  <a:lnTo>
                    <a:pt x="1801529" y="764827"/>
                  </a:lnTo>
                  <a:lnTo>
                    <a:pt x="1771535" y="770889"/>
                  </a:lnTo>
                  <a:lnTo>
                    <a:pt x="77088" y="770889"/>
                  </a:lnTo>
                  <a:lnTo>
                    <a:pt x="47079" y="764827"/>
                  </a:lnTo>
                  <a:lnTo>
                    <a:pt x="22575" y="748299"/>
                  </a:lnTo>
                  <a:lnTo>
                    <a:pt x="6056" y="723794"/>
                  </a:lnTo>
                  <a:lnTo>
                    <a:pt x="0" y="693801"/>
                  </a:lnTo>
                  <a:lnTo>
                    <a:pt x="0" y="77088"/>
                  </a:lnTo>
                  <a:close/>
                </a:path>
              </a:pathLst>
            </a:custGeom>
            <a:ln w="952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262888" y="2068448"/>
            <a:ext cx="126174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Mic</a:t>
            </a:r>
            <a:r>
              <a:rPr sz="1600" b="1" spc="-3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onutrient</a:t>
            </a:r>
            <a:endParaRPr sz="1600">
              <a:latin typeface="Times New Roman"/>
              <a:cs typeface="Times New Roman"/>
            </a:endParaRPr>
          </a:p>
          <a:p>
            <a:pPr marL="52069">
              <a:lnSpc>
                <a:spcPts val="1789"/>
              </a:lnSpc>
            </a:pPr>
            <a:r>
              <a:rPr sz="1600" b="1" spc="-5" dirty="0">
                <a:latin typeface="Times New Roman"/>
                <a:cs typeface="Times New Roman"/>
              </a:rPr>
              <a:t>malnutrition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6585"/>
            <a:ext cx="9129649" cy="67414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687" y="297179"/>
            <a:ext cx="8806180" cy="5842000"/>
            <a:chOff x="170687" y="297179"/>
            <a:chExt cx="880618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" y="297179"/>
              <a:ext cx="8805672" cy="1264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987" y="652906"/>
              <a:ext cx="7930375" cy="4150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99" y="1600136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026"/>
                  </a:lnTo>
                  <a:lnTo>
                    <a:pt x="8229600" y="452602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1600136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026"/>
                  </a:moveTo>
                  <a:lnTo>
                    <a:pt x="8229600" y="452602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026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738706"/>
            <a:ext cx="7864475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There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3 </a:t>
            </a:r>
            <a:r>
              <a:rPr sz="3200" spc="-10" dirty="0">
                <a:latin typeface="Calibri"/>
                <a:cs typeface="Calibri"/>
              </a:rPr>
              <a:t>clinical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forms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acute</a:t>
            </a:r>
            <a:r>
              <a:rPr sz="3200" dirty="0">
                <a:latin typeface="Calibri"/>
                <a:cs typeface="Calibri"/>
              </a:rPr>
              <a:t> malnutrition.</a:t>
            </a:r>
            <a:endParaRPr sz="3200">
              <a:latin typeface="Calibri"/>
              <a:cs typeface="Calibri"/>
            </a:endParaRPr>
          </a:p>
          <a:p>
            <a:pPr marL="375920" indent="-363855">
              <a:lnSpc>
                <a:spcPct val="100000"/>
              </a:lnSpc>
              <a:spcBef>
                <a:spcPts val="2305"/>
              </a:spcBef>
              <a:buSzPct val="96875"/>
              <a:buFont typeface="Wingdings"/>
              <a:buChar char=""/>
              <a:tabLst>
                <a:tab pos="376555" algn="l"/>
                <a:tab pos="2707640" algn="l"/>
              </a:tabLst>
            </a:pPr>
            <a:r>
              <a:rPr sz="3200" b="1" dirty="0">
                <a:latin typeface="Times New Roman"/>
                <a:cs typeface="Times New Roman"/>
              </a:rPr>
              <a:t>Marasmus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–	</a:t>
            </a:r>
            <a:r>
              <a:rPr sz="3200" spc="-15" dirty="0">
                <a:latin typeface="Calibri"/>
                <a:cs typeface="Calibri"/>
              </a:rPr>
              <a:t>severe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weight </a:t>
            </a:r>
            <a:r>
              <a:rPr sz="3200" spc="-5" dirty="0">
                <a:latin typeface="Calibri"/>
                <a:cs typeface="Calibri"/>
              </a:rPr>
              <a:t>loss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wasting</a:t>
            </a:r>
            <a:endParaRPr sz="3200">
              <a:latin typeface="Calibri"/>
              <a:cs typeface="Calibri"/>
            </a:endParaRPr>
          </a:p>
          <a:p>
            <a:pPr marL="355600" marR="339725" indent="-343535">
              <a:lnSpc>
                <a:spcPct val="140100"/>
              </a:lnSpc>
              <a:spcBef>
                <a:spcPts val="76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b="1" dirty="0">
                <a:latin typeface="Times New Roman"/>
                <a:cs typeface="Times New Roman"/>
              </a:rPr>
              <a:t>Kwashiorkor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bloated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appearance due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water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retention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(bi-lateral</a:t>
            </a:r>
            <a:r>
              <a:rPr sz="3200" dirty="0">
                <a:latin typeface="Calibri"/>
                <a:cs typeface="Calibri"/>
              </a:rPr>
              <a:t> oedema).</a:t>
            </a:r>
            <a:endParaRPr sz="3200">
              <a:latin typeface="Calibri"/>
              <a:cs typeface="Calibri"/>
            </a:endParaRPr>
          </a:p>
          <a:p>
            <a:pPr marL="355600" marR="176530" indent="-343535">
              <a:lnSpc>
                <a:spcPct val="140100"/>
              </a:lnSpc>
              <a:spcBef>
                <a:spcPts val="76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b="1" dirty="0">
                <a:latin typeface="Times New Roman"/>
                <a:cs typeface="Times New Roman"/>
              </a:rPr>
              <a:t>Marasmic-kwashiorkor </a:t>
            </a:r>
            <a:r>
              <a:rPr sz="3200" dirty="0">
                <a:latin typeface="Calibri"/>
                <a:cs typeface="Calibri"/>
              </a:rPr>
              <a:t>– a </a:t>
            </a:r>
            <a:r>
              <a:rPr sz="3200" spc="-10" dirty="0">
                <a:latin typeface="Calibri"/>
                <a:cs typeface="Calibri"/>
              </a:rPr>
              <a:t>combination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wasting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bi-lateral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oedema.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2696</Words>
  <Application>Microsoft Office PowerPoint</Application>
  <PresentationFormat>On-screen Show (4:3)</PresentationFormat>
  <Paragraphs>304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 MT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immediate cause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Countries  in advanced  nutrition  transition</vt:lpstr>
      <vt:lpstr>Countries  with  significant  under  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  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food  ration distribution</vt:lpstr>
      <vt:lpstr>Livelihood 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Stunting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Malnutrition</dc:title>
  <dc:creator>Lamiaa EL Rashidy</dc:creator>
  <cp:lastModifiedBy>admin</cp:lastModifiedBy>
  <cp:revision>2</cp:revision>
  <dcterms:created xsi:type="dcterms:W3CDTF">2021-05-19T07:47:17Z</dcterms:created>
  <dcterms:modified xsi:type="dcterms:W3CDTF">2021-05-19T08:02:39Z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2021-05-19T00:00:00Z</vt:filetime>
  </property>
</Properties>
</file>