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2" r:id="rId2"/>
    <p:sldId id="314" r:id="rId3"/>
    <p:sldId id="315" r:id="rId4"/>
    <p:sldId id="316" r:id="rId5"/>
    <p:sldId id="343" r:id="rId6"/>
    <p:sldId id="317" r:id="rId7"/>
    <p:sldId id="335" r:id="rId8"/>
    <p:sldId id="319" r:id="rId9"/>
    <p:sldId id="320" r:id="rId10"/>
    <p:sldId id="321" r:id="rId11"/>
    <p:sldId id="322" r:id="rId12"/>
    <p:sldId id="323" r:id="rId13"/>
    <p:sldId id="327" r:id="rId14"/>
    <p:sldId id="328" r:id="rId15"/>
    <p:sldId id="329" r:id="rId16"/>
    <p:sldId id="330" r:id="rId17"/>
    <p:sldId id="331" r:id="rId18"/>
    <p:sldId id="333" r:id="rId19"/>
    <p:sldId id="334" r:id="rId20"/>
    <p:sldId id="336" r:id="rId21"/>
    <p:sldId id="337" r:id="rId22"/>
    <p:sldId id="338" r:id="rId23"/>
    <p:sldId id="342" r:id="rId24"/>
  </p:sldIdLst>
  <p:sldSz cx="14630400" cy="8229600"/>
  <p:notesSz cx="6858000" cy="9144000"/>
  <p:defaultTextStyle>
    <a:defPPr>
      <a:defRPr lang="en-US"/>
    </a:defPPr>
    <a:lvl1pPr marL="0" algn="l" defTabSz="1382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691486" algn="l" defTabSz="1382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382973" algn="l" defTabSz="1382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074461" algn="l" defTabSz="1382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765949" algn="l" defTabSz="1382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457435" algn="l" defTabSz="1382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148922" algn="l" defTabSz="1382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840408" algn="l" defTabSz="1382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531897" algn="l" defTabSz="1382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08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575A5-7687-49C3-AD02-09625C72408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BDF7D-2C45-4AB4-8CBF-96A590AD9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194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6B94-F02A-403D-9F1A-A9B3FDF65A20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67C0-05AC-48E8-B7EA-CF861DF7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9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382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91486" algn="l" defTabSz="1382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82973" algn="l" defTabSz="1382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74461" algn="l" defTabSz="1382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65949" algn="l" defTabSz="1382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57435" algn="l" defTabSz="1382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48922" algn="l" defTabSz="1382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40408" algn="l" defTabSz="1382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531897" algn="l" defTabSz="1382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8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7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6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5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4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40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3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78E-6F56-440A-A261-D893AB5E03FA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FE82-2593-4D90-BFAE-11C69B4037E3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381-894E-4F46-8EEC-AE5CC7CC0186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4163-9D1F-431A-89EA-0FDA9FC5621A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2" y="5288282"/>
            <a:ext cx="12435840" cy="163449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2" y="3488060"/>
            <a:ext cx="12435840" cy="180022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9148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829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0744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659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574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489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404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318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9DFF-01FE-4805-91BD-5B51AD652628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7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7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460-0BE8-4C87-91F4-A8D7DB8CB1BE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4" y="1842140"/>
            <a:ext cx="6464301" cy="767714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91486" indent="0">
              <a:buNone/>
              <a:defRPr sz="3100" b="1"/>
            </a:lvl2pPr>
            <a:lvl3pPr marL="1382973" indent="0">
              <a:buNone/>
              <a:defRPr sz="2800" b="1"/>
            </a:lvl3pPr>
            <a:lvl4pPr marL="2074461" indent="0">
              <a:buNone/>
              <a:defRPr sz="2500" b="1"/>
            </a:lvl4pPr>
            <a:lvl5pPr marL="2765949" indent="0">
              <a:buNone/>
              <a:defRPr sz="2500" b="1"/>
            </a:lvl5pPr>
            <a:lvl6pPr marL="3457435" indent="0">
              <a:buNone/>
              <a:defRPr sz="2500" b="1"/>
            </a:lvl6pPr>
            <a:lvl7pPr marL="4148922" indent="0">
              <a:buNone/>
              <a:defRPr sz="2500" b="1"/>
            </a:lvl7pPr>
            <a:lvl8pPr marL="4840408" indent="0">
              <a:buNone/>
              <a:defRPr sz="2500" b="1"/>
            </a:lvl8pPr>
            <a:lvl9pPr marL="55318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4" y="2609854"/>
            <a:ext cx="6464301" cy="47415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40"/>
            <a:ext cx="6466841" cy="767714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91486" indent="0">
              <a:buNone/>
              <a:defRPr sz="3100" b="1"/>
            </a:lvl2pPr>
            <a:lvl3pPr marL="1382973" indent="0">
              <a:buNone/>
              <a:defRPr sz="2800" b="1"/>
            </a:lvl3pPr>
            <a:lvl4pPr marL="2074461" indent="0">
              <a:buNone/>
              <a:defRPr sz="2500" b="1"/>
            </a:lvl4pPr>
            <a:lvl5pPr marL="2765949" indent="0">
              <a:buNone/>
              <a:defRPr sz="2500" b="1"/>
            </a:lvl5pPr>
            <a:lvl6pPr marL="3457435" indent="0">
              <a:buNone/>
              <a:defRPr sz="2500" b="1"/>
            </a:lvl6pPr>
            <a:lvl7pPr marL="4148922" indent="0">
              <a:buNone/>
              <a:defRPr sz="2500" b="1"/>
            </a:lvl7pPr>
            <a:lvl8pPr marL="4840408" indent="0">
              <a:buNone/>
              <a:defRPr sz="2500" b="1"/>
            </a:lvl8pPr>
            <a:lvl9pPr marL="55318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4"/>
            <a:ext cx="6466841" cy="47415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2A2-5992-4679-8B4F-D61FBC2B7B3F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16DD-9201-4809-9F91-3A28C3DCE371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CCAE-F524-4605-8F2D-8EB5F624EF7B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0"/>
            <a:ext cx="4813302" cy="139446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1" y="327664"/>
            <a:ext cx="8178800" cy="7023737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4"/>
            <a:ext cx="4813302" cy="5629277"/>
          </a:xfrm>
        </p:spPr>
        <p:txBody>
          <a:bodyPr/>
          <a:lstStyle>
            <a:lvl1pPr marL="0" indent="0">
              <a:buNone/>
              <a:defRPr sz="2100"/>
            </a:lvl1pPr>
            <a:lvl2pPr marL="691486" indent="0">
              <a:buNone/>
              <a:defRPr sz="1800"/>
            </a:lvl2pPr>
            <a:lvl3pPr marL="1382973" indent="0">
              <a:buNone/>
              <a:defRPr sz="1500"/>
            </a:lvl3pPr>
            <a:lvl4pPr marL="2074461" indent="0">
              <a:buNone/>
              <a:defRPr sz="1300"/>
            </a:lvl4pPr>
            <a:lvl5pPr marL="2765949" indent="0">
              <a:buNone/>
              <a:defRPr sz="1300"/>
            </a:lvl5pPr>
            <a:lvl6pPr marL="3457435" indent="0">
              <a:buNone/>
              <a:defRPr sz="1300"/>
            </a:lvl6pPr>
            <a:lvl7pPr marL="4148922" indent="0">
              <a:buNone/>
              <a:defRPr sz="1300"/>
            </a:lvl7pPr>
            <a:lvl8pPr marL="4840408" indent="0">
              <a:buNone/>
              <a:defRPr sz="1300"/>
            </a:lvl8pPr>
            <a:lvl9pPr marL="55318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0382-6841-4E3F-9E76-A61F310ABA09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2"/>
            <a:ext cx="8778240" cy="680087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900"/>
            </a:lvl1pPr>
            <a:lvl2pPr marL="691486" indent="0">
              <a:buNone/>
              <a:defRPr sz="4300"/>
            </a:lvl2pPr>
            <a:lvl3pPr marL="1382973" indent="0">
              <a:buNone/>
              <a:defRPr sz="3500"/>
            </a:lvl3pPr>
            <a:lvl4pPr marL="2074461" indent="0">
              <a:buNone/>
              <a:defRPr sz="3100"/>
            </a:lvl4pPr>
            <a:lvl5pPr marL="2765949" indent="0">
              <a:buNone/>
              <a:defRPr sz="3100"/>
            </a:lvl5pPr>
            <a:lvl6pPr marL="3457435" indent="0">
              <a:buNone/>
              <a:defRPr sz="3100"/>
            </a:lvl6pPr>
            <a:lvl7pPr marL="4148922" indent="0">
              <a:buNone/>
              <a:defRPr sz="3100"/>
            </a:lvl7pPr>
            <a:lvl8pPr marL="4840408" indent="0">
              <a:buNone/>
              <a:defRPr sz="3100"/>
            </a:lvl8pPr>
            <a:lvl9pPr marL="5531896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0"/>
            <a:ext cx="877824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91486" indent="0">
              <a:buNone/>
              <a:defRPr sz="1800"/>
            </a:lvl2pPr>
            <a:lvl3pPr marL="1382973" indent="0">
              <a:buNone/>
              <a:defRPr sz="1500"/>
            </a:lvl3pPr>
            <a:lvl4pPr marL="2074461" indent="0">
              <a:buNone/>
              <a:defRPr sz="1300"/>
            </a:lvl4pPr>
            <a:lvl5pPr marL="2765949" indent="0">
              <a:buNone/>
              <a:defRPr sz="1300"/>
            </a:lvl5pPr>
            <a:lvl6pPr marL="3457435" indent="0">
              <a:buNone/>
              <a:defRPr sz="1300"/>
            </a:lvl6pPr>
            <a:lvl7pPr marL="4148922" indent="0">
              <a:buNone/>
              <a:defRPr sz="1300"/>
            </a:lvl7pPr>
            <a:lvl8pPr marL="4840408" indent="0">
              <a:buNone/>
              <a:defRPr sz="1300"/>
            </a:lvl8pPr>
            <a:lvl9pPr marL="55318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FC-588E-4414-B842-F924DA3DDCE6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38298" tIns="69149" rIns="138298" bIns="691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7"/>
          </a:xfrm>
          <a:prstGeom prst="rect">
            <a:avLst/>
          </a:prstGeom>
        </p:spPr>
        <p:txBody>
          <a:bodyPr vert="horz" lIns="138298" tIns="69149" rIns="138298" bIns="691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8298" tIns="69149" rIns="138298" bIns="69149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12782-00D8-4DF7-9984-A9245826416D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8298" tIns="69149" rIns="138298" bIns="6914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8298" tIns="69149" rIns="138298" bIns="69149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1382973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616" indent="-518616" algn="l" defTabSz="1382973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23666" indent="-432180" algn="l" defTabSz="1382973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718" indent="-345744" algn="l" defTabSz="138297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420205" indent="-345744" algn="l" defTabSz="138297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11691" indent="-345744" algn="l" defTabSz="1382973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03178" indent="-345744" algn="l" defTabSz="138297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94666" indent="-345744" algn="l" defTabSz="138297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86152" indent="-345744" algn="l" defTabSz="138297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877640" indent="-345744" algn="l" defTabSz="138297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2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1486" algn="l" defTabSz="1382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82973" algn="l" defTabSz="1382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74461" algn="l" defTabSz="1382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949" algn="l" defTabSz="1382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57435" algn="l" defTabSz="1382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48922" algn="l" defTabSz="1382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40408" algn="l" defTabSz="1382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31896" algn="l" defTabSz="1382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96555"/>
            <a:ext cx="6461760" cy="1158240"/>
          </a:xfrm>
        </p:spPr>
        <p:txBody>
          <a:bodyPr>
            <a:noAutofit/>
          </a:bodyPr>
          <a:lstStyle/>
          <a:p>
            <a:pPr algn="l"/>
            <a:r>
              <a:rPr lang="en-US" sz="4700" dirty="0">
                <a:latin typeface="Eras Demi ITC" pitchFamily="34" charset="0"/>
              </a:rPr>
              <a:t>Computer </a:t>
            </a:r>
            <a:r>
              <a:rPr lang="en-US" sz="4700" dirty="0" smtClean="0">
                <a:latin typeface="Eras Demi ITC" pitchFamily="34" charset="0"/>
              </a:rPr>
              <a:t>Networks</a:t>
            </a:r>
            <a:endParaRPr lang="en-US" sz="4700" b="1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1598953"/>
            <a:ext cx="10850880" cy="6264890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00B0F0"/>
              </a:buClr>
              <a:buNone/>
            </a:pPr>
            <a:r>
              <a:rPr lang="en-US" sz="3500" b="1" dirty="0">
                <a:solidFill>
                  <a:srgbClr val="FFFF00"/>
                </a:solidFill>
                <a:latin typeface="Eras Demi ITC" pitchFamily="34" charset="0"/>
              </a:rPr>
              <a:t/>
            </a:r>
            <a:br>
              <a:rPr lang="en-US" sz="3500" b="1" dirty="0">
                <a:solidFill>
                  <a:srgbClr val="FFFF00"/>
                </a:solidFill>
                <a:latin typeface="Eras Demi ITC" pitchFamily="34" charset="0"/>
              </a:rPr>
            </a:br>
            <a:r>
              <a:rPr lang="en-US" sz="47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EIGRP</a:t>
            </a:r>
            <a:endParaRPr lang="en-US" sz="47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5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5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500" b="1" dirty="0">
              <a:solidFill>
                <a:srgbClr val="FFFF00"/>
              </a:solidFill>
              <a:latin typeface="Eras Demi ITC" pitchFamily="34" charset="0"/>
            </a:endParaRPr>
          </a:p>
          <a:p>
            <a:pPr marL="0" indent="0" algn="ctr">
              <a:buNone/>
            </a:pPr>
            <a:r>
              <a:rPr lang="pt-BR" sz="3700" b="1" dirty="0">
                <a:latin typeface="Eras Demi ITC" panose="020B0805030504020804" pitchFamily="34" charset="0"/>
              </a:rPr>
              <a:t>Professor Dr. A.K.M Fazlul Haque</a:t>
            </a:r>
          </a:p>
          <a:p>
            <a:pPr marL="0" indent="0" algn="ctr">
              <a:buNone/>
            </a:pPr>
            <a:r>
              <a:rPr lang="en-US" sz="3700" b="1" smtClean="0">
                <a:latin typeface="Eras Demi ITC" panose="020B0805030504020804" pitchFamily="34" charset="0"/>
              </a:rPr>
              <a:t>Electronics </a:t>
            </a:r>
            <a:r>
              <a:rPr lang="en-US" sz="3700" b="1" dirty="0">
                <a:latin typeface="Eras Demi ITC" panose="020B0805030504020804" pitchFamily="34" charset="0"/>
              </a:rPr>
              <a:t>and Telecommunication Engineering</a:t>
            </a:r>
          </a:p>
          <a:p>
            <a:pPr marL="0" indent="0" algn="ctr">
              <a:buNone/>
            </a:pPr>
            <a:r>
              <a:rPr lang="en-US" sz="3700" b="1" dirty="0">
                <a:latin typeface="Eras Demi ITC" panose="020B0805030504020804" pitchFamily="34" charset="0"/>
              </a:rPr>
              <a:t>(ETE)</a:t>
            </a:r>
          </a:p>
          <a:p>
            <a:pPr marL="0" indent="0" algn="ctr">
              <a:buNone/>
            </a:pPr>
            <a:r>
              <a:rPr lang="en-US" sz="3700" b="1" dirty="0">
                <a:latin typeface="Eras Demi ITC" panose="020B0805030504020804" pitchFamily="34" charset="0"/>
              </a:rPr>
              <a:t>Daffodil International University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039361" y="3048000"/>
            <a:ext cx="1742441" cy="128016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9144000" y="152400"/>
            <a:ext cx="5181600" cy="2267582"/>
          </a:xfrm>
          <a:prstGeom prst="rect">
            <a:avLst/>
          </a:prstGeom>
        </p:spPr>
        <p:txBody>
          <a:bodyPr wrap="square" lIns="96813" tIns="48406" rIns="96813" bIns="48406">
            <a:spAutoFit/>
          </a:bodyPr>
          <a:lstStyle/>
          <a:p>
            <a:pPr algn="r"/>
            <a:r>
              <a:rPr lang="en-US" sz="4700" b="1" dirty="0">
                <a:solidFill>
                  <a:srgbClr val="00B0F0"/>
                </a:solidFill>
                <a:latin typeface="Eras Demi ITC" pitchFamily="34" charset="0"/>
              </a:rPr>
              <a:t>GAA</a:t>
            </a:r>
          </a:p>
          <a:p>
            <a:r>
              <a:rPr lang="en-US" sz="4700" b="1" dirty="0">
                <a:solidFill>
                  <a:srgbClr val="00B0F0"/>
                </a:solidFill>
                <a:latin typeface="Eras Demi ITC" pitchFamily="34" charset="0"/>
              </a:rPr>
              <a:t>Global Access Asia</a:t>
            </a:r>
            <a:endParaRPr lang="en-US" sz="4300" dirty="0"/>
          </a:p>
        </p:txBody>
      </p:sp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553730"/>
            <a:ext cx="9631680" cy="1320167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Message/Packet </a:t>
            </a:r>
            <a:r>
              <a:rPr lang="en-US" sz="47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Types </a:t>
            </a:r>
            <a: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(Cont</a:t>
            </a:r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2" y="2362200"/>
            <a:ext cx="6402996" cy="4099560"/>
          </a:xfrm>
        </p:spPr>
        <p:txBody>
          <a:bodyPr>
            <a:normAutofit/>
          </a:bodyPr>
          <a:lstStyle/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packets: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3668" lvl="2" indent="-518616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by DUAL for searching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3668" lvl="2" indent="-518616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Unicast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Multicast.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Reply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packets: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8101" lvl="2" indent="-363049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Reply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Unicast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packets: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8101" lvl="2" indent="-363049" algn="just">
              <a:lnSpc>
                <a:spcPct val="85000"/>
              </a:lnSpc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acknowledge receipt of update, query &amp; reply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packets.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19" y="2346650"/>
            <a:ext cx="4265002" cy="50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79" y="685800"/>
            <a:ext cx="9357360" cy="8382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latin typeface="Eras Bold ITC" pitchFamily="34" charset="0"/>
                <a:ea typeface="+mn-ea"/>
                <a:cs typeface="Times New Roman" panose="02020603050405020304" pitchFamily="18" charset="0"/>
              </a:rPr>
              <a:t>EIGRP</a:t>
            </a:r>
            <a:r>
              <a:rPr lang="en-US" sz="4700" dirty="0" smtClean="0">
                <a:latin typeface="Eras Bold ITC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>
                <a:latin typeface="Eras Bold ITC" pitchFamily="34" charset="0"/>
                <a:cs typeface="Times New Roman" panose="02020603050405020304" pitchFamily="18" charset="0"/>
              </a:rPr>
              <a:t>Message Format</a:t>
            </a:r>
            <a:endParaRPr lang="en-US" sz="4700" b="1" dirty="0">
              <a:latin typeface="Eras Bold IT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2247176"/>
            <a:ext cx="10590791" cy="4099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Message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Header</a:t>
            </a:r>
          </a:p>
          <a:p>
            <a:pPr marL="853837" lvl="1" indent="-363049" algn="just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link frame header - contains source and destination MAC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3837" lvl="1" indent="-363049" algn="just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packet header - contains source &amp; destination IP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3837" lvl="1" indent="-363049" algn="just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packet header - contains AS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3837" lvl="1" indent="-363049" algn="just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Type/Length/Field - data portion of EIGRP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55" y="5791200"/>
            <a:ext cx="10147936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01" y="533402"/>
            <a:ext cx="8686199" cy="1140140"/>
          </a:xfrm>
        </p:spPr>
        <p:txBody>
          <a:bodyPr>
            <a:normAutofit/>
          </a:bodyPr>
          <a:lstStyle/>
          <a:p>
            <a: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EIGRP Packet Header</a:t>
            </a:r>
            <a:endParaRPr lang="en-US" sz="4700" b="1" dirty="0">
              <a:latin typeface="Eras Demi ITC" panose="020B08050305040208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224088"/>
            <a:ext cx="5105401" cy="4099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packet header contains:</a:t>
            </a:r>
          </a:p>
          <a:p>
            <a:pPr marL="853837" lvl="1" indent="-363049" algn="just">
              <a:buFont typeface="Wingdings" pitchFamily="2" charset="2"/>
              <a:buChar char="Ø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Opcode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3837" lvl="1" indent="-363049" algn="just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Autonomous System number</a:t>
            </a:r>
          </a:p>
          <a:p>
            <a:pPr algn="just"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Parameters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3837" lvl="1" indent="-363049"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Weights.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3837" lvl="1" indent="-363049" algn="just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873898"/>
            <a:ext cx="5898953" cy="23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4390404"/>
            <a:ext cx="5875626" cy="208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6600206"/>
            <a:ext cx="5875626" cy="10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4"/>
            <a:ext cx="11841481" cy="1091567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Hello Intervals and Default Hold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2300918"/>
            <a:ext cx="10617519" cy="2118684"/>
          </a:xfrm>
        </p:spPr>
        <p:txBody>
          <a:bodyPr>
            <a:normAutofit/>
          </a:bodyPr>
          <a:lstStyle/>
          <a:p>
            <a:pPr algn="just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of Hello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Packets.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to wait without receiving anything from a neighbor before considering the link unavailable. </a:t>
            </a:r>
          </a:p>
          <a:p>
            <a:pPr algn="just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3886200"/>
            <a:ext cx="1058703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93" y="533404"/>
            <a:ext cx="10513696" cy="848357"/>
          </a:xfrm>
        </p:spPr>
        <p:txBody>
          <a:bodyPr>
            <a:noAutofit/>
          </a:bodyPr>
          <a:lstStyle/>
          <a:p>
            <a: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</a:br>
            <a: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EIGRP </a:t>
            </a:r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Bounded Updates</a:t>
            </a:r>
            <a:b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</a:br>
            <a:endParaRPr lang="en-US" sz="4700" b="1" dirty="0">
              <a:latin typeface="Eras Demi ITC" panose="020B08050305040208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84175"/>
            <a:ext cx="10210800" cy="5431157"/>
          </a:xfrm>
        </p:spPr>
        <p:txBody>
          <a:bodyPr>
            <a:noAutofit/>
          </a:bodyPr>
          <a:lstStyle/>
          <a:p>
            <a:pPr marL="490788" lvl="1" indent="0" algn="just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only sends update when there is a change in route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3837" lvl="1" indent="-363049" algn="just"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partial update includes only the route information that has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changed the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routing table is NOT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3837" lvl="1" indent="-363049" algn="just"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Bounded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route changes, only those devices that are impacted will be notified of the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0788" lvl="1" indent="0" algn="just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EIGRP’s use of partial bounded updates minimizes use of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809" y="706132"/>
            <a:ext cx="12146281" cy="1167767"/>
          </a:xfrm>
        </p:spPr>
        <p:txBody>
          <a:bodyPr>
            <a:normAutofit/>
          </a:bodyPr>
          <a:lstStyle/>
          <a:p>
            <a: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Diffusing </a:t>
            </a:r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Update Algorithm (DUAL)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3897"/>
            <a:ext cx="11044989" cy="29057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Diffusing Update Algorithm (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DUAL) Purpose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EIGRP’s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method for preventing routing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loops.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using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fast convergence time by keeping a list of loop-free backup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965093"/>
            <a:ext cx="8077200" cy="365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65" y="219080"/>
            <a:ext cx="13167360" cy="1371600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Administrative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52600"/>
            <a:ext cx="5552431" cy="3810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Distance (AD)</a:t>
            </a:r>
          </a:p>
          <a:p>
            <a:pPr marL="853837" lvl="1" indent="-363049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as the trustworthiness of the source route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default administrative distances</a:t>
            </a:r>
          </a:p>
          <a:p>
            <a:pPr marL="853837" lvl="1" indent="-363049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routes  = 5</a:t>
            </a:r>
          </a:p>
          <a:p>
            <a:pPr marL="853837" lvl="1" indent="-363049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routes     = 90</a:t>
            </a:r>
          </a:p>
          <a:p>
            <a:pPr marL="853837" lvl="1" indent="-363049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Imported routes   =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752600"/>
            <a:ext cx="532249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533404"/>
            <a:ext cx="8089865" cy="1462415"/>
          </a:xfrm>
        </p:spPr>
        <p:txBody>
          <a:bodyPr>
            <a:normAutofit/>
          </a:bodyPr>
          <a:lstStyle/>
          <a:p>
            <a: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EIGRP </a:t>
            </a:r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873898"/>
            <a:ext cx="6617299" cy="20243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</a:t>
            </a:r>
          </a:p>
          <a:p>
            <a:pPr marL="853837" lvl="1" indent="-363049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can,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1179" lvl="2" indent="-363049">
              <a:buFont typeface="Wingdings" pitchFamily="2" charset="2"/>
              <a:buChar char="v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 routing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1179" lvl="2" indent="-363049">
              <a:buFont typeface="Wingdings" pitchFamily="2" charset="2"/>
              <a:buChar char="v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Authenticate routing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929392"/>
            <a:ext cx="6781801" cy="39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04800"/>
            <a:ext cx="14016790" cy="1371600"/>
          </a:xfrm>
        </p:spPr>
        <p:txBody>
          <a:bodyPr>
            <a:no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Summarizing EIGRP </a:t>
            </a:r>
            <a: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Routes: no </a:t>
            </a:r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auto-summary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13" y="1873895"/>
            <a:ext cx="10454329" cy="1828800"/>
          </a:xfrm>
        </p:spPr>
        <p:txBody>
          <a:bodyPr>
            <a:normAutofit/>
          </a:bodyPr>
          <a:lstStyle/>
          <a:p>
            <a:pPr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automatically summarizes routes at the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boundary, the boundary where the network address ends as defined by class-based addressing. </a:t>
            </a:r>
          </a:p>
          <a:p>
            <a:pPr algn="just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505200"/>
            <a:ext cx="10820400" cy="30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794341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73897"/>
            <a:ext cx="5257801" cy="4872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discontinuous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subnetworks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 must be disabled for routing to work properly.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turn off auto-summarization, use the following command: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R(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-router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)#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auto-summary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873895"/>
            <a:ext cx="590044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1" y="304800"/>
            <a:ext cx="14016790" cy="1371600"/>
          </a:xfrm>
        </p:spPr>
        <p:txBody>
          <a:bodyPr>
            <a:no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Summarizing EIGRP </a:t>
            </a:r>
            <a: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Routes: no auto-summary (Cont.)</a:t>
            </a:r>
            <a:endParaRPr lang="en-US" sz="4700" b="1" dirty="0">
              <a:latin typeface="Eras Demi ITC" panose="020B08050305040208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533404"/>
            <a:ext cx="7922896" cy="958187"/>
          </a:xfrm>
        </p:spPr>
        <p:txBody>
          <a:bodyPr>
            <a:normAutofit fontScale="90000"/>
          </a:bodyPr>
          <a:lstStyle/>
          <a:p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1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What </a:t>
            </a:r>
            <a:r>
              <a:rPr lang="en-US" sz="51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is EIGRP</a:t>
            </a:r>
            <a:br>
              <a:rPr lang="en-US" sz="51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</a:br>
            <a:endParaRPr lang="en-US" sz="5100" b="1" dirty="0">
              <a:latin typeface="Eras Demi ITC" panose="020B08050305040208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514600"/>
            <a:ext cx="9372601" cy="3709662"/>
          </a:xfrm>
        </p:spPr>
        <p:txBody>
          <a:bodyPr>
            <a:normAutofit/>
          </a:bodyPr>
          <a:lstStyle/>
          <a:p>
            <a:pPr algn="just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(Enhanced Interior Gateway Routing Protocol) is a network protocol that lets router exchange information more efficiently than with earlier network protocols.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015" y="533402"/>
            <a:ext cx="8793481" cy="1167767"/>
          </a:xfrm>
        </p:spPr>
        <p:txBody>
          <a:bodyPr>
            <a:normAutofit/>
          </a:bodyPr>
          <a:lstStyle/>
          <a:p>
            <a:r>
              <a:rPr lang="en-US" altLang="ko-KR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EIGRP Metric</a:t>
            </a:r>
            <a:endParaRPr lang="en-US" sz="4700" b="1" dirty="0">
              <a:latin typeface="Eras Demi ITC" panose="020B08050305040208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20833" r="16252" b="42708"/>
          <a:stretch>
            <a:fillRect/>
          </a:stretch>
        </p:blipFill>
        <p:spPr bwMode="auto">
          <a:xfrm>
            <a:off x="701041" y="1965023"/>
            <a:ext cx="10698480" cy="460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304804"/>
            <a:ext cx="10393680" cy="1396367"/>
          </a:xfrm>
        </p:spPr>
        <p:txBody>
          <a:bodyPr>
            <a:normAutofit/>
          </a:bodyPr>
          <a:lstStyle/>
          <a:p>
            <a:r>
              <a:rPr lang="en-US" altLang="ko-KR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EIGRP Metric Calculation </a:t>
            </a:r>
            <a:endParaRPr lang="en-US" sz="4700" b="1" dirty="0">
              <a:latin typeface="Eras Demi ITC" panose="020B08050305040208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22917" r="15081" b="45833"/>
          <a:stretch>
            <a:fillRect/>
          </a:stretch>
        </p:blipFill>
        <p:spPr bwMode="auto">
          <a:xfrm>
            <a:off x="457201" y="1843417"/>
            <a:ext cx="10881360" cy="249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857" t="38542" r="40849" b="36458"/>
          <a:stretch>
            <a:fillRect/>
          </a:stretch>
        </p:blipFill>
        <p:spPr bwMode="auto">
          <a:xfrm>
            <a:off x="457201" y="4339341"/>
            <a:ext cx="1088136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1084" t="80208" r="22108" b="8333"/>
          <a:stretch>
            <a:fillRect/>
          </a:stretch>
        </p:blipFill>
        <p:spPr bwMode="auto">
          <a:xfrm>
            <a:off x="457201" y="6533901"/>
            <a:ext cx="1088136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304804"/>
            <a:ext cx="9936480" cy="1396367"/>
          </a:xfrm>
        </p:spPr>
        <p:txBody>
          <a:bodyPr>
            <a:normAutofit/>
          </a:bodyPr>
          <a:lstStyle/>
          <a:p>
            <a:r>
              <a:rPr lang="en-US" altLang="ko-KR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Autonomous System</a:t>
            </a:r>
            <a:endParaRPr lang="en-US" sz="4700" b="1" dirty="0">
              <a:latin typeface="Eras Demi ITC" panose="020B08050305040208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8750" r="18594" b="11458"/>
          <a:stretch>
            <a:fillRect/>
          </a:stretch>
        </p:blipFill>
        <p:spPr bwMode="auto">
          <a:xfrm>
            <a:off x="563880" y="1676402"/>
            <a:ext cx="10515600" cy="6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6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3352802"/>
            <a:ext cx="2230442" cy="1094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300" b="1" dirty="0">
                <a:latin typeface="Eras Demi ITC" panose="020B0805030504020804" pitchFamily="34" charset="0"/>
                <a:ea typeface="+mj-ea"/>
                <a:cs typeface="+mj-cs"/>
              </a:rPr>
              <a:t>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295"/>
            <a:ext cx="9890761" cy="1371600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2" y="2133600"/>
            <a:ext cx="6616336" cy="4099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is an enhanced version of IGRP. The same distance vector technology found in IGRP is also used in EIGRP, and the underlying distance information remains unchanged.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has been extended to be network-layer-protocol independent, thereby allowing DUAL to support other protocol suites.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7" y="2133600"/>
            <a:ext cx="40843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304800"/>
            <a:ext cx="9479280" cy="1371600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Features of EIGRP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2057402"/>
            <a:ext cx="11093711" cy="501645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Classless Routing Protocol (VLSM, CIDR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convergence times and improved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scalability.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Multiprotocol support: TCP/IP, IPX/SPX,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Appletalk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and Better handling of routing loops – (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DUAL).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8616" lvl="1" indent="-518616"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Partial, bounded updates: Incremental updates only to the routers that need them.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381003"/>
            <a:ext cx="9784080" cy="1320167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Features of </a:t>
            </a:r>
            <a:r>
              <a:rPr lang="en-US" sz="47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EIGRP (Cont.)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362202"/>
            <a:ext cx="9784080" cy="4191000"/>
          </a:xfrm>
        </p:spPr>
        <p:txBody>
          <a:bodyPr/>
          <a:lstStyle/>
          <a:p>
            <a:pPr marL="518616" lvl="1" indent="-518616"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bandwidth consumption: Uses Hello packets and EIGRP packets by default use no more that 50% of link’s bandwidth EIGRP packets.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PDM (Protocol Dependent Module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8616" lvl="1" indent="-518616"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EIGRP is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modular.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8616" lvl="1" indent="-518616"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PDMs can be added to EIGRP as new routed protocols are enhanced or developed: IPv4, IPv6, IPX, and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AppleTalk.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Unequal-cost load balancing same as IGRP (unlike OSPF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4"/>
            <a:ext cx="8031481" cy="1243967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EIGRP Terminology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2"/>
            <a:ext cx="10317481" cy="5431157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 table – Each EIGRP router maintains a neighbor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– Every EIGRP router maintains a topology table for each configured network protocol.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table – EIGRP chooses the best routes to a destination from the topology table and places these routes in the routing table.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Successor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successor is a route selected as the primary route to use to reach a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successor – A feasible successor is a backup route.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4"/>
            <a:ext cx="10513696" cy="848357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Message/Packet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3" y="2209802"/>
            <a:ext cx="10590791" cy="971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EIGRP uses five message/packet types: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30208" r="15081" b="34375"/>
          <a:stretch>
            <a:fillRect/>
          </a:stretch>
        </p:blipFill>
        <p:spPr bwMode="auto">
          <a:xfrm>
            <a:off x="609601" y="3124200"/>
            <a:ext cx="108813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71815"/>
            <a:ext cx="9631680" cy="1371600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Message/Packet </a:t>
            </a:r>
            <a:r>
              <a:rPr lang="en-US" sz="47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Types </a:t>
            </a:r>
            <a: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(Cont</a:t>
            </a:r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1873895"/>
            <a:ext cx="511262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521" y="2362202"/>
            <a:ext cx="5516880" cy="3021635"/>
          </a:xfrm>
          <a:prstGeom prst="rect">
            <a:avLst/>
          </a:prstGeom>
        </p:spPr>
        <p:txBody>
          <a:bodyPr wrap="square" lIns="96813" tIns="48406" rIns="96813" bIns="48406">
            <a:spAutoFit/>
          </a:bodyPr>
          <a:lstStyle/>
          <a:p>
            <a:pPr marL="518616" indent="-518616" algn="just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packets: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4535" lvl="2" indent="-363049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discover &amp; form adjacencies with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neighbors.</a:t>
            </a:r>
          </a:p>
          <a:p>
            <a:pPr marL="1054535" lvl="2" indent="-363049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multicast for neighbor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discovery/recovery.</a:t>
            </a:r>
          </a:p>
          <a:p>
            <a:pPr marL="1054535" lvl="2" indent="-363049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require acknowledgment.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609602"/>
            <a:ext cx="9479280" cy="1015367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Message/Packet </a:t>
            </a:r>
            <a:r>
              <a:rPr lang="en-US" sz="47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Types </a:t>
            </a:r>
            <a:r>
              <a:rPr lang="en-US" sz="4700" b="1" dirty="0" smtClean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(Cont</a:t>
            </a:r>
            <a:r>
              <a:rPr lang="en-US" sz="4700" b="1" dirty="0">
                <a:latin typeface="Eras Demi ITC" panose="020B0805030504020804" pitchFamily="34" charset="0"/>
                <a:ea typeface="+mn-ea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362200"/>
            <a:ext cx="6400800" cy="409956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packets: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3668" lvl="2" indent="-518616" algn="just">
              <a:buFont typeface="Wingdings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propagate routing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</a:p>
          <a:p>
            <a:pPr marL="1123668" lvl="2" indent="-518616"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convey reachability of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destinations.</a:t>
            </a:r>
          </a:p>
          <a:p>
            <a:pPr marL="1123668" lvl="2" indent="-518616"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are unicast. In other cases, such as a link cost change, updates are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multicast.</a:t>
            </a:r>
          </a:p>
          <a:p>
            <a:pPr marL="1123668" lvl="2" indent="-518616"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always transmitted reliably.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49" y="2057402"/>
            <a:ext cx="4451120" cy="47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54590" y="1873895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813" tIns="48406" rIns="96813" bIns="48406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Words>778</Words>
  <Application>Microsoft Office PowerPoint</Application>
  <PresentationFormat>Custom</PresentationFormat>
  <Paragraphs>132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맑은 고딕</vt:lpstr>
      <vt:lpstr>Arial</vt:lpstr>
      <vt:lpstr>Calibri</vt:lpstr>
      <vt:lpstr>Eras Bold ITC</vt:lpstr>
      <vt:lpstr>Eras Demi ITC</vt:lpstr>
      <vt:lpstr>Times New Roman</vt:lpstr>
      <vt:lpstr>Wingdings</vt:lpstr>
      <vt:lpstr>Office Theme</vt:lpstr>
      <vt:lpstr>Computer Networks</vt:lpstr>
      <vt:lpstr> What is EIGRP </vt:lpstr>
      <vt:lpstr>Introduction</vt:lpstr>
      <vt:lpstr>Features of EIGRP</vt:lpstr>
      <vt:lpstr>Features of EIGRP (Cont.)</vt:lpstr>
      <vt:lpstr>EIGRP Terminology </vt:lpstr>
      <vt:lpstr>Message/Packet Types</vt:lpstr>
      <vt:lpstr>Message/Packet Types (Cont.)</vt:lpstr>
      <vt:lpstr>Message/Packet Types (Cont.)</vt:lpstr>
      <vt:lpstr>Message/Packet Types (Cont.)</vt:lpstr>
      <vt:lpstr>EIGRP Message Format</vt:lpstr>
      <vt:lpstr>EIGRP Packet Header</vt:lpstr>
      <vt:lpstr>Hello Intervals and Default Hold Times</vt:lpstr>
      <vt:lpstr> EIGRP Bounded Updates </vt:lpstr>
      <vt:lpstr>Diffusing Update Algorithm (DUAL)</vt:lpstr>
      <vt:lpstr>Administrative Distance</vt:lpstr>
      <vt:lpstr>EIGRP Authentication</vt:lpstr>
      <vt:lpstr>Summarizing EIGRP Routes: no auto-summary</vt:lpstr>
      <vt:lpstr>Summarizing EIGRP Routes: no auto-summary (Cont.)</vt:lpstr>
      <vt:lpstr>EIGRP Metric</vt:lpstr>
      <vt:lpstr>EIGRP Metric Calculation </vt:lpstr>
      <vt:lpstr>Autonomous System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Motiur Rahman Hasan</dc:creator>
  <cp:lastModifiedBy>Administrator</cp:lastModifiedBy>
  <cp:revision>407</cp:revision>
  <dcterms:created xsi:type="dcterms:W3CDTF">2006-08-16T00:00:00Z</dcterms:created>
  <dcterms:modified xsi:type="dcterms:W3CDTF">2020-09-03T19:10:46Z</dcterms:modified>
</cp:coreProperties>
</file>