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5" r:id="rId10"/>
    <p:sldId id="266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tema Tuj Johora" userId="c460b78dc4d0ebfd" providerId="LiveId" clId="{032704F9-5856-4570-B4A2-354A1E3E027D}"/>
    <pc:docChg chg="modSld">
      <pc:chgData name="Fatema Tuj Johora" userId="c460b78dc4d0ebfd" providerId="LiveId" clId="{032704F9-5856-4570-B4A2-354A1E3E027D}" dt="2021-05-31T09:30:25.641" v="0" actId="20577"/>
      <pc:docMkLst>
        <pc:docMk/>
      </pc:docMkLst>
      <pc:sldChg chg="modSp mod">
        <pc:chgData name="Fatema Tuj Johora" userId="c460b78dc4d0ebfd" providerId="LiveId" clId="{032704F9-5856-4570-B4A2-354A1E3E027D}" dt="2021-05-31T09:30:25.641" v="0" actId="20577"/>
        <pc:sldMkLst>
          <pc:docMk/>
          <pc:sldMk cId="1808075447" sldId="268"/>
        </pc:sldMkLst>
        <pc:spChg chg="mod">
          <ac:chgData name="Fatema Tuj Johora" userId="c460b78dc4d0ebfd" providerId="LiveId" clId="{032704F9-5856-4570-B4A2-354A1E3E027D}" dt="2021-05-31T09:30:25.641" v="0" actId="20577"/>
          <ac:spMkLst>
            <pc:docMk/>
            <pc:sldMk cId="1808075447" sldId="268"/>
            <ac:spMk id="4" creationId="{1297C10C-4D84-4AD6-BF57-7223C48F723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Introduction to DBMS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505200"/>
            <a:ext cx="6400800" cy="1752600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2060"/>
                </a:solidFill>
              </a:rPr>
              <a:t>Fatema Tuj Johora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Lecturer, </a:t>
            </a:r>
            <a:br>
              <a:rPr lang="en-US" sz="2000" dirty="0">
                <a:solidFill>
                  <a:srgbClr val="002060"/>
                </a:solidFill>
              </a:rPr>
            </a:br>
            <a:r>
              <a:rPr lang="en-US" sz="2000" dirty="0">
                <a:solidFill>
                  <a:srgbClr val="002060"/>
                </a:solidFill>
              </a:rPr>
              <a:t>Department. of CSE,DIU</a:t>
            </a:r>
          </a:p>
        </p:txBody>
      </p:sp>
    </p:spTree>
    <p:extLst>
      <p:ext uri="{BB962C8B-B14F-4D97-AF65-F5344CB8AC3E}">
        <p14:creationId xmlns:p14="http://schemas.microsoft.com/office/powerpoint/2010/main" val="1262808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EB997-B181-4900-ABFE-FE3BDA48A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Database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0249-5557-48A0-B0F7-0FD93EC99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en-US" dirty="0"/>
              <a:t>Atomicity of updates</a:t>
            </a:r>
          </a:p>
          <a:p>
            <a:pPr lvl="2"/>
            <a:r>
              <a:rPr lang="en-US" altLang="en-US" dirty="0"/>
              <a:t>E.g. transfer of funds from one account to another should either complete or not happen at all</a:t>
            </a:r>
          </a:p>
          <a:p>
            <a:pPr lvl="1"/>
            <a:r>
              <a:rPr lang="en-US" altLang="en-US" dirty="0"/>
              <a:t>Concurrent access by multiple users</a:t>
            </a:r>
          </a:p>
          <a:p>
            <a:pPr lvl="2"/>
            <a:r>
              <a:rPr lang="en-US" altLang="en-US" dirty="0"/>
              <a:t>Concurrent accessed needed for performance</a:t>
            </a:r>
          </a:p>
          <a:p>
            <a:pPr lvl="2"/>
            <a:r>
              <a:rPr lang="en-US" altLang="en-US" dirty="0"/>
              <a:t>Uncontrolled concurrent accesses can lead to inconsistencies</a:t>
            </a:r>
          </a:p>
          <a:p>
            <a:pPr lvl="3"/>
            <a:r>
              <a:rPr lang="en-US" altLang="en-US" dirty="0"/>
              <a:t>E.g. two people reading a balance and updating it at the same time</a:t>
            </a:r>
          </a:p>
          <a:p>
            <a:pPr lvl="1"/>
            <a:r>
              <a:rPr lang="en-US" altLang="en-US" dirty="0"/>
              <a:t>Security problems</a:t>
            </a:r>
          </a:p>
          <a:p>
            <a:r>
              <a:rPr lang="en-US" altLang="en-US" dirty="0"/>
              <a:t>Database systems offer solutions to all the above problems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18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229600" cy="438912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4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04644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740" y="838200"/>
            <a:ext cx="8381260" cy="6096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Topic of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r>
              <a:rPr lang="en-US" dirty="0"/>
              <a:t>Difference between Data &amp; Information</a:t>
            </a:r>
          </a:p>
          <a:p>
            <a:r>
              <a:rPr lang="en-US" dirty="0"/>
              <a:t>Definition of Database </a:t>
            </a:r>
          </a:p>
          <a:p>
            <a:r>
              <a:rPr lang="en-US" dirty="0"/>
              <a:t>DBMS</a:t>
            </a:r>
          </a:p>
          <a:p>
            <a:r>
              <a:rPr lang="en-US" dirty="0"/>
              <a:t>Application of DBMS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32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0"/>
            <a:ext cx="7315200" cy="551688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Data &amp; Information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389120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Data</a:t>
            </a:r>
            <a:r>
              <a:rPr lang="en-US" dirty="0"/>
              <a:t> is raw, unorganized facts that need to be processed or recorded.</a:t>
            </a:r>
          </a:p>
          <a:p>
            <a:pPr lvl="1"/>
            <a:r>
              <a:rPr lang="en-US" dirty="0"/>
              <a:t>Ex: Text, number, image, video, audio, speech etc.</a:t>
            </a:r>
          </a:p>
          <a:p>
            <a:r>
              <a:rPr lang="en-US" dirty="0"/>
              <a:t>When </a:t>
            </a:r>
            <a:r>
              <a:rPr lang="en-US" b="1" dirty="0">
                <a:solidFill>
                  <a:srgbClr val="00B050"/>
                </a:solidFill>
              </a:rPr>
              <a:t>data</a:t>
            </a:r>
            <a:r>
              <a:rPr lang="en-US" dirty="0"/>
              <a:t> is processed, organized, structured or presented </a:t>
            </a:r>
            <a:r>
              <a:rPr lang="en-US" b="1" dirty="0"/>
              <a:t>in a</a:t>
            </a:r>
            <a:r>
              <a:rPr lang="en-US" dirty="0"/>
              <a:t> given context so as to make it useful, it is called </a:t>
            </a:r>
            <a:r>
              <a:rPr lang="en-US" b="1" dirty="0">
                <a:solidFill>
                  <a:srgbClr val="0070C0"/>
                </a:solidFill>
              </a:rPr>
              <a:t>information</a:t>
            </a:r>
            <a:r>
              <a:rPr lang="en-US" b="1" dirty="0">
                <a:solidFill>
                  <a:srgbClr val="00B050"/>
                </a:solidFill>
              </a:rPr>
              <a:t>.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1543860"/>
                  </p:ext>
                </p:extLst>
              </p:nvPr>
            </p:nvGraphicFramePr>
            <p:xfrm>
              <a:off x="4953000" y="4048409"/>
              <a:ext cx="3581400" cy="2418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600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9906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498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Temperature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place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166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Sunday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0" dirty="0">
                              <a:latin typeface="+mn-lt"/>
                              <a:ea typeface="+mn-ea"/>
                            </a:rPr>
                            <a:t>33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℃</m:t>
                              </m:r>
                            </m:oMath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Dhaka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604695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0" dirty="0">
                              <a:latin typeface="+mn-lt"/>
                              <a:ea typeface="+mn-ea"/>
                            </a:rPr>
                            <a:t>Monday</a:t>
                          </a:r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0" dirty="0">
                              <a:latin typeface="+mn-lt"/>
                              <a:ea typeface="+mn-ea"/>
                            </a:rPr>
                            <a:t>35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℃</m:t>
                              </m:r>
                            </m:oMath>
                          </a14:m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Dhaka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212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Tuesday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0" dirty="0">
                              <a:latin typeface="+mn-lt"/>
                              <a:ea typeface="+mn-ea"/>
                            </a:rPr>
                            <a:t>37</a:t>
                          </a:r>
                          <a14:m>
                            <m:oMath xmlns:m="http://schemas.openxmlformats.org/officeDocument/2006/math"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℃</m:t>
                              </m:r>
                            </m:oMath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Dhaka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41543860"/>
                  </p:ext>
                </p:extLst>
              </p:nvPr>
            </p:nvGraphicFramePr>
            <p:xfrm>
              <a:off x="4953000" y="4048409"/>
              <a:ext cx="3581400" cy="24182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990600"/>
                    <a:gridCol w="1600200"/>
                    <a:gridCol w="990600"/>
                  </a:tblGrid>
                  <a:tr h="4980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day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Temperature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place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Sunday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1977" t="-82857" r="-61597" b="-2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Dhaka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i="0" dirty="0" smtClean="0">
                              <a:latin typeface="+mn-lt"/>
                              <a:ea typeface="+mn-ea"/>
                            </a:rPr>
                            <a:t>Monday</a:t>
                          </a:r>
                          <a:endParaRPr lang="en-US" dirty="0"/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1977" t="-182857" r="-61597" b="-1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Dhaka</a:t>
                          </a:r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Tuesday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61977" t="-282857" r="-61597" b="-1523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 smtClean="0"/>
                            <a:t>Dhaka</a:t>
                          </a:r>
                          <a:endParaRPr lang="en-US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43000" y="4438287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37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4438287"/>
                <a:ext cx="838200" cy="646331"/>
              </a:xfrm>
              <a:prstGeom prst="rect">
                <a:avLst/>
              </a:prstGeom>
              <a:blipFill rotWithShape="1">
                <a:blip r:embed="rId3"/>
                <a:stretch>
                  <a:fillRect l="-6569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295400" y="5140036"/>
            <a:ext cx="1104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Sunday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860964" y="5276165"/>
                <a:ext cx="838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33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℃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0964" y="5276165"/>
                <a:ext cx="838200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579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2286000" y="4313596"/>
            <a:ext cx="83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Dhaka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4459069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Monday</a:t>
            </a:r>
          </a:p>
        </p:txBody>
      </p:sp>
    </p:spTree>
    <p:extLst>
      <p:ext uri="{BB962C8B-B14F-4D97-AF65-F5344CB8AC3E}">
        <p14:creationId xmlns:p14="http://schemas.microsoft.com/office/powerpoint/2010/main" val="229683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/>
              <a:t>Database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/>
              <a:t>Database is collection of organized and related data.</a:t>
            </a:r>
          </a:p>
          <a:p>
            <a:pPr lvl="2"/>
            <a:r>
              <a:rPr lang="en-US" dirty="0"/>
              <a:t>Ex: YouTube , DIU website etc.</a:t>
            </a:r>
          </a:p>
          <a:p>
            <a:r>
              <a:rPr lang="en-US" dirty="0"/>
              <a:t>Some example of database</a:t>
            </a:r>
          </a:p>
          <a:p>
            <a:pPr lvl="1"/>
            <a:r>
              <a:rPr lang="en-US" dirty="0"/>
              <a:t>TDB (Traditional Database) store; text, number</a:t>
            </a:r>
          </a:p>
          <a:p>
            <a:pPr lvl="1"/>
            <a:r>
              <a:rPr lang="en-US" dirty="0"/>
              <a:t>MDB (Multimedia Database) store; audio, video, movie etc.</a:t>
            </a:r>
          </a:p>
          <a:p>
            <a:pPr lvl="1"/>
            <a:r>
              <a:rPr lang="en-US" dirty="0"/>
              <a:t>GIS (Geographic Information System) </a:t>
            </a:r>
          </a:p>
          <a:p>
            <a:pPr lvl="2"/>
            <a:r>
              <a:rPr lang="en-US" dirty="0"/>
              <a:t>Satellite etc.  store; images</a:t>
            </a:r>
          </a:p>
          <a:p>
            <a:pPr lvl="1"/>
            <a:r>
              <a:rPr lang="en-US" dirty="0"/>
              <a:t>RDB (Real time Database) </a:t>
            </a:r>
          </a:p>
          <a:p>
            <a:pPr lvl="2"/>
            <a:r>
              <a:rPr lang="en-US" dirty="0"/>
              <a:t>Production use. Ex: inventory management system</a:t>
            </a:r>
          </a:p>
        </p:txBody>
      </p:sp>
    </p:spTree>
    <p:extLst>
      <p:ext uri="{BB962C8B-B14F-4D97-AF65-F5344CB8AC3E}">
        <p14:creationId xmlns:p14="http://schemas.microsoft.com/office/powerpoint/2010/main" val="405319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warehouse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data warehouse is a large collection of business data used to help an organization make decisions.</a:t>
            </a:r>
          </a:p>
          <a:p>
            <a:r>
              <a:rPr lang="en-US" dirty="0"/>
              <a:t>Large amount of historic data; ex: past hundred years</a:t>
            </a:r>
          </a:p>
        </p:txBody>
      </p:sp>
    </p:spTree>
    <p:extLst>
      <p:ext uri="{BB962C8B-B14F-4D97-AF65-F5344CB8AC3E}">
        <p14:creationId xmlns:p14="http://schemas.microsoft.com/office/powerpoint/2010/main" val="427263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DBMS and RDBMS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Management System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or 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DBMS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refers to the technology/ set of programs for storing and retrieving data with efficiency along with appropriate security measures.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RDBMS, Relational Database Management System, is an enhanced version of DBMS.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17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F526-6C74-40A8-9920-ED5AC4E4A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DBMS                         RDBMS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D1A32-48A3-41BC-A162-D8B456A012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DBMS stands for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Management System.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is stored as file</a:t>
            </a:r>
          </a:p>
          <a:p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Single data can be accessed at a time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relationship between data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not perform normalization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supports for distributed database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with small amount of data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MS Access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97C10C-4D84-4AD6-BF57-7223C48F72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RDBMS stands for Relational </a:t>
            </a:r>
            <a:r>
              <a:rPr lang="en-US" sz="2000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DataBase</a:t>
            </a:r>
            <a:r>
              <a:rPr lang="en-US" sz="2000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Management System.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Stored as table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Multiple data can be accessed at a time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relationship between data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Normalization can be achieved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Supports distributed database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Deals with large amount of data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Oracle, my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sql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075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Database 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Database Applications: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Banking: all transactions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Airlines: reservations, schedules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Universities:  registration, grades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Sales: customers, products, purchases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Manufacturing: production, inventory, orders, supply chain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Human resources:  employee records, salaries, tax deductions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Databases touch all aspects of our lives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816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C7B66-F08F-4F44-89D7-DA808B4C5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Purpose of Database System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ACB8D-E78F-4BE4-A1CA-863363E6C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Drawbacks of using file systems to store data:</a:t>
            </a:r>
          </a:p>
          <a:p>
            <a:pPr lvl="1"/>
            <a:r>
              <a:rPr lang="en-US" altLang="en-US" dirty="0"/>
              <a:t>Data redundancy and inconsistency</a:t>
            </a:r>
          </a:p>
          <a:p>
            <a:pPr lvl="2"/>
            <a:r>
              <a:rPr lang="en-US" altLang="en-US" dirty="0"/>
              <a:t>Multiple file formats, duplication of information in different files</a:t>
            </a:r>
          </a:p>
          <a:p>
            <a:pPr lvl="1"/>
            <a:r>
              <a:rPr lang="en-US" altLang="en-US" dirty="0"/>
              <a:t>Difficulty in accessing data </a:t>
            </a:r>
          </a:p>
          <a:p>
            <a:pPr lvl="2"/>
            <a:r>
              <a:rPr lang="en-US" altLang="en-US" dirty="0"/>
              <a:t>Need to write a new program to carry out each new task</a:t>
            </a:r>
          </a:p>
          <a:p>
            <a:pPr lvl="1"/>
            <a:r>
              <a:rPr lang="en-US" altLang="en-US" dirty="0"/>
              <a:t>Data isolation — multiple files and formats</a:t>
            </a:r>
          </a:p>
          <a:p>
            <a:pPr lvl="1"/>
            <a:r>
              <a:rPr lang="en-US" altLang="en-US" dirty="0"/>
              <a:t>Integrity problems</a:t>
            </a:r>
          </a:p>
          <a:p>
            <a:pPr lvl="2"/>
            <a:r>
              <a:rPr lang="en-US" altLang="en-US" dirty="0"/>
              <a:t>Integrity constraints  (e.g. account balance &gt; 0) become part of program code</a:t>
            </a:r>
          </a:p>
          <a:p>
            <a:pPr lvl="2"/>
            <a:r>
              <a:rPr lang="en-US" altLang="en-US" dirty="0"/>
              <a:t>Hard to add new constraints or change existing ones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5723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662</TotalTime>
  <Words>557</Words>
  <Application>Microsoft Office PowerPoint</Application>
  <PresentationFormat>On-screen Show (4:3)</PresentationFormat>
  <Paragraphs>95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Cambria Math</vt:lpstr>
      <vt:lpstr>Constantia</vt:lpstr>
      <vt:lpstr>Times New Roman</vt:lpstr>
      <vt:lpstr>Wingdings 2</vt:lpstr>
      <vt:lpstr>Flow</vt:lpstr>
      <vt:lpstr>Introduction to DBMS</vt:lpstr>
      <vt:lpstr>Topic of discussion</vt:lpstr>
      <vt:lpstr>  Data &amp; Information </vt:lpstr>
      <vt:lpstr>Database</vt:lpstr>
      <vt:lpstr>Data warehouse</vt:lpstr>
      <vt:lpstr>DBMS and RDBMS</vt:lpstr>
      <vt:lpstr>     DBMS                         RDBMS</vt:lpstr>
      <vt:lpstr>Database  Applications</vt:lpstr>
      <vt:lpstr>Purpose of Database System</vt:lpstr>
      <vt:lpstr>Purpose of Database System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DBMS</dc:title>
  <dc:creator>User</dc:creator>
  <cp:lastModifiedBy>Fatema Tuj Johora</cp:lastModifiedBy>
  <cp:revision>22</cp:revision>
  <dcterms:created xsi:type="dcterms:W3CDTF">2006-08-16T00:00:00Z</dcterms:created>
  <dcterms:modified xsi:type="dcterms:W3CDTF">2021-05-31T10:41:06Z</dcterms:modified>
</cp:coreProperties>
</file>