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5E83"/>
    <a:srgbClr val="FF74A1"/>
    <a:srgbClr val="FA9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6" d="100"/>
          <a:sy n="66" d="100"/>
        </p:scale>
        <p:origin x="40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5D018-FD2B-4F37-8988-BE8C6D7C2D4B}" type="datetimeFigureOut">
              <a:rPr lang="en-US" smtClean="0"/>
              <a:t>5/31/2022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214915-F60A-405A-83DE-398FC12B42B5}" type="slidenum">
              <a:rPr lang="en-US" smtClean="0"/>
              <a:t>‹#›</a:t>
            </a:fld>
            <a:endParaRPr lang="en-US"/>
          </a:p>
        </p:txBody>
      </p:sp>
    </p:spTree>
    <p:extLst>
      <p:ext uri="{BB962C8B-B14F-4D97-AF65-F5344CB8AC3E}">
        <p14:creationId xmlns:p14="http://schemas.microsoft.com/office/powerpoint/2010/main" val="2313755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3E806-48CE-4F36-B679-8D581C918659}" type="slidenum">
              <a:rPr lang="en-US" smtClean="0"/>
              <a:t>1</a:t>
            </a:fld>
            <a:endParaRPr lang="en-US"/>
          </a:p>
        </p:txBody>
      </p:sp>
    </p:spTree>
    <p:extLst>
      <p:ext uri="{BB962C8B-B14F-4D97-AF65-F5344CB8AC3E}">
        <p14:creationId xmlns:p14="http://schemas.microsoft.com/office/powerpoint/2010/main" val="2262559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D7AF8-5BC9-46EE-B19F-31BD6952FB26}"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259523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D7AF8-5BC9-46EE-B19F-31BD6952FB26}"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4153979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D7AF8-5BC9-46EE-B19F-31BD6952FB26}"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2216183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D7AF8-5BC9-46EE-B19F-31BD6952FB26}"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1303362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DD7AF8-5BC9-46EE-B19F-31BD6952FB26}"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2618258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D7AF8-5BC9-46EE-B19F-31BD6952FB26}"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3415988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D7AF8-5BC9-46EE-B19F-31BD6952FB26}" type="datetimeFigureOut">
              <a:rPr lang="en-US" smtClean="0"/>
              <a:t>5/31/2022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1269920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D7AF8-5BC9-46EE-B19F-31BD6952FB26}" type="datetimeFigureOut">
              <a:rPr lang="en-US" smtClean="0"/>
              <a:t>5/31/2022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208344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D7AF8-5BC9-46EE-B19F-31BD6952FB26}" type="datetimeFigureOut">
              <a:rPr lang="en-US" smtClean="0"/>
              <a:t>5/31/2022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2454693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DD7AF8-5BC9-46EE-B19F-31BD6952FB26}"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744863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DD7AF8-5BC9-46EE-B19F-31BD6952FB26}"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F0148-62F3-43D7-BD48-EDBE3641586D}" type="slidenum">
              <a:rPr lang="en-US" smtClean="0"/>
              <a:t>‹#›</a:t>
            </a:fld>
            <a:endParaRPr lang="en-US"/>
          </a:p>
        </p:txBody>
      </p:sp>
    </p:spTree>
    <p:extLst>
      <p:ext uri="{BB962C8B-B14F-4D97-AF65-F5344CB8AC3E}">
        <p14:creationId xmlns:p14="http://schemas.microsoft.com/office/powerpoint/2010/main" val="509163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D7AF8-5BC9-46EE-B19F-31BD6952FB26}" type="datetimeFigureOut">
              <a:rPr lang="en-US" smtClean="0"/>
              <a:t>5/31/2022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F0148-62F3-43D7-BD48-EDBE3641586D}" type="slidenum">
              <a:rPr lang="en-US" smtClean="0"/>
              <a:t>‹#›</a:t>
            </a:fld>
            <a:endParaRPr lang="en-US"/>
          </a:p>
        </p:txBody>
      </p:sp>
    </p:spTree>
    <p:extLst>
      <p:ext uri="{BB962C8B-B14F-4D97-AF65-F5344CB8AC3E}">
        <p14:creationId xmlns:p14="http://schemas.microsoft.com/office/powerpoint/2010/main" val="1878437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3053" y="1098590"/>
            <a:ext cx="8390476" cy="2942857"/>
          </a:xfrm>
          <a:prstGeom prst="rect">
            <a:avLst/>
          </a:prstGeom>
        </p:spPr>
      </p:pic>
      <p:sp>
        <p:nvSpPr>
          <p:cNvPr id="22" name="Title 1"/>
          <p:cNvSpPr txBox="1">
            <a:spLocks/>
          </p:cNvSpPr>
          <p:nvPr/>
        </p:nvSpPr>
        <p:spPr>
          <a:xfrm>
            <a:off x="1682040" y="1276928"/>
            <a:ext cx="9144000" cy="21659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b="1" dirty="0" smtClean="0">
                <a:latin typeface="Cabin Sketch" panose="020B0503050202020004" pitchFamily="34" charset="0"/>
              </a:rPr>
              <a:t>Embedded</a:t>
            </a:r>
          </a:p>
          <a:p>
            <a:r>
              <a:rPr lang="en-US" sz="6600" b="1" dirty="0" smtClean="0">
                <a:latin typeface="Cabin Sketch" panose="020B0503050202020004" pitchFamily="34" charset="0"/>
              </a:rPr>
              <a:t>Controls</a:t>
            </a:r>
            <a:r>
              <a:rPr lang="en-US" sz="6600" b="1" dirty="0" smtClean="0">
                <a:latin typeface="Cabin Sketch" panose="020B0503050202020004" pitchFamily="34" charset="0"/>
              </a:rPr>
              <a:t> </a:t>
            </a:r>
            <a:endParaRPr lang="en-US" sz="6600" b="1" dirty="0" smtClean="0">
              <a:latin typeface="Cabin Sketch" panose="020B0503050202020004" pitchFamily="34" charset="0"/>
            </a:endParaRPr>
          </a:p>
        </p:txBody>
      </p:sp>
      <p:sp>
        <p:nvSpPr>
          <p:cNvPr id="34" name="TextBox 33"/>
          <p:cNvSpPr txBox="1"/>
          <p:nvPr/>
        </p:nvSpPr>
        <p:spPr>
          <a:xfrm>
            <a:off x="1682040" y="4909150"/>
            <a:ext cx="4023360" cy="523220"/>
          </a:xfrm>
          <a:prstGeom prst="rect">
            <a:avLst/>
          </a:prstGeom>
          <a:noFill/>
        </p:spPr>
        <p:txBody>
          <a:bodyPr wrap="square" rtlCol="0">
            <a:spAutoFit/>
          </a:bodyPr>
          <a:lstStyle/>
          <a:p>
            <a:r>
              <a:rPr lang="en-US" sz="2800" b="1" dirty="0" smtClean="0">
                <a:solidFill>
                  <a:srgbClr val="FB5E83"/>
                </a:solidFill>
                <a:latin typeface="Cabin Sketch" panose="020B0503050202020004" pitchFamily="34" charset="0"/>
              </a:rPr>
              <a:t>CSE334</a:t>
            </a:r>
            <a:endParaRPr lang="en-US" sz="2800" b="1" dirty="0">
              <a:solidFill>
                <a:srgbClr val="FB5E83"/>
              </a:solidFill>
              <a:latin typeface="Cabin Sketch" panose="020B0503050202020004" pitchFamily="34" charset="0"/>
            </a:endParaRPr>
          </a:p>
        </p:txBody>
      </p:sp>
      <p:sp>
        <p:nvSpPr>
          <p:cNvPr id="35" name="TextBox 34"/>
          <p:cNvSpPr txBox="1"/>
          <p:nvPr/>
        </p:nvSpPr>
        <p:spPr>
          <a:xfrm>
            <a:off x="6254040" y="4791367"/>
            <a:ext cx="4842582" cy="1631216"/>
          </a:xfrm>
          <a:prstGeom prst="rect">
            <a:avLst/>
          </a:prstGeom>
          <a:noFill/>
        </p:spPr>
        <p:txBody>
          <a:bodyPr wrap="square" rtlCol="0">
            <a:spAutoFit/>
          </a:bodyPr>
          <a:lstStyle/>
          <a:p>
            <a:pPr algn="r"/>
            <a:r>
              <a:rPr lang="en-US" sz="2000" b="1" dirty="0" smtClean="0">
                <a:solidFill>
                  <a:srgbClr val="FB5E83"/>
                </a:solidFill>
                <a:latin typeface="Cabin Sketch" panose="020B0503050202020004" pitchFamily="34" charset="0"/>
              </a:rPr>
              <a:t>Md. Ferdouse Ahmed Foysal</a:t>
            </a:r>
          </a:p>
          <a:p>
            <a:pPr algn="r"/>
            <a:r>
              <a:rPr lang="en-US" sz="2000" b="1" dirty="0">
                <a:solidFill>
                  <a:srgbClr val="FB5E83"/>
                </a:solidFill>
                <a:latin typeface="Cabin Sketch" panose="020B0503050202020004" pitchFamily="34" charset="0"/>
              </a:rPr>
              <a:t>Daffodil International University</a:t>
            </a:r>
          </a:p>
          <a:p>
            <a:pPr algn="r"/>
            <a:endParaRPr lang="en-US" sz="2000" b="1" dirty="0" smtClean="0">
              <a:solidFill>
                <a:srgbClr val="FB5E83"/>
              </a:solidFill>
              <a:latin typeface="Cabin Sketch" panose="020B0503050202020004" pitchFamily="34" charset="0"/>
            </a:endParaRPr>
          </a:p>
          <a:p>
            <a:pPr algn="r"/>
            <a:endParaRPr lang="en-US" sz="2000" b="1" dirty="0" smtClean="0">
              <a:solidFill>
                <a:srgbClr val="FB5E83"/>
              </a:solidFill>
              <a:latin typeface="Cabin Sketch" panose="020B0503050202020004" pitchFamily="34" charset="0"/>
            </a:endParaRPr>
          </a:p>
          <a:p>
            <a:pPr algn="r"/>
            <a:endParaRPr lang="en-US" sz="2000" b="1" dirty="0">
              <a:solidFill>
                <a:srgbClr val="FB5E83"/>
              </a:solidFill>
              <a:latin typeface="Cabin Sketch" panose="020B0503050202020004" pitchFamily="34" charset="0"/>
            </a:endParaRPr>
          </a:p>
        </p:txBody>
      </p:sp>
    </p:spTree>
    <p:extLst>
      <p:ext uri="{BB962C8B-B14F-4D97-AF65-F5344CB8AC3E}">
        <p14:creationId xmlns:p14="http://schemas.microsoft.com/office/powerpoint/2010/main" val="92407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left)">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0-#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additive="base">
                                        <p:cTn id="21" dur="500" fill="hold"/>
                                        <p:tgtEl>
                                          <p:spTgt spid="35"/>
                                        </p:tgtEl>
                                        <p:attrNameLst>
                                          <p:attrName>ppt_x</p:attrName>
                                        </p:attrNameLst>
                                      </p:cBhvr>
                                      <p:tavLst>
                                        <p:tav tm="0">
                                          <p:val>
                                            <p:strVal val="1+#ppt_w/2"/>
                                          </p:val>
                                        </p:tav>
                                        <p:tav tm="100000">
                                          <p:val>
                                            <p:strVal val="#ppt_x"/>
                                          </p:val>
                                        </p:tav>
                                      </p:tavLst>
                                    </p:anim>
                                    <p:anim calcmode="lin" valueType="num">
                                      <p:cBhvr additive="base">
                                        <p:cTn id="22"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4" grpId="0"/>
      <p:bldP spid="3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Smart Appliances</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b="1" dirty="0" smtClean="0">
                <a:solidFill>
                  <a:schemeClr val="accent3">
                    <a:lumMod val="20000"/>
                    <a:lumOff val="80000"/>
                  </a:schemeClr>
                </a:solidFill>
                <a:latin typeface="Cabin Sketch" panose="020B0503050202020004" pitchFamily="34" charset="0"/>
              </a:rPr>
              <a:t>Smart thermostat:</a:t>
            </a:r>
            <a:r>
              <a:rPr lang="en-US" sz="2400" dirty="0" smtClean="0">
                <a:solidFill>
                  <a:schemeClr val="accent3">
                    <a:lumMod val="20000"/>
                    <a:lumOff val="80000"/>
                  </a:schemeClr>
                </a:solidFill>
                <a:latin typeface="Cabin Sketch" panose="020B0503050202020004" pitchFamily="34" charset="0"/>
              </a:rPr>
              <a:t>  A smart thermostat could also exchange information with other household appliances. The temperature information could be made available to the television set for display.</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7431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Appliances and Home Networking</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There are a number of different possibilities for networking smart appliances, and at present it is completely unclear which, if any, of these ideas will win out. </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420225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Residential Gateway</a:t>
            </a:r>
            <a:endParaRPr lang="en-US" sz="3600" b="1" dirty="0">
              <a:solidFill>
                <a:srgbClr val="FB5E83"/>
              </a:solidFill>
              <a:latin typeface="Cabin Sketch" panose="020B05030502020200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41410" y="1690688"/>
            <a:ext cx="5502852" cy="4569965"/>
          </a:xfrm>
        </p:spPr>
      </p:pic>
      <p:sp>
        <p:nvSpPr>
          <p:cNvPr id="5" name="Rectangle 4"/>
          <p:cNvSpPr/>
          <p:nvPr/>
        </p:nvSpPr>
        <p:spPr>
          <a:xfrm>
            <a:off x="838200" y="2163863"/>
            <a:ext cx="4903210" cy="2308324"/>
          </a:xfrm>
          <a:prstGeom prst="rect">
            <a:avLst/>
          </a:prstGeom>
        </p:spPr>
        <p:txBody>
          <a:bodyPr wrap="square">
            <a:spAutoFit/>
          </a:bodyPr>
          <a:lstStyle/>
          <a:p>
            <a:r>
              <a:rPr lang="en-US" sz="2400" dirty="0" smtClean="0">
                <a:solidFill>
                  <a:schemeClr val="accent3">
                    <a:lumMod val="20000"/>
                    <a:lumOff val="80000"/>
                  </a:schemeClr>
                </a:solidFill>
                <a:latin typeface="Cabin Sketch" panose="020B0503050202020004" pitchFamily="34" charset="0"/>
              </a:rPr>
              <a:t>The consumer would address the residential gateway, authenticate herself, and then communicate with the intended appliance. The residential gateway would block access by unauthorized callers.</a:t>
            </a:r>
            <a:endParaRPr lang="en-US" sz="2400" dirty="0">
              <a:solidFill>
                <a:schemeClr val="accent3">
                  <a:lumMod val="20000"/>
                  <a:lumOff val="80000"/>
                </a:schemeClr>
              </a:solidFill>
              <a:latin typeface="Cabin Sketch" panose="020B05030502020200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301584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Cellular Communication</a:t>
            </a:r>
            <a:endParaRPr lang="en-US" sz="3600" b="1" dirty="0">
              <a:solidFill>
                <a:srgbClr val="FB5E83"/>
              </a:solidFill>
              <a:latin typeface="Cabin Sketch" panose="020B0503050202020004" pitchFamily="34" charset="0"/>
            </a:endParaRPr>
          </a:p>
        </p:txBody>
      </p:sp>
      <p:pic>
        <p:nvPicPr>
          <p:cNvPr id="4" name="Picture 3"/>
          <p:cNvPicPr>
            <a:picLocks noChangeAspect="1"/>
          </p:cNvPicPr>
          <p:nvPr/>
        </p:nvPicPr>
        <p:blipFill>
          <a:blip r:embed="rId2"/>
          <a:stretch>
            <a:fillRect/>
          </a:stretch>
        </p:blipFill>
        <p:spPr>
          <a:xfrm>
            <a:off x="6341485" y="1690688"/>
            <a:ext cx="4524375" cy="4572000"/>
          </a:xfrm>
          <a:prstGeom prst="rect">
            <a:avLst/>
          </a:prstGeom>
        </p:spPr>
      </p:pic>
      <p:sp>
        <p:nvSpPr>
          <p:cNvPr id="5" name="Rectangle 4"/>
          <p:cNvSpPr/>
          <p:nvPr/>
        </p:nvSpPr>
        <p:spPr>
          <a:xfrm>
            <a:off x="838200" y="1997609"/>
            <a:ext cx="5015345" cy="2677656"/>
          </a:xfrm>
          <a:prstGeom prst="rect">
            <a:avLst/>
          </a:prstGeom>
        </p:spPr>
        <p:txBody>
          <a:bodyPr wrap="square">
            <a:spAutoFit/>
          </a:bodyPr>
          <a:lstStyle/>
          <a:p>
            <a:r>
              <a:rPr lang="en-US" sz="2400" dirty="0" smtClean="0">
                <a:solidFill>
                  <a:schemeClr val="accent3">
                    <a:lumMod val="20000"/>
                    <a:lumOff val="80000"/>
                  </a:schemeClr>
                </a:solidFill>
                <a:latin typeface="Cabin Sketch" panose="020B0503050202020004" pitchFamily="34" charset="0"/>
              </a:rPr>
              <a:t>This scenario call for each appliance to have its own cell phone number. The consumer would browse the web site of a service provider, who would dial up the refrigerator and obtain the</a:t>
            </a:r>
          </a:p>
          <a:p>
            <a:r>
              <a:rPr lang="en-US" sz="2400" dirty="0" smtClean="0">
                <a:solidFill>
                  <a:schemeClr val="accent3">
                    <a:lumMod val="20000"/>
                    <a:lumOff val="80000"/>
                  </a:schemeClr>
                </a:solidFill>
                <a:latin typeface="Cabin Sketch" panose="020B0503050202020004" pitchFamily="34" charset="0"/>
              </a:rPr>
              <a:t>requested information.</a:t>
            </a:r>
            <a:endParaRPr lang="en-US" sz="2400" dirty="0">
              <a:solidFill>
                <a:schemeClr val="accent3">
                  <a:lumMod val="20000"/>
                  <a:lumOff val="80000"/>
                </a:schemeClr>
              </a:solidFill>
              <a:latin typeface="Cabin Sketch" panose="020B05030502020200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320809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Pervasive Computing in vehicles</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Autofit/>
          </a:bodyPr>
          <a:lstStyle/>
          <a:p>
            <a:r>
              <a:rPr lang="en-US" sz="2400" dirty="0" smtClean="0">
                <a:solidFill>
                  <a:schemeClr val="accent3">
                    <a:lumMod val="20000"/>
                    <a:lumOff val="80000"/>
                  </a:schemeClr>
                </a:solidFill>
                <a:latin typeface="Cabin Sketch" panose="020B0503050202020004" pitchFamily="34" charset="0"/>
              </a:rPr>
              <a:t>For a couple of years, there has been an emerging demand for new electronic systems in automobiles. Controllers, computers, and </a:t>
            </a:r>
            <a:r>
              <a:rPr lang="en-US" sz="2400" dirty="0" err="1" smtClean="0">
                <a:solidFill>
                  <a:schemeClr val="accent3">
                    <a:lumMod val="20000"/>
                    <a:lumOff val="80000"/>
                  </a:schemeClr>
                </a:solidFill>
                <a:latin typeface="Cabin Sketch" panose="020B0503050202020004" pitchFamily="34" charset="0"/>
              </a:rPr>
              <a:t>invehicle</a:t>
            </a:r>
            <a:r>
              <a:rPr lang="en-US" sz="2400" dirty="0" smtClean="0">
                <a:solidFill>
                  <a:schemeClr val="accent3">
                    <a:lumMod val="20000"/>
                    <a:lumOff val="80000"/>
                  </a:schemeClr>
                </a:solidFill>
                <a:latin typeface="Cabin Sketch" panose="020B0503050202020004" pitchFamily="34" charset="0"/>
              </a:rPr>
              <a:t> networks collaborate to make driving easier, safer, and more comfortable.</a:t>
            </a:r>
          </a:p>
          <a:p>
            <a:r>
              <a:rPr lang="en-US" sz="2400" dirty="0" smtClean="0">
                <a:solidFill>
                  <a:schemeClr val="accent3">
                    <a:lumMod val="20000"/>
                    <a:lumOff val="80000"/>
                  </a:schemeClr>
                </a:solidFill>
                <a:latin typeface="Cabin Sketch" panose="020B0503050202020004" pitchFamily="34" charset="0"/>
              </a:rPr>
              <a:t>Sensors are detecting all possible parameters, like rainfall, pressure in the tires, or intensity of sunshine. All this data is transmitted to different processing units in a car, which trigger an action if required. For instance, wipers are activated automatica11y as so on as rain starts. A warning can be displayed on the dashboard, when the tire pressure is below a minimum threshold. And the air conditioning can increase its cooling, if the car is exposed to extreme sunshine.</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3633361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Pervasive Computing in Vehicles</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Beside safety equipment, which helps to avoid accidents or protect the passengers, there are manifold convenience features. These have in common that they replace manually operated parts by electronic modules, such as motors and switches. Instead of letting the driver crank the window, automatic window openers take over that job. Mirrors, seats, and door locks can be easily operated using a panel</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3399377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B5E83"/>
                </a:solidFill>
                <a:latin typeface="Cabin Sketch" panose="020B0503050202020004" pitchFamily="34" charset="0"/>
              </a:rPr>
              <a:t>Pervasive Computing in Vehicles</a:t>
            </a:r>
          </a:p>
        </p:txBody>
      </p:sp>
      <p:sp>
        <p:nvSpPr>
          <p:cNvPr id="3" name="Content Placeholder 2"/>
          <p:cNvSpPr>
            <a:spLocks noGrp="1"/>
          </p:cNvSpPr>
          <p:nvPr>
            <p:ph idx="1"/>
          </p:nvPr>
        </p:nvSpPr>
        <p:spPr/>
        <p:txBody>
          <a:bodyPr>
            <a:noAutofit/>
          </a:bodyPr>
          <a:lstStyle/>
          <a:p>
            <a:r>
              <a:rPr lang="en-US" sz="2400" u="sng" dirty="0">
                <a:solidFill>
                  <a:schemeClr val="accent3">
                    <a:lumMod val="20000"/>
                    <a:lumOff val="80000"/>
                  </a:schemeClr>
                </a:solidFill>
                <a:latin typeface="Cabin Sketch" panose="020B0503050202020004" pitchFamily="34" charset="0"/>
              </a:rPr>
              <a:t>Powertrain controllers: </a:t>
            </a:r>
            <a:r>
              <a:rPr lang="en-US" sz="2400" dirty="0">
                <a:solidFill>
                  <a:schemeClr val="accent3">
                    <a:lumMod val="20000"/>
                    <a:lumOff val="80000"/>
                  </a:schemeClr>
                </a:solidFill>
                <a:latin typeface="Cabin Sketch" panose="020B0503050202020004" pitchFamily="34" charset="0"/>
              </a:rPr>
              <a:t>Powertrain and transmission controllers adjust the engine and the gear for best performance. These </a:t>
            </a:r>
            <a:r>
              <a:rPr lang="en-US" sz="2400" dirty="0" smtClean="0">
                <a:solidFill>
                  <a:schemeClr val="accent3">
                    <a:lumMod val="20000"/>
                    <a:lumOff val="80000"/>
                  </a:schemeClr>
                </a:solidFill>
                <a:latin typeface="Cabin Sketch" panose="020B0503050202020004" pitchFamily="34" charset="0"/>
              </a:rPr>
              <a:t>sophisticated </a:t>
            </a:r>
            <a:r>
              <a:rPr lang="en-US" sz="2400" dirty="0">
                <a:solidFill>
                  <a:schemeClr val="accent3">
                    <a:lumMod val="20000"/>
                    <a:lumOff val="80000"/>
                  </a:schemeClr>
                </a:solidFill>
                <a:latin typeface="Cabin Sketch" panose="020B0503050202020004" pitchFamily="34" charset="0"/>
              </a:rPr>
              <a:t>systems apply powerful 32-bit processors running modern real-time operating systems. They process sophisticated algorithms, which help to make the engine more efficient, save </a:t>
            </a:r>
            <a:r>
              <a:rPr lang="en-US" sz="2400" dirty="0" smtClean="0">
                <a:solidFill>
                  <a:schemeClr val="accent3">
                    <a:lumMod val="20000"/>
                    <a:lumOff val="80000"/>
                  </a:schemeClr>
                </a:solidFill>
                <a:latin typeface="Cabin Sketch" panose="020B0503050202020004" pitchFamily="34" charset="0"/>
              </a:rPr>
              <a:t>fuel, </a:t>
            </a:r>
            <a:r>
              <a:rPr lang="en-US" sz="2400" dirty="0">
                <a:solidFill>
                  <a:schemeClr val="accent3">
                    <a:lumMod val="20000"/>
                    <a:lumOff val="80000"/>
                  </a:schemeClr>
                </a:solidFill>
                <a:latin typeface="Cabin Sketch" panose="020B0503050202020004" pitchFamily="34" charset="0"/>
              </a:rPr>
              <a:t>and </a:t>
            </a:r>
            <a:r>
              <a:rPr lang="en-US" sz="2400" dirty="0" smtClean="0">
                <a:solidFill>
                  <a:schemeClr val="accent3">
                    <a:lumMod val="20000"/>
                    <a:lumOff val="80000"/>
                  </a:schemeClr>
                </a:solidFill>
                <a:latin typeface="Cabin Sketch" panose="020B0503050202020004" pitchFamily="34" charset="0"/>
              </a:rPr>
              <a:t>minimize </a:t>
            </a:r>
            <a:r>
              <a:rPr lang="en-US" sz="2400" dirty="0">
                <a:solidFill>
                  <a:schemeClr val="accent3">
                    <a:lumMod val="20000"/>
                    <a:lumOff val="80000"/>
                  </a:schemeClr>
                </a:solidFill>
                <a:latin typeface="Cabin Sketch" panose="020B0503050202020004" pitchFamily="34" charset="0"/>
              </a:rPr>
              <a:t>emissions</a:t>
            </a:r>
            <a:r>
              <a:rPr lang="en-US" sz="2400" dirty="0" smtClean="0">
                <a:solidFill>
                  <a:schemeClr val="accent3">
                    <a:lumMod val="20000"/>
                    <a:lumOff val="80000"/>
                  </a:schemeClr>
                </a:solidFill>
                <a:latin typeface="Cabin Sketch" panose="020B0503050202020004" pitchFamily="34" charset="0"/>
              </a:rPr>
              <a:t>.</a:t>
            </a:r>
          </a:p>
          <a:p>
            <a:r>
              <a:rPr lang="en-US" sz="2400" u="sng" dirty="0">
                <a:solidFill>
                  <a:schemeClr val="accent3">
                    <a:lumMod val="20000"/>
                    <a:lumOff val="80000"/>
                  </a:schemeClr>
                </a:solidFill>
                <a:latin typeface="Cabin Sketch" panose="020B0503050202020004" pitchFamily="34" charset="0"/>
              </a:rPr>
              <a:t>Antilock braking: </a:t>
            </a:r>
            <a:r>
              <a:rPr lang="en-US" sz="2400" dirty="0">
                <a:solidFill>
                  <a:schemeClr val="accent3">
                    <a:lumMod val="20000"/>
                    <a:lumOff val="80000"/>
                  </a:schemeClr>
                </a:solidFill>
                <a:latin typeface="Cabin Sketch" panose="020B0503050202020004" pitchFamily="34" charset="0"/>
              </a:rPr>
              <a:t>The antilock braking system comprises a smart controller, which surveys the rotation of all four wheels and the motor, as well as the speed and gear of the vehicle. If the controller detects a mismatch of these parameters, the associated brakes are inactivated for a short duration. </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79671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B5E83"/>
                </a:solidFill>
                <a:latin typeface="Cabin Sketch" panose="020B0503050202020004" pitchFamily="34" charset="0"/>
              </a:rPr>
              <a:t>Pervasive Computing in Vehicles</a:t>
            </a:r>
          </a:p>
        </p:txBody>
      </p:sp>
      <p:sp>
        <p:nvSpPr>
          <p:cNvPr id="3" name="Content Placeholder 2"/>
          <p:cNvSpPr>
            <a:spLocks noGrp="1"/>
          </p:cNvSpPr>
          <p:nvPr>
            <p:ph idx="1"/>
          </p:nvPr>
        </p:nvSpPr>
        <p:spPr/>
        <p:txBody>
          <a:bodyPr>
            <a:normAutofit lnSpcReduction="10000"/>
          </a:bodyPr>
          <a:lstStyle/>
          <a:p>
            <a:r>
              <a:rPr lang="en-US" sz="2400" u="sng" dirty="0">
                <a:solidFill>
                  <a:schemeClr val="accent3">
                    <a:lumMod val="20000"/>
                    <a:lumOff val="80000"/>
                  </a:schemeClr>
                </a:solidFill>
                <a:latin typeface="Cabin Sketch" panose="020B0503050202020004" pitchFamily="34" charset="0"/>
              </a:rPr>
              <a:t>Tire pressure sensors: </a:t>
            </a:r>
            <a:r>
              <a:rPr lang="en-US" sz="2400" dirty="0">
                <a:solidFill>
                  <a:schemeClr val="accent3">
                    <a:lumMod val="20000"/>
                    <a:lumOff val="80000"/>
                  </a:schemeClr>
                </a:solidFill>
                <a:latin typeface="Cabin Sketch" panose="020B0503050202020004" pitchFamily="34" charset="0"/>
              </a:rPr>
              <a:t>There are two different ways to determine the tire pressure. The </a:t>
            </a:r>
            <a:r>
              <a:rPr lang="en-US" sz="2400" dirty="0" smtClean="0">
                <a:solidFill>
                  <a:schemeClr val="accent3">
                    <a:lumMod val="20000"/>
                    <a:lumOff val="80000"/>
                  </a:schemeClr>
                </a:solidFill>
                <a:latin typeface="Cabin Sketch" panose="020B0503050202020004" pitchFamily="34" charset="0"/>
              </a:rPr>
              <a:t>first </a:t>
            </a:r>
            <a:r>
              <a:rPr lang="en-US" sz="2400" dirty="0">
                <a:solidFill>
                  <a:schemeClr val="accent3">
                    <a:lumMod val="20000"/>
                    <a:lumOff val="80000"/>
                  </a:schemeClr>
                </a:solidFill>
                <a:latin typeface="Cabin Sketch" panose="020B0503050202020004" pitchFamily="34" charset="0"/>
              </a:rPr>
              <a:t>method uses a controller that calculates a change in the tire pressure from the vehicle speed and the tire rotation speed. All of these parameters can be retrieved from the antilock braking system. The second method applies a sensor within the tire, which is connected wirelessly to the car's body electronics</a:t>
            </a:r>
            <a:r>
              <a:rPr lang="en-US" sz="2400" dirty="0" smtClean="0">
                <a:solidFill>
                  <a:schemeClr val="accent3">
                    <a:lumMod val="20000"/>
                    <a:lumOff val="80000"/>
                  </a:schemeClr>
                </a:solidFill>
                <a:latin typeface="Cabin Sketch" panose="020B0503050202020004" pitchFamily="34" charset="0"/>
              </a:rPr>
              <a:t>.</a:t>
            </a:r>
          </a:p>
          <a:p>
            <a:r>
              <a:rPr lang="en-US" sz="2400" u="sng" dirty="0">
                <a:solidFill>
                  <a:schemeClr val="accent3">
                    <a:lumMod val="20000"/>
                    <a:lumOff val="80000"/>
                  </a:schemeClr>
                </a:solidFill>
                <a:latin typeface="Cabin Sketch" panose="020B0503050202020004" pitchFamily="34" charset="0"/>
              </a:rPr>
              <a:t>Airbag: </a:t>
            </a:r>
            <a:r>
              <a:rPr lang="en-US" sz="2400" dirty="0">
                <a:solidFill>
                  <a:schemeClr val="accent3">
                    <a:lumMod val="20000"/>
                    <a:lumOff val="80000"/>
                  </a:schemeClr>
                </a:solidFill>
                <a:latin typeface="Cabin Sketch" panose="020B0503050202020004" pitchFamily="34" charset="0"/>
              </a:rPr>
              <a:t>The airbag is another good example of how multiple electronic subsystems collaborate: The pre-crash sensor triggers the airbag activation process. A dedicated sensor inactivates the airbag, if a children's seat occupies the front seat. Additional sensors detect, if the passenger sits in an improper position, in which the airbag could cause more harm than </a:t>
            </a:r>
            <a:r>
              <a:rPr lang="en-US" sz="2400" dirty="0" smtClean="0">
                <a:solidFill>
                  <a:schemeClr val="accent3">
                    <a:lumMod val="20000"/>
                    <a:lumOff val="80000"/>
                  </a:schemeClr>
                </a:solidFill>
                <a:latin typeface="Cabin Sketch" panose="020B0503050202020004" pitchFamily="34" charset="0"/>
              </a:rPr>
              <a:t>benefits</a:t>
            </a:r>
            <a:r>
              <a:rPr lang="en-US" sz="2400" dirty="0">
                <a:solidFill>
                  <a:schemeClr val="accent3">
                    <a:lumMod val="20000"/>
                    <a:lumOff val="80000"/>
                  </a:schemeClr>
                </a:solidFill>
                <a:latin typeface="Cabin Sketch" panose="020B0503050202020004" pitchFamily="34" charset="0"/>
              </a:rPr>
              <a:t>. F or example, if a person puts his feet on the dashboard or leans his head against the side windows, the system will detect an "Out-of-Position" situation and will not inflate the airbag. </a:t>
            </a:r>
            <a:endParaRPr lang="en-US" sz="2400" dirty="0" smtClean="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345192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B5E83"/>
                </a:solidFill>
                <a:latin typeface="Cabin Sketch" panose="020B0503050202020004" pitchFamily="34" charset="0"/>
              </a:rPr>
              <a:t>Pervasive Computing in Vehicles</a:t>
            </a:r>
          </a:p>
        </p:txBody>
      </p:sp>
      <p:sp>
        <p:nvSpPr>
          <p:cNvPr id="3" name="Content Placeholder 2"/>
          <p:cNvSpPr>
            <a:spLocks noGrp="1"/>
          </p:cNvSpPr>
          <p:nvPr>
            <p:ph idx="1"/>
          </p:nvPr>
        </p:nvSpPr>
        <p:spPr/>
        <p:txBody>
          <a:bodyPr>
            <a:normAutofit/>
          </a:bodyPr>
          <a:lstStyle/>
          <a:p>
            <a:r>
              <a:rPr lang="en-US" sz="2400" u="sng" dirty="0">
                <a:solidFill>
                  <a:schemeClr val="accent3">
                    <a:lumMod val="20000"/>
                    <a:lumOff val="80000"/>
                  </a:schemeClr>
                </a:solidFill>
                <a:latin typeface="Cabin Sketch" panose="020B0503050202020004" pitchFamily="34" charset="0"/>
              </a:rPr>
              <a:t>Adaptive cruise control: </a:t>
            </a:r>
            <a:r>
              <a:rPr lang="en-US" sz="2400" dirty="0">
                <a:solidFill>
                  <a:schemeClr val="accent3">
                    <a:lumMod val="20000"/>
                    <a:lumOff val="80000"/>
                  </a:schemeClr>
                </a:solidFill>
                <a:latin typeface="Cabin Sketch" panose="020B0503050202020004" pitchFamily="34" charset="0"/>
              </a:rPr>
              <a:t>The adaptive cruise control pays attention to the </a:t>
            </a:r>
            <a:r>
              <a:rPr lang="en-US" sz="2400" dirty="0" smtClean="0">
                <a:solidFill>
                  <a:schemeClr val="accent3">
                    <a:lumMod val="20000"/>
                    <a:lumOff val="80000"/>
                  </a:schemeClr>
                </a:solidFill>
                <a:latin typeface="Cabin Sketch" panose="020B0503050202020004" pitchFamily="34" charset="0"/>
              </a:rPr>
              <a:t>traffic </a:t>
            </a:r>
            <a:r>
              <a:rPr lang="en-US" sz="2400" dirty="0">
                <a:solidFill>
                  <a:schemeClr val="accent3">
                    <a:lumMod val="20000"/>
                    <a:lumOff val="80000"/>
                  </a:schemeClr>
                </a:solidFill>
                <a:latin typeface="Cabin Sketch" panose="020B0503050202020004" pitchFamily="34" charset="0"/>
              </a:rPr>
              <a:t>in front of the vehicle. An infrared sensor detects other vehicles in front, and reduces or increases speed </a:t>
            </a:r>
            <a:r>
              <a:rPr lang="en-US" sz="2400" dirty="0" smtClean="0">
                <a:solidFill>
                  <a:schemeClr val="accent3">
                    <a:lumMod val="20000"/>
                    <a:lumOff val="80000"/>
                  </a:schemeClr>
                </a:solidFill>
                <a:latin typeface="Cabin Sketch" panose="020B0503050202020004" pitchFamily="34" charset="0"/>
              </a:rPr>
              <a:t>automatically </a:t>
            </a:r>
            <a:r>
              <a:rPr lang="en-US" sz="2400" dirty="0">
                <a:solidFill>
                  <a:schemeClr val="accent3">
                    <a:lumMod val="20000"/>
                    <a:lumOff val="80000"/>
                  </a:schemeClr>
                </a:solidFill>
                <a:latin typeface="Cabin Sketch" panose="020B0503050202020004" pitchFamily="34" charset="0"/>
              </a:rPr>
              <a:t>in order to keep a minimum distance and avoid collisions. </a:t>
            </a:r>
            <a:endParaRPr lang="en-US" sz="2400" dirty="0" smtClean="0">
              <a:solidFill>
                <a:schemeClr val="accent3">
                  <a:lumMod val="20000"/>
                  <a:lumOff val="80000"/>
                </a:schemeClr>
              </a:solidFill>
              <a:latin typeface="Cabin Sketch" panose="020B0503050202020004" pitchFamily="34" charset="0"/>
            </a:endParaRPr>
          </a:p>
          <a:p>
            <a:r>
              <a:rPr lang="en-US" sz="2400" u="sng" dirty="0">
                <a:solidFill>
                  <a:schemeClr val="accent3">
                    <a:lumMod val="20000"/>
                    <a:lumOff val="80000"/>
                  </a:schemeClr>
                </a:solidFill>
                <a:latin typeface="Cabin Sketch" panose="020B0503050202020004" pitchFamily="34" charset="0"/>
              </a:rPr>
              <a:t>Keyless entry: </a:t>
            </a:r>
            <a:r>
              <a:rPr lang="en-US" sz="2400" dirty="0">
                <a:solidFill>
                  <a:schemeClr val="accent3">
                    <a:lumMod val="20000"/>
                    <a:lumOff val="80000"/>
                  </a:schemeClr>
                </a:solidFill>
                <a:latin typeface="Cabin Sketch" panose="020B0503050202020004" pitchFamily="34" charset="0"/>
              </a:rPr>
              <a:t>There are several approaches for keyless access. Contactless smart Keyless entry cards and other devices replace the traditional key and offer </a:t>
            </a:r>
            <a:r>
              <a:rPr lang="en-US" sz="2400" dirty="0" smtClean="0">
                <a:solidFill>
                  <a:schemeClr val="accent3">
                    <a:lumMod val="20000"/>
                    <a:lumOff val="80000"/>
                  </a:schemeClr>
                </a:solidFill>
                <a:latin typeface="Cabin Sketch" panose="020B0503050202020004" pitchFamily="34" charset="0"/>
              </a:rPr>
              <a:t>additional functionality.</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204458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Acknowledgements</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Autofit/>
          </a:bodyPr>
          <a:lstStyle/>
          <a:p>
            <a:pPr marL="0" indent="0">
              <a:buNone/>
            </a:pPr>
            <a:r>
              <a:rPr lang="en-US" sz="2400" dirty="0">
                <a:solidFill>
                  <a:schemeClr val="accent3">
                    <a:lumMod val="20000"/>
                    <a:lumOff val="80000"/>
                  </a:schemeClr>
                </a:solidFill>
                <a:latin typeface="Cabin Sketch" panose="020B0503050202020004" pitchFamily="34" charset="0"/>
              </a:rPr>
              <a:t>These slides contain material developed and copyright by:</a:t>
            </a:r>
          </a:p>
          <a:p>
            <a:r>
              <a:rPr lang="en-US" sz="2400" dirty="0">
                <a:solidFill>
                  <a:schemeClr val="accent3">
                    <a:lumMod val="20000"/>
                    <a:lumOff val="80000"/>
                  </a:schemeClr>
                </a:solidFill>
                <a:latin typeface="Cabin Sketch" panose="020B0503050202020004" pitchFamily="34" charset="0"/>
              </a:rPr>
              <a:t>Pervasive Computing Handbook - Uwe </a:t>
            </a:r>
            <a:r>
              <a:rPr lang="en-US" sz="2400" dirty="0" err="1">
                <a:solidFill>
                  <a:schemeClr val="accent3">
                    <a:lumMod val="20000"/>
                    <a:lumOff val="80000"/>
                  </a:schemeClr>
                </a:solidFill>
                <a:latin typeface="Cabin Sketch" panose="020B0503050202020004" pitchFamily="34" charset="0"/>
              </a:rPr>
              <a:t>Hansmann</a:t>
            </a:r>
            <a:endParaRPr lang="en-US" sz="2400" dirty="0">
              <a:solidFill>
                <a:schemeClr val="accent3">
                  <a:lumMod val="20000"/>
                  <a:lumOff val="80000"/>
                </a:schemeClr>
              </a:solidFill>
              <a:latin typeface="Cabin Sketch" panose="020B0503050202020004" pitchFamily="34" charset="0"/>
            </a:endParaRPr>
          </a:p>
          <a:p>
            <a:pPr marL="0" indent="0">
              <a:buNone/>
            </a:pPr>
            <a:endParaRPr lang="en-US" sz="2400" dirty="0">
              <a:solidFill>
                <a:schemeClr val="bg1"/>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328027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Embedded Controls</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It describes how pervasive information technology will be used in embedded home and automotive settings.</a:t>
            </a:r>
          </a:p>
          <a:p>
            <a:r>
              <a:rPr lang="en-US" sz="2400" dirty="0" smtClean="0">
                <a:solidFill>
                  <a:schemeClr val="accent3">
                    <a:lumMod val="20000"/>
                    <a:lumOff val="80000"/>
                  </a:schemeClr>
                </a:solidFill>
                <a:latin typeface="Cabin Sketch" panose="020B0503050202020004" pitchFamily="34" charset="0"/>
              </a:rPr>
              <a:t>The network includes more and more objects of everyday life. Standard household appliances will soon be able to communicate with one another and with external infrastructure. Heating systems will adapt themselves to the habits of the residents. Power outlets can be deactivated when no valid electrical device is attached to in- crease safety for small children.</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387121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Smart Sensors and Actuators</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b="1" dirty="0" smtClean="0">
                <a:solidFill>
                  <a:schemeClr val="accent3">
                    <a:lumMod val="20000"/>
                    <a:lumOff val="80000"/>
                  </a:schemeClr>
                </a:solidFill>
                <a:latin typeface="Cabin Sketch" panose="020B0503050202020004" pitchFamily="34" charset="0"/>
              </a:rPr>
              <a:t>Smart Sensors: </a:t>
            </a:r>
            <a:r>
              <a:rPr lang="en-US" sz="2400" dirty="0" smtClean="0">
                <a:solidFill>
                  <a:schemeClr val="accent3">
                    <a:lumMod val="20000"/>
                    <a:lumOff val="80000"/>
                  </a:schemeClr>
                </a:solidFill>
                <a:latin typeface="Cabin Sketch" panose="020B0503050202020004" pitchFamily="34" charset="0"/>
              </a:rPr>
              <a:t>By building on the idea of the web camera one can imagine smart sensors. They are built to collect information about their surroundings and are small, self-contained, and connected to a network. </a:t>
            </a:r>
          </a:p>
          <a:p>
            <a:r>
              <a:rPr lang="en-US" sz="2400" dirty="0" smtClean="0">
                <a:solidFill>
                  <a:schemeClr val="accent3">
                    <a:lumMod val="20000"/>
                    <a:lumOff val="80000"/>
                  </a:schemeClr>
                </a:solidFill>
                <a:latin typeface="Cabin Sketch" panose="020B0503050202020004" pitchFamily="34" charset="0"/>
              </a:rPr>
              <a:t>Sensors are available for air temperature, liquid temperature, pressure, and various gasses. Outdoor and indoor motion detectors enhance security systems and light level sensors control lighting installations in the evening. </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358589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Smart Sensors and Actuators</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b="1" dirty="0" smtClean="0">
                <a:solidFill>
                  <a:schemeClr val="accent3">
                    <a:lumMod val="20000"/>
                    <a:lumOff val="80000"/>
                  </a:schemeClr>
                </a:solidFill>
                <a:latin typeface="Cabin Sketch" panose="020B0503050202020004" pitchFamily="34" charset="0"/>
              </a:rPr>
              <a:t>Smart Actuators: </a:t>
            </a:r>
            <a:r>
              <a:rPr lang="en-US" sz="2400" dirty="0" smtClean="0">
                <a:solidFill>
                  <a:schemeClr val="accent3">
                    <a:lumMod val="20000"/>
                    <a:lumOff val="80000"/>
                  </a:schemeClr>
                </a:solidFill>
                <a:latin typeface="Cabin Sketch" panose="020B0503050202020004" pitchFamily="34" charset="0"/>
              </a:rPr>
              <a:t>Smart actuators, on the other hand, accept signals from the network in order to act on their environment accordingly.</a:t>
            </a:r>
          </a:p>
          <a:p>
            <a:r>
              <a:rPr lang="en-US" sz="2400" dirty="0" smtClean="0">
                <a:solidFill>
                  <a:schemeClr val="accent3">
                    <a:lumMod val="20000"/>
                    <a:lumOff val="80000"/>
                  </a:schemeClr>
                </a:solidFill>
                <a:latin typeface="Cabin Sketch" panose="020B0503050202020004" pitchFamily="34" charset="0"/>
              </a:rPr>
              <a:t>Actuators are sometimes just controlled electrical switches that are used for switching lights and appliances on and off. </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411966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Smart Control Internal Structure</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A </a:t>
            </a:r>
            <a:r>
              <a:rPr lang="en-US" sz="2400" b="1" dirty="0" smtClean="0">
                <a:solidFill>
                  <a:schemeClr val="accent3">
                    <a:lumMod val="20000"/>
                    <a:lumOff val="80000"/>
                  </a:schemeClr>
                </a:solidFill>
                <a:latin typeface="Cabin Sketch" panose="020B0503050202020004" pitchFamily="34" charset="0"/>
              </a:rPr>
              <a:t>transceiver </a:t>
            </a:r>
            <a:r>
              <a:rPr lang="en-US" sz="2400" dirty="0" smtClean="0">
                <a:solidFill>
                  <a:schemeClr val="accent3">
                    <a:lumMod val="20000"/>
                    <a:lumOff val="80000"/>
                  </a:schemeClr>
                </a:solidFill>
                <a:latin typeface="Cabin Sketch" panose="020B0503050202020004" pitchFamily="34" charset="0"/>
              </a:rPr>
              <a:t>component connects the device with the network. It produces and interprets the physical signals on the network medium and handles the low-</a:t>
            </a:r>
            <a:r>
              <a:rPr lang="en-US" sz="2400" dirty="0">
                <a:solidFill>
                  <a:schemeClr val="accent3">
                    <a:lumMod val="20000"/>
                    <a:lumOff val="80000"/>
                  </a:schemeClr>
                </a:solidFill>
                <a:latin typeface="Cabin Sketch" panose="020B0503050202020004" pitchFamily="34" charset="0"/>
              </a:rPr>
              <a:t>l</a:t>
            </a:r>
            <a:r>
              <a:rPr lang="en-US" sz="2400" dirty="0" smtClean="0">
                <a:solidFill>
                  <a:schemeClr val="accent3">
                    <a:lumMod val="20000"/>
                    <a:lumOff val="80000"/>
                  </a:schemeClr>
                </a:solidFill>
                <a:latin typeface="Cabin Sketch" panose="020B0503050202020004" pitchFamily="34" charset="0"/>
              </a:rPr>
              <a:t>evel protocols for data transfer.</a:t>
            </a:r>
          </a:p>
          <a:p>
            <a:r>
              <a:rPr lang="en-US" sz="2400" dirty="0" smtClean="0">
                <a:solidFill>
                  <a:schemeClr val="accent3">
                    <a:lumMod val="20000"/>
                    <a:lumOff val="80000"/>
                  </a:schemeClr>
                </a:solidFill>
                <a:latin typeface="Cabin Sketch" panose="020B0503050202020004" pitchFamily="34" charset="0"/>
              </a:rPr>
              <a:t>The </a:t>
            </a:r>
            <a:r>
              <a:rPr lang="en-US" sz="2400" b="1" dirty="0" smtClean="0">
                <a:solidFill>
                  <a:schemeClr val="accent3">
                    <a:lumMod val="20000"/>
                    <a:lumOff val="80000"/>
                  </a:schemeClr>
                </a:solidFill>
                <a:latin typeface="Cabin Sketch" panose="020B0503050202020004" pitchFamily="34" charset="0"/>
              </a:rPr>
              <a:t>control logic</a:t>
            </a:r>
            <a:r>
              <a:rPr lang="en-US" sz="2400" dirty="0" smtClean="0">
                <a:solidFill>
                  <a:schemeClr val="accent3">
                    <a:lumMod val="20000"/>
                    <a:lumOff val="80000"/>
                  </a:schemeClr>
                </a:solidFill>
                <a:latin typeface="Cabin Sketch" panose="020B0503050202020004" pitchFamily="34" charset="0"/>
              </a:rPr>
              <a:t> is usually a microprocessor that provides the actual intelligence in the device. It interprets the commands from the network, processes them, and sends out the appropriate response. During command processing, the control logic will generally read the sensor level or carry out the requested action. If the network protocol supports asynchronous messaging, it might also be possible for the control logic to generate unsolicited alert messages when critical situations occur.</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249430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Smart Control Internal Structure</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The </a:t>
            </a:r>
            <a:r>
              <a:rPr lang="en-US" sz="2400" b="1" dirty="0" smtClean="0">
                <a:solidFill>
                  <a:schemeClr val="accent3">
                    <a:lumMod val="20000"/>
                    <a:lumOff val="80000"/>
                  </a:schemeClr>
                </a:solidFill>
                <a:latin typeface="Cabin Sketch" panose="020B0503050202020004" pitchFamily="34" charset="0"/>
              </a:rPr>
              <a:t>sensor / actuator hardware </a:t>
            </a:r>
            <a:r>
              <a:rPr lang="en-US" sz="2400" dirty="0" smtClean="0">
                <a:solidFill>
                  <a:schemeClr val="accent3">
                    <a:lumMod val="20000"/>
                    <a:lumOff val="80000"/>
                  </a:schemeClr>
                </a:solidFill>
                <a:latin typeface="Cabin Sketch" panose="020B0503050202020004" pitchFamily="34" charset="0"/>
              </a:rPr>
              <a:t>either senses its environment or activates motors, solenoids, and the like to carry out an action.</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7024" y="2888961"/>
            <a:ext cx="5277951" cy="342293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1889714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Smart Appliances</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The term "smart appliance" refers to devices used to increase comfort or convenience that are endowed with a certain computer intelligence and networking capability. These devices are useful not only in the home, but also in many service settings such as restaurants and hotels. Examples of smart appliances include refrigerators, freezers, stoves, microwave ovens, was hitting machines, and heating units.</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99155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Smart Appliances</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b="1" dirty="0" smtClean="0">
                <a:solidFill>
                  <a:schemeClr val="accent3">
                    <a:lumMod val="20000"/>
                    <a:lumOff val="80000"/>
                  </a:schemeClr>
                </a:solidFill>
                <a:latin typeface="Cabin Sketch" panose="020B0503050202020004" pitchFamily="34" charset="0"/>
              </a:rPr>
              <a:t>The Smart Clock:</a:t>
            </a:r>
            <a:r>
              <a:rPr lang="en-US" sz="2400" dirty="0" smtClean="0">
                <a:solidFill>
                  <a:schemeClr val="accent3">
                    <a:lumMod val="20000"/>
                    <a:lumOff val="80000"/>
                  </a:schemeClr>
                </a:solidFill>
                <a:latin typeface="Cabin Sketch" panose="020B0503050202020004" pitchFamily="34" charset="0"/>
              </a:rPr>
              <a:t> Your alarm dock also knows some very interesting information about you - when you plan to get out of bed in the morning. The alarm dock could make this information available to other house-hold appliances to enable them to maximize energy efficiency while at the same time maintaining your comfort.</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337995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B5E83"/>
                </a:solidFill>
                <a:latin typeface="Cabin Sketch" panose="020B0503050202020004" pitchFamily="34" charset="0"/>
              </a:rPr>
              <a:t>Smart Appliances</a:t>
            </a:r>
            <a:endParaRPr lang="en-US" sz="3600" b="1" dirty="0">
              <a:solidFill>
                <a:srgbClr val="FB5E83"/>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b="1" dirty="0" smtClean="0">
                <a:solidFill>
                  <a:schemeClr val="accent3">
                    <a:lumMod val="20000"/>
                    <a:lumOff val="80000"/>
                  </a:schemeClr>
                </a:solidFill>
                <a:latin typeface="Cabin Sketch" panose="020B0503050202020004" pitchFamily="34" charset="0"/>
              </a:rPr>
              <a:t>Heating, Ventilation, and Air Conditioning: </a:t>
            </a:r>
            <a:r>
              <a:rPr lang="en-US" sz="2400" dirty="0" smtClean="0">
                <a:solidFill>
                  <a:schemeClr val="accent3">
                    <a:lumMod val="20000"/>
                    <a:lumOff val="80000"/>
                  </a:schemeClr>
                </a:solidFill>
                <a:latin typeface="Cabin Sketch" panose="020B0503050202020004" pitchFamily="34" charset="0"/>
              </a:rPr>
              <a:t>The living room would be heated in the evening until the television is turned off and the lights are all turned out.</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15" y="1435553"/>
            <a:ext cx="12833350" cy="51562"/>
          </a:xfrm>
          <a:prstGeom prst="rect">
            <a:avLst/>
          </a:prstGeom>
        </p:spPr>
      </p:pic>
    </p:spTree>
    <p:extLst>
      <p:ext uri="{BB962C8B-B14F-4D97-AF65-F5344CB8AC3E}">
        <p14:creationId xmlns:p14="http://schemas.microsoft.com/office/powerpoint/2010/main" val="267337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1249</Words>
  <Application>Microsoft Office PowerPoint</Application>
  <PresentationFormat>Widescreen</PresentationFormat>
  <Paragraphs>53</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Cabin Sketch</vt:lpstr>
      <vt:lpstr>Calibri</vt:lpstr>
      <vt:lpstr>Calibri Light</vt:lpstr>
      <vt:lpstr>Office Theme</vt:lpstr>
      <vt:lpstr>PowerPoint Presentation</vt:lpstr>
      <vt:lpstr>Embedded Controls</vt:lpstr>
      <vt:lpstr>Smart Sensors and Actuators</vt:lpstr>
      <vt:lpstr>Smart Sensors and Actuators</vt:lpstr>
      <vt:lpstr>Smart Control Internal Structure</vt:lpstr>
      <vt:lpstr>Smart Control Internal Structure</vt:lpstr>
      <vt:lpstr>Smart Appliances</vt:lpstr>
      <vt:lpstr>Smart Appliances</vt:lpstr>
      <vt:lpstr>Smart Appliances</vt:lpstr>
      <vt:lpstr>Smart Appliances</vt:lpstr>
      <vt:lpstr>Appliances and Home Networking</vt:lpstr>
      <vt:lpstr>Residential Gateway</vt:lpstr>
      <vt:lpstr>Cellular Communication</vt:lpstr>
      <vt:lpstr>Pervasive Computing in vehicles</vt:lpstr>
      <vt:lpstr>Pervasive Computing in Vehicles</vt:lpstr>
      <vt:lpstr>Pervasive Computing in Vehicles</vt:lpstr>
      <vt:lpstr>Pervasive Computing in Vehicles</vt:lpstr>
      <vt:lpstr>Pervasive Computing in Vehicles</vt:lpstr>
      <vt:lpstr>Acknowledgements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Embedded Controls</dc:title>
  <dc:creator>Foysal</dc:creator>
  <cp:lastModifiedBy>Foysal</cp:lastModifiedBy>
  <cp:revision>17</cp:revision>
  <dcterms:created xsi:type="dcterms:W3CDTF">2021-11-06T18:47:41Z</dcterms:created>
  <dcterms:modified xsi:type="dcterms:W3CDTF">2022-05-31T05:10:47Z</dcterms:modified>
</cp:coreProperties>
</file>