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8" r:id="rId4"/>
    <p:sldId id="259" r:id="rId5"/>
    <p:sldId id="260" r:id="rId6"/>
    <p:sldId id="268" r:id="rId7"/>
    <p:sldId id="282" r:id="rId8"/>
    <p:sldId id="270" r:id="rId9"/>
    <p:sldId id="271" r:id="rId10"/>
    <p:sldId id="273" r:id="rId11"/>
    <p:sldId id="275" r:id="rId12"/>
    <p:sldId id="277" r:id="rId13"/>
    <p:sldId id="279" r:id="rId14"/>
    <p:sldId id="281" r:id="rId15"/>
    <p:sldId id="283" r:id="rId16"/>
    <p:sldId id="286" r:id="rId17"/>
    <p:sldId id="287" r:id="rId18"/>
    <p:sldId id="288" r:id="rId19"/>
    <p:sldId id="289" r:id="rId20"/>
    <p:sldId id="261" r:id="rId21"/>
    <p:sldId id="262" r:id="rId22"/>
    <p:sldId id="263" r:id="rId23"/>
    <p:sldId id="264" r:id="rId24"/>
    <p:sldId id="265" r:id="rId25"/>
    <p:sldId id="266" r:id="rId26"/>
    <p:sldId id="290" r:id="rId27"/>
    <p:sldId id="291" r:id="rId28"/>
    <p:sldId id="292" r:id="rId29"/>
    <p:sldId id="293" r:id="rId30"/>
    <p:sldId id="294" r:id="rId31"/>
    <p:sldId id="295" r:id="rId32"/>
    <p:sldId id="296" r:id="rId33"/>
    <p:sldId id="297" r:id="rId34"/>
    <p:sldId id="26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6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61F42-3EAA-4CCD-8EC6-53444026AAD3}" type="datetimeFigureOut">
              <a:rPr lang="en-US" smtClean="0"/>
              <a:t>7/3/2019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BA692-D581-4AF2-A1AC-93030F4EFB4F}" type="slidenum">
              <a:rPr lang="en-US" smtClean="0"/>
              <a:t>‹#›</a:t>
            </a:fld>
            <a:endParaRPr lang="en-US"/>
          </a:p>
        </p:txBody>
      </p:sp>
    </p:spTree>
    <p:extLst>
      <p:ext uri="{BB962C8B-B14F-4D97-AF65-F5344CB8AC3E}">
        <p14:creationId xmlns:p14="http://schemas.microsoft.com/office/powerpoint/2010/main" val="437326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FAF35D-E0DE-452B-87AC-37999637B867}" type="slidenum">
              <a:rPr lang="en-US"/>
              <a:pPr/>
              <a:t>7</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104781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50938" y="692150"/>
            <a:ext cx="4556125" cy="3416300"/>
          </a:xfrm>
          <a:ln/>
        </p:spPr>
      </p:sp>
      <p:sp>
        <p:nvSpPr>
          <p:cNvPr id="63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10890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17139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50938" y="692150"/>
            <a:ext cx="4556125" cy="3416300"/>
          </a:xfrm>
          <a:ln/>
        </p:spPr>
      </p:sp>
      <p:sp>
        <p:nvSpPr>
          <p:cNvPr id="67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12252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5671641-6C96-4553-9CE1-A379BF71D252}" type="datetimeFigureOut">
              <a:rPr lang="en-US" smtClean="0"/>
              <a:pPr/>
              <a:t>7/3/2019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23BF955-746A-4080-873A-19FBDB36252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671641-6C96-4553-9CE1-A379BF71D252}" type="datetimeFigureOut">
              <a:rPr lang="en-US" smtClean="0"/>
              <a:pPr/>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BF955-746A-4080-873A-19FBDB3625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671641-6C96-4553-9CE1-A379BF71D252}" type="datetimeFigureOut">
              <a:rPr lang="en-US" smtClean="0"/>
              <a:pPr/>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BF955-746A-4080-873A-19FBDB36252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5671641-6C96-4553-9CE1-A379BF71D252}" type="datetimeFigureOut">
              <a:rPr lang="en-US" smtClean="0"/>
              <a:pPr/>
              <a:t>7/3/2019</a:t>
            </a:fld>
            <a:endParaRPr lang="en-US"/>
          </a:p>
        </p:txBody>
      </p:sp>
      <p:sp>
        <p:nvSpPr>
          <p:cNvPr id="9" name="Slide Number Placeholder 8"/>
          <p:cNvSpPr>
            <a:spLocks noGrp="1"/>
          </p:cNvSpPr>
          <p:nvPr>
            <p:ph type="sldNum" sz="quarter" idx="15"/>
          </p:nvPr>
        </p:nvSpPr>
        <p:spPr/>
        <p:txBody>
          <a:bodyPr rtlCol="0"/>
          <a:lstStyle/>
          <a:p>
            <a:fld id="{423BF955-746A-4080-873A-19FBDB36252F}"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5671641-6C96-4553-9CE1-A379BF71D252}" type="datetimeFigureOut">
              <a:rPr lang="en-US" smtClean="0"/>
              <a:pPr/>
              <a:t>7/3/2019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23BF955-746A-4080-873A-19FBDB36252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5671641-6C96-4553-9CE1-A379BF71D252}" type="datetimeFigureOut">
              <a:rPr lang="en-US" smtClean="0"/>
              <a:pPr/>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BF955-746A-4080-873A-19FBDB36252F}"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5671641-6C96-4553-9CE1-A379BF71D252}" type="datetimeFigureOut">
              <a:rPr lang="en-US" smtClean="0"/>
              <a:pPr/>
              <a:t>7/3/2019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BF955-746A-4080-873A-19FBDB36252F}"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5671641-6C96-4553-9CE1-A379BF71D252}" type="datetimeFigureOut">
              <a:rPr lang="en-US" smtClean="0"/>
              <a:pPr/>
              <a:t>7/3/2019</a:t>
            </a:fld>
            <a:endParaRPr lang="en-US"/>
          </a:p>
        </p:txBody>
      </p:sp>
      <p:sp>
        <p:nvSpPr>
          <p:cNvPr id="7" name="Slide Number Placeholder 6"/>
          <p:cNvSpPr>
            <a:spLocks noGrp="1"/>
          </p:cNvSpPr>
          <p:nvPr>
            <p:ph type="sldNum" sz="quarter" idx="11"/>
          </p:nvPr>
        </p:nvSpPr>
        <p:spPr/>
        <p:txBody>
          <a:bodyPr rtlCol="0"/>
          <a:lstStyle/>
          <a:p>
            <a:fld id="{423BF955-746A-4080-873A-19FBDB36252F}"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671641-6C96-4553-9CE1-A379BF71D252}" type="datetimeFigureOut">
              <a:rPr lang="en-US" smtClean="0"/>
              <a:pPr/>
              <a:t>7/3/2019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BF955-746A-4080-873A-19FBDB3625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5671641-6C96-4553-9CE1-A379BF71D252}" type="datetimeFigureOut">
              <a:rPr lang="en-US" smtClean="0"/>
              <a:pPr/>
              <a:t>7/3/2019</a:t>
            </a:fld>
            <a:endParaRPr lang="en-US"/>
          </a:p>
        </p:txBody>
      </p:sp>
      <p:sp>
        <p:nvSpPr>
          <p:cNvPr id="22" name="Slide Number Placeholder 21"/>
          <p:cNvSpPr>
            <a:spLocks noGrp="1"/>
          </p:cNvSpPr>
          <p:nvPr>
            <p:ph type="sldNum" sz="quarter" idx="15"/>
          </p:nvPr>
        </p:nvSpPr>
        <p:spPr/>
        <p:txBody>
          <a:bodyPr rtlCol="0"/>
          <a:lstStyle/>
          <a:p>
            <a:fld id="{423BF955-746A-4080-873A-19FBDB36252F}"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5671641-6C96-4553-9CE1-A379BF71D252}" type="datetimeFigureOut">
              <a:rPr lang="en-US" smtClean="0"/>
              <a:pPr/>
              <a:t>7/3/2019</a:t>
            </a:fld>
            <a:endParaRPr lang="en-US"/>
          </a:p>
        </p:txBody>
      </p:sp>
      <p:sp>
        <p:nvSpPr>
          <p:cNvPr id="18" name="Slide Number Placeholder 17"/>
          <p:cNvSpPr>
            <a:spLocks noGrp="1"/>
          </p:cNvSpPr>
          <p:nvPr>
            <p:ph type="sldNum" sz="quarter" idx="11"/>
          </p:nvPr>
        </p:nvSpPr>
        <p:spPr/>
        <p:txBody>
          <a:bodyPr rtlCol="0"/>
          <a:lstStyle/>
          <a:p>
            <a:fld id="{423BF955-746A-4080-873A-19FBDB36252F}"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5671641-6C96-4553-9CE1-A379BF71D252}" type="datetimeFigureOut">
              <a:rPr lang="en-US" smtClean="0"/>
              <a:pPr/>
              <a:t>7/3/2019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23BF955-746A-4080-873A-19FBDB3625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png"/><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838200"/>
            <a:ext cx="6172200" cy="1219200"/>
          </a:xfrm>
        </p:spPr>
        <p:txBody>
          <a:bodyPr>
            <a:normAutofit/>
          </a:bodyPr>
          <a:lstStyle/>
          <a:p>
            <a:r>
              <a:rPr lang="en-US" sz="4400"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Nuclear Power Plant</a:t>
            </a:r>
            <a:endParaRPr lang="en-US" sz="4400"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2286000" y="2514600"/>
            <a:ext cx="6172200" cy="3860322"/>
          </a:xfrm>
        </p:spPr>
        <p:txBody>
          <a:bodyPr>
            <a:normAutofit/>
          </a:bodyPr>
          <a:lstStyle/>
          <a:p>
            <a:pPr algn="ctr"/>
            <a:r>
              <a:rPr lang="en-US" sz="20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Prepared by- </a:t>
            </a:r>
          </a:p>
          <a:p>
            <a:pPr algn="ctr"/>
            <a:r>
              <a:rPr lang="en-US" sz="2000" dirty="0" err="1"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Nusrat</a:t>
            </a:r>
            <a:r>
              <a:rPr lang="en-US" sz="20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Chowdhury</a:t>
            </a:r>
          </a:p>
          <a:p>
            <a:pPr algn="ctr"/>
            <a:r>
              <a:rPr lang="en-US" sz="20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Lecturer</a:t>
            </a:r>
          </a:p>
          <a:p>
            <a:pPr algn="ctr"/>
            <a:r>
              <a:rPr lang="en-US" sz="20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Dept. of EEE</a:t>
            </a:r>
          </a:p>
          <a:p>
            <a:pPr algn="ctr"/>
            <a:r>
              <a:rPr lang="en-US" sz="2000"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Daffodil International University (DIU)</a:t>
            </a:r>
            <a:endParaRPr lang="en-US" sz="20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172288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73" name="Oval 13"/>
          <p:cNvSpPr>
            <a:spLocks noChangeArrowheads="1"/>
          </p:cNvSpPr>
          <p:nvPr/>
        </p:nvSpPr>
        <p:spPr bwMode="auto">
          <a:xfrm>
            <a:off x="1066800" y="1981200"/>
            <a:ext cx="762000" cy="533400"/>
          </a:xfrm>
          <a:prstGeom prst="ellipse">
            <a:avLst/>
          </a:prstGeom>
          <a:solidFill>
            <a:srgbClr val="EDFC62"/>
          </a:solidFill>
          <a:ln w="12700">
            <a:solidFill>
              <a:schemeClr val="tx1"/>
            </a:solidFill>
            <a:round/>
            <a:headEnd/>
            <a:tailEnd/>
          </a:ln>
          <a:effectLst/>
        </p:spPr>
        <p:txBody>
          <a:bodyPr wrap="none" anchor="ctr"/>
          <a:lstStyle/>
          <a:p>
            <a:endParaRPr lang="en-US"/>
          </a:p>
        </p:txBody>
      </p:sp>
      <p:sp>
        <p:nvSpPr>
          <p:cNvPr id="15362" name="Rectangle 2"/>
          <p:cNvSpPr>
            <a:spLocks noGrp="1" noChangeArrowheads="1"/>
          </p:cNvSpPr>
          <p:nvPr>
            <p:ph type="title"/>
          </p:nvPr>
        </p:nvSpPr>
        <p:spPr>
          <a:xfrm>
            <a:off x="457200" y="274638"/>
            <a:ext cx="8077200" cy="1143000"/>
          </a:xfrm>
        </p:spPr>
        <p:txBody>
          <a:bodyPr>
            <a:normAutofit/>
          </a:bodyPr>
          <a:lstStyle/>
          <a:p>
            <a:pPr algn="ctr"/>
            <a:r>
              <a:rPr lang="en-US" sz="3200" b="1" dirty="0">
                <a:solidFill>
                  <a:schemeClr val="accent2">
                    <a:lumMod val="50000"/>
                  </a:schemeClr>
                </a:solidFill>
              </a:rPr>
              <a:t>Energy Released By A Fission</a:t>
            </a:r>
          </a:p>
        </p:txBody>
      </p:sp>
      <p:sp>
        <p:nvSpPr>
          <p:cNvPr id="15363" name="Rectangle 3"/>
          <p:cNvSpPr>
            <a:spLocks noGrp="1" noChangeArrowheads="1"/>
          </p:cNvSpPr>
          <p:nvPr>
            <p:ph type="body" idx="1"/>
          </p:nvPr>
        </p:nvSpPr>
        <p:spPr>
          <a:xfrm>
            <a:off x="381000" y="1949323"/>
            <a:ext cx="8229600" cy="4568952"/>
          </a:xfrm>
        </p:spPr>
        <p:txBody>
          <a:bodyPr/>
          <a:lstStyle/>
          <a:p>
            <a:r>
              <a:rPr lang="en-US" sz="2800" baseline="30000" dirty="0" smtClean="0"/>
              <a:t>     235</a:t>
            </a:r>
            <a:r>
              <a:rPr lang="en-US" sz="2800" dirty="0" smtClean="0"/>
              <a:t>U  </a:t>
            </a:r>
            <a:r>
              <a:rPr lang="en-US" sz="2800" dirty="0"/>
              <a:t>+ n  --&gt;  fission + 2 or 3 n  +  </a:t>
            </a:r>
            <a:r>
              <a:rPr lang="en-US" sz="2800" dirty="0" smtClean="0"/>
              <a:t>200MeV</a:t>
            </a:r>
            <a:r>
              <a:rPr lang="en-US" sz="2000" dirty="0"/>
              <a:t/>
            </a:r>
            <a:br>
              <a:rPr lang="en-US" sz="2000" dirty="0"/>
            </a:br>
            <a:r>
              <a:rPr lang="en-US" sz="2000" dirty="0"/>
              <a:t/>
            </a:r>
            <a:br>
              <a:rPr lang="en-US" sz="2000" dirty="0"/>
            </a:br>
            <a:endParaRPr lang="en-US" sz="2000" dirty="0"/>
          </a:p>
          <a:p>
            <a:r>
              <a:rPr lang="en-US" sz="2800" dirty="0"/>
              <a:t>Production of one molecule of CO</a:t>
            </a:r>
            <a:r>
              <a:rPr lang="en-US" sz="2800" baseline="-25000" dirty="0"/>
              <a:t>2</a:t>
            </a:r>
            <a:r>
              <a:rPr lang="en-US" sz="2800" dirty="0"/>
              <a:t> in fossil fuel combustion only generates 4 </a:t>
            </a:r>
            <a:r>
              <a:rPr lang="en-US" sz="2800" dirty="0" err="1" smtClean="0"/>
              <a:t>eV</a:t>
            </a:r>
            <a:r>
              <a:rPr lang="en-US" sz="2800" dirty="0" smtClean="0"/>
              <a:t> </a:t>
            </a:r>
            <a:r>
              <a:rPr lang="en-US" sz="2800" dirty="0"/>
              <a:t>or 6.5 x 10</a:t>
            </a:r>
            <a:r>
              <a:rPr lang="en-US" sz="2800" baseline="30000" dirty="0"/>
              <a:t>-19</a:t>
            </a:r>
            <a:r>
              <a:rPr lang="en-US" sz="2800" dirty="0"/>
              <a:t> j of energy</a:t>
            </a:r>
          </a:p>
          <a:p>
            <a:endParaRPr lang="en-US" sz="2800" dirty="0"/>
          </a:p>
          <a:p>
            <a:r>
              <a:rPr lang="en-US" dirty="0"/>
              <a:t>This is 50,000,000 times more energy </a:t>
            </a:r>
          </a:p>
        </p:txBody>
      </p:sp>
      <p:sp>
        <p:nvSpPr>
          <p:cNvPr id="15369" name="AutoShape 9"/>
          <p:cNvSpPr>
            <a:spLocks noChangeArrowheads="1"/>
          </p:cNvSpPr>
          <p:nvPr/>
        </p:nvSpPr>
        <p:spPr bwMode="auto">
          <a:xfrm>
            <a:off x="6324600" y="2286000"/>
            <a:ext cx="1905000" cy="838200"/>
          </a:xfrm>
          <a:prstGeom prst="upArrowCallout">
            <a:avLst>
              <a:gd name="adj1" fmla="val 56818"/>
              <a:gd name="adj2" fmla="val 56818"/>
              <a:gd name="adj3" fmla="val 16667"/>
              <a:gd name="adj4" fmla="val 66667"/>
            </a:avLst>
          </a:prstGeom>
          <a:solidFill>
            <a:schemeClr val="accent1"/>
          </a:solidFill>
          <a:ln w="12700">
            <a:solidFill>
              <a:schemeClr val="tx1"/>
            </a:solidFill>
            <a:miter lim="800000"/>
            <a:headEnd/>
            <a:tailEnd/>
          </a:ln>
          <a:effectLst/>
        </p:spPr>
        <p:txBody>
          <a:bodyPr wrap="none" anchor="ctr"/>
          <a:lstStyle/>
          <a:p>
            <a:pPr algn="ctr"/>
            <a:endParaRPr lang="en-US" dirty="0"/>
          </a:p>
          <a:p>
            <a:pPr algn="ctr"/>
            <a:r>
              <a:rPr lang="en-US" dirty="0"/>
              <a:t>3.2 x 10</a:t>
            </a:r>
            <a:r>
              <a:rPr lang="en-US" baseline="30000" dirty="0"/>
              <a:t>-11</a:t>
            </a:r>
            <a:r>
              <a:rPr lang="en-US" dirty="0"/>
              <a:t> j</a:t>
            </a:r>
          </a:p>
          <a:p>
            <a:pPr algn="ctr"/>
            <a:endParaRPr lang="en-US" dirty="0"/>
          </a:p>
        </p:txBody>
      </p:sp>
      <p:sp>
        <p:nvSpPr>
          <p:cNvPr id="15370" name="Text Box 10"/>
          <p:cNvSpPr txBox="1">
            <a:spLocks noChangeArrowheads="1"/>
          </p:cNvSpPr>
          <p:nvPr/>
        </p:nvSpPr>
        <p:spPr bwMode="auto">
          <a:xfrm>
            <a:off x="288925" y="6061075"/>
            <a:ext cx="6030913" cy="457200"/>
          </a:xfrm>
          <a:prstGeom prst="rect">
            <a:avLst/>
          </a:prstGeom>
          <a:noFill/>
          <a:ln w="12700">
            <a:noFill/>
            <a:miter lim="800000"/>
            <a:headEnd/>
            <a:tailEnd/>
          </a:ln>
          <a:effectLst/>
        </p:spPr>
        <p:txBody>
          <a:bodyPr wrap="none">
            <a:spAutoFit/>
          </a:bodyPr>
          <a:lstStyle/>
          <a:p>
            <a:r>
              <a:rPr lang="en-US"/>
              <a:t>1MeV (million electron volts) = 1.609 x 10-13 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left)">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wipe(left)">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animEffect transition="in" filter="wipe(left)">
                                      <p:cBhvr>
                                        <p:cTn id="17"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Oval 6"/>
          <p:cNvSpPr>
            <a:spLocks noChangeArrowheads="1"/>
          </p:cNvSpPr>
          <p:nvPr/>
        </p:nvSpPr>
        <p:spPr bwMode="auto">
          <a:xfrm>
            <a:off x="762000" y="1524000"/>
            <a:ext cx="685800" cy="609600"/>
          </a:xfrm>
          <a:prstGeom prst="ellipse">
            <a:avLst/>
          </a:prstGeom>
          <a:solidFill>
            <a:srgbClr val="EDFC62"/>
          </a:solidFill>
          <a:ln w="12700">
            <a:solidFill>
              <a:schemeClr val="tx1"/>
            </a:solidFill>
            <a:round/>
            <a:headEnd/>
            <a:tailEnd/>
          </a:ln>
          <a:effectLst/>
        </p:spPr>
        <p:txBody>
          <a:bodyPr wrap="none" anchor="ctr"/>
          <a:lstStyle/>
          <a:p>
            <a:endParaRPr lang="en-US"/>
          </a:p>
        </p:txBody>
      </p:sp>
      <p:sp>
        <p:nvSpPr>
          <p:cNvPr id="103439" name="Oval 15"/>
          <p:cNvSpPr>
            <a:spLocks noChangeArrowheads="1"/>
          </p:cNvSpPr>
          <p:nvPr/>
        </p:nvSpPr>
        <p:spPr bwMode="auto">
          <a:xfrm>
            <a:off x="4648200" y="3657600"/>
            <a:ext cx="685800" cy="609600"/>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103435" name="Text Box 11"/>
          <p:cNvSpPr txBox="1">
            <a:spLocks noChangeArrowheads="1"/>
          </p:cNvSpPr>
          <p:nvPr/>
        </p:nvSpPr>
        <p:spPr bwMode="auto">
          <a:xfrm>
            <a:off x="914400" y="3733800"/>
            <a:ext cx="5613400" cy="457200"/>
          </a:xfrm>
          <a:prstGeom prst="rect">
            <a:avLst/>
          </a:prstGeom>
          <a:noFill/>
          <a:ln w="12700">
            <a:noFill/>
            <a:miter lim="800000"/>
            <a:headEnd/>
            <a:tailEnd/>
          </a:ln>
          <a:effectLst/>
        </p:spPr>
        <p:txBody>
          <a:bodyPr wrap="none">
            <a:spAutoFit/>
          </a:bodyPr>
          <a:lstStyle/>
          <a:p>
            <a:r>
              <a:rPr lang="en-US"/>
              <a:t>Fossil Fuel                               CO</a:t>
            </a:r>
            <a:r>
              <a:rPr lang="en-US" baseline="-25000"/>
              <a:t>2      </a:t>
            </a:r>
            <a:r>
              <a:rPr lang="en-US"/>
              <a:t>+</a:t>
            </a:r>
            <a:r>
              <a:rPr lang="en-US" baseline="-25000"/>
              <a:t>    </a:t>
            </a:r>
            <a:r>
              <a:rPr lang="en-US"/>
              <a:t>4 ev</a:t>
            </a:r>
          </a:p>
        </p:txBody>
      </p:sp>
      <p:sp>
        <p:nvSpPr>
          <p:cNvPr id="103428" name="Text Box 4"/>
          <p:cNvSpPr txBox="1">
            <a:spLocks noChangeArrowheads="1"/>
          </p:cNvSpPr>
          <p:nvPr/>
        </p:nvSpPr>
        <p:spPr bwMode="auto">
          <a:xfrm>
            <a:off x="746125" y="1565275"/>
            <a:ext cx="5654675" cy="1187450"/>
          </a:xfrm>
          <a:prstGeom prst="rect">
            <a:avLst/>
          </a:prstGeom>
          <a:noFill/>
          <a:ln w="12700">
            <a:noFill/>
            <a:miter lim="800000"/>
            <a:headEnd/>
            <a:tailEnd/>
          </a:ln>
          <a:effectLst/>
        </p:spPr>
        <p:txBody>
          <a:bodyPr wrap="none">
            <a:spAutoFit/>
          </a:bodyPr>
          <a:lstStyle/>
          <a:p>
            <a:r>
              <a:rPr lang="en-US" baseline="30000"/>
              <a:t>235</a:t>
            </a:r>
            <a:r>
              <a:rPr lang="en-US"/>
              <a:t>U  + n  --&gt;  fission + 2 or 3 n  +  200 MeV</a:t>
            </a:r>
            <a:br>
              <a:rPr lang="en-US"/>
            </a:br>
            <a:r>
              <a:rPr lang="en-US"/>
              <a:t/>
            </a:r>
            <a:br>
              <a:rPr lang="en-US"/>
            </a:br>
            <a:endParaRPr lang="en-US"/>
          </a:p>
        </p:txBody>
      </p:sp>
      <p:sp>
        <p:nvSpPr>
          <p:cNvPr id="103429" name="AutoShape 5"/>
          <p:cNvSpPr>
            <a:spLocks noChangeArrowheads="1"/>
          </p:cNvSpPr>
          <p:nvPr/>
        </p:nvSpPr>
        <p:spPr bwMode="auto">
          <a:xfrm>
            <a:off x="4495800" y="2133600"/>
            <a:ext cx="1905000" cy="838200"/>
          </a:xfrm>
          <a:prstGeom prst="upArrowCallout">
            <a:avLst>
              <a:gd name="adj1" fmla="val 56818"/>
              <a:gd name="adj2" fmla="val 56818"/>
              <a:gd name="adj3" fmla="val 16667"/>
              <a:gd name="adj4" fmla="val 66667"/>
            </a:avLst>
          </a:prstGeom>
          <a:solidFill>
            <a:schemeClr val="accent1"/>
          </a:solidFill>
          <a:ln w="12700">
            <a:solidFill>
              <a:schemeClr val="tx1"/>
            </a:solidFill>
            <a:miter lim="800000"/>
            <a:headEnd/>
            <a:tailEnd/>
          </a:ln>
          <a:effectLst/>
        </p:spPr>
        <p:txBody>
          <a:bodyPr wrap="none" anchor="ctr"/>
          <a:lstStyle/>
          <a:p>
            <a:pPr algn="ctr"/>
            <a:endParaRPr lang="en-US"/>
          </a:p>
          <a:p>
            <a:pPr algn="ctr"/>
            <a:r>
              <a:rPr lang="en-US"/>
              <a:t>3.2 x 10</a:t>
            </a:r>
            <a:r>
              <a:rPr lang="en-US" baseline="30000"/>
              <a:t>-11</a:t>
            </a:r>
            <a:r>
              <a:rPr lang="en-US"/>
              <a:t> j</a:t>
            </a:r>
          </a:p>
          <a:p>
            <a:pPr algn="ctr"/>
            <a:endParaRPr lang="en-US"/>
          </a:p>
        </p:txBody>
      </p:sp>
      <p:sp>
        <p:nvSpPr>
          <p:cNvPr id="103437" name="Line 13"/>
          <p:cNvSpPr>
            <a:spLocks noChangeShapeType="1"/>
          </p:cNvSpPr>
          <p:nvPr/>
        </p:nvSpPr>
        <p:spPr bwMode="auto">
          <a:xfrm>
            <a:off x="2514600" y="3962400"/>
            <a:ext cx="1981200" cy="0"/>
          </a:xfrm>
          <a:prstGeom prst="line">
            <a:avLst/>
          </a:prstGeom>
          <a:noFill/>
          <a:ln w="12700">
            <a:solidFill>
              <a:schemeClr val="tx1"/>
            </a:solidFill>
            <a:round/>
            <a:headEnd/>
            <a:tailEnd type="triangle" w="med" len="med"/>
          </a:ln>
          <a:effectLst/>
        </p:spPr>
        <p:txBody>
          <a:bodyPr/>
          <a:lstStyle/>
          <a:p>
            <a:endParaRPr lang="en-US"/>
          </a:p>
        </p:txBody>
      </p:sp>
      <p:sp>
        <p:nvSpPr>
          <p:cNvPr id="103438" name="Text Box 14"/>
          <p:cNvSpPr txBox="1">
            <a:spLocks noChangeArrowheads="1"/>
          </p:cNvSpPr>
          <p:nvPr/>
        </p:nvSpPr>
        <p:spPr bwMode="auto">
          <a:xfrm>
            <a:off x="2743200" y="3581400"/>
            <a:ext cx="1604963" cy="457200"/>
          </a:xfrm>
          <a:prstGeom prst="rect">
            <a:avLst/>
          </a:prstGeom>
          <a:noFill/>
          <a:ln w="12700">
            <a:noFill/>
            <a:miter lim="800000"/>
            <a:headEnd/>
            <a:tailEnd/>
          </a:ln>
          <a:effectLst/>
        </p:spPr>
        <p:txBody>
          <a:bodyPr wrap="none">
            <a:spAutoFit/>
          </a:bodyPr>
          <a:lstStyle/>
          <a:p>
            <a:r>
              <a:rPr lang="en-US"/>
              <a:t>combustion</a:t>
            </a:r>
          </a:p>
        </p:txBody>
      </p:sp>
      <p:sp>
        <p:nvSpPr>
          <p:cNvPr id="103440" name="AutoShape 16"/>
          <p:cNvSpPr>
            <a:spLocks noChangeArrowheads="1"/>
          </p:cNvSpPr>
          <p:nvPr/>
        </p:nvSpPr>
        <p:spPr bwMode="auto">
          <a:xfrm>
            <a:off x="5029200" y="4267200"/>
            <a:ext cx="1752600" cy="1066800"/>
          </a:xfrm>
          <a:prstGeom prst="upArrowCallout">
            <a:avLst>
              <a:gd name="adj1" fmla="val 41071"/>
              <a:gd name="adj2" fmla="val 41071"/>
              <a:gd name="adj3" fmla="val 16667"/>
              <a:gd name="adj4" fmla="val 66667"/>
            </a:avLst>
          </a:prstGeom>
          <a:solidFill>
            <a:schemeClr val="accent1"/>
          </a:solidFill>
          <a:ln w="12700">
            <a:solidFill>
              <a:schemeClr val="tx1"/>
            </a:solidFill>
            <a:miter lim="800000"/>
            <a:headEnd/>
            <a:tailEnd/>
          </a:ln>
          <a:effectLst/>
        </p:spPr>
        <p:txBody>
          <a:bodyPr wrap="none" anchor="ctr"/>
          <a:lstStyle/>
          <a:p>
            <a:pPr algn="ctr"/>
            <a:r>
              <a:rPr lang="en-US"/>
              <a:t>6.5 x 10 </a:t>
            </a:r>
            <a:r>
              <a:rPr lang="en-US" baseline="30000"/>
              <a:t>-19</a:t>
            </a:r>
            <a:r>
              <a:rPr lang="en-US"/>
              <a:t> j</a:t>
            </a:r>
          </a:p>
        </p:txBody>
      </p:sp>
      <p:sp>
        <p:nvSpPr>
          <p:cNvPr id="103442" name="Text Box 18"/>
          <p:cNvSpPr txBox="1">
            <a:spLocks noChangeArrowheads="1"/>
          </p:cNvSpPr>
          <p:nvPr/>
        </p:nvSpPr>
        <p:spPr bwMode="auto">
          <a:xfrm>
            <a:off x="6537325" y="2403475"/>
            <a:ext cx="1833563" cy="457200"/>
          </a:xfrm>
          <a:prstGeom prst="rect">
            <a:avLst/>
          </a:prstGeom>
          <a:noFill/>
          <a:ln w="12700">
            <a:noFill/>
            <a:miter lim="800000"/>
            <a:headEnd/>
            <a:tailEnd/>
          </a:ln>
          <a:effectLst/>
        </p:spPr>
        <p:txBody>
          <a:bodyPr wrap="none">
            <a:spAutoFit/>
          </a:bodyPr>
          <a:lstStyle/>
          <a:p>
            <a:r>
              <a:rPr lang="en-US"/>
              <a:t>(per  U atom)</a:t>
            </a:r>
          </a:p>
        </p:txBody>
      </p:sp>
      <p:sp>
        <p:nvSpPr>
          <p:cNvPr id="103443" name="Text Box 19"/>
          <p:cNvSpPr txBox="1">
            <a:spLocks noChangeArrowheads="1"/>
          </p:cNvSpPr>
          <p:nvPr/>
        </p:nvSpPr>
        <p:spPr bwMode="auto">
          <a:xfrm>
            <a:off x="6972300" y="4724400"/>
            <a:ext cx="2171700" cy="457200"/>
          </a:xfrm>
          <a:prstGeom prst="rect">
            <a:avLst/>
          </a:prstGeom>
          <a:noFill/>
          <a:ln w="12700">
            <a:noFill/>
            <a:miter lim="800000"/>
            <a:headEnd/>
            <a:tailEnd/>
          </a:ln>
          <a:effectLst/>
        </p:spPr>
        <p:txBody>
          <a:bodyPr wrap="none">
            <a:spAutoFit/>
          </a:bodyPr>
          <a:lstStyle/>
          <a:p>
            <a:r>
              <a:rPr lang="en-US"/>
              <a:t>(per CO</a:t>
            </a:r>
            <a:r>
              <a:rPr lang="en-US" baseline="-25000"/>
              <a:t>2 </a:t>
            </a:r>
            <a:r>
              <a:rPr lang="en-US"/>
              <a:t>molec)</a:t>
            </a:r>
          </a:p>
        </p:txBody>
      </p:sp>
      <p:sp>
        <p:nvSpPr>
          <p:cNvPr id="103444" name="Rectangle 20"/>
          <p:cNvSpPr>
            <a:spLocks noChangeArrowheads="1"/>
          </p:cNvSpPr>
          <p:nvPr/>
        </p:nvSpPr>
        <p:spPr bwMode="auto">
          <a:xfrm>
            <a:off x="685800" y="304800"/>
            <a:ext cx="7772400" cy="1143000"/>
          </a:xfrm>
          <a:prstGeom prst="rect">
            <a:avLst/>
          </a:prstGeom>
          <a:noFill/>
          <a:ln w="12700">
            <a:noFill/>
            <a:miter lim="800000"/>
            <a:headEnd/>
            <a:tailEnd/>
          </a:ln>
          <a:effectLst/>
        </p:spPr>
        <p:txBody>
          <a:bodyPr lIns="90488" tIns="44450" rIns="90488" bIns="44450" anchor="ctr"/>
          <a:lstStyle/>
          <a:p>
            <a:pPr algn="ctr"/>
            <a:r>
              <a:rPr lang="en-US" sz="4400" b="1" dirty="0">
                <a:solidFill>
                  <a:schemeClr val="accent2">
                    <a:lumMod val="50000"/>
                  </a:schemeClr>
                </a:solidFill>
              </a:rPr>
              <a:t>Energy Released By A Fission</a:t>
            </a:r>
            <a:endParaRPr lang="en-US" sz="3200" b="1" dirty="0">
              <a:solidFill>
                <a:schemeClr val="accent2">
                  <a:lumMod val="50000"/>
                </a:schemeClr>
              </a:solidFill>
            </a:endParaRPr>
          </a:p>
        </p:txBody>
      </p:sp>
      <p:sp>
        <p:nvSpPr>
          <p:cNvPr id="103445" name="AutoShape 21"/>
          <p:cNvSpPr>
            <a:spLocks noChangeArrowheads="1"/>
          </p:cNvSpPr>
          <p:nvPr/>
        </p:nvSpPr>
        <p:spPr bwMode="auto">
          <a:xfrm>
            <a:off x="1447800" y="1905000"/>
            <a:ext cx="3352800" cy="1752600"/>
          </a:xfrm>
          <a:prstGeom prst="irregularSeal2">
            <a:avLst/>
          </a:prstGeom>
          <a:solidFill>
            <a:srgbClr val="EDFC62"/>
          </a:solidFill>
          <a:ln w="12700">
            <a:solidFill>
              <a:schemeClr val="tx1"/>
            </a:solidFill>
            <a:miter lim="800000"/>
            <a:headEnd/>
            <a:tailEnd/>
          </a:ln>
          <a:effectLst/>
        </p:spPr>
        <p:txBody>
          <a:bodyPr wrap="none" anchor="ctr"/>
          <a:lstStyle/>
          <a:p>
            <a:pPr algn="ctr"/>
            <a:r>
              <a:rPr lang="en-US" sz="2000"/>
              <a:t>50,000,000 times</a:t>
            </a:r>
          </a:p>
          <a:p>
            <a:pPr algn="ctr"/>
            <a:r>
              <a:rPr lang="en-US" sz="2000"/>
              <a:t>more energy</a:t>
            </a:r>
          </a:p>
        </p:txBody>
      </p:sp>
      <p:sp>
        <p:nvSpPr>
          <p:cNvPr id="103447" name="Text Box 23"/>
          <p:cNvSpPr txBox="1">
            <a:spLocks noChangeArrowheads="1"/>
          </p:cNvSpPr>
          <p:nvPr/>
        </p:nvSpPr>
        <p:spPr bwMode="auto">
          <a:xfrm>
            <a:off x="441325" y="5957888"/>
            <a:ext cx="4933950" cy="396875"/>
          </a:xfrm>
          <a:prstGeom prst="rect">
            <a:avLst/>
          </a:prstGeom>
          <a:noFill/>
          <a:ln w="12700">
            <a:noFill/>
            <a:miter lim="800000"/>
            <a:headEnd/>
            <a:tailEnd/>
          </a:ln>
          <a:effectLst/>
        </p:spPr>
        <p:txBody>
          <a:bodyPr wrap="none">
            <a:spAutoFit/>
          </a:bodyPr>
          <a:lstStyle/>
          <a:p>
            <a:r>
              <a:rPr lang="en-US" sz="2000"/>
              <a:t>1MeV (million electron volts) = 1.609 x 10</a:t>
            </a:r>
            <a:r>
              <a:rPr lang="en-US" sz="2000" baseline="30000"/>
              <a:t>-13</a:t>
            </a:r>
            <a:r>
              <a:rPr lang="en-US" sz="2000"/>
              <a:t> 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34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4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4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4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34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4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34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34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34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34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34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34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103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0" grpId="0" animBg="1"/>
      <p:bldP spid="103439" grpId="0" animBg="1"/>
      <p:bldP spid="103435" grpId="0"/>
      <p:bldP spid="103428" grpId="0"/>
      <p:bldP spid="103429" grpId="0" animBg="1"/>
      <p:bldP spid="103437" grpId="0" animBg="1"/>
      <p:bldP spid="103438" grpId="0"/>
      <p:bldP spid="103440" grpId="0" animBg="1"/>
      <p:bldP spid="103442" grpId="0"/>
      <p:bldP spid="103443" grpId="0"/>
      <p:bldP spid="103445" grpId="0" animBg="1"/>
      <p:bldP spid="103445" grpId="1" animBg="1"/>
      <p:bldP spid="1034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228600"/>
            <a:ext cx="7772400" cy="838200"/>
          </a:xfrm>
        </p:spPr>
        <p:txBody>
          <a:bodyPr/>
          <a:lstStyle/>
          <a:p>
            <a:pPr algn="ctr"/>
            <a:r>
              <a:rPr lang="en-US" b="1" dirty="0">
                <a:solidFill>
                  <a:schemeClr val="accent2">
                    <a:lumMod val="50000"/>
                  </a:schemeClr>
                </a:solidFill>
              </a:rPr>
              <a:t>The Fission of U-235</a:t>
            </a:r>
          </a:p>
        </p:txBody>
      </p:sp>
      <p:graphicFrame>
        <p:nvGraphicFramePr>
          <p:cNvPr id="17411" name="Object 3"/>
          <p:cNvGraphicFramePr>
            <a:graphicFrameLocks noGrp="1" noChangeAspect="1"/>
          </p:cNvGraphicFramePr>
          <p:nvPr>
            <p:ph idx="1"/>
            <p:extLst>
              <p:ext uri="{D42A27DB-BD31-4B8C-83A1-F6EECF244321}">
                <p14:modId xmlns:p14="http://schemas.microsoft.com/office/powerpoint/2010/main" val="1550390032"/>
              </p:ext>
            </p:extLst>
          </p:nvPr>
        </p:nvGraphicFramePr>
        <p:xfrm>
          <a:off x="533400" y="1524000"/>
          <a:ext cx="7772399" cy="4800600"/>
        </p:xfrm>
        <a:graphic>
          <a:graphicData uri="http://schemas.openxmlformats.org/presentationml/2006/ole">
            <mc:AlternateContent xmlns:mc="http://schemas.openxmlformats.org/markup-compatibility/2006">
              <mc:Choice xmlns:v="urn:schemas-microsoft-com:vml" Requires="v">
                <p:oleObj spid="_x0000_s2063" name="Photo Editor Photo" r:id="rId4" imgW="5885714" imgH="3238952" progId="MSPhotoEd.3">
                  <p:embed/>
                </p:oleObj>
              </mc:Choice>
              <mc:Fallback>
                <p:oleObj name="Photo Editor Photo" r:id="rId4" imgW="5885714" imgH="3238952" progId="MSPhotoEd.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24000"/>
                        <a:ext cx="7772399" cy="480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228600"/>
            <a:ext cx="7772400" cy="1143000"/>
          </a:xfrm>
          <a:noFill/>
          <a:ln/>
        </p:spPr>
        <p:txBody>
          <a:bodyPr/>
          <a:lstStyle/>
          <a:p>
            <a:pPr algn="ctr"/>
            <a:r>
              <a:rPr lang="en-US" b="1" dirty="0">
                <a:solidFill>
                  <a:schemeClr val="accent2">
                    <a:lumMod val="50000"/>
                  </a:schemeClr>
                </a:solidFill>
              </a:rPr>
              <a:t>Nuclear Chain Reaction</a:t>
            </a:r>
          </a:p>
        </p:txBody>
      </p:sp>
      <p:graphicFrame>
        <p:nvGraphicFramePr>
          <p:cNvPr id="13315" name="Object 3"/>
          <p:cNvGraphicFramePr>
            <a:graphicFrameLocks noGrp="1" noChangeAspect="1"/>
          </p:cNvGraphicFramePr>
          <p:nvPr>
            <p:ph idx="1"/>
          </p:nvPr>
        </p:nvGraphicFramePr>
        <p:xfrm>
          <a:off x="762000" y="1524000"/>
          <a:ext cx="6988175" cy="4953000"/>
        </p:xfrm>
        <a:graphic>
          <a:graphicData uri="http://schemas.openxmlformats.org/presentationml/2006/ole">
            <mc:AlternateContent xmlns:mc="http://schemas.openxmlformats.org/markup-compatibility/2006">
              <mc:Choice xmlns:v="urn:schemas-microsoft-com:vml" Requires="v">
                <p:oleObj spid="_x0000_s3086" name="Photo Editor Photo" r:id="rId4" imgW="2591162" imgH="1733333" progId="MSPhotoEd.3">
                  <p:embed/>
                </p:oleObj>
              </mc:Choice>
              <mc:Fallback>
                <p:oleObj name="Photo Editor Photo" r:id="rId4" imgW="2591162" imgH="1733333" progId="MSPhotoEd.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524000"/>
                        <a:ext cx="69881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13317" name="Line 5"/>
          <p:cNvSpPr>
            <a:spLocks noChangeShapeType="1"/>
          </p:cNvSpPr>
          <p:nvPr/>
        </p:nvSpPr>
        <p:spPr bwMode="auto">
          <a:xfrm flipV="1">
            <a:off x="3581400" y="4419600"/>
            <a:ext cx="914400" cy="762000"/>
          </a:xfrm>
          <a:prstGeom prst="line">
            <a:avLst/>
          </a:prstGeom>
          <a:noFill/>
          <a:ln w="57150">
            <a:solidFill>
              <a:srgbClr val="006600"/>
            </a:solidFill>
            <a:round/>
            <a:headEnd/>
            <a:tailEnd type="triangle" w="med" len="med"/>
          </a:ln>
          <a:effectLst/>
        </p:spPr>
        <p:txBody>
          <a:bodyPr/>
          <a:lstStyle/>
          <a:p>
            <a:endParaRPr lang="en-US"/>
          </a:p>
        </p:txBody>
      </p:sp>
      <p:sp>
        <p:nvSpPr>
          <p:cNvPr id="13318" name="Text Box 6"/>
          <p:cNvSpPr txBox="1">
            <a:spLocks noChangeArrowheads="1"/>
          </p:cNvSpPr>
          <p:nvPr/>
        </p:nvSpPr>
        <p:spPr bwMode="auto">
          <a:xfrm>
            <a:off x="2041525" y="5119688"/>
            <a:ext cx="3833813" cy="396875"/>
          </a:xfrm>
          <a:prstGeom prst="rect">
            <a:avLst/>
          </a:prstGeom>
          <a:noFill/>
          <a:ln w="12700">
            <a:noFill/>
            <a:miter lim="800000"/>
            <a:headEnd/>
            <a:tailEnd/>
          </a:ln>
          <a:effectLst/>
        </p:spPr>
        <p:txBody>
          <a:bodyPr wrap="none">
            <a:spAutoFit/>
          </a:bodyPr>
          <a:lstStyle/>
          <a:p>
            <a:r>
              <a:rPr lang="en-US" sz="2000" b="1">
                <a:solidFill>
                  <a:srgbClr val="006600"/>
                </a:solidFill>
              </a:rPr>
              <a:t># fissions double every generation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ChangeArrowheads="1"/>
          </p:cNvSpPr>
          <p:nvPr/>
        </p:nvSpPr>
        <p:spPr bwMode="auto">
          <a:xfrm>
            <a:off x="685800" y="609600"/>
            <a:ext cx="7772400" cy="1143000"/>
          </a:xfrm>
          <a:prstGeom prst="rect">
            <a:avLst/>
          </a:prstGeom>
          <a:noFill/>
          <a:ln w="12700">
            <a:noFill/>
            <a:miter lim="800000"/>
            <a:headEnd/>
            <a:tailEnd/>
          </a:ln>
          <a:effectLst/>
        </p:spPr>
        <p:txBody>
          <a:bodyPr lIns="90488" tIns="44450" rIns="90488" bIns="44450" anchor="ctr"/>
          <a:lstStyle/>
          <a:p>
            <a:pPr algn="ctr"/>
            <a:r>
              <a:rPr lang="en-US" sz="4400" b="1" dirty="0">
                <a:solidFill>
                  <a:schemeClr val="accent2">
                    <a:lumMod val="50000"/>
                  </a:schemeClr>
                </a:solidFill>
              </a:rPr>
              <a:t>Nuclear Chain Reactions</a:t>
            </a:r>
          </a:p>
        </p:txBody>
      </p:sp>
      <p:sp>
        <p:nvSpPr>
          <p:cNvPr id="104453" name="AutoShape 5"/>
          <p:cNvSpPr>
            <a:spLocks noChangeArrowheads="1"/>
          </p:cNvSpPr>
          <p:nvPr/>
        </p:nvSpPr>
        <p:spPr bwMode="auto">
          <a:xfrm>
            <a:off x="914400" y="1981200"/>
            <a:ext cx="3733800" cy="1676400"/>
          </a:xfrm>
          <a:prstGeom prst="rightArrowCallout">
            <a:avLst>
              <a:gd name="adj1" fmla="val 25000"/>
              <a:gd name="adj2" fmla="val 25000"/>
              <a:gd name="adj3" fmla="val 37121"/>
              <a:gd name="adj4" fmla="val 66667"/>
            </a:avLst>
          </a:prstGeom>
          <a:noFill/>
          <a:ln w="28575">
            <a:solidFill>
              <a:schemeClr val="hlink"/>
            </a:solidFill>
            <a:miter lim="800000"/>
            <a:headEnd/>
            <a:tailEnd/>
          </a:ln>
          <a:effectLst/>
        </p:spPr>
        <p:txBody>
          <a:bodyPr wrap="none" anchor="ctr"/>
          <a:lstStyle/>
          <a:p>
            <a:endParaRPr lang="en-US"/>
          </a:p>
        </p:txBody>
      </p:sp>
      <p:sp>
        <p:nvSpPr>
          <p:cNvPr id="104454" name="AutoShape 6"/>
          <p:cNvSpPr>
            <a:spLocks noChangeArrowheads="1"/>
          </p:cNvSpPr>
          <p:nvPr/>
        </p:nvSpPr>
        <p:spPr bwMode="auto">
          <a:xfrm>
            <a:off x="914400" y="4191000"/>
            <a:ext cx="3733800" cy="1676400"/>
          </a:xfrm>
          <a:prstGeom prst="rightArrowCallout">
            <a:avLst>
              <a:gd name="adj1" fmla="val 25000"/>
              <a:gd name="adj2" fmla="val 25000"/>
              <a:gd name="adj3" fmla="val 37121"/>
              <a:gd name="adj4" fmla="val 66667"/>
            </a:avLst>
          </a:prstGeom>
          <a:noFill/>
          <a:ln w="28575">
            <a:solidFill>
              <a:srgbClr val="6600CC"/>
            </a:solidFill>
            <a:miter lim="800000"/>
            <a:headEnd/>
            <a:tailEnd/>
          </a:ln>
          <a:effectLst/>
        </p:spPr>
        <p:txBody>
          <a:bodyPr wrap="none" anchor="ctr"/>
          <a:lstStyle/>
          <a:p>
            <a:endParaRPr lang="en-US"/>
          </a:p>
        </p:txBody>
      </p:sp>
      <p:sp>
        <p:nvSpPr>
          <p:cNvPr id="104455" name="Text Box 7"/>
          <p:cNvSpPr txBox="1">
            <a:spLocks noChangeArrowheads="1"/>
          </p:cNvSpPr>
          <p:nvPr/>
        </p:nvSpPr>
        <p:spPr bwMode="auto">
          <a:xfrm>
            <a:off x="1066800" y="2362200"/>
            <a:ext cx="2068513" cy="822325"/>
          </a:xfrm>
          <a:prstGeom prst="rect">
            <a:avLst/>
          </a:prstGeom>
          <a:noFill/>
          <a:ln w="12700">
            <a:noFill/>
            <a:miter lim="800000"/>
            <a:headEnd/>
            <a:tailEnd/>
          </a:ln>
          <a:effectLst/>
        </p:spPr>
        <p:txBody>
          <a:bodyPr wrap="none">
            <a:spAutoFit/>
          </a:bodyPr>
          <a:lstStyle/>
          <a:p>
            <a:r>
              <a:rPr lang="en-US">
                <a:solidFill>
                  <a:schemeClr val="hlink"/>
                </a:solidFill>
              </a:rPr>
              <a:t>Uncontrolled</a:t>
            </a:r>
          </a:p>
          <a:p>
            <a:r>
              <a:rPr lang="en-US">
                <a:solidFill>
                  <a:schemeClr val="hlink"/>
                </a:solidFill>
              </a:rPr>
              <a:t>Chain Reaction</a:t>
            </a:r>
          </a:p>
        </p:txBody>
      </p:sp>
      <p:sp>
        <p:nvSpPr>
          <p:cNvPr id="104456" name="Text Box 8"/>
          <p:cNvSpPr txBox="1">
            <a:spLocks noChangeArrowheads="1"/>
          </p:cNvSpPr>
          <p:nvPr/>
        </p:nvSpPr>
        <p:spPr bwMode="auto">
          <a:xfrm>
            <a:off x="1143000" y="4648200"/>
            <a:ext cx="2068513" cy="822325"/>
          </a:xfrm>
          <a:prstGeom prst="rect">
            <a:avLst/>
          </a:prstGeom>
          <a:noFill/>
          <a:ln w="12700">
            <a:noFill/>
            <a:miter lim="800000"/>
            <a:headEnd/>
            <a:tailEnd/>
          </a:ln>
          <a:effectLst/>
        </p:spPr>
        <p:txBody>
          <a:bodyPr wrap="none">
            <a:spAutoFit/>
          </a:bodyPr>
          <a:lstStyle/>
          <a:p>
            <a:r>
              <a:rPr lang="en-US">
                <a:solidFill>
                  <a:srgbClr val="6600CC"/>
                </a:solidFill>
              </a:rPr>
              <a:t>Controlled</a:t>
            </a:r>
          </a:p>
          <a:p>
            <a:r>
              <a:rPr lang="en-US">
                <a:solidFill>
                  <a:srgbClr val="6600CC"/>
                </a:solidFill>
              </a:rPr>
              <a:t>Chain Reaction</a:t>
            </a:r>
          </a:p>
        </p:txBody>
      </p:sp>
      <p:sp>
        <p:nvSpPr>
          <p:cNvPr id="104457" name="AutoShape 9"/>
          <p:cNvSpPr>
            <a:spLocks noChangeArrowheads="1"/>
          </p:cNvSpPr>
          <p:nvPr/>
        </p:nvSpPr>
        <p:spPr bwMode="auto">
          <a:xfrm>
            <a:off x="5486400" y="1600200"/>
            <a:ext cx="2971800" cy="2133600"/>
          </a:xfrm>
          <a:prstGeom prst="irregularSeal2">
            <a:avLst/>
          </a:prstGeom>
          <a:solidFill>
            <a:srgbClr val="F6792C"/>
          </a:solidFill>
          <a:ln w="12700">
            <a:solidFill>
              <a:schemeClr val="tx1"/>
            </a:solidFill>
            <a:miter lim="800000"/>
            <a:headEnd/>
            <a:tailEnd/>
          </a:ln>
          <a:effectLst/>
        </p:spPr>
        <p:txBody>
          <a:bodyPr wrap="none" anchor="ctr"/>
          <a:lstStyle/>
          <a:p>
            <a:pPr algn="ctr"/>
            <a:r>
              <a:rPr lang="en-US"/>
              <a:t>Bombs</a:t>
            </a:r>
          </a:p>
        </p:txBody>
      </p:sp>
      <p:sp>
        <p:nvSpPr>
          <p:cNvPr id="104459" name="AutoShape 11"/>
          <p:cNvSpPr>
            <a:spLocks noChangeArrowheads="1"/>
          </p:cNvSpPr>
          <p:nvPr/>
        </p:nvSpPr>
        <p:spPr bwMode="auto">
          <a:xfrm>
            <a:off x="5029200" y="4191000"/>
            <a:ext cx="3733800" cy="2209800"/>
          </a:xfrm>
          <a:prstGeom prst="lightningBolt">
            <a:avLst/>
          </a:prstGeom>
          <a:solidFill>
            <a:srgbClr val="EDFC62"/>
          </a:solidFill>
          <a:ln w="12700">
            <a:solidFill>
              <a:schemeClr val="tx1"/>
            </a:solidFill>
            <a:miter lim="800000"/>
            <a:headEnd/>
            <a:tailEnd/>
          </a:ln>
          <a:effectLst/>
        </p:spPr>
        <p:txBody>
          <a:bodyPr wrap="none" anchor="ctr"/>
          <a:lstStyle/>
          <a:p>
            <a:pPr algn="ctr"/>
            <a:endParaRPr lang="en-US" b="1"/>
          </a:p>
        </p:txBody>
      </p:sp>
      <p:sp>
        <p:nvSpPr>
          <p:cNvPr id="104460" name="Text Box 12"/>
          <p:cNvSpPr txBox="1">
            <a:spLocks noChangeArrowheads="1"/>
          </p:cNvSpPr>
          <p:nvPr/>
        </p:nvSpPr>
        <p:spPr bwMode="auto">
          <a:xfrm>
            <a:off x="5775325" y="4460875"/>
            <a:ext cx="1063625" cy="457200"/>
          </a:xfrm>
          <a:prstGeom prst="rect">
            <a:avLst/>
          </a:prstGeom>
          <a:noFill/>
          <a:ln w="12700">
            <a:noFill/>
            <a:miter lim="800000"/>
            <a:headEnd/>
            <a:tailEnd/>
          </a:ln>
          <a:effectLst/>
        </p:spPr>
        <p:txBody>
          <a:bodyPr wrap="none">
            <a:spAutoFit/>
          </a:bodyPr>
          <a:lstStyle/>
          <a:p>
            <a:r>
              <a:rPr lang="en-US"/>
              <a:t>Energy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914400"/>
          </a:xfrm>
        </p:spPr>
        <p:txBody>
          <a:bodyPr/>
          <a:lstStyle/>
          <a:p>
            <a:r>
              <a:rPr lang="en-US" b="1" dirty="0" smtClean="0"/>
              <a:t>Radioactivity:</a:t>
            </a:r>
            <a:endParaRPr lang="en-US" dirty="0"/>
          </a:p>
        </p:txBody>
      </p:sp>
      <p:sp>
        <p:nvSpPr>
          <p:cNvPr id="3" name="Content Placeholder 2"/>
          <p:cNvSpPr>
            <a:spLocks noGrp="1"/>
          </p:cNvSpPr>
          <p:nvPr>
            <p:ph idx="1"/>
          </p:nvPr>
        </p:nvSpPr>
        <p:spPr>
          <a:xfrm>
            <a:off x="468573" y="1219200"/>
            <a:ext cx="7467600" cy="4873752"/>
          </a:xfrm>
        </p:spPr>
        <p:txBody>
          <a:bodyPr>
            <a:noAutofit/>
          </a:bodyPr>
          <a:lstStyle/>
          <a:p>
            <a:pPr algn="just"/>
            <a:r>
              <a:rPr lang="en-US" sz="2000" b="1" dirty="0">
                <a:latin typeface="Times New Roman" panose="02020603050405020304" pitchFamily="18" charset="0"/>
                <a:cs typeface="Times New Roman" panose="02020603050405020304" pitchFamily="18" charset="0"/>
              </a:rPr>
              <a:t>Alpha particle,</a:t>
            </a:r>
            <a:r>
              <a:rPr lang="el-GR" sz="2000" b="1" dirty="0">
                <a:latin typeface="Times New Roman" panose="02020603050405020304" pitchFamily="18" charset="0"/>
                <a:cs typeface="Times New Roman" panose="02020603050405020304" pitchFamily="18" charset="0"/>
              </a:rPr>
              <a:t>α</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 alpha particle is a radioactive particle that is made up of two protons and two neutrons. It is a helium nucleus: that is a helium atom without electrons. Radioactive elements give out alpha particles when they go through a kind of radioactive decay, known as alpha decay. Velocity of alpha particle is 1/10</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of the speed of light.</a:t>
            </a:r>
          </a:p>
          <a:p>
            <a:pPr algn="just"/>
            <a:r>
              <a:rPr lang="en-US" sz="2000" b="1" dirty="0">
                <a:latin typeface="Times New Roman" panose="02020603050405020304" pitchFamily="18" charset="0"/>
                <a:cs typeface="Times New Roman" panose="02020603050405020304" pitchFamily="18" charset="0"/>
              </a:rPr>
              <a:t>Beta particle,</a:t>
            </a:r>
            <a:r>
              <a:rPr lang="el-GR" sz="2000" b="1" dirty="0">
                <a:latin typeface="Times New Roman" panose="02020603050405020304" pitchFamily="18" charset="0"/>
                <a:cs typeface="Times New Roman" panose="02020603050405020304" pitchFamily="18" charset="0"/>
              </a:rPr>
              <a:t>β</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beta particle, also called beta ray or beta radiation, is a high-energy, high-speed </a:t>
            </a:r>
            <a:r>
              <a:rPr lang="en-US" sz="2000" dirty="0" smtClean="0">
                <a:latin typeface="Times New Roman" panose="02020603050405020304" pitchFamily="18" charset="0"/>
                <a:cs typeface="Times New Roman" panose="02020603050405020304" pitchFamily="18" charset="0"/>
              </a:rPr>
              <a:t>electron or positron emitted </a:t>
            </a:r>
            <a:r>
              <a:rPr lang="en-US" sz="2000" dirty="0">
                <a:latin typeface="Times New Roman" panose="02020603050405020304" pitchFamily="18" charset="0"/>
                <a:cs typeface="Times New Roman" panose="02020603050405020304" pitchFamily="18" charset="0"/>
              </a:rPr>
              <a:t>by the radioactive decay of an atomic nucleus during the process of beta decay. There are two forms of beta decay, β</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decay and β</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decay, which produce electrons and </a:t>
            </a:r>
            <a:r>
              <a:rPr lang="en-US" sz="2000" dirty="0" smtClean="0">
                <a:latin typeface="Times New Roman" panose="02020603050405020304" pitchFamily="18" charset="0"/>
                <a:cs typeface="Times New Roman" panose="02020603050405020304" pitchFamily="18" charset="0"/>
              </a:rPr>
              <a:t>positron respectively.</a:t>
            </a:r>
          </a:p>
          <a:p>
            <a:pPr algn="just"/>
            <a:r>
              <a:rPr lang="en-US" sz="2000" b="1" dirty="0" smtClean="0">
                <a:latin typeface="Times New Roman" panose="02020603050405020304" pitchFamily="18" charset="0"/>
                <a:cs typeface="Times New Roman" panose="02020603050405020304" pitchFamily="18" charset="0"/>
              </a:rPr>
              <a:t>Gamma </a:t>
            </a:r>
            <a:r>
              <a:rPr lang="en-US" sz="2000" b="1" dirty="0">
                <a:latin typeface="Times New Roman" panose="02020603050405020304" pitchFamily="18" charset="0"/>
                <a:cs typeface="Times New Roman" panose="02020603050405020304" pitchFamily="18" charset="0"/>
              </a:rPr>
              <a:t>particle,</a:t>
            </a:r>
            <a:r>
              <a:rPr lang="el-GR" sz="2000" b="1" dirty="0">
                <a:latin typeface="Times New Roman" panose="02020603050405020304" pitchFamily="18" charset="0"/>
                <a:cs typeface="Times New Roman" panose="02020603050405020304" pitchFamily="18" charset="0"/>
              </a:rPr>
              <a:t>ϒ</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gamma ray or gamma radiation, is a penetrating electromagnetic radiation arising from the radioactive decay of atomic nuclei. It consists of the shortest wavelength electromagnetic waves and so imparts the highest photon energy.</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4764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Half-Life</a:t>
            </a:r>
            <a:r>
              <a:rPr lang="en-US" b="1" dirty="0"/>
              <a:t/>
            </a:r>
            <a:br>
              <a:rPr lang="en-US" b="1" dirty="0"/>
            </a:br>
            <a:endParaRPr lang="en-US" dirty="0"/>
          </a:p>
        </p:txBody>
      </p:sp>
      <p:sp>
        <p:nvSpPr>
          <p:cNvPr id="3" name="Content Placeholder 2"/>
          <p:cNvSpPr>
            <a:spLocks noGrp="1"/>
          </p:cNvSpPr>
          <p:nvPr>
            <p:ph idx="1"/>
          </p:nvPr>
        </p:nvSpPr>
        <p:spPr/>
        <p:txBody>
          <a:bodyPr>
            <a:normAutofit fontScale="92500" lnSpcReduction="20000"/>
          </a:bodyPr>
          <a:lstStyle/>
          <a:p>
            <a:r>
              <a:rPr lang="en-US" b="1" dirty="0"/>
              <a:t>Half-life T</a:t>
            </a:r>
            <a:r>
              <a:rPr lang="en-US" b="1" baseline="-25000" dirty="0"/>
              <a:t>1/2</a:t>
            </a:r>
            <a:r>
              <a:rPr lang="en-US" b="1" dirty="0"/>
              <a:t> </a:t>
            </a:r>
            <a:r>
              <a:rPr lang="en-US" b="1" dirty="0" smtClean="0"/>
              <a:t>: </a:t>
            </a:r>
            <a:r>
              <a:rPr lang="en-US" dirty="0"/>
              <a:t>the time at </a:t>
            </a:r>
            <a:r>
              <a:rPr lang="en-US" dirty="0" smtClean="0"/>
              <a:t>which </a:t>
            </a:r>
            <a:r>
              <a:rPr lang="en-US" dirty="0"/>
              <a:t>N </a:t>
            </a:r>
            <a:r>
              <a:rPr lang="en-US" dirty="0" smtClean="0"/>
              <a:t>is </a:t>
            </a:r>
            <a:r>
              <a:rPr lang="en-US" dirty="0"/>
              <a:t>reduced to half of </a:t>
            </a:r>
            <a:r>
              <a:rPr lang="en-US" dirty="0" smtClean="0"/>
              <a:t>its </a:t>
            </a:r>
            <a:r>
              <a:rPr lang="en-US" dirty="0"/>
              <a:t>initial </a:t>
            </a:r>
            <a:r>
              <a:rPr lang="en-US" dirty="0" smtClean="0"/>
              <a:t>value.</a:t>
            </a:r>
          </a:p>
          <a:p>
            <a:r>
              <a:rPr lang="en-US" dirty="0" smtClean="0"/>
              <a:t>To calculate the value of half-life, we will use equation (4),</a:t>
            </a:r>
          </a:p>
          <a:p>
            <a:pPr marL="0" indent="0">
              <a:buNone/>
            </a:pPr>
            <a:r>
              <a:rPr lang="en-US" dirty="0" smtClean="0"/>
              <a:t>   N(t</a:t>
            </a:r>
            <a:r>
              <a:rPr lang="en-US" dirty="0"/>
              <a:t>) = N</a:t>
            </a:r>
            <a:r>
              <a:rPr lang="en-US" baseline="-25000" dirty="0"/>
              <a:t>0</a:t>
            </a:r>
            <a:r>
              <a:rPr lang="en-US" dirty="0"/>
              <a:t>e</a:t>
            </a:r>
            <a:r>
              <a:rPr lang="en-US" baseline="30000" dirty="0"/>
              <a:t>– </a:t>
            </a:r>
            <a:r>
              <a:rPr lang="en-US" baseline="30000" dirty="0" err="1"/>
              <a:t>λt</a:t>
            </a:r>
            <a:r>
              <a:rPr lang="en-US" dirty="0"/>
              <a:t> </a:t>
            </a:r>
            <a:endParaRPr lang="en-US" dirty="0" smtClean="0"/>
          </a:p>
          <a:p>
            <a:r>
              <a:rPr lang="en-US" dirty="0" smtClean="0"/>
              <a:t>At half-life, T=</a:t>
            </a:r>
            <a:r>
              <a:rPr lang="en-US" dirty="0"/>
              <a:t>T</a:t>
            </a:r>
            <a:r>
              <a:rPr lang="en-US" baseline="-25000" dirty="0"/>
              <a:t>1/2</a:t>
            </a:r>
            <a:r>
              <a:rPr lang="en-US" dirty="0"/>
              <a:t> </a:t>
            </a:r>
            <a:r>
              <a:rPr lang="en-US" dirty="0" smtClean="0"/>
              <a:t> and N=N</a:t>
            </a:r>
            <a:r>
              <a:rPr lang="en-US" baseline="-25000" dirty="0" smtClean="0"/>
              <a:t>0</a:t>
            </a:r>
            <a:r>
              <a:rPr lang="en-US" dirty="0" smtClean="0"/>
              <a:t> /2</a:t>
            </a:r>
          </a:p>
          <a:p>
            <a:pPr marL="0" indent="0">
              <a:buNone/>
            </a:pPr>
            <a:r>
              <a:rPr lang="en-US" dirty="0"/>
              <a:t> </a:t>
            </a:r>
            <a:r>
              <a:rPr lang="en-US" dirty="0" smtClean="0"/>
              <a:t>  So, N/N</a:t>
            </a:r>
            <a:r>
              <a:rPr lang="en-US" baseline="-25000" dirty="0" smtClean="0"/>
              <a:t>0 </a:t>
            </a:r>
            <a:r>
              <a:rPr lang="en-US" dirty="0" smtClean="0"/>
              <a:t> =</a:t>
            </a:r>
            <a:r>
              <a:rPr lang="en-US" dirty="0"/>
              <a:t> </a:t>
            </a:r>
            <a:r>
              <a:rPr lang="en-US" dirty="0" smtClean="0"/>
              <a:t>e</a:t>
            </a:r>
            <a:r>
              <a:rPr lang="en-US" baseline="30000" dirty="0"/>
              <a:t>– </a:t>
            </a:r>
            <a:r>
              <a:rPr lang="en-US" baseline="30000" dirty="0" smtClean="0"/>
              <a:t>λt</a:t>
            </a:r>
            <a:r>
              <a:rPr lang="en-US" sz="1050" baseline="30000" dirty="0"/>
              <a:t>1/2</a:t>
            </a:r>
            <a:r>
              <a:rPr lang="en-US" dirty="0" smtClean="0"/>
              <a:t> </a:t>
            </a:r>
          </a:p>
          <a:p>
            <a:pPr marL="0" indent="0">
              <a:buNone/>
            </a:pPr>
            <a:r>
              <a:rPr lang="en-US" dirty="0" smtClean="0"/>
              <a:t>   0.5= </a:t>
            </a:r>
            <a:r>
              <a:rPr lang="en-US" dirty="0"/>
              <a:t>e</a:t>
            </a:r>
            <a:r>
              <a:rPr lang="en-US" baseline="30000" dirty="0"/>
              <a:t>– λt</a:t>
            </a:r>
            <a:r>
              <a:rPr lang="en-US" sz="1050" baseline="30000" dirty="0"/>
              <a:t>1/2</a:t>
            </a:r>
            <a:r>
              <a:rPr lang="en-US" dirty="0"/>
              <a:t> </a:t>
            </a:r>
            <a:endParaRPr lang="en-US" dirty="0" smtClean="0"/>
          </a:p>
          <a:p>
            <a:pPr marL="0" indent="0">
              <a:buNone/>
            </a:pPr>
            <a:r>
              <a:rPr lang="en-US" dirty="0" smtClean="0"/>
              <a:t>   So, we get,T</a:t>
            </a:r>
            <a:r>
              <a:rPr lang="en-US" baseline="-25000" dirty="0" smtClean="0"/>
              <a:t>1/2</a:t>
            </a:r>
            <a:r>
              <a:rPr lang="en-US" dirty="0"/>
              <a:t> = (ln2)/ </a:t>
            </a:r>
            <a:r>
              <a:rPr lang="el-GR" dirty="0" smtClean="0"/>
              <a:t>λ</a:t>
            </a:r>
            <a:endParaRPr lang="en-US" dirty="0" smtClean="0"/>
          </a:p>
          <a:p>
            <a:pPr marL="0" indent="0">
              <a:buNone/>
            </a:pPr>
            <a:r>
              <a:rPr lang="en-US" dirty="0" smtClean="0"/>
              <a:t>   Or</a:t>
            </a:r>
            <a:r>
              <a:rPr lang="en-US" dirty="0"/>
              <a:t>, T</a:t>
            </a:r>
            <a:r>
              <a:rPr lang="en-US" baseline="-25000" dirty="0"/>
              <a:t>1/2</a:t>
            </a:r>
            <a:r>
              <a:rPr lang="en-US" dirty="0"/>
              <a:t> = 0.693/ </a:t>
            </a:r>
            <a:r>
              <a:rPr lang="el-GR" dirty="0"/>
              <a:t>λ </a:t>
            </a:r>
            <a:endParaRPr lang="en-US" dirty="0" smtClean="0"/>
          </a:p>
          <a:p>
            <a:pPr marL="0" indent="0">
              <a:buNone/>
            </a:pPr>
            <a:r>
              <a:rPr lang="en-US" b="1" dirty="0" smtClean="0"/>
              <a:t>1.If </a:t>
            </a:r>
            <a:r>
              <a:rPr lang="en-US" b="1" dirty="0"/>
              <a:t>the half-life of 100.0 grams of a radioactive isotope is 8 years, how many grams will remain in 32 years</a:t>
            </a:r>
            <a:r>
              <a:rPr lang="en-US" b="1" dirty="0" smtClean="0"/>
              <a:t>?</a:t>
            </a:r>
          </a:p>
          <a:p>
            <a:pPr marL="0" indent="0">
              <a:buNone/>
            </a:pPr>
            <a:r>
              <a:rPr lang="en-US" b="1" dirty="0" smtClean="0"/>
              <a:t>2. 300g of an substance decays to 112g after 180s. Determine half life of this substance?</a:t>
            </a:r>
          </a:p>
          <a:p>
            <a:pPr marL="0" indent="0">
              <a:buNone/>
            </a:pPr>
            <a:endParaRPr lang="en-US" b="1" dirty="0"/>
          </a:p>
          <a:p>
            <a:endParaRPr lang="en-US" dirty="0"/>
          </a:p>
        </p:txBody>
      </p:sp>
    </p:spTree>
    <p:extLst>
      <p:ext uri="{BB962C8B-B14F-4D97-AF65-F5344CB8AC3E}">
        <p14:creationId xmlns:p14="http://schemas.microsoft.com/office/powerpoint/2010/main" val="1495283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Fertile and Fissile material:</a:t>
            </a:r>
            <a:endParaRPr lang="en-US" b="1" dirty="0"/>
          </a:p>
        </p:txBody>
      </p:sp>
      <p:sp>
        <p:nvSpPr>
          <p:cNvPr id="3" name="Content Placeholder 2"/>
          <p:cNvSpPr>
            <a:spLocks noGrp="1"/>
          </p:cNvSpPr>
          <p:nvPr>
            <p:ph idx="1"/>
          </p:nvPr>
        </p:nvSpPr>
        <p:spPr/>
        <p:txBody>
          <a:bodyPr>
            <a:normAutofit fontScale="92500" lnSpcReduction="10000"/>
          </a:bodyPr>
          <a:lstStyle/>
          <a:p>
            <a:pPr algn="just"/>
            <a:r>
              <a:rPr lang="en-US" b="1" dirty="0" smtClean="0"/>
              <a:t>Fertile Material: </a:t>
            </a:r>
            <a:r>
              <a:rPr lang="en-US" dirty="0" smtClean="0"/>
              <a:t>Non-fissionable </a:t>
            </a:r>
            <a:r>
              <a:rPr lang="en-US" dirty="0"/>
              <a:t>material from which fissionable material is generated by neutron absorption and subsequent nuclei conversions. Fertile materials are thorium-232 which can be converted into fissionable uranium-233, and uranium-238 which can be converted into </a:t>
            </a:r>
            <a:r>
              <a:rPr lang="en-US" dirty="0" smtClean="0"/>
              <a:t>fissionable </a:t>
            </a:r>
            <a:r>
              <a:rPr lang="en-US" dirty="0"/>
              <a:t>plutonium-239</a:t>
            </a:r>
            <a:r>
              <a:rPr lang="en-US" dirty="0" smtClean="0"/>
              <a:t>.</a:t>
            </a:r>
          </a:p>
          <a:p>
            <a:pPr algn="just"/>
            <a:r>
              <a:rPr lang="en-US" b="1" dirty="0" smtClean="0"/>
              <a:t>Fissile Material: </a:t>
            </a:r>
            <a:r>
              <a:rPr lang="en-US" dirty="0"/>
              <a:t>Fissile material, also called Fissionable Material, in nuclear physics, any species of atomic nucleus that can undergo the fission reaction. The principal fissile materials are uranium-235 (0.7 percent of naturally occurring uranium), plutonium-239, and uranium-233, the last two being artificially produced from the fertile materials uranium-238 and </a:t>
            </a:r>
            <a:r>
              <a:rPr lang="en-US" dirty="0" smtClean="0"/>
              <a:t>thorium-232, </a:t>
            </a:r>
            <a:r>
              <a:rPr lang="en-US" dirty="0"/>
              <a:t>respectively. </a:t>
            </a:r>
            <a:endParaRPr lang="en-US" b="1" dirty="0"/>
          </a:p>
        </p:txBody>
      </p:sp>
    </p:spTree>
    <p:extLst>
      <p:ext uri="{BB962C8B-B14F-4D97-AF65-F5344CB8AC3E}">
        <p14:creationId xmlns:p14="http://schemas.microsoft.com/office/powerpoint/2010/main" val="211048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Mass Defect and Binding Energy:</a:t>
            </a:r>
            <a:endParaRPr lang="en-US" b="1" dirty="0"/>
          </a:p>
        </p:txBody>
      </p:sp>
      <p:sp>
        <p:nvSpPr>
          <p:cNvPr id="3" name="Content Placeholder 2"/>
          <p:cNvSpPr>
            <a:spLocks noGrp="1"/>
          </p:cNvSpPr>
          <p:nvPr>
            <p:ph idx="1"/>
          </p:nvPr>
        </p:nvSpPr>
        <p:spPr/>
        <p:txBody>
          <a:bodyPr>
            <a:normAutofit fontScale="92500" lnSpcReduction="10000"/>
          </a:bodyPr>
          <a:lstStyle/>
          <a:p>
            <a:r>
              <a:rPr lang="en-US" b="1" dirty="0" smtClean="0"/>
              <a:t>Mass Defect: </a:t>
            </a:r>
            <a:r>
              <a:rPr lang="en-US" dirty="0" smtClean="0"/>
              <a:t>Proton </a:t>
            </a:r>
            <a:r>
              <a:rPr lang="en-US" dirty="0"/>
              <a:t>and neutron are the constituent particles of nucleus. But the mass of a nucleus is found to differ from the sum of masses of proton and neutron .This difference in mass is known as mass defect</a:t>
            </a:r>
            <a:r>
              <a:rPr lang="en-US" dirty="0" smtClean="0"/>
              <a:t>.</a:t>
            </a:r>
          </a:p>
          <a:p>
            <a:r>
              <a:rPr lang="en-US" dirty="0"/>
              <a:t>The mass defect is given by the formula</a:t>
            </a:r>
          </a:p>
          <a:p>
            <a:r>
              <a:rPr lang="el-GR" dirty="0" smtClean="0"/>
              <a:t>Δ</a:t>
            </a:r>
            <a:r>
              <a:rPr lang="en-US" dirty="0" smtClean="0"/>
              <a:t>m= (</a:t>
            </a:r>
            <a:r>
              <a:rPr lang="en-US" dirty="0" err="1" smtClean="0"/>
              <a:t>m</a:t>
            </a:r>
            <a:r>
              <a:rPr lang="en-US" sz="1200" dirty="0" err="1" smtClean="0"/>
              <a:t>n</a:t>
            </a:r>
            <a:r>
              <a:rPr lang="en-US" dirty="0" err="1" smtClean="0"/>
              <a:t>+m</a:t>
            </a:r>
            <a:r>
              <a:rPr lang="en-US" sz="1200" dirty="0" err="1" smtClean="0"/>
              <a:t>p</a:t>
            </a:r>
            <a:r>
              <a:rPr lang="en-US" dirty="0" smtClean="0"/>
              <a:t>) - </a:t>
            </a:r>
            <a:r>
              <a:rPr lang="en-US" dirty="0" err="1" smtClean="0"/>
              <a:t>m</a:t>
            </a:r>
            <a:r>
              <a:rPr lang="en-US" sz="1200" dirty="0" err="1" smtClean="0"/>
              <a:t>o</a:t>
            </a:r>
            <a:endParaRPr lang="en-US" sz="1200" dirty="0" smtClean="0"/>
          </a:p>
          <a:p>
            <a:r>
              <a:rPr lang="en-US" dirty="0" smtClean="0"/>
              <a:t>Here, (</a:t>
            </a:r>
            <a:r>
              <a:rPr lang="en-US" dirty="0" err="1" smtClean="0"/>
              <a:t>m</a:t>
            </a:r>
            <a:r>
              <a:rPr lang="en-US" sz="1200" dirty="0" err="1" smtClean="0"/>
              <a:t>n</a:t>
            </a:r>
            <a:r>
              <a:rPr lang="en-US" dirty="0" err="1" smtClean="0"/>
              <a:t>+m</a:t>
            </a:r>
            <a:r>
              <a:rPr lang="en-US" sz="1200" dirty="0" err="1" smtClean="0"/>
              <a:t>p</a:t>
            </a:r>
            <a:r>
              <a:rPr lang="en-US" dirty="0" smtClean="0"/>
              <a:t>) -represent combined mass of proton and neutron and </a:t>
            </a:r>
            <a:r>
              <a:rPr lang="en-US" dirty="0" err="1" smtClean="0"/>
              <a:t>m</a:t>
            </a:r>
            <a:r>
              <a:rPr lang="en-US" sz="1200" dirty="0" err="1" smtClean="0"/>
              <a:t>o</a:t>
            </a:r>
            <a:r>
              <a:rPr lang="en-US" dirty="0" smtClean="0"/>
              <a:t>- denotes original mass of atom</a:t>
            </a:r>
          </a:p>
          <a:p>
            <a:r>
              <a:rPr lang="en-US" b="1" dirty="0" smtClean="0"/>
              <a:t>Binding Energy: </a:t>
            </a:r>
            <a:r>
              <a:rPr lang="en-US" dirty="0" smtClean="0"/>
              <a:t>The </a:t>
            </a:r>
            <a:r>
              <a:rPr lang="en-US" dirty="0"/>
              <a:t>energy that holds a nucleus together. This is </a:t>
            </a:r>
            <a:r>
              <a:rPr lang="en-US" dirty="0" smtClean="0"/>
              <a:t>associated with the </a:t>
            </a:r>
            <a:r>
              <a:rPr lang="en-US" dirty="0"/>
              <a:t>mass defect of the nucleus</a:t>
            </a:r>
            <a:r>
              <a:rPr lang="en-US" dirty="0" smtClean="0"/>
              <a:t>.</a:t>
            </a:r>
            <a:r>
              <a:rPr lang="en-US" dirty="0"/>
              <a:t> </a:t>
            </a:r>
            <a:endParaRPr lang="en-US" dirty="0" smtClean="0"/>
          </a:p>
          <a:p>
            <a:r>
              <a:rPr lang="en-US" dirty="0" smtClean="0"/>
              <a:t>Nuclear </a:t>
            </a:r>
            <a:r>
              <a:rPr lang="en-US" dirty="0"/>
              <a:t>binding energy = </a:t>
            </a:r>
            <a:r>
              <a:rPr lang="el-GR" dirty="0"/>
              <a:t>Δ</a:t>
            </a:r>
            <a:r>
              <a:rPr lang="en-US" dirty="0"/>
              <a:t>mc</a:t>
            </a:r>
            <a:r>
              <a:rPr lang="en-US" baseline="30000" dirty="0"/>
              <a:t>2</a:t>
            </a:r>
            <a:r>
              <a:rPr lang="en-US" dirty="0"/>
              <a:t/>
            </a:r>
            <a:br>
              <a:rPr lang="en-US" dirty="0"/>
            </a:br>
            <a:endParaRPr lang="en-US" dirty="0"/>
          </a:p>
        </p:txBody>
      </p:sp>
    </p:spTree>
    <p:extLst>
      <p:ext uri="{BB962C8B-B14F-4D97-AF65-F5344CB8AC3E}">
        <p14:creationId xmlns:p14="http://schemas.microsoft.com/office/powerpoint/2010/main" val="2696715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Chain Reaction</a:t>
            </a:r>
            <a:endParaRPr lang="en-GB" dirty="0"/>
          </a:p>
        </p:txBody>
      </p:sp>
      <p:pic>
        <p:nvPicPr>
          <p:cNvPr id="4" name="Content Placeholder 3"/>
          <p:cNvPicPr>
            <a:picLocks noGrp="1" noChangeAspect="1"/>
          </p:cNvPicPr>
          <p:nvPr>
            <p:ph sz="quarter" idx="1"/>
          </p:nvPr>
        </p:nvPicPr>
        <p:blipFill rotWithShape="1">
          <a:blip r:embed="rId2"/>
          <a:srcRect l="34694" t="36140" r="35714" b="47597"/>
          <a:stretch/>
        </p:blipFill>
        <p:spPr>
          <a:xfrm>
            <a:off x="1066800" y="2286000"/>
            <a:ext cx="6858000" cy="3047999"/>
          </a:xfrm>
          <a:prstGeom prst="rect">
            <a:avLst/>
          </a:prstGeom>
        </p:spPr>
      </p:pic>
    </p:spTree>
    <p:extLst>
      <p:ext uri="{BB962C8B-B14F-4D97-AF65-F5344CB8AC3E}">
        <p14:creationId xmlns:p14="http://schemas.microsoft.com/office/powerpoint/2010/main" val="68028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Introduction</a:t>
            </a:r>
            <a:endParaRPr lang="en-US"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990600"/>
            <a:ext cx="7924800" cy="5483352"/>
          </a:xfrm>
        </p:spPr>
        <p:txBody>
          <a:bodyPr/>
          <a:lstStyle/>
          <a:p>
            <a:pPr algn="just"/>
            <a:r>
              <a:rPr lang="en-US" i="1" dirty="0">
                <a:solidFill>
                  <a:srgbClr val="231F20"/>
                </a:solidFill>
                <a:latin typeface="Times New Roman"/>
              </a:rPr>
              <a:t>A generating station in which nuclear energy is converted into electrical energy is known as a </a:t>
            </a:r>
            <a:r>
              <a:rPr lang="en-US" b="1" dirty="0" smtClean="0">
                <a:solidFill>
                  <a:srgbClr val="ED008D"/>
                </a:solidFill>
                <a:latin typeface="Times New Roman"/>
              </a:rPr>
              <a:t>nuclear power </a:t>
            </a:r>
            <a:r>
              <a:rPr lang="en-US" b="1" dirty="0">
                <a:solidFill>
                  <a:srgbClr val="ED008D"/>
                </a:solidFill>
                <a:latin typeface="Times New Roman"/>
              </a:rPr>
              <a:t>station</a:t>
            </a:r>
            <a:r>
              <a:rPr lang="en-US" b="1" dirty="0" smtClean="0">
                <a:solidFill>
                  <a:srgbClr val="ED008D"/>
                </a:solidFill>
                <a:latin typeface="Times New Roman"/>
              </a:rPr>
              <a:t>.</a:t>
            </a:r>
          </a:p>
          <a:p>
            <a:pPr algn="just"/>
            <a:r>
              <a:rPr lang="en-US" dirty="0">
                <a:solidFill>
                  <a:srgbClr val="231F20"/>
                </a:solidFill>
                <a:latin typeface="Times New Roman"/>
              </a:rPr>
              <a:t>In nuclear power station, heavy elements such as Uranium (U</a:t>
            </a:r>
            <a:r>
              <a:rPr lang="en-US" sz="800" dirty="0">
                <a:solidFill>
                  <a:srgbClr val="231F20"/>
                </a:solidFill>
                <a:latin typeface="Times New Roman"/>
              </a:rPr>
              <a:t>235</a:t>
            </a:r>
            <a:r>
              <a:rPr lang="en-US" dirty="0">
                <a:solidFill>
                  <a:srgbClr val="231F20"/>
                </a:solidFill>
                <a:latin typeface="Times New Roman"/>
              </a:rPr>
              <a:t>) or Thorium (Th</a:t>
            </a:r>
            <a:r>
              <a:rPr lang="en-US" sz="800" dirty="0">
                <a:solidFill>
                  <a:srgbClr val="231F20"/>
                </a:solidFill>
                <a:latin typeface="Times New Roman"/>
              </a:rPr>
              <a:t>232</a:t>
            </a:r>
            <a:r>
              <a:rPr lang="en-US" dirty="0">
                <a:solidFill>
                  <a:srgbClr val="231F20"/>
                </a:solidFill>
                <a:latin typeface="Times New Roman"/>
              </a:rPr>
              <a:t>) are </a:t>
            </a:r>
            <a:r>
              <a:rPr lang="en-US" dirty="0" smtClean="0">
                <a:solidFill>
                  <a:srgbClr val="231F20"/>
                </a:solidFill>
                <a:latin typeface="Times New Roman"/>
              </a:rPr>
              <a:t>subjected to </a:t>
            </a:r>
            <a:r>
              <a:rPr lang="en-US" dirty="0">
                <a:solidFill>
                  <a:srgbClr val="231F20"/>
                </a:solidFill>
                <a:latin typeface="Times New Roman"/>
              </a:rPr>
              <a:t>nuclear </a:t>
            </a:r>
            <a:r>
              <a:rPr lang="en-US" dirty="0" smtClean="0">
                <a:solidFill>
                  <a:srgbClr val="231F20"/>
                </a:solidFill>
                <a:latin typeface="Times New Roman"/>
              </a:rPr>
              <a:t>fission</a:t>
            </a:r>
            <a:r>
              <a:rPr lang="en-US" dirty="0" smtClean="0">
                <a:solidFill>
                  <a:srgbClr val="005AAB"/>
                </a:solidFill>
                <a:latin typeface="Times New Roman"/>
              </a:rPr>
              <a:t> </a:t>
            </a:r>
            <a:r>
              <a:rPr lang="en-US" dirty="0">
                <a:solidFill>
                  <a:srgbClr val="231F20"/>
                </a:solidFill>
                <a:latin typeface="Times New Roman"/>
              </a:rPr>
              <a:t>in a special apparatus known as a </a:t>
            </a:r>
            <a:r>
              <a:rPr lang="en-US" i="1" dirty="0">
                <a:solidFill>
                  <a:srgbClr val="ED008D"/>
                </a:solidFill>
                <a:latin typeface="Times New Roman"/>
              </a:rPr>
              <a:t>reactor</a:t>
            </a:r>
            <a:r>
              <a:rPr lang="en-US" dirty="0">
                <a:solidFill>
                  <a:srgbClr val="ED008D"/>
                </a:solidFill>
                <a:latin typeface="Times New Roman"/>
              </a:rPr>
              <a:t>. </a:t>
            </a:r>
            <a:endParaRPr lang="en-US" dirty="0" smtClean="0">
              <a:solidFill>
                <a:srgbClr val="ED008D"/>
              </a:solidFill>
              <a:latin typeface="Times New Roman"/>
            </a:endParaRPr>
          </a:p>
          <a:p>
            <a:pPr algn="just"/>
            <a:r>
              <a:rPr lang="en-US" dirty="0" smtClean="0">
                <a:solidFill>
                  <a:srgbClr val="231F20"/>
                </a:solidFill>
                <a:latin typeface="Times New Roman"/>
              </a:rPr>
              <a:t>The </a:t>
            </a:r>
            <a:r>
              <a:rPr lang="en-US" dirty="0">
                <a:solidFill>
                  <a:srgbClr val="231F20"/>
                </a:solidFill>
                <a:latin typeface="Times New Roman"/>
              </a:rPr>
              <a:t>heat energy thus released </a:t>
            </a:r>
            <a:r>
              <a:rPr lang="en-US" dirty="0" smtClean="0">
                <a:solidFill>
                  <a:srgbClr val="231F20"/>
                </a:solidFill>
                <a:latin typeface="Times New Roman"/>
              </a:rPr>
              <a:t>is utilized </a:t>
            </a:r>
            <a:r>
              <a:rPr lang="en-US" dirty="0">
                <a:solidFill>
                  <a:srgbClr val="231F20"/>
                </a:solidFill>
                <a:latin typeface="Times New Roman"/>
              </a:rPr>
              <a:t>in raising steam at high temperature and pressure. </a:t>
            </a:r>
            <a:endParaRPr lang="en-US" dirty="0" smtClean="0">
              <a:solidFill>
                <a:srgbClr val="231F20"/>
              </a:solidFill>
              <a:latin typeface="Times New Roman"/>
            </a:endParaRPr>
          </a:p>
          <a:p>
            <a:pPr algn="just"/>
            <a:r>
              <a:rPr lang="en-US" dirty="0" smtClean="0">
                <a:solidFill>
                  <a:srgbClr val="231F20"/>
                </a:solidFill>
                <a:latin typeface="Times New Roman"/>
              </a:rPr>
              <a:t>The </a:t>
            </a:r>
            <a:r>
              <a:rPr lang="en-US" dirty="0">
                <a:solidFill>
                  <a:srgbClr val="231F20"/>
                </a:solidFill>
                <a:latin typeface="Times New Roman"/>
              </a:rPr>
              <a:t>steam runs the steam turbine </a:t>
            </a:r>
            <a:r>
              <a:rPr lang="en-US" dirty="0" smtClean="0">
                <a:solidFill>
                  <a:srgbClr val="231F20"/>
                </a:solidFill>
                <a:latin typeface="Times New Roman"/>
              </a:rPr>
              <a:t>which converts </a:t>
            </a:r>
            <a:r>
              <a:rPr lang="en-US" dirty="0">
                <a:solidFill>
                  <a:srgbClr val="231F20"/>
                </a:solidFill>
                <a:latin typeface="Times New Roman"/>
              </a:rPr>
              <a:t>steam energy into mechanical energy. </a:t>
            </a:r>
            <a:r>
              <a:rPr lang="en-US" dirty="0" smtClean="0">
                <a:solidFill>
                  <a:srgbClr val="231F20"/>
                </a:solidFill>
                <a:latin typeface="Times New Roman"/>
              </a:rPr>
              <a:t> </a:t>
            </a:r>
          </a:p>
          <a:p>
            <a:pPr algn="just"/>
            <a:r>
              <a:rPr lang="en-US" dirty="0" smtClean="0">
                <a:solidFill>
                  <a:srgbClr val="231F20"/>
                </a:solidFill>
                <a:latin typeface="Times New Roman"/>
              </a:rPr>
              <a:t>The </a:t>
            </a:r>
            <a:r>
              <a:rPr lang="en-US" dirty="0">
                <a:solidFill>
                  <a:srgbClr val="231F20"/>
                </a:solidFill>
                <a:latin typeface="Times New Roman"/>
              </a:rPr>
              <a:t>turbine drives the alternator which </a:t>
            </a:r>
            <a:r>
              <a:rPr lang="en-US" dirty="0" smtClean="0">
                <a:solidFill>
                  <a:srgbClr val="231F20"/>
                </a:solidFill>
                <a:latin typeface="Times New Roman"/>
              </a:rPr>
              <a:t>converts mechanical </a:t>
            </a:r>
            <a:r>
              <a:rPr lang="en-US" dirty="0">
                <a:solidFill>
                  <a:srgbClr val="231F20"/>
                </a:solidFill>
                <a:latin typeface="Times New Roman"/>
              </a:rPr>
              <a:t>energy into electrical energy</a:t>
            </a:r>
            <a:endParaRPr lang="en-US" dirty="0"/>
          </a:p>
        </p:txBody>
      </p:sp>
    </p:spTree>
    <p:extLst>
      <p:ext uri="{BB962C8B-B14F-4D97-AF65-F5344CB8AC3E}">
        <p14:creationId xmlns:p14="http://schemas.microsoft.com/office/powerpoint/2010/main" val="3584035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r>
              <a:rPr lang="en-US" sz="24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Schematic Arrangement of Nuclear Power Plant</a:t>
            </a:r>
            <a:endParaRPr lang="en-US" sz="24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199"/>
            <a:ext cx="8305800" cy="579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495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Continue….</a:t>
            </a:r>
            <a:endParaRPr lang="en-US"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219200"/>
            <a:ext cx="7467600" cy="5254752"/>
          </a:xfrm>
        </p:spPr>
        <p:txBody>
          <a:bodyPr/>
          <a:lstStyle/>
          <a:p>
            <a:r>
              <a:rPr lang="en-US" dirty="0">
                <a:solidFill>
                  <a:srgbClr val="231F20"/>
                </a:solidFill>
                <a:latin typeface="Times New Roman"/>
              </a:rPr>
              <a:t>The schematic arrangement of a nuclear power station is shown in </a:t>
            </a:r>
            <a:r>
              <a:rPr lang="en-US" dirty="0" smtClean="0">
                <a:solidFill>
                  <a:srgbClr val="231F20"/>
                </a:solidFill>
                <a:latin typeface="Times New Roman"/>
              </a:rPr>
              <a:t>Fig. </a:t>
            </a:r>
            <a:r>
              <a:rPr lang="en-US" dirty="0">
                <a:solidFill>
                  <a:srgbClr val="231F20"/>
                </a:solidFill>
                <a:latin typeface="Times New Roman"/>
              </a:rPr>
              <a:t>The whole </a:t>
            </a:r>
            <a:r>
              <a:rPr lang="en-US" dirty="0" smtClean="0">
                <a:solidFill>
                  <a:srgbClr val="231F20"/>
                </a:solidFill>
                <a:latin typeface="Times New Roman"/>
              </a:rPr>
              <a:t>arrangement can </a:t>
            </a:r>
            <a:r>
              <a:rPr lang="en-US" dirty="0">
                <a:solidFill>
                  <a:srgbClr val="231F20"/>
                </a:solidFill>
                <a:latin typeface="Times New Roman"/>
              </a:rPr>
              <a:t>be divided into the following main stages :</a:t>
            </a:r>
          </a:p>
          <a:p>
            <a:pPr marL="514350" indent="-514350">
              <a:buAutoNum type="romanLcParenBoth"/>
            </a:pPr>
            <a:r>
              <a:rPr lang="en-US" dirty="0" smtClean="0">
                <a:solidFill>
                  <a:srgbClr val="231F20"/>
                </a:solidFill>
                <a:latin typeface="Times New Roman"/>
              </a:rPr>
              <a:t>Nuclear reactor</a:t>
            </a:r>
          </a:p>
          <a:p>
            <a:pPr marL="514350" indent="-514350">
              <a:buAutoNum type="romanLcParenBoth"/>
            </a:pPr>
            <a:r>
              <a:rPr lang="en-US" dirty="0" smtClean="0">
                <a:solidFill>
                  <a:srgbClr val="231F20"/>
                </a:solidFill>
                <a:latin typeface="Times New Roman"/>
              </a:rPr>
              <a:t>Heat </a:t>
            </a:r>
            <a:r>
              <a:rPr lang="en-US" dirty="0">
                <a:solidFill>
                  <a:srgbClr val="231F20"/>
                </a:solidFill>
                <a:latin typeface="Times New Roman"/>
              </a:rPr>
              <a:t>exchanger </a:t>
            </a:r>
            <a:endParaRPr lang="en-US" dirty="0" smtClean="0">
              <a:solidFill>
                <a:srgbClr val="231F20"/>
              </a:solidFill>
              <a:latin typeface="Times New Roman"/>
            </a:endParaRPr>
          </a:p>
          <a:p>
            <a:pPr marL="514350" indent="-514350">
              <a:buAutoNum type="romanLcParenBoth"/>
            </a:pPr>
            <a:r>
              <a:rPr lang="en-US" dirty="0" smtClean="0">
                <a:solidFill>
                  <a:srgbClr val="231F20"/>
                </a:solidFill>
                <a:latin typeface="Times New Roman"/>
              </a:rPr>
              <a:t>Steam turbine</a:t>
            </a:r>
          </a:p>
          <a:p>
            <a:pPr marL="514350" indent="-514350">
              <a:buAutoNum type="romanLcParenBoth"/>
            </a:pPr>
            <a:r>
              <a:rPr lang="en-US" dirty="0" smtClean="0">
                <a:solidFill>
                  <a:srgbClr val="231F20"/>
                </a:solidFill>
                <a:latin typeface="Times New Roman"/>
              </a:rPr>
              <a:t> Alternator</a:t>
            </a:r>
            <a:endParaRPr lang="en-US" dirty="0"/>
          </a:p>
        </p:txBody>
      </p:sp>
    </p:spTree>
    <p:extLst>
      <p:ext uri="{BB962C8B-B14F-4D97-AF65-F5344CB8AC3E}">
        <p14:creationId xmlns:p14="http://schemas.microsoft.com/office/powerpoint/2010/main" val="2993921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Nuclear Reactor</a:t>
            </a:r>
            <a:endParaRPr lang="en-US"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762000"/>
            <a:ext cx="7772400" cy="5715000"/>
          </a:xfrm>
        </p:spPr>
        <p:txBody>
          <a:bodyPr>
            <a:noAutofit/>
          </a:bodyPr>
          <a:lstStyle/>
          <a:p>
            <a:pPr marL="0" indent="0" algn="just">
              <a:buNone/>
            </a:pPr>
            <a:r>
              <a:rPr lang="en-US" dirty="0" smtClean="0">
                <a:solidFill>
                  <a:srgbClr val="231F20"/>
                </a:solidFill>
                <a:latin typeface="Times New Roman"/>
              </a:rPr>
              <a:t>It </a:t>
            </a:r>
            <a:r>
              <a:rPr lang="en-US" dirty="0">
                <a:solidFill>
                  <a:srgbClr val="231F20"/>
                </a:solidFill>
                <a:latin typeface="Times New Roman"/>
              </a:rPr>
              <a:t>is an apparatus in which nuclear fuel (U235) is subjected to </a:t>
            </a:r>
            <a:r>
              <a:rPr lang="en-US" dirty="0" smtClean="0">
                <a:solidFill>
                  <a:srgbClr val="231F20"/>
                </a:solidFill>
                <a:latin typeface="Times New Roman"/>
              </a:rPr>
              <a:t>nuclear fission</a:t>
            </a:r>
            <a:r>
              <a:rPr lang="en-US" dirty="0">
                <a:solidFill>
                  <a:srgbClr val="231F20"/>
                </a:solidFill>
                <a:latin typeface="Times New Roman"/>
              </a:rPr>
              <a:t>. It controls the </a:t>
            </a:r>
            <a:r>
              <a:rPr lang="en-US" i="1" dirty="0">
                <a:solidFill>
                  <a:srgbClr val="231F20"/>
                </a:solidFill>
                <a:latin typeface="Times New Roman"/>
              </a:rPr>
              <a:t>chain reaction</a:t>
            </a:r>
            <a:r>
              <a:rPr lang="en-US" dirty="0">
                <a:solidFill>
                  <a:srgbClr val="005AAB"/>
                </a:solidFill>
                <a:latin typeface="Times New Roman"/>
              </a:rPr>
              <a:t>* </a:t>
            </a:r>
            <a:r>
              <a:rPr lang="en-US" dirty="0">
                <a:solidFill>
                  <a:srgbClr val="231F20"/>
                </a:solidFill>
                <a:latin typeface="Times New Roman"/>
              </a:rPr>
              <a:t>that starts once the fission is done. If the </a:t>
            </a:r>
            <a:r>
              <a:rPr lang="en-US" dirty="0" smtClean="0">
                <a:solidFill>
                  <a:srgbClr val="231F20"/>
                </a:solidFill>
                <a:latin typeface="Times New Roman"/>
              </a:rPr>
              <a:t>chain reaction </a:t>
            </a:r>
            <a:r>
              <a:rPr lang="en-US" dirty="0">
                <a:solidFill>
                  <a:srgbClr val="231F20"/>
                </a:solidFill>
                <a:latin typeface="Times New Roman"/>
              </a:rPr>
              <a:t>is not controlled, the result will be an explosion due to the fast increase in </a:t>
            </a:r>
            <a:r>
              <a:rPr lang="en-US" dirty="0" smtClean="0">
                <a:solidFill>
                  <a:srgbClr val="231F20"/>
                </a:solidFill>
                <a:latin typeface="Times New Roman"/>
              </a:rPr>
              <a:t>the energy </a:t>
            </a:r>
            <a:r>
              <a:rPr lang="en-US" dirty="0">
                <a:solidFill>
                  <a:srgbClr val="231F20"/>
                </a:solidFill>
                <a:latin typeface="Times New Roman"/>
              </a:rPr>
              <a:t>released.</a:t>
            </a:r>
          </a:p>
          <a:p>
            <a:pPr algn="just"/>
            <a:r>
              <a:rPr lang="en-US" dirty="0">
                <a:solidFill>
                  <a:srgbClr val="231F20"/>
                </a:solidFill>
                <a:latin typeface="Times New Roman"/>
              </a:rPr>
              <a:t>A nuclear reactor is a cylindrical stout pressure vessel and houses fuel rods of </a:t>
            </a:r>
            <a:r>
              <a:rPr lang="en-US" dirty="0" smtClean="0">
                <a:solidFill>
                  <a:srgbClr val="231F20"/>
                </a:solidFill>
                <a:latin typeface="Times New Roman"/>
              </a:rPr>
              <a:t>Uranium, moderator </a:t>
            </a:r>
            <a:r>
              <a:rPr lang="en-US" dirty="0">
                <a:solidFill>
                  <a:srgbClr val="231F20"/>
                </a:solidFill>
                <a:latin typeface="Times New Roman"/>
              </a:rPr>
              <a:t>and control </a:t>
            </a:r>
            <a:r>
              <a:rPr lang="en-US" dirty="0" smtClean="0">
                <a:solidFill>
                  <a:srgbClr val="231F20"/>
                </a:solidFill>
                <a:latin typeface="Times New Roman"/>
              </a:rPr>
              <a:t>rods. </a:t>
            </a:r>
          </a:p>
          <a:p>
            <a:pPr algn="just"/>
            <a:r>
              <a:rPr lang="en-US" dirty="0" smtClean="0">
                <a:solidFill>
                  <a:srgbClr val="231F20"/>
                </a:solidFill>
                <a:latin typeface="Times New Roman"/>
              </a:rPr>
              <a:t>The </a:t>
            </a:r>
            <a:r>
              <a:rPr lang="en-US" dirty="0">
                <a:solidFill>
                  <a:srgbClr val="231F20"/>
                </a:solidFill>
                <a:latin typeface="Times New Roman"/>
              </a:rPr>
              <a:t>fuel rods constitute the fission material </a:t>
            </a:r>
            <a:r>
              <a:rPr lang="en-US" dirty="0" smtClean="0">
                <a:solidFill>
                  <a:srgbClr val="231F20"/>
                </a:solidFill>
                <a:latin typeface="Times New Roman"/>
              </a:rPr>
              <a:t>and release </a:t>
            </a:r>
            <a:r>
              <a:rPr lang="en-US" dirty="0">
                <a:solidFill>
                  <a:srgbClr val="231F20"/>
                </a:solidFill>
                <a:latin typeface="Times New Roman"/>
              </a:rPr>
              <a:t>huge amount of energy when bombarded with slow moving neutrons. </a:t>
            </a:r>
            <a:endParaRPr lang="en-US" dirty="0" smtClean="0">
              <a:solidFill>
                <a:srgbClr val="231F20"/>
              </a:solidFill>
              <a:latin typeface="Times New Roman"/>
            </a:endParaRPr>
          </a:p>
          <a:p>
            <a:pPr algn="just"/>
            <a:r>
              <a:rPr lang="en-US" dirty="0" smtClean="0">
                <a:solidFill>
                  <a:srgbClr val="231F20"/>
                </a:solidFill>
                <a:latin typeface="Times New Roman"/>
              </a:rPr>
              <a:t>The moderator consists </a:t>
            </a:r>
            <a:r>
              <a:rPr lang="en-US" dirty="0">
                <a:solidFill>
                  <a:srgbClr val="231F20"/>
                </a:solidFill>
                <a:latin typeface="Times New Roman"/>
              </a:rPr>
              <a:t>of graphite rods which enclose the fuel rods. The moderator slows down </a:t>
            </a:r>
            <a:r>
              <a:rPr lang="en-US" dirty="0" smtClean="0">
                <a:solidFill>
                  <a:srgbClr val="231F20"/>
                </a:solidFill>
                <a:latin typeface="Times New Roman"/>
              </a:rPr>
              <a:t>the neutrons </a:t>
            </a:r>
            <a:r>
              <a:rPr lang="en-US" dirty="0">
                <a:solidFill>
                  <a:srgbClr val="231F20"/>
                </a:solidFill>
                <a:latin typeface="Times New Roman"/>
              </a:rPr>
              <a:t>before they bombard the fuel rods. </a:t>
            </a:r>
            <a:endParaRPr lang="en-US" dirty="0" smtClean="0">
              <a:solidFill>
                <a:srgbClr val="231F20"/>
              </a:solidFill>
              <a:latin typeface="Times New Roman"/>
            </a:endParaRPr>
          </a:p>
        </p:txBody>
      </p:sp>
    </p:spTree>
    <p:extLst>
      <p:ext uri="{BB962C8B-B14F-4D97-AF65-F5344CB8AC3E}">
        <p14:creationId xmlns:p14="http://schemas.microsoft.com/office/powerpoint/2010/main" val="1897893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r>
              <a:rPr lang="en-US"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Continue….</a:t>
            </a:r>
            <a:endParaRPr lang="en-US"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066800"/>
            <a:ext cx="7620000" cy="5407152"/>
          </a:xfrm>
        </p:spPr>
        <p:txBody>
          <a:bodyPr>
            <a:normAutofit fontScale="92500" lnSpcReduction="10000"/>
          </a:bodyPr>
          <a:lstStyle/>
          <a:p>
            <a:pPr algn="just"/>
            <a:r>
              <a:rPr lang="en-US" dirty="0">
                <a:solidFill>
                  <a:srgbClr val="231F20"/>
                </a:solidFill>
                <a:latin typeface="Times New Roman"/>
              </a:rPr>
              <a:t>The control rods are of cadmium and are inserted into the reactor.  Cadmium is strong neutron absorber and thus regulates the supply of neutrons for fission. When the control rods are pushed in deep enough, they absorb most of fission neutrons and hence few are available for chain reaction which, therefore, stops.</a:t>
            </a:r>
          </a:p>
          <a:p>
            <a:pPr algn="just"/>
            <a:r>
              <a:rPr lang="en-US" dirty="0">
                <a:solidFill>
                  <a:srgbClr val="231F20"/>
                </a:solidFill>
                <a:latin typeface="Times New Roman"/>
              </a:rPr>
              <a:t>However, as they are being withdrawn, more and more of these fission neutrons cause fission and hence the </a:t>
            </a:r>
            <a:r>
              <a:rPr lang="en-US" i="1" dirty="0">
                <a:solidFill>
                  <a:srgbClr val="231F20"/>
                </a:solidFill>
                <a:latin typeface="Times New Roman"/>
              </a:rPr>
              <a:t>intensity </a:t>
            </a:r>
            <a:r>
              <a:rPr lang="en-US" dirty="0">
                <a:solidFill>
                  <a:srgbClr val="231F20"/>
                </a:solidFill>
                <a:latin typeface="Times New Roman"/>
              </a:rPr>
              <a:t>of chain reaction (or heat produced) is increased. </a:t>
            </a:r>
          </a:p>
          <a:p>
            <a:pPr algn="just"/>
            <a:r>
              <a:rPr lang="en-US" dirty="0">
                <a:solidFill>
                  <a:srgbClr val="231F20"/>
                </a:solidFill>
                <a:latin typeface="Times New Roman"/>
              </a:rPr>
              <a:t>Therefore, by pulling out the control rods, power of the nuclear reactor is increased, whereas by pushing them in, it is reduced. In actual practice, the lowering or raising of control rods is accomplished automatically according to the requirement of load. The heat produced in the reactor is removed by the coolant, generally a sodium metal. The coolant carries the heat to </a:t>
            </a:r>
            <a:r>
              <a:rPr lang="en-US" dirty="0" smtClean="0">
                <a:solidFill>
                  <a:srgbClr val="231F20"/>
                </a:solidFill>
                <a:latin typeface="Times New Roman"/>
              </a:rPr>
              <a:t>the </a:t>
            </a:r>
            <a:r>
              <a:rPr lang="en-US" smtClean="0">
                <a:solidFill>
                  <a:srgbClr val="231F20"/>
                </a:solidFill>
                <a:latin typeface="Times New Roman"/>
              </a:rPr>
              <a:t>heat exchanger.</a:t>
            </a:r>
            <a:endParaRPr lang="en-US" dirty="0">
              <a:solidFill>
                <a:srgbClr val="231F20"/>
              </a:solidFill>
              <a:latin typeface="Times New Roman"/>
            </a:endParaRPr>
          </a:p>
          <a:p>
            <a:endParaRPr lang="en-US" dirty="0"/>
          </a:p>
        </p:txBody>
      </p:sp>
    </p:spTree>
    <p:extLst>
      <p:ext uri="{BB962C8B-B14F-4D97-AF65-F5344CB8AC3E}">
        <p14:creationId xmlns:p14="http://schemas.microsoft.com/office/powerpoint/2010/main" val="879865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7724775"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9088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0515600" y="228600"/>
            <a:ext cx="2362200" cy="1143000"/>
          </a:xfrm>
        </p:spPr>
        <p:txBody>
          <a:bodyPr/>
          <a:lstStyle/>
          <a:p>
            <a:endParaRPr lang="en-US"/>
          </a:p>
        </p:txBody>
      </p:sp>
      <p:sp>
        <p:nvSpPr>
          <p:cNvPr id="3" name="Content Placeholder 2"/>
          <p:cNvSpPr>
            <a:spLocks noGrp="1"/>
          </p:cNvSpPr>
          <p:nvPr>
            <p:ph sz="quarter" idx="1"/>
          </p:nvPr>
        </p:nvSpPr>
        <p:spPr>
          <a:xfrm>
            <a:off x="457200" y="381000"/>
            <a:ext cx="7467600" cy="6092952"/>
          </a:xfrm>
        </p:spPr>
        <p:txBody>
          <a:bodyPr>
            <a:normAutofit/>
          </a:bodyPr>
          <a:lstStyle/>
          <a:p>
            <a:pPr marL="0" indent="0" algn="just">
              <a:buNone/>
            </a:pPr>
            <a:r>
              <a:rPr lang="en-US" b="1" dirty="0">
                <a:solidFill>
                  <a:srgbClr val="ED008D"/>
                </a:solidFill>
                <a:latin typeface="Times New Roman"/>
              </a:rPr>
              <a:t>Heat exchanger. </a:t>
            </a:r>
            <a:r>
              <a:rPr lang="en-US" dirty="0">
                <a:solidFill>
                  <a:srgbClr val="231F20"/>
                </a:solidFill>
                <a:latin typeface="Times New Roman"/>
              </a:rPr>
              <a:t>The coolant gives up heat to the heat exchanger which is </a:t>
            </a:r>
            <a:r>
              <a:rPr lang="en-US" dirty="0" smtClean="0">
                <a:solidFill>
                  <a:srgbClr val="231F20"/>
                </a:solidFill>
                <a:latin typeface="Times New Roman"/>
              </a:rPr>
              <a:t>utilized </a:t>
            </a:r>
            <a:r>
              <a:rPr lang="en-US" dirty="0">
                <a:solidFill>
                  <a:srgbClr val="231F20"/>
                </a:solidFill>
                <a:latin typeface="Times New Roman"/>
              </a:rPr>
              <a:t>in </a:t>
            </a:r>
            <a:r>
              <a:rPr lang="en-US" dirty="0" smtClean="0">
                <a:solidFill>
                  <a:srgbClr val="231F20"/>
                </a:solidFill>
                <a:latin typeface="Times New Roman"/>
              </a:rPr>
              <a:t>raising the </a:t>
            </a:r>
            <a:r>
              <a:rPr lang="en-US" dirty="0">
                <a:solidFill>
                  <a:srgbClr val="231F20"/>
                </a:solidFill>
                <a:latin typeface="Times New Roman"/>
              </a:rPr>
              <a:t>steam. After giving up heat</a:t>
            </a:r>
            <a:r>
              <a:rPr lang="en-US" dirty="0" smtClean="0">
                <a:solidFill>
                  <a:srgbClr val="231F20"/>
                </a:solidFill>
                <a:latin typeface="Times New Roman"/>
              </a:rPr>
              <a:t>, </a:t>
            </a:r>
            <a:r>
              <a:rPr lang="en-US" dirty="0">
                <a:solidFill>
                  <a:srgbClr val="231F20"/>
                </a:solidFill>
                <a:latin typeface="Times New Roman"/>
              </a:rPr>
              <a:t>the coolant is again fed to the reactor</a:t>
            </a:r>
            <a:r>
              <a:rPr lang="en-US" dirty="0" smtClean="0">
                <a:solidFill>
                  <a:srgbClr val="231F20"/>
                </a:solidFill>
                <a:latin typeface="Times New Roman"/>
              </a:rPr>
              <a:t>.</a:t>
            </a:r>
          </a:p>
          <a:p>
            <a:pPr marL="0" indent="0" algn="just">
              <a:buNone/>
            </a:pPr>
            <a:r>
              <a:rPr lang="en-US" b="1" dirty="0">
                <a:solidFill>
                  <a:srgbClr val="ED008D"/>
                </a:solidFill>
                <a:latin typeface="Times New Roman"/>
              </a:rPr>
              <a:t>Steam turbine. </a:t>
            </a:r>
            <a:r>
              <a:rPr lang="en-US" dirty="0">
                <a:solidFill>
                  <a:srgbClr val="231F20"/>
                </a:solidFill>
                <a:latin typeface="Times New Roman"/>
              </a:rPr>
              <a:t>The steam produced in the heat exchanger is led to the steam turbine </a:t>
            </a:r>
            <a:r>
              <a:rPr lang="en-US" dirty="0" smtClean="0">
                <a:solidFill>
                  <a:srgbClr val="231F20"/>
                </a:solidFill>
                <a:latin typeface="Times New Roman"/>
              </a:rPr>
              <a:t>through a </a:t>
            </a:r>
            <a:r>
              <a:rPr lang="en-US" dirty="0">
                <a:solidFill>
                  <a:srgbClr val="231F20"/>
                </a:solidFill>
                <a:latin typeface="Times New Roman"/>
              </a:rPr>
              <a:t>valve. After doing a useful work in the turbine, the steam is exhausted to condenser. </a:t>
            </a:r>
            <a:r>
              <a:rPr lang="en-US" dirty="0" smtClean="0">
                <a:solidFill>
                  <a:srgbClr val="231F20"/>
                </a:solidFill>
                <a:latin typeface="Times New Roman"/>
              </a:rPr>
              <a:t>The condenser </a:t>
            </a:r>
            <a:r>
              <a:rPr lang="en-US" dirty="0">
                <a:solidFill>
                  <a:srgbClr val="231F20"/>
                </a:solidFill>
                <a:latin typeface="Times New Roman"/>
              </a:rPr>
              <a:t>condenses the steam which is fed to the heat exchanger through feed water pump.</a:t>
            </a:r>
          </a:p>
          <a:p>
            <a:pPr marL="0" indent="0" algn="just">
              <a:buNone/>
            </a:pPr>
            <a:r>
              <a:rPr lang="en-US" b="1" dirty="0" smtClean="0">
                <a:solidFill>
                  <a:srgbClr val="ED008D"/>
                </a:solidFill>
                <a:latin typeface="Times New Roman"/>
              </a:rPr>
              <a:t>Alternator</a:t>
            </a:r>
            <a:r>
              <a:rPr lang="en-US" b="1" dirty="0">
                <a:solidFill>
                  <a:srgbClr val="ED008D"/>
                </a:solidFill>
                <a:latin typeface="Times New Roman"/>
              </a:rPr>
              <a:t>. </a:t>
            </a:r>
            <a:r>
              <a:rPr lang="en-US" dirty="0">
                <a:solidFill>
                  <a:srgbClr val="231F20"/>
                </a:solidFill>
                <a:latin typeface="Times New Roman"/>
              </a:rPr>
              <a:t>The steam turbine drives the alternator which converts mechanical energy </a:t>
            </a:r>
            <a:r>
              <a:rPr lang="en-US" dirty="0" smtClean="0">
                <a:solidFill>
                  <a:srgbClr val="231F20"/>
                </a:solidFill>
                <a:latin typeface="Times New Roman"/>
              </a:rPr>
              <a:t>into electrical </a:t>
            </a:r>
            <a:r>
              <a:rPr lang="en-US" dirty="0">
                <a:solidFill>
                  <a:srgbClr val="231F20"/>
                </a:solidFill>
                <a:latin typeface="Times New Roman"/>
              </a:rPr>
              <a:t>energy. The output from the alternator is delivered to the bus-bars through </a:t>
            </a:r>
            <a:r>
              <a:rPr lang="en-US" dirty="0" smtClean="0">
                <a:solidFill>
                  <a:srgbClr val="231F20"/>
                </a:solidFill>
                <a:latin typeface="Times New Roman"/>
              </a:rPr>
              <a:t>transformer, circuit </a:t>
            </a:r>
            <a:r>
              <a:rPr lang="en-US" dirty="0">
                <a:solidFill>
                  <a:srgbClr val="231F20"/>
                </a:solidFill>
                <a:latin typeface="Times New Roman"/>
              </a:rPr>
              <a:t>breakers and isolators.</a:t>
            </a:r>
            <a:endParaRPr lang="en-US" dirty="0"/>
          </a:p>
        </p:txBody>
      </p:sp>
    </p:spTree>
    <p:extLst>
      <p:ext uri="{BB962C8B-B14F-4D97-AF65-F5344CB8AC3E}">
        <p14:creationId xmlns:p14="http://schemas.microsoft.com/office/powerpoint/2010/main" val="1050539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Coolant Cycles:</a:t>
            </a:r>
            <a:endParaRPr lang="en-US" b="1" dirty="0"/>
          </a:p>
        </p:txBody>
      </p:sp>
      <p:sp>
        <p:nvSpPr>
          <p:cNvPr id="3" name="Content Placeholder 2"/>
          <p:cNvSpPr>
            <a:spLocks noGrp="1"/>
          </p:cNvSpPr>
          <p:nvPr>
            <p:ph idx="1"/>
          </p:nvPr>
        </p:nvSpPr>
        <p:spPr/>
        <p:txBody>
          <a:bodyPr>
            <a:normAutofit lnSpcReduction="10000"/>
          </a:bodyPr>
          <a:lstStyle/>
          <a:p>
            <a:r>
              <a:rPr lang="en-US" dirty="0" smtClean="0"/>
              <a:t>Coolant circulations from reactor to heat exchanger  can be done by three ways:</a:t>
            </a:r>
          </a:p>
          <a:p>
            <a:r>
              <a:rPr lang="en-US" b="1" dirty="0" smtClean="0"/>
              <a:t>Direct cycle: </a:t>
            </a:r>
            <a:r>
              <a:rPr lang="en-US" dirty="0" smtClean="0"/>
              <a:t>here coolant which is water leaves the reactor as steam. BWR uses this system.</a:t>
            </a:r>
          </a:p>
          <a:p>
            <a:r>
              <a:rPr lang="en-US" b="1" dirty="0" smtClean="0"/>
              <a:t>Single Circuit System: </a:t>
            </a:r>
            <a:r>
              <a:rPr lang="en-US" dirty="0" smtClean="0"/>
              <a:t>Coolant transfers the heat to feed water in steam generator. PWR uses this system.</a:t>
            </a:r>
          </a:p>
          <a:p>
            <a:r>
              <a:rPr lang="en-US" b="1" dirty="0" smtClean="0"/>
              <a:t>Double </a:t>
            </a:r>
            <a:r>
              <a:rPr lang="en-US" b="1" dirty="0"/>
              <a:t>Circuit System</a:t>
            </a:r>
            <a:r>
              <a:rPr lang="en-US" b="1" dirty="0" smtClean="0"/>
              <a:t>: </a:t>
            </a:r>
            <a:r>
              <a:rPr lang="en-US" dirty="0" smtClean="0"/>
              <a:t>Two coolant; primary coolant after circulating through the reactor goes to heat exchanger and passes its heat to secondary coolant which transfers its heat to the feed water in steam generator. SGR and FBR uses this system.</a:t>
            </a:r>
          </a:p>
          <a:p>
            <a:endParaRPr lang="en-US" dirty="0"/>
          </a:p>
        </p:txBody>
      </p:sp>
    </p:spTree>
    <p:extLst>
      <p:ext uri="{BB962C8B-B14F-4D97-AF65-F5344CB8AC3E}">
        <p14:creationId xmlns:p14="http://schemas.microsoft.com/office/powerpoint/2010/main" val="994218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Coolant Cycles:</a:t>
            </a:r>
            <a:endParaRPr lang="en-US" dirty="0"/>
          </a:p>
        </p:txBody>
      </p:sp>
      <p:pic>
        <p:nvPicPr>
          <p:cNvPr id="4" name="Content Placeholder 3"/>
          <p:cNvPicPr>
            <a:picLocks noGrp="1" noChangeAspect="1"/>
          </p:cNvPicPr>
          <p:nvPr>
            <p:ph idx="1"/>
          </p:nvPr>
        </p:nvPicPr>
        <p:blipFill>
          <a:blip r:embed="rId2"/>
          <a:stretch>
            <a:fillRect/>
          </a:stretch>
        </p:blipFill>
        <p:spPr>
          <a:xfrm>
            <a:off x="628650" y="2151613"/>
            <a:ext cx="3180025" cy="1729855"/>
          </a:xfrm>
          <a:prstGeom prst="rect">
            <a:avLst/>
          </a:prstGeom>
        </p:spPr>
      </p:pic>
      <p:pic>
        <p:nvPicPr>
          <p:cNvPr id="5" name="Picture 4"/>
          <p:cNvPicPr>
            <a:picLocks noChangeAspect="1"/>
          </p:cNvPicPr>
          <p:nvPr/>
        </p:nvPicPr>
        <p:blipFill>
          <a:blip r:embed="rId3"/>
          <a:stretch>
            <a:fillRect/>
          </a:stretch>
        </p:blipFill>
        <p:spPr>
          <a:xfrm>
            <a:off x="3981735" y="2220247"/>
            <a:ext cx="4688006" cy="1634874"/>
          </a:xfrm>
          <a:prstGeom prst="rect">
            <a:avLst/>
          </a:prstGeom>
        </p:spPr>
      </p:pic>
      <p:pic>
        <p:nvPicPr>
          <p:cNvPr id="6" name="Picture 5"/>
          <p:cNvPicPr>
            <a:picLocks noChangeAspect="1"/>
          </p:cNvPicPr>
          <p:nvPr/>
        </p:nvPicPr>
        <p:blipFill>
          <a:blip r:embed="rId4"/>
          <a:stretch>
            <a:fillRect/>
          </a:stretch>
        </p:blipFill>
        <p:spPr>
          <a:xfrm>
            <a:off x="628650" y="3907814"/>
            <a:ext cx="7630436" cy="1882958"/>
          </a:xfrm>
          <a:prstGeom prst="rect">
            <a:avLst/>
          </a:prstGeom>
        </p:spPr>
      </p:pic>
    </p:spTree>
    <p:extLst>
      <p:ext uri="{BB962C8B-B14F-4D97-AF65-F5344CB8AC3E}">
        <p14:creationId xmlns:p14="http://schemas.microsoft.com/office/powerpoint/2010/main" val="2773768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b="1" dirty="0" smtClean="0"/>
              <a:t>Reactor Types:</a:t>
            </a:r>
            <a:endParaRPr lang="en-US" b="1" dirty="0"/>
          </a:p>
        </p:txBody>
      </p:sp>
      <p:sp>
        <p:nvSpPr>
          <p:cNvPr id="3" name="Content Placeholder 2"/>
          <p:cNvSpPr>
            <a:spLocks noGrp="1"/>
          </p:cNvSpPr>
          <p:nvPr>
            <p:ph idx="1"/>
          </p:nvPr>
        </p:nvSpPr>
        <p:spPr>
          <a:xfrm>
            <a:off x="457200" y="1295400"/>
            <a:ext cx="7467600" cy="4873752"/>
          </a:xfrm>
        </p:spPr>
        <p:txBody>
          <a:bodyPr>
            <a:normAutofit/>
          </a:bodyPr>
          <a:lstStyle/>
          <a:p>
            <a:r>
              <a:rPr lang="en-US" sz="1800" dirty="0"/>
              <a:t>Depending on neutron energy:</a:t>
            </a:r>
          </a:p>
          <a:p>
            <a:pPr marL="0" indent="0">
              <a:buNone/>
            </a:pPr>
            <a:r>
              <a:rPr lang="en-US" sz="1800" dirty="0"/>
              <a:t> </a:t>
            </a:r>
            <a:r>
              <a:rPr lang="en-US" sz="1800" dirty="0" err="1"/>
              <a:t>i</a:t>
            </a:r>
            <a:r>
              <a:rPr lang="en-US" sz="1800" dirty="0"/>
              <a:t>)Fast reactor: non moderated neutrons are used</a:t>
            </a:r>
          </a:p>
          <a:p>
            <a:pPr marL="0" indent="0">
              <a:buNone/>
            </a:pPr>
            <a:r>
              <a:rPr lang="en-US" sz="1800" dirty="0"/>
              <a:t>ii) Thermal or slow reactor: moderated or slow neutrons are used.</a:t>
            </a:r>
          </a:p>
          <a:p>
            <a:r>
              <a:rPr lang="en-US" sz="1800" dirty="0"/>
              <a:t>Depending on fuel:</a:t>
            </a:r>
          </a:p>
          <a:p>
            <a:pPr marL="0" indent="0">
              <a:buNone/>
            </a:pPr>
            <a:r>
              <a:rPr lang="en-US" sz="1800" dirty="0"/>
              <a:t> </a:t>
            </a:r>
            <a:r>
              <a:rPr lang="en-US" sz="1800" dirty="0" err="1"/>
              <a:t>i</a:t>
            </a:r>
            <a:r>
              <a:rPr lang="en-US" sz="1800" dirty="0"/>
              <a:t>) U-235    ii) U-238    iii) Th-232</a:t>
            </a:r>
          </a:p>
          <a:p>
            <a:r>
              <a:rPr lang="en-US" sz="1800" dirty="0"/>
              <a:t>Depending on coolant:</a:t>
            </a:r>
          </a:p>
          <a:p>
            <a:pPr marL="385763" indent="-385763">
              <a:buAutoNum type="romanLcParenR"/>
            </a:pPr>
            <a:r>
              <a:rPr lang="en-US" sz="1800" dirty="0"/>
              <a:t>Gas cooler reactor ii) Water cooler reactor iii) Liquid metal cooler reactor</a:t>
            </a:r>
          </a:p>
          <a:p>
            <a:r>
              <a:rPr lang="en-US" sz="1800" dirty="0"/>
              <a:t>Depending on moderator:</a:t>
            </a:r>
          </a:p>
          <a:p>
            <a:pPr marL="385763" indent="-385763">
              <a:buAutoNum type="romanLcParenR"/>
            </a:pPr>
            <a:r>
              <a:rPr lang="en-US" sz="1800" dirty="0"/>
              <a:t>Graphite reactor  ii) Beryllium reactor   iii) Water reactor</a:t>
            </a:r>
          </a:p>
          <a:p>
            <a:r>
              <a:rPr lang="en-US" sz="1800" dirty="0"/>
              <a:t>Depending on core:</a:t>
            </a:r>
          </a:p>
          <a:p>
            <a:pPr marL="385763" indent="-385763">
              <a:buAutoNum type="romanLcParenR"/>
            </a:pPr>
            <a:r>
              <a:rPr lang="en-US" sz="1800" dirty="0"/>
              <a:t>Homogeneous: Uniform mixture of fuel and moderator(aqueous mixture of Uranium salt) </a:t>
            </a:r>
          </a:p>
          <a:p>
            <a:pPr marL="385763" indent="-385763">
              <a:buAutoNum type="romanLcParenR"/>
            </a:pPr>
            <a:r>
              <a:rPr lang="en-US" sz="1800" dirty="0"/>
              <a:t>Heterogeneous: Fuel rods inserted in moderator.</a:t>
            </a:r>
          </a:p>
        </p:txBody>
      </p:sp>
    </p:spTree>
    <p:extLst>
      <p:ext uri="{BB962C8B-B14F-4D97-AF65-F5344CB8AC3E}">
        <p14:creationId xmlns:p14="http://schemas.microsoft.com/office/powerpoint/2010/main" val="2476012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Factors Affecting Design of Reactor:</a:t>
            </a:r>
            <a:endParaRPr lang="en-US" b="1" dirty="0"/>
          </a:p>
        </p:txBody>
      </p:sp>
      <p:sp>
        <p:nvSpPr>
          <p:cNvPr id="3" name="Content Placeholder 2"/>
          <p:cNvSpPr>
            <a:spLocks noGrp="1"/>
          </p:cNvSpPr>
          <p:nvPr>
            <p:ph idx="1"/>
          </p:nvPr>
        </p:nvSpPr>
        <p:spPr/>
        <p:txBody>
          <a:bodyPr/>
          <a:lstStyle/>
          <a:p>
            <a:r>
              <a:rPr lang="en-US" dirty="0" smtClean="0"/>
              <a:t>Type of reactor</a:t>
            </a:r>
          </a:p>
          <a:p>
            <a:r>
              <a:rPr lang="en-US" dirty="0" smtClean="0"/>
              <a:t>Type of fuel to be used</a:t>
            </a:r>
          </a:p>
          <a:p>
            <a:r>
              <a:rPr lang="en-US" dirty="0" smtClean="0"/>
              <a:t>Power rating of reactor in MW</a:t>
            </a:r>
          </a:p>
          <a:p>
            <a:r>
              <a:rPr lang="en-US" dirty="0" smtClean="0"/>
              <a:t>Coolant system</a:t>
            </a:r>
          </a:p>
          <a:p>
            <a:r>
              <a:rPr lang="en-US" dirty="0" smtClean="0"/>
              <a:t>Control system</a:t>
            </a:r>
          </a:p>
          <a:p>
            <a:r>
              <a:rPr lang="en-US" dirty="0" smtClean="0"/>
              <a:t>Rates of neutron production and absorption</a:t>
            </a:r>
          </a:p>
          <a:p>
            <a:r>
              <a:rPr lang="en-US" dirty="0" smtClean="0"/>
              <a:t>Safety of reactor</a:t>
            </a:r>
          </a:p>
          <a:p>
            <a:endParaRPr lang="en-US" dirty="0"/>
          </a:p>
        </p:txBody>
      </p:sp>
    </p:spTree>
    <p:extLst>
      <p:ext uri="{BB962C8B-B14F-4D97-AF65-F5344CB8AC3E}">
        <p14:creationId xmlns:p14="http://schemas.microsoft.com/office/powerpoint/2010/main" val="1994832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Continue…</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600200"/>
            <a:ext cx="7848600" cy="4873752"/>
          </a:xfrm>
        </p:spPr>
        <p:txBody>
          <a:bodyPr>
            <a:normAutofit/>
          </a:bodyPr>
          <a:lstStyle/>
          <a:p>
            <a:pPr algn="just"/>
            <a:r>
              <a:rPr lang="en-US" dirty="0">
                <a:solidFill>
                  <a:srgbClr val="231F20"/>
                </a:solidFill>
                <a:latin typeface="Times New Roman"/>
              </a:rPr>
              <a:t>The most important feature of a nuclear power station is that huge amount of electrical </a:t>
            </a:r>
            <a:r>
              <a:rPr lang="en-US" dirty="0" smtClean="0">
                <a:solidFill>
                  <a:srgbClr val="231F20"/>
                </a:solidFill>
                <a:latin typeface="Times New Roman"/>
              </a:rPr>
              <a:t>energy can </a:t>
            </a:r>
            <a:r>
              <a:rPr lang="en-US" dirty="0">
                <a:solidFill>
                  <a:srgbClr val="231F20"/>
                </a:solidFill>
                <a:latin typeface="Times New Roman"/>
              </a:rPr>
              <a:t>be produced from a relatively small amount of nuclear fuel as compared to other </a:t>
            </a:r>
            <a:r>
              <a:rPr lang="en-US" dirty="0" smtClean="0">
                <a:solidFill>
                  <a:srgbClr val="231F20"/>
                </a:solidFill>
                <a:latin typeface="Times New Roman"/>
              </a:rPr>
              <a:t>conventional types </a:t>
            </a:r>
            <a:r>
              <a:rPr lang="en-US" dirty="0">
                <a:solidFill>
                  <a:srgbClr val="231F20"/>
                </a:solidFill>
                <a:latin typeface="Times New Roman"/>
              </a:rPr>
              <a:t>of power stations</a:t>
            </a:r>
            <a:r>
              <a:rPr lang="en-US" dirty="0" smtClean="0">
                <a:solidFill>
                  <a:srgbClr val="231F20"/>
                </a:solidFill>
                <a:latin typeface="Times New Roman"/>
              </a:rPr>
              <a:t>.</a:t>
            </a:r>
          </a:p>
          <a:p>
            <a:pPr algn="just"/>
            <a:r>
              <a:rPr lang="en-US" dirty="0" smtClean="0">
                <a:solidFill>
                  <a:srgbClr val="231F20"/>
                </a:solidFill>
                <a:latin typeface="Times New Roman"/>
              </a:rPr>
              <a:t> </a:t>
            </a:r>
            <a:r>
              <a:rPr lang="en-US" dirty="0">
                <a:solidFill>
                  <a:srgbClr val="231F20"/>
                </a:solidFill>
                <a:latin typeface="Times New Roman"/>
              </a:rPr>
              <a:t>It has been found that complete fission of 1 kg of Uranium (U</a:t>
            </a:r>
            <a:r>
              <a:rPr lang="en-US" sz="800" dirty="0">
                <a:solidFill>
                  <a:srgbClr val="231F20"/>
                </a:solidFill>
                <a:latin typeface="Times New Roman"/>
              </a:rPr>
              <a:t>235</a:t>
            </a:r>
            <a:r>
              <a:rPr lang="en-US" dirty="0">
                <a:solidFill>
                  <a:srgbClr val="231F20"/>
                </a:solidFill>
                <a:latin typeface="Times New Roman"/>
              </a:rPr>
              <a:t>) </a:t>
            </a:r>
            <a:r>
              <a:rPr lang="en-US" dirty="0" smtClean="0">
                <a:solidFill>
                  <a:srgbClr val="231F20"/>
                </a:solidFill>
                <a:latin typeface="Times New Roman"/>
              </a:rPr>
              <a:t>can produce </a:t>
            </a:r>
            <a:r>
              <a:rPr lang="en-US" dirty="0">
                <a:solidFill>
                  <a:srgbClr val="231F20"/>
                </a:solidFill>
                <a:latin typeface="Times New Roman"/>
              </a:rPr>
              <a:t>as much energy as can be produced by the burning of 4,500 tons of high grade coal</a:t>
            </a:r>
            <a:r>
              <a:rPr lang="en-US" dirty="0" smtClean="0">
                <a:solidFill>
                  <a:srgbClr val="231F20"/>
                </a:solidFill>
                <a:latin typeface="Times New Roman"/>
              </a:rPr>
              <a:t>.</a:t>
            </a:r>
          </a:p>
          <a:p>
            <a:pPr algn="just"/>
            <a:r>
              <a:rPr lang="en-US" dirty="0" smtClean="0">
                <a:solidFill>
                  <a:srgbClr val="231F20"/>
                </a:solidFill>
                <a:latin typeface="Times New Roman"/>
              </a:rPr>
              <a:t> Although the </a:t>
            </a:r>
            <a:r>
              <a:rPr lang="en-US" dirty="0">
                <a:solidFill>
                  <a:srgbClr val="231F20"/>
                </a:solidFill>
                <a:latin typeface="Times New Roman"/>
              </a:rPr>
              <a:t>recovery of principal nuclear fuels (</a:t>
            </a:r>
            <a:r>
              <a:rPr lang="en-US" i="1" dirty="0">
                <a:solidFill>
                  <a:srgbClr val="231F20"/>
                </a:solidFill>
                <a:latin typeface="Times New Roman"/>
              </a:rPr>
              <a:t>i.e</a:t>
            </a:r>
            <a:r>
              <a:rPr lang="en-US" dirty="0">
                <a:solidFill>
                  <a:srgbClr val="231F20"/>
                </a:solidFill>
                <a:latin typeface="Times New Roman"/>
              </a:rPr>
              <a:t>., Uranium and Thorium) is difficult and expensive,</a:t>
            </a:r>
          </a:p>
          <a:p>
            <a:pPr algn="just"/>
            <a:r>
              <a:rPr lang="en-US" dirty="0">
                <a:solidFill>
                  <a:srgbClr val="231F20"/>
                </a:solidFill>
                <a:latin typeface="Times New Roman"/>
              </a:rPr>
              <a:t>yet the total energy content of the estimated world reserves of these fuels are considerably higher </a:t>
            </a:r>
            <a:r>
              <a:rPr lang="en-US" dirty="0" smtClean="0">
                <a:solidFill>
                  <a:srgbClr val="231F20"/>
                </a:solidFill>
                <a:latin typeface="Times New Roman"/>
              </a:rPr>
              <a:t>than those </a:t>
            </a:r>
            <a:r>
              <a:rPr lang="en-US" dirty="0">
                <a:solidFill>
                  <a:srgbClr val="231F20"/>
                </a:solidFill>
                <a:latin typeface="Times New Roman"/>
              </a:rPr>
              <a:t>of conventional fuels, </a:t>
            </a:r>
            <a:r>
              <a:rPr lang="en-US" i="1" dirty="0">
                <a:solidFill>
                  <a:srgbClr val="231F20"/>
                </a:solidFill>
                <a:latin typeface="Times New Roman"/>
              </a:rPr>
              <a:t>viz</a:t>
            </a:r>
            <a:r>
              <a:rPr lang="en-US" dirty="0">
                <a:solidFill>
                  <a:srgbClr val="231F20"/>
                </a:solidFill>
                <a:latin typeface="Times New Roman"/>
              </a:rPr>
              <a:t>., coal, oil and gas.</a:t>
            </a:r>
            <a:endParaRPr lang="en-US" dirty="0"/>
          </a:p>
        </p:txBody>
      </p:sp>
    </p:spTree>
    <p:extLst>
      <p:ext uri="{BB962C8B-B14F-4D97-AF65-F5344CB8AC3E}">
        <p14:creationId xmlns:p14="http://schemas.microsoft.com/office/powerpoint/2010/main" val="11136774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Boiling </a:t>
            </a:r>
            <a:r>
              <a:rPr lang="en-US" b="1" dirty="0"/>
              <a:t>W</a:t>
            </a:r>
            <a:r>
              <a:rPr lang="en-US" b="1" dirty="0" smtClean="0"/>
              <a:t>ater </a:t>
            </a:r>
            <a:r>
              <a:rPr lang="en-US" b="1" dirty="0"/>
              <a:t>R</a:t>
            </a:r>
            <a:r>
              <a:rPr lang="en-US" b="1" dirty="0" smtClean="0"/>
              <a:t>eactor (BWR)</a:t>
            </a:r>
            <a:endParaRPr lang="en-US" b="1" dirty="0"/>
          </a:p>
        </p:txBody>
      </p:sp>
      <p:sp>
        <p:nvSpPr>
          <p:cNvPr id="3" name="Content Placeholder 2"/>
          <p:cNvSpPr>
            <a:spLocks noGrp="1"/>
          </p:cNvSpPr>
          <p:nvPr>
            <p:ph idx="1"/>
          </p:nvPr>
        </p:nvSpPr>
        <p:spPr/>
        <p:txBody>
          <a:bodyPr>
            <a:normAutofit/>
          </a:bodyPr>
          <a:lstStyle/>
          <a:p>
            <a:pPr algn="just"/>
            <a:r>
              <a:rPr lang="en-US" sz="1800" dirty="0"/>
              <a:t>A boiling water reactor (BWR) uses demineralized water as a coolant and neutron moderator. Heat is produced by nuclear fission in the reactor core, and this causes the cooling water to boil, producing steam.</a:t>
            </a:r>
          </a:p>
          <a:p>
            <a:pPr algn="just"/>
            <a:r>
              <a:rPr lang="en-US" sz="1800" dirty="0"/>
              <a:t>Enriched U-235 is used as fuel which contains more fissionable neutrons than normal condition.</a:t>
            </a:r>
          </a:p>
          <a:p>
            <a:pPr algn="just"/>
            <a:r>
              <a:rPr lang="en-US" sz="1800" dirty="0"/>
              <a:t>Here, direct system is used for cooling, so water boils in reactor core.</a:t>
            </a:r>
          </a:p>
        </p:txBody>
      </p:sp>
      <p:pic>
        <p:nvPicPr>
          <p:cNvPr id="4" name="Picture 3"/>
          <p:cNvPicPr>
            <a:picLocks noChangeAspect="1"/>
          </p:cNvPicPr>
          <p:nvPr/>
        </p:nvPicPr>
        <p:blipFill>
          <a:blip r:embed="rId2"/>
          <a:stretch>
            <a:fillRect/>
          </a:stretch>
        </p:blipFill>
        <p:spPr>
          <a:xfrm>
            <a:off x="1003111" y="4009882"/>
            <a:ext cx="7113896" cy="1842448"/>
          </a:xfrm>
          <a:prstGeom prst="rect">
            <a:avLst/>
          </a:prstGeom>
        </p:spPr>
      </p:pic>
    </p:spTree>
    <p:extLst>
      <p:ext uri="{BB962C8B-B14F-4D97-AF65-F5344CB8AC3E}">
        <p14:creationId xmlns:p14="http://schemas.microsoft.com/office/powerpoint/2010/main" val="4108257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Pressurized Water Reactor (PWR)</a:t>
            </a:r>
            <a:endParaRPr lang="en-US" b="1" dirty="0"/>
          </a:p>
        </p:txBody>
      </p:sp>
      <p:sp>
        <p:nvSpPr>
          <p:cNvPr id="3" name="Content Placeholder 2"/>
          <p:cNvSpPr>
            <a:spLocks noGrp="1"/>
          </p:cNvSpPr>
          <p:nvPr>
            <p:ph idx="1"/>
          </p:nvPr>
        </p:nvSpPr>
        <p:spPr/>
        <p:txBody>
          <a:bodyPr/>
          <a:lstStyle/>
          <a:p>
            <a:pPr algn="just"/>
            <a:r>
              <a:rPr lang="en-US" sz="1800" dirty="0"/>
              <a:t>The pressurized water reactor (PWR) is a type of nuclear reactor  make use of light water(ordinary water, as opposed to heavy water) as their coolant and neutron moderator. Here coolant cycle is single circuit system.</a:t>
            </a:r>
          </a:p>
          <a:p>
            <a:pPr algn="just"/>
            <a:r>
              <a:rPr lang="en-US" sz="1800" dirty="0"/>
              <a:t>Enriched U-235 is used as fuel which contains more fissionable neutrons than normal condition.</a:t>
            </a:r>
          </a:p>
          <a:p>
            <a:pPr algn="just"/>
            <a:r>
              <a:rPr lang="en-US" sz="1800" dirty="0"/>
              <a:t>Pressure of 1200 </a:t>
            </a:r>
            <a:r>
              <a:rPr lang="en-US" sz="1800" dirty="0" err="1"/>
              <a:t>p.s.i.g</a:t>
            </a:r>
            <a:r>
              <a:rPr lang="en-US" sz="1800" dirty="0"/>
              <a:t> is given by pressurizer to remain water in liquid state.</a:t>
            </a:r>
          </a:p>
          <a:p>
            <a:endParaRPr lang="en-US" sz="1800" dirty="0"/>
          </a:p>
          <a:p>
            <a:endParaRPr lang="en-US" dirty="0"/>
          </a:p>
        </p:txBody>
      </p:sp>
      <p:pic>
        <p:nvPicPr>
          <p:cNvPr id="4" name="Picture 3"/>
          <p:cNvPicPr>
            <a:picLocks noChangeAspect="1"/>
          </p:cNvPicPr>
          <p:nvPr/>
        </p:nvPicPr>
        <p:blipFill>
          <a:blip r:embed="rId2"/>
          <a:stretch>
            <a:fillRect/>
          </a:stretch>
        </p:blipFill>
        <p:spPr>
          <a:xfrm>
            <a:off x="1166884" y="3958705"/>
            <a:ext cx="6213143" cy="1914098"/>
          </a:xfrm>
          <a:prstGeom prst="rect">
            <a:avLst/>
          </a:prstGeom>
        </p:spPr>
      </p:pic>
    </p:spTree>
    <p:extLst>
      <p:ext uri="{BB962C8B-B14F-4D97-AF65-F5344CB8AC3E}">
        <p14:creationId xmlns:p14="http://schemas.microsoft.com/office/powerpoint/2010/main" val="3860756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Sodium Graphite Reactor (SGR)</a:t>
            </a:r>
            <a:endParaRPr lang="en-US" b="1" dirty="0"/>
          </a:p>
        </p:txBody>
      </p:sp>
      <p:sp>
        <p:nvSpPr>
          <p:cNvPr id="3" name="Content Placeholder 2"/>
          <p:cNvSpPr>
            <a:spLocks noGrp="1"/>
          </p:cNvSpPr>
          <p:nvPr>
            <p:ph idx="1"/>
          </p:nvPr>
        </p:nvSpPr>
        <p:spPr/>
        <p:txBody>
          <a:bodyPr/>
          <a:lstStyle/>
          <a:p>
            <a:pPr algn="just"/>
            <a:r>
              <a:rPr lang="en-US" dirty="0"/>
              <a:t>A nuclear reactor that uses slightly enriched uranium as fuel, graphite as </a:t>
            </a:r>
            <a:r>
              <a:rPr lang="en-US" dirty="0" smtClean="0"/>
              <a:t>moderator.</a:t>
            </a:r>
          </a:p>
          <a:p>
            <a:pPr algn="just"/>
            <a:r>
              <a:rPr lang="en-US" dirty="0" smtClean="0"/>
              <a:t>Its coolant cycle is double circuit system where</a:t>
            </a:r>
            <a:r>
              <a:rPr lang="en-US" dirty="0"/>
              <a:t> Liquid sodium (Na</a:t>
            </a:r>
            <a:r>
              <a:rPr lang="en-US" dirty="0" smtClean="0"/>
              <a:t>) serves as </a:t>
            </a:r>
            <a:r>
              <a:rPr lang="en-US" dirty="0"/>
              <a:t>the primary coolant and an alloy of sodium potassium (</a:t>
            </a:r>
            <a:r>
              <a:rPr lang="en-US" dirty="0" err="1"/>
              <a:t>NaK</a:t>
            </a:r>
            <a:r>
              <a:rPr lang="en-US" dirty="0"/>
              <a:t>) </a:t>
            </a:r>
            <a:r>
              <a:rPr lang="en-US" dirty="0" smtClean="0"/>
              <a:t>serves as </a:t>
            </a:r>
            <a:r>
              <a:rPr lang="en-US" dirty="0"/>
              <a:t>the secondary coolant</a:t>
            </a:r>
            <a:r>
              <a:rPr lang="en-US" dirty="0" smtClean="0"/>
              <a:t>.</a:t>
            </a:r>
            <a:endParaRPr lang="en-US" dirty="0"/>
          </a:p>
        </p:txBody>
      </p:sp>
      <p:pic>
        <p:nvPicPr>
          <p:cNvPr id="4" name="Picture 3"/>
          <p:cNvPicPr>
            <a:picLocks noChangeAspect="1"/>
          </p:cNvPicPr>
          <p:nvPr/>
        </p:nvPicPr>
        <p:blipFill>
          <a:blip r:embed="rId2"/>
          <a:stretch>
            <a:fillRect/>
          </a:stretch>
        </p:blipFill>
        <p:spPr>
          <a:xfrm>
            <a:off x="1219200" y="4114800"/>
            <a:ext cx="6121021" cy="2191621"/>
          </a:xfrm>
          <a:prstGeom prst="rect">
            <a:avLst/>
          </a:prstGeom>
        </p:spPr>
      </p:pic>
    </p:spTree>
    <p:extLst>
      <p:ext uri="{BB962C8B-B14F-4D97-AF65-F5344CB8AC3E}">
        <p14:creationId xmlns:p14="http://schemas.microsoft.com/office/powerpoint/2010/main" val="598616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Fast Breeder Reactor(FBR)</a:t>
            </a:r>
            <a:endParaRPr lang="en-US" b="1" dirty="0"/>
          </a:p>
        </p:txBody>
      </p:sp>
      <p:sp>
        <p:nvSpPr>
          <p:cNvPr id="3" name="Content Placeholder 2"/>
          <p:cNvSpPr>
            <a:spLocks noGrp="1"/>
          </p:cNvSpPr>
          <p:nvPr>
            <p:ph idx="1"/>
          </p:nvPr>
        </p:nvSpPr>
        <p:spPr/>
        <p:txBody>
          <a:bodyPr>
            <a:normAutofit/>
          </a:bodyPr>
          <a:lstStyle/>
          <a:p>
            <a:pPr algn="just"/>
            <a:r>
              <a:rPr lang="en-US" sz="1800" dirty="0"/>
              <a:t>Under appropriate operating conditions, the neutrons given off by fission reactions can "breed" more fuel from otherwise non-fissionable isotopes. The most common breeding reaction is that of plutonium-239 from non-fissionable uranium-238. The term "fast breeder" refers to the types of configurations which can actually produce more fissionable fuel than they use. Uranium-238 is 140 times more abundant than the fissionable U-235 and can be efficiently converted into Pu-239 by the neutrons from a fission chain reaction.</a:t>
            </a:r>
          </a:p>
          <a:p>
            <a:pPr algn="just"/>
            <a:r>
              <a:rPr lang="en-US" sz="1800" dirty="0"/>
              <a:t>In FBR, U-235 is covered with blanket of U-238 and no moderator is used. Its coolant cycle is double circuit system.</a:t>
            </a:r>
            <a:br>
              <a:rPr lang="en-US" sz="1800" dirty="0"/>
            </a:br>
            <a:endParaRPr lang="en-US" sz="1800" dirty="0"/>
          </a:p>
        </p:txBody>
      </p:sp>
      <p:pic>
        <p:nvPicPr>
          <p:cNvPr id="4" name="Picture 3"/>
          <p:cNvPicPr>
            <a:picLocks noChangeAspect="1"/>
          </p:cNvPicPr>
          <p:nvPr/>
        </p:nvPicPr>
        <p:blipFill>
          <a:blip r:embed="rId2"/>
          <a:stretch>
            <a:fillRect/>
          </a:stretch>
        </p:blipFill>
        <p:spPr>
          <a:xfrm>
            <a:off x="3962400" y="5105400"/>
            <a:ext cx="2620370" cy="1194819"/>
          </a:xfrm>
          <a:prstGeom prst="rect">
            <a:avLst/>
          </a:prstGeom>
        </p:spPr>
      </p:pic>
    </p:spTree>
    <p:extLst>
      <p:ext uri="{BB962C8B-B14F-4D97-AF65-F5344CB8AC3E}">
        <p14:creationId xmlns:p14="http://schemas.microsoft.com/office/powerpoint/2010/main" val="2430503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pPr algn="ctr"/>
            <a:r>
              <a:rPr lang="en-US" sz="2400" b="1" dirty="0" smtClean="0">
                <a:latin typeface="Times New Roman" pitchFamily="18" charset="0"/>
                <a:cs typeface="Times New Roman" pitchFamily="18" charset="0"/>
              </a:rPr>
              <a:t>Selection of Site for Nuclear Power Station</a:t>
            </a:r>
            <a:endParaRPr lang="en-US" sz="24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914400"/>
            <a:ext cx="7467600" cy="5559552"/>
          </a:xfrm>
        </p:spPr>
        <p:txBody>
          <a:bodyPr/>
          <a:lstStyle/>
          <a:p>
            <a:pPr>
              <a:buFont typeface="Wingdings" pitchFamily="2" charset="2"/>
              <a:buChar char="§"/>
            </a:pPr>
            <a:r>
              <a:rPr lang="en-US" dirty="0" smtClean="0"/>
              <a:t> </a:t>
            </a:r>
            <a:r>
              <a:rPr lang="en-US" i="1" dirty="0" smtClean="0"/>
              <a:t>Availability of water</a:t>
            </a:r>
          </a:p>
          <a:p>
            <a:pPr>
              <a:buFont typeface="Wingdings" pitchFamily="2" charset="2"/>
              <a:buChar char="§"/>
            </a:pPr>
            <a:r>
              <a:rPr lang="en-US" i="1" dirty="0" smtClean="0"/>
              <a:t> Disposal of waste</a:t>
            </a:r>
          </a:p>
          <a:p>
            <a:pPr>
              <a:buFont typeface="Wingdings" pitchFamily="2" charset="2"/>
              <a:buChar char="§"/>
            </a:pPr>
            <a:r>
              <a:rPr lang="en-US" i="1" dirty="0" smtClean="0"/>
              <a:t>Distance from populated areas</a:t>
            </a:r>
          </a:p>
          <a:p>
            <a:pPr>
              <a:buFont typeface="Wingdings" pitchFamily="2" charset="2"/>
              <a:buChar char="§"/>
            </a:pPr>
            <a:r>
              <a:rPr lang="en-US" i="1" dirty="0" smtClean="0"/>
              <a:t>Transportation facilities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Advantages</a:t>
            </a:r>
            <a:endParaRPr lang="en-US"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371600"/>
            <a:ext cx="7467600" cy="5102352"/>
          </a:xfrm>
        </p:spPr>
        <p:txBody>
          <a:bodyPr>
            <a:normAutofit fontScale="92500" lnSpcReduction="10000"/>
          </a:bodyPr>
          <a:lstStyle/>
          <a:p>
            <a:pPr algn="just"/>
            <a:r>
              <a:rPr lang="en-US" dirty="0" smtClean="0">
                <a:solidFill>
                  <a:srgbClr val="231F20"/>
                </a:solidFill>
                <a:latin typeface="Times New Roman"/>
              </a:rPr>
              <a:t>The </a:t>
            </a:r>
            <a:r>
              <a:rPr lang="en-US" dirty="0">
                <a:solidFill>
                  <a:srgbClr val="231F20"/>
                </a:solidFill>
                <a:latin typeface="Times New Roman"/>
              </a:rPr>
              <a:t>amount of fuel required is quite small. Therefore, there is a considerable saving in </a:t>
            </a:r>
            <a:r>
              <a:rPr lang="en-US" dirty="0" smtClean="0">
                <a:solidFill>
                  <a:srgbClr val="231F20"/>
                </a:solidFill>
                <a:latin typeface="Times New Roman"/>
              </a:rPr>
              <a:t>the cost </a:t>
            </a:r>
            <a:r>
              <a:rPr lang="en-US" dirty="0">
                <a:solidFill>
                  <a:srgbClr val="231F20"/>
                </a:solidFill>
                <a:latin typeface="Times New Roman"/>
              </a:rPr>
              <a:t>of fuel transportation.</a:t>
            </a:r>
          </a:p>
          <a:p>
            <a:pPr algn="just"/>
            <a:r>
              <a:rPr lang="en-US" dirty="0" smtClean="0">
                <a:solidFill>
                  <a:srgbClr val="231F20"/>
                </a:solidFill>
                <a:latin typeface="Times New Roman"/>
              </a:rPr>
              <a:t>A </a:t>
            </a:r>
            <a:r>
              <a:rPr lang="en-US" dirty="0">
                <a:solidFill>
                  <a:srgbClr val="231F20"/>
                </a:solidFill>
                <a:latin typeface="Times New Roman"/>
              </a:rPr>
              <a:t>nuclear power plant requires less space as compared to any other type of the same size.</a:t>
            </a:r>
          </a:p>
          <a:p>
            <a:pPr algn="just"/>
            <a:r>
              <a:rPr lang="en-US" dirty="0" smtClean="0">
                <a:solidFill>
                  <a:srgbClr val="231F20"/>
                </a:solidFill>
                <a:latin typeface="Times New Roman"/>
              </a:rPr>
              <a:t>It </a:t>
            </a:r>
            <a:r>
              <a:rPr lang="en-US" dirty="0">
                <a:solidFill>
                  <a:srgbClr val="231F20"/>
                </a:solidFill>
                <a:latin typeface="Times New Roman"/>
              </a:rPr>
              <a:t>has low running charges as a small amount of fuel is used for producing bulk </a:t>
            </a:r>
            <a:r>
              <a:rPr lang="en-US" dirty="0" smtClean="0">
                <a:solidFill>
                  <a:srgbClr val="231F20"/>
                </a:solidFill>
                <a:latin typeface="Times New Roman"/>
              </a:rPr>
              <a:t>electrical energy</a:t>
            </a:r>
            <a:r>
              <a:rPr lang="en-US" dirty="0">
                <a:solidFill>
                  <a:srgbClr val="231F20"/>
                </a:solidFill>
                <a:latin typeface="Times New Roman"/>
              </a:rPr>
              <a:t>.</a:t>
            </a:r>
          </a:p>
          <a:p>
            <a:pPr algn="just"/>
            <a:r>
              <a:rPr lang="en-US" dirty="0" smtClean="0">
                <a:solidFill>
                  <a:srgbClr val="231F20"/>
                </a:solidFill>
                <a:latin typeface="Times New Roman"/>
              </a:rPr>
              <a:t>This </a:t>
            </a:r>
            <a:r>
              <a:rPr lang="en-US" dirty="0">
                <a:solidFill>
                  <a:srgbClr val="231F20"/>
                </a:solidFill>
                <a:latin typeface="Times New Roman"/>
              </a:rPr>
              <a:t>type of plant is very economical for producing bulk electric power.</a:t>
            </a:r>
          </a:p>
          <a:p>
            <a:pPr algn="just"/>
            <a:r>
              <a:rPr lang="en-US" dirty="0" smtClean="0">
                <a:solidFill>
                  <a:srgbClr val="231F20"/>
                </a:solidFill>
                <a:latin typeface="Times New Roman"/>
              </a:rPr>
              <a:t>It </a:t>
            </a:r>
            <a:r>
              <a:rPr lang="en-US" dirty="0">
                <a:solidFill>
                  <a:srgbClr val="231F20"/>
                </a:solidFill>
                <a:latin typeface="Times New Roman"/>
              </a:rPr>
              <a:t>can be located near the load </a:t>
            </a:r>
            <a:r>
              <a:rPr lang="en-US" dirty="0" smtClean="0">
                <a:solidFill>
                  <a:srgbClr val="231F20"/>
                </a:solidFill>
                <a:latin typeface="Times New Roman"/>
              </a:rPr>
              <a:t>centers </a:t>
            </a:r>
            <a:r>
              <a:rPr lang="en-US" dirty="0">
                <a:solidFill>
                  <a:srgbClr val="231F20"/>
                </a:solidFill>
                <a:latin typeface="Times New Roman"/>
              </a:rPr>
              <a:t>because it does not require large quantities of </a:t>
            </a:r>
            <a:r>
              <a:rPr lang="en-US" dirty="0" smtClean="0">
                <a:solidFill>
                  <a:srgbClr val="231F20"/>
                </a:solidFill>
                <a:latin typeface="Times New Roman"/>
              </a:rPr>
              <a:t>water and </a:t>
            </a:r>
            <a:r>
              <a:rPr lang="en-US" dirty="0">
                <a:solidFill>
                  <a:srgbClr val="231F20"/>
                </a:solidFill>
                <a:latin typeface="Times New Roman"/>
              </a:rPr>
              <a:t>need not be near coal mines. Therefore, the cost of primary distribution is reduced.</a:t>
            </a:r>
          </a:p>
          <a:p>
            <a:pPr algn="just"/>
            <a:r>
              <a:rPr lang="en-US" dirty="0" smtClean="0">
                <a:solidFill>
                  <a:srgbClr val="231F20"/>
                </a:solidFill>
                <a:latin typeface="Times New Roman"/>
              </a:rPr>
              <a:t>There </a:t>
            </a:r>
            <a:r>
              <a:rPr lang="en-US" dirty="0">
                <a:solidFill>
                  <a:srgbClr val="231F20"/>
                </a:solidFill>
                <a:latin typeface="Times New Roman"/>
              </a:rPr>
              <a:t>are large deposits of nuclear fuels available all over the world. Therefore, such </a:t>
            </a:r>
            <a:r>
              <a:rPr lang="en-US" dirty="0" smtClean="0">
                <a:solidFill>
                  <a:srgbClr val="231F20"/>
                </a:solidFill>
                <a:latin typeface="Times New Roman"/>
              </a:rPr>
              <a:t>plants can </a:t>
            </a:r>
            <a:r>
              <a:rPr lang="en-US" dirty="0">
                <a:solidFill>
                  <a:srgbClr val="231F20"/>
                </a:solidFill>
                <a:latin typeface="Times New Roman"/>
              </a:rPr>
              <a:t>ensure continued supply of electrical energy for thousands of years.</a:t>
            </a:r>
          </a:p>
          <a:p>
            <a:pPr algn="just"/>
            <a:r>
              <a:rPr lang="en-US" dirty="0" smtClean="0">
                <a:solidFill>
                  <a:srgbClr val="231F20"/>
                </a:solidFill>
                <a:latin typeface="Times New Roman"/>
              </a:rPr>
              <a:t>It </a:t>
            </a:r>
            <a:r>
              <a:rPr lang="en-US" dirty="0">
                <a:solidFill>
                  <a:srgbClr val="231F20"/>
                </a:solidFill>
                <a:latin typeface="Times New Roman"/>
              </a:rPr>
              <a:t>ensures reliability of operation.</a:t>
            </a:r>
            <a:endParaRPr lang="en-US" dirty="0"/>
          </a:p>
        </p:txBody>
      </p:sp>
    </p:spTree>
    <p:extLst>
      <p:ext uri="{BB962C8B-B14F-4D97-AF65-F5344CB8AC3E}">
        <p14:creationId xmlns:p14="http://schemas.microsoft.com/office/powerpoint/2010/main" val="2155781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Disadvantages</a:t>
            </a:r>
            <a:endParaRPr lang="en-US"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371600"/>
            <a:ext cx="7848600" cy="5102352"/>
          </a:xfrm>
        </p:spPr>
        <p:txBody>
          <a:bodyPr>
            <a:normAutofit fontScale="92500" lnSpcReduction="10000"/>
          </a:bodyPr>
          <a:lstStyle/>
          <a:p>
            <a:pPr algn="just"/>
            <a:r>
              <a:rPr lang="en-US" dirty="0">
                <a:solidFill>
                  <a:srgbClr val="231F20"/>
                </a:solidFill>
                <a:latin typeface="Times New Roman"/>
              </a:rPr>
              <a:t>The fuel used is expensive and is difficult to recover.</a:t>
            </a:r>
          </a:p>
          <a:p>
            <a:pPr algn="just"/>
            <a:r>
              <a:rPr lang="en-US" dirty="0" smtClean="0">
                <a:solidFill>
                  <a:srgbClr val="231F20"/>
                </a:solidFill>
                <a:latin typeface="Times New Roman"/>
              </a:rPr>
              <a:t>The </a:t>
            </a:r>
            <a:r>
              <a:rPr lang="en-US" dirty="0">
                <a:solidFill>
                  <a:srgbClr val="231F20"/>
                </a:solidFill>
                <a:latin typeface="Times New Roman"/>
              </a:rPr>
              <a:t>capital cost on a nuclear plant is very high as compared to other types of plants.</a:t>
            </a:r>
          </a:p>
          <a:p>
            <a:pPr algn="just"/>
            <a:r>
              <a:rPr lang="en-US" dirty="0" smtClean="0">
                <a:solidFill>
                  <a:srgbClr val="231F20"/>
                </a:solidFill>
                <a:latin typeface="Times New Roman"/>
              </a:rPr>
              <a:t>The </a:t>
            </a:r>
            <a:r>
              <a:rPr lang="en-US" dirty="0">
                <a:solidFill>
                  <a:srgbClr val="231F20"/>
                </a:solidFill>
                <a:latin typeface="Times New Roman"/>
              </a:rPr>
              <a:t>erection and commissioning of the plant requires greater technical know-how.</a:t>
            </a:r>
          </a:p>
          <a:p>
            <a:pPr algn="just"/>
            <a:r>
              <a:rPr lang="en-US" dirty="0" smtClean="0">
                <a:solidFill>
                  <a:srgbClr val="231F20"/>
                </a:solidFill>
                <a:latin typeface="Times New Roman"/>
              </a:rPr>
              <a:t>The </a:t>
            </a:r>
            <a:r>
              <a:rPr lang="en-US" dirty="0">
                <a:solidFill>
                  <a:srgbClr val="231F20"/>
                </a:solidFill>
                <a:latin typeface="Times New Roman"/>
              </a:rPr>
              <a:t>fission by-products are generally radioactive and may cause a dangerous amount </a:t>
            </a:r>
            <a:r>
              <a:rPr lang="en-US" dirty="0" smtClean="0">
                <a:solidFill>
                  <a:srgbClr val="231F20"/>
                </a:solidFill>
                <a:latin typeface="Times New Roman"/>
              </a:rPr>
              <a:t>of radioactive </a:t>
            </a:r>
            <a:r>
              <a:rPr lang="en-US" dirty="0">
                <a:solidFill>
                  <a:srgbClr val="231F20"/>
                </a:solidFill>
                <a:latin typeface="Times New Roman"/>
              </a:rPr>
              <a:t>pollution</a:t>
            </a:r>
            <a:r>
              <a:rPr lang="en-US" dirty="0" smtClean="0">
                <a:solidFill>
                  <a:srgbClr val="231F20"/>
                </a:solidFill>
                <a:latin typeface="Times New Roman"/>
              </a:rPr>
              <a:t>.</a:t>
            </a:r>
          </a:p>
          <a:p>
            <a:pPr algn="just"/>
            <a:r>
              <a:rPr lang="en-US" dirty="0">
                <a:solidFill>
                  <a:srgbClr val="231F20"/>
                </a:solidFill>
                <a:latin typeface="Times New Roman"/>
              </a:rPr>
              <a:t>Maintenance charges are high due to lack of </a:t>
            </a:r>
            <a:r>
              <a:rPr lang="en-US" dirty="0" smtClean="0">
                <a:solidFill>
                  <a:srgbClr val="231F20"/>
                </a:solidFill>
                <a:latin typeface="Times New Roman"/>
              </a:rPr>
              <a:t>standardization. </a:t>
            </a:r>
            <a:r>
              <a:rPr lang="en-US" dirty="0">
                <a:solidFill>
                  <a:srgbClr val="231F20"/>
                </a:solidFill>
                <a:latin typeface="Times New Roman"/>
              </a:rPr>
              <a:t>Moreover, high salaries </a:t>
            </a:r>
            <a:r>
              <a:rPr lang="en-US" dirty="0" smtClean="0">
                <a:solidFill>
                  <a:srgbClr val="231F20"/>
                </a:solidFill>
                <a:latin typeface="Times New Roman"/>
              </a:rPr>
              <a:t>of specially </a:t>
            </a:r>
            <a:r>
              <a:rPr lang="en-US" dirty="0">
                <a:solidFill>
                  <a:srgbClr val="231F20"/>
                </a:solidFill>
                <a:latin typeface="Times New Roman"/>
              </a:rPr>
              <a:t>trained personnel employed to handle the plant further raise the cost.</a:t>
            </a:r>
          </a:p>
          <a:p>
            <a:pPr algn="just"/>
            <a:r>
              <a:rPr lang="en-US" dirty="0" smtClean="0">
                <a:solidFill>
                  <a:srgbClr val="231F20"/>
                </a:solidFill>
                <a:latin typeface="Times New Roman"/>
              </a:rPr>
              <a:t>Nuclear </a:t>
            </a:r>
            <a:r>
              <a:rPr lang="en-US" dirty="0">
                <a:solidFill>
                  <a:srgbClr val="231F20"/>
                </a:solidFill>
                <a:latin typeface="Times New Roman"/>
              </a:rPr>
              <a:t>power plants are not well suited for varying loads as the reactor does not respond </a:t>
            </a:r>
            <a:r>
              <a:rPr lang="en-US" dirty="0" smtClean="0">
                <a:solidFill>
                  <a:srgbClr val="231F20"/>
                </a:solidFill>
                <a:latin typeface="Times New Roman"/>
              </a:rPr>
              <a:t>to the </a:t>
            </a:r>
            <a:r>
              <a:rPr lang="en-US" dirty="0">
                <a:solidFill>
                  <a:srgbClr val="231F20"/>
                </a:solidFill>
                <a:latin typeface="Times New Roman"/>
              </a:rPr>
              <a:t>load fluctuations efficiently.</a:t>
            </a:r>
          </a:p>
          <a:p>
            <a:pPr algn="just"/>
            <a:r>
              <a:rPr lang="en-US" dirty="0" smtClean="0">
                <a:solidFill>
                  <a:srgbClr val="231F20"/>
                </a:solidFill>
                <a:latin typeface="Times New Roman"/>
              </a:rPr>
              <a:t>The </a:t>
            </a:r>
            <a:r>
              <a:rPr lang="en-US" dirty="0">
                <a:solidFill>
                  <a:srgbClr val="231F20"/>
                </a:solidFill>
                <a:latin typeface="Times New Roman"/>
              </a:rPr>
              <a:t>disposal of the by-products, which are radioactive, is a big problem. They have </a:t>
            </a:r>
            <a:r>
              <a:rPr lang="en-US" dirty="0" smtClean="0">
                <a:solidFill>
                  <a:srgbClr val="231F20"/>
                </a:solidFill>
                <a:latin typeface="Times New Roman"/>
              </a:rPr>
              <a:t>either to </a:t>
            </a:r>
            <a:r>
              <a:rPr lang="en-US" dirty="0">
                <a:solidFill>
                  <a:srgbClr val="231F20"/>
                </a:solidFill>
                <a:latin typeface="Times New Roman"/>
              </a:rPr>
              <a:t>be disposed off in a deep trench or in a sea away from sea-shore.</a:t>
            </a:r>
            <a:endParaRPr lang="en-US" dirty="0"/>
          </a:p>
        </p:txBody>
      </p:sp>
    </p:spTree>
    <p:extLst>
      <p:ext uri="{BB962C8B-B14F-4D97-AF65-F5344CB8AC3E}">
        <p14:creationId xmlns:p14="http://schemas.microsoft.com/office/powerpoint/2010/main" val="2561606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a:p>
        </p:txBody>
      </p:sp>
      <p:pic>
        <p:nvPicPr>
          <p:cNvPr id="4" name="Picture 4" descr="earthwarmersun"/>
          <p:cNvPicPr>
            <a:picLocks noChangeAspect="1" noChangeArrowheads="1"/>
          </p:cNvPicPr>
          <p:nvPr/>
        </p:nvPicPr>
        <p:blipFill>
          <a:blip r:embed="rId2"/>
          <a:srcRect/>
          <a:stretch>
            <a:fillRect/>
          </a:stretch>
        </p:blipFill>
        <p:spPr bwMode="auto">
          <a:xfrm>
            <a:off x="304800" y="990600"/>
            <a:ext cx="8458200" cy="5791200"/>
          </a:xfrm>
          <a:prstGeom prst="rect">
            <a:avLst/>
          </a:prstGeom>
          <a:noFill/>
        </p:spPr>
      </p:pic>
      <p:sp>
        <p:nvSpPr>
          <p:cNvPr id="5" name="Rectangle 5"/>
          <p:cNvSpPr>
            <a:spLocks noGrp="1" noChangeArrowheads="1"/>
          </p:cNvSpPr>
          <p:nvPr>
            <p:ph type="title"/>
          </p:nvPr>
        </p:nvSpPr>
        <p:spPr>
          <a:xfrm>
            <a:off x="457200" y="274638"/>
            <a:ext cx="7924800" cy="639762"/>
          </a:xfrm>
        </p:spPr>
        <p:txBody>
          <a:bodyPr>
            <a:normAutofit fontScale="90000"/>
          </a:bodyPr>
          <a:lstStyle/>
          <a:p>
            <a:pPr algn="ctr"/>
            <a:r>
              <a:rPr lang="en-US" sz="4000" b="1" dirty="0">
                <a:solidFill>
                  <a:schemeClr val="accent2">
                    <a:lumMod val="75000"/>
                  </a:schemeClr>
                </a:solidFill>
                <a:latin typeface="Times New Roman" pitchFamily="18" charset="0"/>
                <a:cs typeface="Times New Roman" pitchFamily="18" charset="0"/>
              </a:rPr>
              <a:t>FUSION AND FISSION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33400" y="914400"/>
            <a:ext cx="8077200" cy="3094038"/>
            <a:chOff x="336" y="576"/>
            <a:chExt cx="5088" cy="1949"/>
          </a:xfrm>
        </p:grpSpPr>
        <p:sp>
          <p:nvSpPr>
            <p:cNvPr id="30724" name="Text Box 4"/>
            <p:cNvSpPr txBox="1">
              <a:spLocks noChangeArrowheads="1"/>
            </p:cNvSpPr>
            <p:nvPr/>
          </p:nvSpPr>
          <p:spPr bwMode="auto">
            <a:xfrm>
              <a:off x="2832" y="768"/>
              <a:ext cx="2592" cy="1570"/>
            </a:xfrm>
            <a:prstGeom prst="rect">
              <a:avLst/>
            </a:prstGeom>
            <a:noFill/>
            <a:ln w="9525">
              <a:noFill/>
              <a:miter lim="800000"/>
              <a:headEnd/>
              <a:tailEnd/>
            </a:ln>
            <a:effectLst/>
          </p:spPr>
          <p:txBody>
            <a:bodyPr wrap="square">
              <a:spAutoFit/>
            </a:bodyPr>
            <a:lstStyle/>
            <a:p>
              <a:pPr eaLnBrk="0" hangingPunct="0">
                <a:spcBef>
                  <a:spcPct val="50000"/>
                </a:spcBef>
              </a:pPr>
              <a:r>
                <a:rPr lang="en-US" altLang="zh-TW" sz="2400" b="1" dirty="0">
                  <a:latin typeface="Times New Roman" pitchFamily="18" charset="0"/>
                  <a:ea typeface="新細明體" pitchFamily="20" charset="-120"/>
                </a:rPr>
                <a:t>Nuclear fission:</a:t>
              </a:r>
            </a:p>
            <a:p>
              <a:pPr eaLnBrk="0" hangingPunct="0">
                <a:spcBef>
                  <a:spcPct val="50000"/>
                </a:spcBef>
              </a:pPr>
              <a:r>
                <a:rPr lang="en-US" altLang="zh-TW" sz="2400" dirty="0">
                  <a:latin typeface="Times New Roman" pitchFamily="18" charset="0"/>
                  <a:ea typeface="新細明體" pitchFamily="20" charset="-120"/>
                </a:rPr>
                <a:t>A large nucleus splits into several small nuclei when impacted by a neutron, and energy is released in this process </a:t>
              </a:r>
            </a:p>
          </p:txBody>
        </p:sp>
        <p:pic>
          <p:nvPicPr>
            <p:cNvPr id="30725" name="Picture 5" descr="figure 2"/>
            <p:cNvPicPr>
              <a:picLocks noChangeAspect="1" noChangeArrowheads="1"/>
            </p:cNvPicPr>
            <p:nvPr/>
          </p:nvPicPr>
          <p:blipFill>
            <a:blip r:embed="rId3"/>
            <a:srcRect/>
            <a:stretch>
              <a:fillRect/>
            </a:stretch>
          </p:blipFill>
          <p:spPr bwMode="auto">
            <a:xfrm>
              <a:off x="336" y="576"/>
              <a:ext cx="2160" cy="1949"/>
            </a:xfrm>
            <a:prstGeom prst="rect">
              <a:avLst/>
            </a:prstGeom>
            <a:solidFill>
              <a:srgbClr val="FFCC00"/>
            </a:solidFill>
          </p:spPr>
        </p:pic>
      </p:grpSp>
      <p:grpSp>
        <p:nvGrpSpPr>
          <p:cNvPr id="3" name="Group 6"/>
          <p:cNvGrpSpPr>
            <a:grpSpLocks/>
          </p:cNvGrpSpPr>
          <p:nvPr/>
        </p:nvGrpSpPr>
        <p:grpSpPr bwMode="auto">
          <a:xfrm>
            <a:off x="457200" y="4191000"/>
            <a:ext cx="8382000" cy="2362300"/>
            <a:chOff x="288" y="2440"/>
            <a:chExt cx="5280" cy="1427"/>
          </a:xfrm>
        </p:grpSpPr>
        <p:pic>
          <p:nvPicPr>
            <p:cNvPr id="30727" name="Picture 7" descr="figure 2"/>
            <p:cNvPicPr>
              <a:picLocks noChangeAspect="1" noChangeArrowheads="1"/>
            </p:cNvPicPr>
            <p:nvPr/>
          </p:nvPicPr>
          <p:blipFill>
            <a:blip r:embed="rId4"/>
            <a:srcRect/>
            <a:stretch>
              <a:fillRect/>
            </a:stretch>
          </p:blipFill>
          <p:spPr bwMode="auto">
            <a:xfrm>
              <a:off x="2304" y="2440"/>
              <a:ext cx="3264" cy="1396"/>
            </a:xfrm>
            <a:prstGeom prst="rect">
              <a:avLst/>
            </a:prstGeom>
            <a:noFill/>
          </p:spPr>
        </p:pic>
        <p:sp>
          <p:nvSpPr>
            <p:cNvPr id="30728" name="Text Box 8"/>
            <p:cNvSpPr txBox="1">
              <a:spLocks noChangeArrowheads="1"/>
            </p:cNvSpPr>
            <p:nvPr/>
          </p:nvSpPr>
          <p:spPr bwMode="auto">
            <a:xfrm>
              <a:off x="288" y="2774"/>
              <a:ext cx="2064" cy="1093"/>
            </a:xfrm>
            <a:prstGeom prst="rect">
              <a:avLst/>
            </a:prstGeom>
            <a:noFill/>
            <a:ln w="9525">
              <a:noFill/>
              <a:miter lim="800000"/>
              <a:headEnd/>
              <a:tailEnd/>
            </a:ln>
            <a:effectLst/>
          </p:spPr>
          <p:txBody>
            <a:bodyPr>
              <a:spAutoFit/>
            </a:bodyPr>
            <a:lstStyle/>
            <a:p>
              <a:pPr eaLnBrk="0" hangingPunct="0">
                <a:spcBef>
                  <a:spcPct val="50000"/>
                </a:spcBef>
              </a:pPr>
              <a:r>
                <a:rPr lang="en-US" altLang="zh-TW" sz="2400" b="1" dirty="0">
                  <a:latin typeface="Times New Roman" pitchFamily="18" charset="0"/>
                  <a:ea typeface="新細明體" pitchFamily="20" charset="-120"/>
                </a:rPr>
                <a:t>Nuclear fusion:</a:t>
              </a:r>
            </a:p>
            <a:p>
              <a:pPr eaLnBrk="0" hangingPunct="0">
                <a:spcBef>
                  <a:spcPct val="50000"/>
                </a:spcBef>
              </a:pPr>
              <a:r>
                <a:rPr lang="en-US" altLang="zh-TW" sz="2400" dirty="0">
                  <a:latin typeface="Times New Roman" pitchFamily="18" charset="0"/>
                  <a:ea typeface="新細明體" pitchFamily="20" charset="-120"/>
                </a:rPr>
                <a:t>Several small nuclei fuse together and release energy.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4800">
                <a:solidFill>
                  <a:schemeClr val="bg1"/>
                </a:solidFill>
                <a:latin typeface="Arial Black" pitchFamily="34" charset="0"/>
              </a:rPr>
              <a:t>FUSION</a:t>
            </a:r>
          </a:p>
        </p:txBody>
      </p:sp>
      <p:pic>
        <p:nvPicPr>
          <p:cNvPr id="15364" name="Picture 4"/>
          <p:cNvPicPr>
            <a:picLocks noGrp="1" noChangeAspect="1" noChangeArrowheads="1"/>
          </p:cNvPicPr>
          <p:nvPr>
            <p:ph type="body" idx="1"/>
          </p:nvPr>
        </p:nvPicPr>
        <p:blipFill>
          <a:blip r:embed="rId2"/>
          <a:srcRect/>
          <a:stretch>
            <a:fillRect/>
          </a:stretch>
        </p:blipFill>
        <p:spPr>
          <a:xfrm>
            <a:off x="152400" y="1295400"/>
            <a:ext cx="8610600" cy="5562600"/>
          </a:xfrm>
          <a:noFill/>
          <a:ln/>
        </p:spPr>
      </p:pic>
      <p:sp>
        <p:nvSpPr>
          <p:cNvPr id="15365" name="Text Box 5"/>
          <p:cNvSpPr txBox="1">
            <a:spLocks noChangeArrowheads="1"/>
          </p:cNvSpPr>
          <p:nvPr/>
        </p:nvSpPr>
        <p:spPr bwMode="auto">
          <a:xfrm>
            <a:off x="228600" y="1752600"/>
            <a:ext cx="1736373" cy="369332"/>
          </a:xfrm>
          <a:prstGeom prst="rect">
            <a:avLst/>
          </a:prstGeom>
          <a:noFill/>
          <a:ln w="9525">
            <a:noFill/>
            <a:miter lim="800000"/>
            <a:headEnd/>
            <a:tailEnd/>
          </a:ln>
          <a:effectLst/>
        </p:spPr>
        <p:txBody>
          <a:bodyPr wrap="none">
            <a:spAutoFit/>
          </a:bodyPr>
          <a:lstStyle/>
          <a:p>
            <a:r>
              <a:rPr lang="en-US" dirty="0">
                <a:solidFill>
                  <a:srgbClr val="FF0000"/>
                </a:solidFill>
                <a:latin typeface="Arial Black" pitchFamily="34" charset="0"/>
              </a:rPr>
              <a:t>DEUTERIUM</a:t>
            </a:r>
          </a:p>
        </p:txBody>
      </p:sp>
      <p:sp>
        <p:nvSpPr>
          <p:cNvPr id="15367" name="Text Box 7"/>
          <p:cNvSpPr txBox="1">
            <a:spLocks noChangeArrowheads="1"/>
          </p:cNvSpPr>
          <p:nvPr/>
        </p:nvSpPr>
        <p:spPr bwMode="auto">
          <a:xfrm>
            <a:off x="7010401" y="3607276"/>
            <a:ext cx="1811338" cy="369332"/>
          </a:xfrm>
          <a:prstGeom prst="rect">
            <a:avLst/>
          </a:prstGeom>
          <a:noFill/>
          <a:ln w="9525">
            <a:noFill/>
            <a:miter lim="800000"/>
            <a:headEnd/>
            <a:tailEnd/>
          </a:ln>
          <a:effectLst/>
        </p:spPr>
        <p:txBody>
          <a:bodyPr wrap="square">
            <a:spAutoFit/>
          </a:bodyPr>
          <a:lstStyle/>
          <a:p>
            <a:r>
              <a:rPr lang="en-US" dirty="0">
                <a:solidFill>
                  <a:srgbClr val="FF0000"/>
                </a:solidFill>
                <a:latin typeface="Arial Black" pitchFamily="34" charset="0"/>
              </a:rPr>
              <a:t>HELIUM</a:t>
            </a:r>
          </a:p>
        </p:txBody>
      </p:sp>
      <p:sp>
        <p:nvSpPr>
          <p:cNvPr id="15368" name="Text Box 8"/>
          <p:cNvSpPr txBox="1">
            <a:spLocks noChangeArrowheads="1"/>
          </p:cNvSpPr>
          <p:nvPr/>
        </p:nvSpPr>
        <p:spPr bwMode="auto">
          <a:xfrm>
            <a:off x="6629401" y="1744663"/>
            <a:ext cx="2133600" cy="369332"/>
          </a:xfrm>
          <a:prstGeom prst="rect">
            <a:avLst/>
          </a:prstGeom>
          <a:noFill/>
          <a:ln w="9525">
            <a:noFill/>
            <a:miter lim="800000"/>
            <a:headEnd/>
            <a:tailEnd/>
          </a:ln>
          <a:effectLst/>
        </p:spPr>
        <p:txBody>
          <a:bodyPr wrap="square">
            <a:spAutoFit/>
          </a:bodyPr>
          <a:lstStyle/>
          <a:p>
            <a:pPr>
              <a:spcBef>
                <a:spcPct val="50000"/>
              </a:spcBef>
            </a:pPr>
            <a:r>
              <a:rPr lang="en-US" dirty="0">
                <a:solidFill>
                  <a:srgbClr val="FF0000"/>
                </a:solidFill>
                <a:latin typeface="Arial Black" pitchFamily="34" charset="0"/>
              </a:rPr>
              <a:t>NEUTRON</a:t>
            </a:r>
          </a:p>
        </p:txBody>
      </p:sp>
      <p:sp>
        <p:nvSpPr>
          <p:cNvPr id="15369" name="Rectangle 9"/>
          <p:cNvSpPr>
            <a:spLocks noChangeArrowheads="1"/>
          </p:cNvSpPr>
          <p:nvPr/>
        </p:nvSpPr>
        <p:spPr bwMode="auto">
          <a:xfrm>
            <a:off x="3124200" y="6491288"/>
            <a:ext cx="2495550" cy="366712"/>
          </a:xfrm>
          <a:prstGeom prst="rect">
            <a:avLst/>
          </a:prstGeom>
          <a:noFill/>
          <a:ln w="9525">
            <a:noFill/>
            <a:miter lim="800000"/>
            <a:headEnd/>
            <a:tailEnd/>
          </a:ln>
          <a:effectLst/>
        </p:spPr>
        <p:txBody>
          <a:bodyPr wrap="none">
            <a:spAutoFit/>
          </a:bodyPr>
          <a:lstStyle/>
          <a:p>
            <a:r>
              <a:rPr lang="en-US">
                <a:solidFill>
                  <a:schemeClr val="bg1"/>
                </a:solidFill>
              </a:rPr>
              <a:t>http://fusioned.gat.com</a:t>
            </a:r>
          </a:p>
        </p:txBody>
      </p:sp>
      <p:sp>
        <p:nvSpPr>
          <p:cNvPr id="9" name="TextBox 8"/>
          <p:cNvSpPr txBox="1"/>
          <p:nvPr/>
        </p:nvSpPr>
        <p:spPr>
          <a:xfrm>
            <a:off x="304800" y="5181600"/>
            <a:ext cx="1524000" cy="369332"/>
          </a:xfrm>
          <a:prstGeom prst="rect">
            <a:avLst/>
          </a:prstGeom>
          <a:noFill/>
        </p:spPr>
        <p:txBody>
          <a:bodyPr wrap="square" rtlCol="0">
            <a:spAutoFit/>
          </a:bodyPr>
          <a:lstStyle/>
          <a:p>
            <a:r>
              <a:rPr lang="en-US" dirty="0" smtClean="0">
                <a:solidFill>
                  <a:srgbClr val="FF0000"/>
                </a:solidFill>
                <a:latin typeface="Arial Black" pitchFamily="34" charset="0"/>
              </a:rPr>
              <a:t>TRITIUM</a:t>
            </a:r>
            <a:endParaRPr lang="en-US" dirty="0">
              <a:solidFill>
                <a:srgbClr val="FF0000"/>
              </a:solidFill>
              <a:latin typeface="Arial Black" pitchFamily="34" charset="0"/>
            </a:endParaRPr>
          </a:p>
        </p:txBody>
      </p:sp>
      <p:sp>
        <p:nvSpPr>
          <p:cNvPr id="10" name="Rectangle 9"/>
          <p:cNvSpPr/>
          <p:nvPr/>
        </p:nvSpPr>
        <p:spPr>
          <a:xfrm>
            <a:off x="1676400" y="457200"/>
            <a:ext cx="6019800" cy="830997"/>
          </a:xfrm>
          <a:prstGeom prst="rect">
            <a:avLst/>
          </a:prstGeom>
        </p:spPr>
        <p:txBody>
          <a:bodyPr wrap="square">
            <a:spAutoFit/>
          </a:bodyPr>
          <a:lstStyle/>
          <a:p>
            <a:pPr algn="ctr"/>
            <a:r>
              <a:rPr lang="en-US" sz="4800" dirty="0" smtClean="0">
                <a:solidFill>
                  <a:schemeClr val="accent2">
                    <a:lumMod val="50000"/>
                  </a:schemeClr>
                </a:solidFill>
                <a:latin typeface="Arial Black" pitchFamily="34" charset="0"/>
              </a:rPr>
              <a:t>FUSION</a:t>
            </a:r>
            <a:endParaRPr lang="en-US" sz="48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solidFill>
                  <a:schemeClr val="accent2">
                    <a:lumMod val="50000"/>
                  </a:schemeClr>
                </a:solidFill>
              </a:rPr>
              <a:t>FISSION</a:t>
            </a:r>
            <a:endParaRPr lang="en-US" sz="5400" b="1" dirty="0">
              <a:solidFill>
                <a:schemeClr val="accent2">
                  <a:lumMod val="50000"/>
                </a:schemeClr>
              </a:solidFill>
            </a:endParaRPr>
          </a:p>
        </p:txBody>
      </p:sp>
      <p:sp>
        <p:nvSpPr>
          <p:cNvPr id="3" name="Content Placeholder 2"/>
          <p:cNvSpPr>
            <a:spLocks noGrp="1"/>
          </p:cNvSpPr>
          <p:nvPr>
            <p:ph sz="quarter" idx="1"/>
          </p:nvPr>
        </p:nvSpPr>
        <p:spPr/>
        <p:txBody>
          <a:bodyPr/>
          <a:lstStyle/>
          <a:p>
            <a:endParaRPr lang="en-US"/>
          </a:p>
        </p:txBody>
      </p:sp>
      <p:graphicFrame>
        <p:nvGraphicFramePr>
          <p:cNvPr id="1026" name="Object 2"/>
          <p:cNvGraphicFramePr>
            <a:graphicFrameLocks noChangeAspect="1"/>
          </p:cNvGraphicFramePr>
          <p:nvPr/>
        </p:nvGraphicFramePr>
        <p:xfrm>
          <a:off x="457200" y="1600200"/>
          <a:ext cx="7391400" cy="4876800"/>
        </p:xfrm>
        <a:graphic>
          <a:graphicData uri="http://schemas.openxmlformats.org/presentationml/2006/ole">
            <mc:AlternateContent xmlns:mc="http://schemas.openxmlformats.org/markup-compatibility/2006">
              <mc:Choice xmlns:v="urn:schemas-microsoft-com:vml" Requires="v">
                <p:oleObj spid="_x0000_s1038" name="Photo Editor Photo" r:id="rId3" imgW="2572109" imgH="1961905" progId="MSPhotoEd.3">
                  <p:embed/>
                </p:oleObj>
              </mc:Choice>
              <mc:Fallback>
                <p:oleObj name="Photo Editor Photo" r:id="rId3" imgW="2572109" imgH="1961905" progId="MSPhotoEd.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7391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451</TotalTime>
  <Words>1631</Words>
  <Application>Microsoft Office PowerPoint</Application>
  <PresentationFormat>On-screen Show (4:3)</PresentationFormat>
  <Paragraphs>168</Paragraphs>
  <Slides>34</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3" baseType="lpstr">
      <vt:lpstr>Arial Black</vt:lpstr>
      <vt:lpstr>Calibri</vt:lpstr>
      <vt:lpstr>Century Schoolbook</vt:lpstr>
      <vt:lpstr>新細明體</vt:lpstr>
      <vt:lpstr>Times New Roman</vt:lpstr>
      <vt:lpstr>Wingdings</vt:lpstr>
      <vt:lpstr>Wingdings 2</vt:lpstr>
      <vt:lpstr>Oriel</vt:lpstr>
      <vt:lpstr>Photo Editor Photo</vt:lpstr>
      <vt:lpstr>Nuclear Power Plant</vt:lpstr>
      <vt:lpstr>Introduction</vt:lpstr>
      <vt:lpstr>Continue…</vt:lpstr>
      <vt:lpstr>Advantages</vt:lpstr>
      <vt:lpstr>Disadvantages</vt:lpstr>
      <vt:lpstr>FUSION AND FISSION</vt:lpstr>
      <vt:lpstr>PowerPoint Presentation</vt:lpstr>
      <vt:lpstr>FUSION</vt:lpstr>
      <vt:lpstr>FISSION</vt:lpstr>
      <vt:lpstr>Energy Released By A Fission</vt:lpstr>
      <vt:lpstr>PowerPoint Presentation</vt:lpstr>
      <vt:lpstr>The Fission of U-235</vt:lpstr>
      <vt:lpstr>Nuclear Chain Reaction</vt:lpstr>
      <vt:lpstr>PowerPoint Presentation</vt:lpstr>
      <vt:lpstr>Radioactivity:</vt:lpstr>
      <vt:lpstr> Half-Life </vt:lpstr>
      <vt:lpstr>Fertile and Fissile material:</vt:lpstr>
      <vt:lpstr>Mass Defect and Binding Energy:</vt:lpstr>
      <vt:lpstr>Chain Reaction</vt:lpstr>
      <vt:lpstr>Schematic Arrangement of Nuclear Power Plant</vt:lpstr>
      <vt:lpstr>Continue….</vt:lpstr>
      <vt:lpstr>Nuclear Reactor</vt:lpstr>
      <vt:lpstr>Continue….</vt:lpstr>
      <vt:lpstr>PowerPoint Presentation</vt:lpstr>
      <vt:lpstr>PowerPoint Presentation</vt:lpstr>
      <vt:lpstr>Coolant Cycles:</vt:lpstr>
      <vt:lpstr>Coolant Cycles:</vt:lpstr>
      <vt:lpstr>Reactor Types:</vt:lpstr>
      <vt:lpstr>Factors Affecting Design of Reactor:</vt:lpstr>
      <vt:lpstr>Boiling Water Reactor (BWR)</vt:lpstr>
      <vt:lpstr>Pressurized Water Reactor (PWR)</vt:lpstr>
      <vt:lpstr>Sodium Graphite Reactor (SGR)</vt:lpstr>
      <vt:lpstr>Fast Breeder Reactor(FBR)</vt:lpstr>
      <vt:lpstr>Selection of Site for Nuclear Power Station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Power Plant</dc:title>
  <dc:creator>ismail - [2010]</dc:creator>
  <cp:lastModifiedBy>DIU-EEE</cp:lastModifiedBy>
  <cp:revision>26</cp:revision>
  <dcterms:created xsi:type="dcterms:W3CDTF">2015-03-30T18:03:53Z</dcterms:created>
  <dcterms:modified xsi:type="dcterms:W3CDTF">2019-07-03T08:27:22Z</dcterms:modified>
</cp:coreProperties>
</file>