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2"/>
  </p:notesMasterIdLst>
  <p:sldIdLst>
    <p:sldId id="256" r:id="rId2"/>
    <p:sldId id="257" r:id="rId3"/>
    <p:sldId id="258" r:id="rId4"/>
    <p:sldId id="261" r:id="rId5"/>
    <p:sldId id="259" r:id="rId6"/>
    <p:sldId id="260" r:id="rId7"/>
    <p:sldId id="262" r:id="rId8"/>
    <p:sldId id="263" r:id="rId9"/>
    <p:sldId id="265" r:id="rId10"/>
    <p:sldId id="266" r:id="rId11"/>
    <p:sldId id="267" r:id="rId12"/>
    <p:sldId id="268" r:id="rId13"/>
    <p:sldId id="269" r:id="rId14"/>
    <p:sldId id="276" r:id="rId15"/>
    <p:sldId id="270" r:id="rId16"/>
    <p:sldId id="271" r:id="rId17"/>
    <p:sldId id="273" r:id="rId18"/>
    <p:sldId id="274" r:id="rId19"/>
    <p:sldId id="277"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387A9-93C2-480E-9C75-856FBDAC8D79}" type="datetimeFigureOut">
              <a:rPr lang="en-US" smtClean="0"/>
              <a:t>8/16/2023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D6E8B-062B-4E11-A728-29971CBCCF02}" type="slidenum">
              <a:rPr lang="en-US" smtClean="0"/>
              <a:t>‹#›</a:t>
            </a:fld>
            <a:endParaRPr lang="en-US"/>
          </a:p>
        </p:txBody>
      </p:sp>
    </p:spTree>
    <p:extLst>
      <p:ext uri="{BB962C8B-B14F-4D97-AF65-F5344CB8AC3E}">
        <p14:creationId xmlns:p14="http://schemas.microsoft.com/office/powerpoint/2010/main" val="402154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8D6E8B-062B-4E11-A728-29971CBCCF02}" type="slidenum">
              <a:rPr lang="en-US" smtClean="0"/>
              <a:t>2</a:t>
            </a:fld>
            <a:endParaRPr lang="en-US"/>
          </a:p>
        </p:txBody>
      </p:sp>
    </p:spTree>
    <p:extLst>
      <p:ext uri="{BB962C8B-B14F-4D97-AF65-F5344CB8AC3E}">
        <p14:creationId xmlns:p14="http://schemas.microsoft.com/office/powerpoint/2010/main" val="178045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197987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372586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44AC6D-2C10-486F-A3B0-46E239497F2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551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F499395-7CFF-4414-B52A-5C2FF1D32FB2}"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79098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F499395-7CFF-4414-B52A-5C2FF1D32FB2}"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44AC6D-2C10-486F-A3B0-46E239497F2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001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F499395-7CFF-4414-B52A-5C2FF1D32FB2}"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631217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3212139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105771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288864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499395-7CFF-4414-B52A-5C2FF1D32FB2}"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312029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499395-7CFF-4414-B52A-5C2FF1D32FB2}"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314406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499395-7CFF-4414-B52A-5C2FF1D32FB2}" type="datetimeFigureOut">
              <a:rPr lang="en-US" smtClean="0"/>
              <a:t>8/16/2023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156361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499395-7CFF-4414-B52A-5C2FF1D32FB2}" type="datetimeFigureOut">
              <a:rPr lang="en-US" smtClean="0"/>
              <a:t>8/16/2023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11241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99395-7CFF-4414-B52A-5C2FF1D32FB2}" type="datetimeFigureOut">
              <a:rPr lang="en-US" smtClean="0"/>
              <a:t>8/16/2023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175578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499395-7CFF-4414-B52A-5C2FF1D32FB2}"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374772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499395-7CFF-4414-B52A-5C2FF1D32FB2}"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44AC6D-2C10-486F-A3B0-46E239497F2E}" type="slidenum">
              <a:rPr lang="en-US" smtClean="0"/>
              <a:t>‹#›</a:t>
            </a:fld>
            <a:endParaRPr lang="en-US"/>
          </a:p>
        </p:txBody>
      </p:sp>
    </p:spTree>
    <p:extLst>
      <p:ext uri="{BB962C8B-B14F-4D97-AF65-F5344CB8AC3E}">
        <p14:creationId xmlns:p14="http://schemas.microsoft.com/office/powerpoint/2010/main" val="450293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499395-7CFF-4414-B52A-5C2FF1D32FB2}" type="datetimeFigureOut">
              <a:rPr lang="en-US" smtClean="0"/>
              <a:t>8/16/2023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A44AC6D-2C10-486F-A3B0-46E239497F2E}" type="slidenum">
              <a:rPr lang="en-US" smtClean="0"/>
              <a:t>‹#›</a:t>
            </a:fld>
            <a:endParaRPr lang="en-US"/>
          </a:p>
        </p:txBody>
      </p:sp>
    </p:spTree>
    <p:extLst>
      <p:ext uri="{BB962C8B-B14F-4D97-AF65-F5344CB8AC3E}">
        <p14:creationId xmlns:p14="http://schemas.microsoft.com/office/powerpoint/2010/main" val="369554077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Subject-Verb-Agreement</a:t>
            </a:r>
            <a:endParaRPr lang="en-US" dirty="0"/>
          </a:p>
        </p:txBody>
      </p:sp>
      <p:sp>
        <p:nvSpPr>
          <p:cNvPr id="3" name="Subtitle 2"/>
          <p:cNvSpPr>
            <a:spLocks noGrp="1"/>
          </p:cNvSpPr>
          <p:nvPr>
            <p:ph type="subTitle" idx="1"/>
          </p:nvPr>
        </p:nvSpPr>
        <p:spPr/>
        <p:txBody>
          <a:bodyPr>
            <a:normAutofit fontScale="47500" lnSpcReduction="20000"/>
          </a:bodyPr>
          <a:lstStyle/>
          <a:p>
            <a:endParaRPr lang="en-US" dirty="0" smtClean="0"/>
          </a:p>
          <a:p>
            <a:pPr>
              <a:lnSpc>
                <a:spcPct val="110000"/>
              </a:lnSpc>
            </a:pPr>
            <a:r>
              <a:rPr lang="en-US" sz="2500" b="1" dirty="0" err="1" smtClean="0"/>
              <a:t>Mahinur</a:t>
            </a:r>
            <a:r>
              <a:rPr lang="en-US" sz="2500" b="1" dirty="0" smtClean="0"/>
              <a:t> </a:t>
            </a:r>
            <a:r>
              <a:rPr lang="en-US" sz="2500" b="1" dirty="0" err="1" smtClean="0"/>
              <a:t>Akther</a:t>
            </a:r>
            <a:r>
              <a:rPr lang="en-US" sz="2500" b="1" dirty="0" smtClean="0"/>
              <a:t> </a:t>
            </a:r>
          </a:p>
          <a:p>
            <a:pPr>
              <a:lnSpc>
                <a:spcPct val="110000"/>
              </a:lnSpc>
            </a:pPr>
            <a:r>
              <a:rPr lang="en-US" sz="2500" b="1" dirty="0" smtClean="0"/>
              <a:t>Lecturer</a:t>
            </a:r>
          </a:p>
          <a:p>
            <a:pPr>
              <a:lnSpc>
                <a:spcPct val="110000"/>
              </a:lnSpc>
            </a:pPr>
            <a:r>
              <a:rPr lang="en-US" sz="2500" b="1" dirty="0" smtClean="0"/>
              <a:t>Department of English </a:t>
            </a:r>
            <a:endParaRPr lang="en-US" sz="2500" b="1" dirty="0"/>
          </a:p>
        </p:txBody>
      </p:sp>
    </p:spTree>
    <p:extLst>
      <p:ext uri="{BB962C8B-B14F-4D97-AF65-F5344CB8AC3E}">
        <p14:creationId xmlns:p14="http://schemas.microsoft.com/office/powerpoint/2010/main" val="4122945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6</a:t>
            </a:r>
            <a:r>
              <a:rPr lang="en-GB" dirty="0"/>
              <a:t>. Multiple Subjects Connected With Conjunction</a:t>
            </a:r>
            <a:br>
              <a:rPr lang="en-GB" dirty="0"/>
            </a:br>
            <a:r>
              <a:rPr lang="en-GB" b="1" dirty="0"/>
              <a:t/>
            </a:r>
            <a:br>
              <a:rPr lang="en-GB" b="1" dirty="0"/>
            </a:br>
            <a:endParaRPr lang="en-US" dirty="0"/>
          </a:p>
        </p:txBody>
      </p:sp>
      <p:sp>
        <p:nvSpPr>
          <p:cNvPr id="3" name="Content Placeholder 2"/>
          <p:cNvSpPr>
            <a:spLocks noGrp="1"/>
          </p:cNvSpPr>
          <p:nvPr>
            <p:ph idx="1"/>
          </p:nvPr>
        </p:nvSpPr>
        <p:spPr/>
        <p:txBody>
          <a:bodyPr/>
          <a:lstStyle/>
          <a:p>
            <a:r>
              <a:rPr lang="en-GB" dirty="0" smtClean="0"/>
              <a:t>If </a:t>
            </a:r>
            <a:r>
              <a:rPr lang="en-GB" dirty="0"/>
              <a:t>the subjects are both singular and are connected by the words "or," "nor," "neither/nor," "either/or," or "not only/but also</a:t>
            </a:r>
            <a:r>
              <a:rPr lang="en-GB" dirty="0" smtClean="0"/>
              <a:t>,"</a:t>
            </a:r>
            <a:r>
              <a:rPr lang="en-GB" b="1" dirty="0"/>
              <a:t> the verb should agree with the part of the subject that is closest to the verb</a:t>
            </a:r>
            <a:r>
              <a:rPr lang="en-GB" dirty="0" smtClean="0"/>
              <a:t>. </a:t>
            </a:r>
          </a:p>
          <a:p>
            <a:endParaRPr lang="en-GB" dirty="0" smtClean="0"/>
          </a:p>
          <a:p>
            <a:r>
              <a:rPr lang="en-GB" dirty="0"/>
              <a:t>Either </a:t>
            </a:r>
            <a:r>
              <a:rPr lang="en-GB" b="1" dirty="0"/>
              <a:t>Jessica</a:t>
            </a:r>
            <a:r>
              <a:rPr lang="en-GB" dirty="0"/>
              <a:t> or </a:t>
            </a:r>
            <a:r>
              <a:rPr lang="en-GB" b="1" dirty="0"/>
              <a:t>Christian</a:t>
            </a:r>
            <a:r>
              <a:rPr lang="en-GB" dirty="0"/>
              <a:t> </a:t>
            </a:r>
            <a:r>
              <a:rPr lang="en-GB" i="1" dirty="0"/>
              <a:t>is</a:t>
            </a:r>
            <a:r>
              <a:rPr lang="en-GB" dirty="0"/>
              <a:t> to blame for the </a:t>
            </a:r>
            <a:r>
              <a:rPr lang="en-GB" dirty="0" smtClean="0"/>
              <a:t>accident</a:t>
            </a:r>
          </a:p>
          <a:p>
            <a:r>
              <a:rPr lang="en-GB" dirty="0" smtClean="0"/>
              <a:t>Not </a:t>
            </a:r>
            <a:r>
              <a:rPr lang="en-GB" dirty="0"/>
              <a:t>only </a:t>
            </a:r>
            <a:r>
              <a:rPr lang="en-GB" b="1" dirty="0"/>
              <a:t>dogs</a:t>
            </a:r>
            <a:r>
              <a:rPr lang="en-GB" dirty="0"/>
              <a:t> but also </a:t>
            </a:r>
            <a:r>
              <a:rPr lang="en-GB" b="1" dirty="0"/>
              <a:t>cats</a:t>
            </a:r>
            <a:r>
              <a:rPr lang="en-GB" dirty="0"/>
              <a:t> </a:t>
            </a:r>
            <a:r>
              <a:rPr lang="en-GB" i="1" dirty="0"/>
              <a:t>are</a:t>
            </a:r>
            <a:r>
              <a:rPr lang="en-GB" dirty="0"/>
              <a:t> available at the animal shelter</a:t>
            </a:r>
            <a:r>
              <a:rPr lang="en-GB" dirty="0" smtClean="0"/>
              <a:t>.</a:t>
            </a:r>
          </a:p>
          <a:p>
            <a:r>
              <a:rPr lang="en-GB" dirty="0" smtClean="0"/>
              <a:t>Neither </a:t>
            </a:r>
            <a:r>
              <a:rPr lang="en-GB" b="1" dirty="0" smtClean="0"/>
              <a:t>the family members</a:t>
            </a:r>
            <a:r>
              <a:rPr lang="en-GB" dirty="0" smtClean="0"/>
              <a:t>, nor </a:t>
            </a:r>
            <a:r>
              <a:rPr lang="en-GB" b="1" dirty="0" err="1" smtClean="0"/>
              <a:t>Mr.</a:t>
            </a:r>
            <a:r>
              <a:rPr lang="en-GB" b="1" dirty="0" smtClean="0"/>
              <a:t> Karim </a:t>
            </a:r>
            <a:r>
              <a:rPr lang="en-GB" u="sng" dirty="0" smtClean="0"/>
              <a:t>was</a:t>
            </a:r>
            <a:r>
              <a:rPr lang="en-GB" dirty="0" smtClean="0"/>
              <a:t> ready for the consequence.</a:t>
            </a:r>
            <a:endParaRPr lang="en-GB" dirty="0"/>
          </a:p>
          <a:p>
            <a:endParaRPr lang="en-US" dirty="0"/>
          </a:p>
        </p:txBody>
      </p:sp>
    </p:spTree>
    <p:extLst>
      <p:ext uri="{BB962C8B-B14F-4D97-AF65-F5344CB8AC3E}">
        <p14:creationId xmlns:p14="http://schemas.microsoft.com/office/powerpoint/2010/main" val="134135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a:t>
            </a:r>
            <a:r>
              <a:rPr lang="en-GB" dirty="0" smtClean="0"/>
              <a:t>. Each, Either, Neither</a:t>
            </a:r>
            <a:endParaRPr lang="en-US" dirty="0"/>
          </a:p>
        </p:txBody>
      </p:sp>
      <p:sp>
        <p:nvSpPr>
          <p:cNvPr id="3" name="Content Placeholder 2"/>
          <p:cNvSpPr>
            <a:spLocks noGrp="1"/>
          </p:cNvSpPr>
          <p:nvPr>
            <p:ph idx="1"/>
          </p:nvPr>
        </p:nvSpPr>
        <p:spPr/>
        <p:txBody>
          <a:bodyPr/>
          <a:lstStyle/>
          <a:p>
            <a:r>
              <a:rPr lang="en-US" dirty="0"/>
              <a:t>Sentences with pronouns such as anybody, anyone, no one, somebody, someone, everybody, everyone, nothing and nobody are treated as singular subjects and will therefore use a singular verb.</a:t>
            </a:r>
            <a:r>
              <a:rPr lang="en-GB" dirty="0" smtClean="0"/>
              <a:t>.</a:t>
            </a:r>
            <a:endParaRPr lang="en-GB" dirty="0" smtClean="0"/>
          </a:p>
          <a:p>
            <a:r>
              <a:rPr lang="en-US" dirty="0"/>
              <a:t>Nobody </a:t>
            </a:r>
            <a:r>
              <a:rPr lang="en-US" u="sng" dirty="0"/>
              <a:t>has</a:t>
            </a:r>
            <a:r>
              <a:rPr lang="en-US" dirty="0"/>
              <a:t> understood anything.</a:t>
            </a:r>
          </a:p>
          <a:p>
            <a:r>
              <a:rPr lang="en-US" dirty="0"/>
              <a:t>Everyone </a:t>
            </a:r>
            <a:r>
              <a:rPr lang="en-US" u="sng" dirty="0"/>
              <a:t>was</a:t>
            </a:r>
            <a:r>
              <a:rPr lang="en-US" dirty="0"/>
              <a:t> happy with the outcome.</a:t>
            </a:r>
          </a:p>
          <a:p>
            <a:r>
              <a:rPr lang="en-US" dirty="0"/>
              <a:t>Nothing </a:t>
            </a:r>
            <a:r>
              <a:rPr lang="en-US" u="sng" dirty="0"/>
              <a:t>fits</a:t>
            </a:r>
            <a:r>
              <a:rPr lang="en-US" dirty="0"/>
              <a:t> me well.</a:t>
            </a:r>
          </a:p>
          <a:p>
            <a:r>
              <a:rPr lang="en-US" dirty="0"/>
              <a:t>No one </a:t>
            </a:r>
            <a:r>
              <a:rPr lang="en-US" u="sng" dirty="0"/>
              <a:t>finds</a:t>
            </a:r>
            <a:r>
              <a:rPr lang="en-US" dirty="0"/>
              <a:t> the movie interesting.</a:t>
            </a:r>
            <a:r>
              <a:rPr lang="en-GB" dirty="0"/>
              <a:t/>
            </a:r>
            <a:br>
              <a:rPr lang="en-GB" dirty="0"/>
            </a:br>
            <a:endParaRPr lang="en-US" dirty="0"/>
          </a:p>
        </p:txBody>
      </p:sp>
    </p:spTree>
    <p:extLst>
      <p:ext uri="{BB962C8B-B14F-4D97-AF65-F5344CB8AC3E}">
        <p14:creationId xmlns:p14="http://schemas.microsoft.com/office/powerpoint/2010/main" val="150090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a:t>
            </a:r>
            <a:r>
              <a:rPr lang="en-GB" dirty="0" smtClean="0"/>
              <a:t>. Uncountable Nouns</a:t>
            </a:r>
            <a:endParaRPr lang="en-US" dirty="0"/>
          </a:p>
        </p:txBody>
      </p:sp>
      <p:sp>
        <p:nvSpPr>
          <p:cNvPr id="3" name="Content Placeholder 2"/>
          <p:cNvSpPr>
            <a:spLocks noGrp="1"/>
          </p:cNvSpPr>
          <p:nvPr>
            <p:ph idx="1"/>
          </p:nvPr>
        </p:nvSpPr>
        <p:spPr/>
        <p:txBody>
          <a:bodyPr/>
          <a:lstStyle/>
          <a:p>
            <a:r>
              <a:rPr lang="en-GB" dirty="0" smtClean="0"/>
              <a:t>Uncountable nouns take Singular Verb.</a:t>
            </a:r>
          </a:p>
          <a:p>
            <a:r>
              <a:rPr lang="en-GB" dirty="0"/>
              <a:t>Example: Education </a:t>
            </a:r>
            <a:r>
              <a:rPr lang="en-GB" u="sng" dirty="0"/>
              <a:t>is</a:t>
            </a:r>
            <a:r>
              <a:rPr lang="en-GB" dirty="0"/>
              <a:t> the key to success.</a:t>
            </a:r>
          </a:p>
          <a:p>
            <a:r>
              <a:rPr lang="en-GB" dirty="0"/>
              <a:t>Example: Diabetes </a:t>
            </a:r>
            <a:r>
              <a:rPr lang="en-GB" u="sng" dirty="0"/>
              <a:t>affects</a:t>
            </a:r>
            <a:r>
              <a:rPr lang="en-GB" dirty="0"/>
              <a:t> many people around the world.</a:t>
            </a:r>
          </a:p>
          <a:p>
            <a:r>
              <a:rPr lang="en-GB" dirty="0"/>
              <a:t>Example: The information obtained from the business owners </a:t>
            </a:r>
            <a:r>
              <a:rPr lang="en-GB" u="sng" dirty="0"/>
              <a:t>was</a:t>
            </a:r>
            <a:r>
              <a:rPr lang="en-GB" dirty="0"/>
              <a:t> relevant to include in the study.</a:t>
            </a:r>
          </a:p>
          <a:p>
            <a:r>
              <a:rPr lang="en-GB" dirty="0"/>
              <a:t>Example: The research I found on the topic </a:t>
            </a:r>
            <a:r>
              <a:rPr lang="en-GB" u="sng" dirty="0"/>
              <a:t>was</a:t>
            </a:r>
            <a:r>
              <a:rPr lang="en-GB" dirty="0"/>
              <a:t> limited</a:t>
            </a:r>
            <a:r>
              <a:rPr lang="en-GB" dirty="0" smtClean="0"/>
              <a:t>.</a:t>
            </a:r>
          </a:p>
          <a:p>
            <a:r>
              <a:rPr lang="en-GB" dirty="0" smtClean="0"/>
              <a:t>The news </a:t>
            </a:r>
            <a:r>
              <a:rPr lang="en-GB" u="sng" dirty="0" smtClean="0"/>
              <a:t>is</a:t>
            </a:r>
            <a:r>
              <a:rPr lang="en-GB" dirty="0" smtClean="0"/>
              <a:t> good.</a:t>
            </a:r>
            <a:endParaRPr lang="en-GB" dirty="0"/>
          </a:p>
          <a:p>
            <a:endParaRPr lang="en-US" dirty="0"/>
          </a:p>
        </p:txBody>
      </p:sp>
    </p:spTree>
    <p:extLst>
      <p:ext uri="{BB962C8B-B14F-4D97-AF65-F5344CB8AC3E}">
        <p14:creationId xmlns:p14="http://schemas.microsoft.com/office/powerpoint/2010/main" val="85893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Few Countable </a:t>
            </a:r>
            <a:r>
              <a:rPr lang="en-GB" dirty="0" smtClean="0"/>
              <a:t>Nouns with ‘s’ </a:t>
            </a:r>
            <a:r>
              <a:rPr lang="en-GB" dirty="0" smtClean="0"/>
              <a:t>take Plural Verbs</a:t>
            </a:r>
            <a:endParaRPr lang="en-US" dirty="0"/>
          </a:p>
        </p:txBody>
      </p:sp>
      <p:sp>
        <p:nvSpPr>
          <p:cNvPr id="3" name="Content Placeholder 2"/>
          <p:cNvSpPr>
            <a:spLocks noGrp="1"/>
          </p:cNvSpPr>
          <p:nvPr>
            <p:ph idx="1"/>
          </p:nvPr>
        </p:nvSpPr>
        <p:spPr/>
        <p:txBody>
          <a:bodyPr/>
          <a:lstStyle/>
          <a:p>
            <a:r>
              <a:rPr lang="en-GB" dirty="0"/>
              <a:t>Some countable nouns in English such as </a:t>
            </a:r>
            <a:r>
              <a:rPr lang="en-GB" i="1" dirty="0"/>
              <a:t>earnings, goods, odds, surroundings, proceeds, contents, </a:t>
            </a:r>
            <a:r>
              <a:rPr lang="en-GB" dirty="0"/>
              <a:t>and </a:t>
            </a:r>
            <a:r>
              <a:rPr lang="en-GB" i="1" dirty="0"/>
              <a:t>valuables</a:t>
            </a:r>
            <a:r>
              <a:rPr lang="en-GB" dirty="0"/>
              <a:t> only have a plural form and take a plural verb</a:t>
            </a:r>
            <a:r>
              <a:rPr lang="en-GB" dirty="0" smtClean="0"/>
              <a:t>.</a:t>
            </a:r>
          </a:p>
          <a:p>
            <a:r>
              <a:rPr lang="en-GB" dirty="0" smtClean="0"/>
              <a:t>Example</a:t>
            </a:r>
            <a:r>
              <a:rPr lang="en-GB" dirty="0"/>
              <a:t>: The earnings for this quarter </a:t>
            </a:r>
            <a:r>
              <a:rPr lang="en-GB" u="sng" dirty="0"/>
              <a:t>exceed</a:t>
            </a:r>
            <a:r>
              <a:rPr lang="en-GB" dirty="0"/>
              <a:t> expectations.</a:t>
            </a:r>
          </a:p>
          <a:p>
            <a:r>
              <a:rPr lang="en-GB" dirty="0"/>
              <a:t>Example: The proceeds from the sale </a:t>
            </a:r>
            <a:r>
              <a:rPr lang="en-GB" u="sng" dirty="0"/>
              <a:t>go</a:t>
            </a:r>
            <a:r>
              <a:rPr lang="en-GB" dirty="0"/>
              <a:t> to support the homeless population in the city.</a:t>
            </a:r>
          </a:p>
          <a:p>
            <a:r>
              <a:rPr lang="en-GB" dirty="0"/>
              <a:t>Example: Locally produced goods </a:t>
            </a:r>
            <a:r>
              <a:rPr lang="en-GB" u="sng" dirty="0"/>
              <a:t>have</a:t>
            </a:r>
            <a:r>
              <a:rPr lang="en-GB" dirty="0"/>
              <a:t> the advantage of shorter supply chains.</a:t>
            </a:r>
          </a:p>
        </p:txBody>
      </p:sp>
    </p:spTree>
    <p:extLst>
      <p:ext uri="{BB962C8B-B14F-4D97-AF65-F5344CB8AC3E}">
        <p14:creationId xmlns:p14="http://schemas.microsoft.com/office/powerpoint/2010/main" val="378141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Nouns that are Plural by Default</a:t>
            </a:r>
            <a:endParaRPr lang="en-US" dirty="0"/>
          </a:p>
        </p:txBody>
      </p:sp>
      <p:sp>
        <p:nvSpPr>
          <p:cNvPr id="3" name="Content Placeholder 2"/>
          <p:cNvSpPr>
            <a:spLocks noGrp="1"/>
          </p:cNvSpPr>
          <p:nvPr>
            <p:ph idx="1"/>
          </p:nvPr>
        </p:nvSpPr>
        <p:spPr>
          <a:xfrm>
            <a:off x="2592925" y="2147248"/>
            <a:ext cx="8915400" cy="3777622"/>
          </a:xfrm>
        </p:spPr>
        <p:txBody>
          <a:bodyPr/>
          <a:lstStyle/>
          <a:p>
            <a:r>
              <a:rPr lang="en-US" dirty="0"/>
              <a:t>Nouns which have two parts such as spectacles, scissors or pants require plural verbs</a:t>
            </a:r>
            <a:r>
              <a:rPr lang="en-US" dirty="0" smtClean="0"/>
              <a:t>.</a:t>
            </a:r>
          </a:p>
          <a:p>
            <a:endParaRPr lang="en-US" dirty="0"/>
          </a:p>
          <a:p>
            <a:r>
              <a:rPr lang="en-US" dirty="0"/>
              <a:t>For example</a:t>
            </a:r>
            <a:r>
              <a:rPr lang="en-US" dirty="0" smtClean="0"/>
              <a:t>:</a:t>
            </a:r>
            <a:endParaRPr lang="en-US" dirty="0"/>
          </a:p>
          <a:p>
            <a:r>
              <a:rPr lang="en-US" dirty="0"/>
              <a:t>The </a:t>
            </a:r>
            <a:r>
              <a:rPr lang="en-US" dirty="0" smtClean="0"/>
              <a:t>pants are missing</a:t>
            </a:r>
            <a:endParaRPr lang="en-US" dirty="0"/>
          </a:p>
          <a:p>
            <a:r>
              <a:rPr lang="en-US" dirty="0" smtClean="0"/>
              <a:t>The scissors are not to be found. </a:t>
            </a:r>
            <a:endParaRPr lang="en-US" dirty="0"/>
          </a:p>
        </p:txBody>
      </p:sp>
    </p:spTree>
    <p:extLst>
      <p:ext uri="{BB962C8B-B14F-4D97-AF65-F5344CB8AC3E}">
        <p14:creationId xmlns:p14="http://schemas.microsoft.com/office/powerpoint/2010/main" val="98360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 </a:t>
            </a:r>
            <a:r>
              <a:rPr lang="en-GB" dirty="0" smtClean="0"/>
              <a:t>Sentence starting with ‘there’ follow the verb</a:t>
            </a:r>
            <a:endParaRPr lang="en-US" dirty="0"/>
          </a:p>
        </p:txBody>
      </p:sp>
      <p:sp>
        <p:nvSpPr>
          <p:cNvPr id="3" name="Content Placeholder 2"/>
          <p:cNvSpPr>
            <a:spLocks noGrp="1"/>
          </p:cNvSpPr>
          <p:nvPr>
            <p:ph idx="1"/>
          </p:nvPr>
        </p:nvSpPr>
        <p:spPr/>
        <p:txBody>
          <a:bodyPr>
            <a:normAutofit/>
          </a:bodyPr>
          <a:lstStyle/>
          <a:p>
            <a:r>
              <a:rPr lang="en-US" dirty="0" smtClean="0"/>
              <a:t>When </a:t>
            </a:r>
            <a:r>
              <a:rPr lang="en-US" dirty="0"/>
              <a:t>you have sentences that begin with ‘here’, ‘there’, ‘this’, ‘that’, ‘those’, ‘these’, etc., always remember that the subject follows the verb and therefore the verb has to be conjugated with reference to the subject.</a:t>
            </a:r>
          </a:p>
          <a:p>
            <a:r>
              <a:rPr lang="en-US" dirty="0" smtClean="0"/>
              <a:t>Here</a:t>
            </a:r>
            <a:r>
              <a:rPr lang="en-US" dirty="0"/>
              <a:t> </a:t>
            </a:r>
            <a:r>
              <a:rPr lang="en-US" u="sng" dirty="0"/>
              <a:t>is</a:t>
            </a:r>
            <a:r>
              <a:rPr lang="en-US" dirty="0"/>
              <a:t> your book.</a:t>
            </a:r>
          </a:p>
          <a:p>
            <a:r>
              <a:rPr lang="en-US" dirty="0" smtClean="0"/>
              <a:t>That</a:t>
            </a:r>
            <a:r>
              <a:rPr lang="en-US" dirty="0"/>
              <a:t> was a great movie.</a:t>
            </a:r>
          </a:p>
          <a:p>
            <a:r>
              <a:rPr lang="en-US" dirty="0"/>
              <a:t>There </a:t>
            </a:r>
            <a:r>
              <a:rPr lang="en-US" u="sng" dirty="0"/>
              <a:t>have</a:t>
            </a:r>
            <a:r>
              <a:rPr lang="en-US" dirty="0"/>
              <a:t> been many changes in the timetable</a:t>
            </a:r>
            <a:r>
              <a:rPr lang="en-US" dirty="0" smtClean="0"/>
              <a:t>.</a:t>
            </a:r>
            <a:endParaRPr lang="en-GB" dirty="0" smtClean="0"/>
          </a:p>
          <a:p>
            <a:r>
              <a:rPr lang="en-GB" dirty="0" smtClean="0"/>
              <a:t>There</a:t>
            </a:r>
            <a:r>
              <a:rPr lang="en-GB" dirty="0"/>
              <a:t> </a:t>
            </a:r>
            <a:r>
              <a:rPr lang="en-GB" u="sng" dirty="0"/>
              <a:t>is</a:t>
            </a:r>
            <a:r>
              <a:rPr lang="en-GB" dirty="0"/>
              <a:t> little </a:t>
            </a:r>
            <a:r>
              <a:rPr lang="en-GB" dirty="0" smtClean="0"/>
              <a:t>administrative </a:t>
            </a:r>
            <a:r>
              <a:rPr lang="en-GB" dirty="0"/>
              <a:t>support.</a:t>
            </a:r>
          </a:p>
          <a:p>
            <a:r>
              <a:rPr lang="en-GB" dirty="0" smtClean="0"/>
              <a:t>There</a:t>
            </a:r>
            <a:r>
              <a:rPr lang="en-GB" dirty="0"/>
              <a:t> </a:t>
            </a:r>
            <a:r>
              <a:rPr lang="en-GB" u="sng" dirty="0"/>
              <a:t>are</a:t>
            </a:r>
            <a:r>
              <a:rPr lang="en-GB" dirty="0"/>
              <a:t> </a:t>
            </a:r>
            <a:r>
              <a:rPr lang="en-GB" dirty="0" smtClean="0"/>
              <a:t>many factors</a:t>
            </a:r>
            <a:r>
              <a:rPr lang="en-GB" dirty="0"/>
              <a:t> affecting teacher retention.</a:t>
            </a:r>
          </a:p>
          <a:p>
            <a:endParaRPr lang="en-US" dirty="0"/>
          </a:p>
        </p:txBody>
      </p:sp>
    </p:spTree>
    <p:extLst>
      <p:ext uri="{BB962C8B-B14F-4D97-AF65-F5344CB8AC3E}">
        <p14:creationId xmlns:p14="http://schemas.microsoft.com/office/powerpoint/2010/main" val="384759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13. </a:t>
            </a:r>
            <a:r>
              <a:rPr lang="en-GB" dirty="0" smtClean="0"/>
              <a:t>Collective Nouns</a:t>
            </a:r>
            <a:endParaRPr lang="en-US" dirty="0"/>
          </a:p>
        </p:txBody>
      </p:sp>
      <p:sp>
        <p:nvSpPr>
          <p:cNvPr id="3" name="Content Placeholder 2"/>
          <p:cNvSpPr>
            <a:spLocks noGrp="1"/>
          </p:cNvSpPr>
          <p:nvPr>
            <p:ph idx="1"/>
          </p:nvPr>
        </p:nvSpPr>
        <p:spPr/>
        <p:txBody>
          <a:bodyPr/>
          <a:lstStyle/>
          <a:p>
            <a:r>
              <a:rPr lang="en-GB" dirty="0"/>
              <a:t>Collective nouns are words that imply more than one person but are considered singular and take a singular verb. Some examples are "group," "team," "committee," "family," and "class</a:t>
            </a:r>
            <a:r>
              <a:rPr lang="en-GB" dirty="0" smtClean="0"/>
              <a:t>.“</a:t>
            </a:r>
          </a:p>
          <a:p>
            <a:r>
              <a:rPr lang="en-GB" dirty="0" smtClean="0"/>
              <a:t>Example</a:t>
            </a:r>
            <a:r>
              <a:rPr lang="en-GB" dirty="0"/>
              <a:t>: The group </a:t>
            </a:r>
            <a:r>
              <a:rPr lang="en-GB" u="sng" dirty="0"/>
              <a:t>meets</a:t>
            </a:r>
            <a:r>
              <a:rPr lang="en-GB" dirty="0"/>
              <a:t> every week.</a:t>
            </a:r>
          </a:p>
          <a:p>
            <a:r>
              <a:rPr lang="en-GB" dirty="0"/>
              <a:t>Example: The committee </a:t>
            </a:r>
            <a:r>
              <a:rPr lang="en-GB" u="sng" dirty="0"/>
              <a:t>agrees</a:t>
            </a:r>
            <a:r>
              <a:rPr lang="en-GB" dirty="0"/>
              <a:t> on the quality of the writing.</a:t>
            </a:r>
          </a:p>
        </p:txBody>
      </p:sp>
    </p:spTree>
    <p:extLst>
      <p:ext uri="{BB962C8B-B14F-4D97-AF65-F5344CB8AC3E}">
        <p14:creationId xmlns:p14="http://schemas.microsoft.com/office/powerpoint/2010/main" val="261879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14. </a:t>
            </a:r>
            <a:r>
              <a:rPr lang="en-GB" dirty="0" smtClean="0"/>
              <a:t>Units </a:t>
            </a:r>
            <a:r>
              <a:rPr lang="en-GB" dirty="0"/>
              <a:t>of Measure</a:t>
            </a:r>
          </a:p>
        </p:txBody>
      </p:sp>
      <p:sp>
        <p:nvSpPr>
          <p:cNvPr id="3" name="Content Placeholder 2"/>
          <p:cNvSpPr>
            <a:spLocks noGrp="1"/>
          </p:cNvSpPr>
          <p:nvPr>
            <p:ph idx="1"/>
          </p:nvPr>
        </p:nvSpPr>
        <p:spPr/>
        <p:txBody>
          <a:bodyPr/>
          <a:lstStyle/>
          <a:p>
            <a:r>
              <a:rPr lang="en-GB" dirty="0" smtClean="0"/>
              <a:t>The </a:t>
            </a:r>
            <a:r>
              <a:rPr lang="en-GB" dirty="0"/>
              <a:t>singular verb form is usually reserved for units of </a:t>
            </a:r>
            <a:r>
              <a:rPr lang="en-GB" dirty="0" smtClean="0"/>
              <a:t>measurement, </a:t>
            </a:r>
            <a:r>
              <a:rPr lang="en-US" dirty="0"/>
              <a:t>period of time, distance or a sum of money</a:t>
            </a:r>
            <a:r>
              <a:rPr lang="en-GB" dirty="0" smtClean="0"/>
              <a:t>.</a:t>
            </a:r>
            <a:endParaRPr lang="en-GB" dirty="0"/>
          </a:p>
          <a:p>
            <a:r>
              <a:rPr lang="en-GB" dirty="0"/>
              <a:t>Four quarts of oil </a:t>
            </a:r>
            <a:r>
              <a:rPr lang="en-GB" i="1" dirty="0"/>
              <a:t>was</a:t>
            </a:r>
            <a:r>
              <a:rPr lang="en-GB" dirty="0"/>
              <a:t> required to get the car running.</a:t>
            </a:r>
          </a:p>
          <a:p>
            <a:r>
              <a:rPr lang="en-GB" dirty="0"/>
              <a:t>Ten minutes </a:t>
            </a:r>
            <a:r>
              <a:rPr lang="en-GB" i="1" dirty="0"/>
              <a:t>is</a:t>
            </a:r>
            <a:r>
              <a:rPr lang="en-GB" dirty="0"/>
              <a:t> enough time to get there.</a:t>
            </a:r>
          </a:p>
          <a:p>
            <a:r>
              <a:rPr lang="en-US" dirty="0"/>
              <a:t>267 </a:t>
            </a:r>
            <a:r>
              <a:rPr lang="en-US" dirty="0" smtClean="0"/>
              <a:t>kilometers </a:t>
            </a:r>
            <a:r>
              <a:rPr lang="en-US" dirty="0"/>
              <a:t>is too long for us to travel in half a day.</a:t>
            </a:r>
          </a:p>
          <a:p>
            <a:r>
              <a:rPr lang="en-US" dirty="0"/>
              <a:t>10 years is not considered optimum to go on the water slide.</a:t>
            </a:r>
          </a:p>
          <a:p>
            <a:r>
              <a:rPr lang="en-US" dirty="0"/>
              <a:t>Don’t you think 1000 rupees is a little too much for a portrait?</a:t>
            </a:r>
            <a:endParaRPr lang="en-US" dirty="0"/>
          </a:p>
        </p:txBody>
      </p:sp>
    </p:spTree>
    <p:extLst>
      <p:ext uri="{BB962C8B-B14F-4D97-AF65-F5344CB8AC3E}">
        <p14:creationId xmlns:p14="http://schemas.microsoft.com/office/powerpoint/2010/main" val="1885729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15. </a:t>
            </a:r>
            <a:r>
              <a:rPr lang="en-GB" dirty="0" smtClean="0"/>
              <a:t>Object </a:t>
            </a:r>
            <a:r>
              <a:rPr lang="en-GB" dirty="0"/>
              <a:t>of the Preposition</a:t>
            </a:r>
            <a:r>
              <a:rPr lang="en-GB" b="1" dirty="0"/>
              <a:t/>
            </a:r>
            <a:br>
              <a:rPr lang="en-GB" b="1" dirty="0"/>
            </a:br>
            <a:endParaRPr lang="en-US" dirty="0"/>
          </a:p>
        </p:txBody>
      </p:sp>
      <p:sp>
        <p:nvSpPr>
          <p:cNvPr id="3" name="Content Placeholder 2"/>
          <p:cNvSpPr>
            <a:spLocks noGrp="1"/>
          </p:cNvSpPr>
          <p:nvPr>
            <p:ph idx="1"/>
          </p:nvPr>
        </p:nvSpPr>
        <p:spPr/>
        <p:txBody>
          <a:bodyPr/>
          <a:lstStyle/>
          <a:p>
            <a:r>
              <a:rPr lang="en-GB" dirty="0" smtClean="0"/>
              <a:t>The </a:t>
            </a:r>
            <a:r>
              <a:rPr lang="en-GB" dirty="0"/>
              <a:t>only time the object of the preposition decides plural or singular verb forms is when noun and pronoun subjects like "some," "half," "none," "more," or "all" are followed by a prepositional phrase. Then the object of the preposition </a:t>
            </a:r>
            <a:r>
              <a:rPr lang="en-GB" dirty="0" smtClean="0"/>
              <a:t>determines </a:t>
            </a:r>
            <a:r>
              <a:rPr lang="en-GB" dirty="0"/>
              <a:t>the form of the verb</a:t>
            </a:r>
            <a:r>
              <a:rPr lang="en-GB" dirty="0" smtClean="0"/>
              <a:t>.</a:t>
            </a:r>
            <a:endParaRPr lang="en-GB" dirty="0"/>
          </a:p>
          <a:p>
            <a:r>
              <a:rPr lang="en-GB" dirty="0"/>
              <a:t>All of the </a:t>
            </a:r>
            <a:r>
              <a:rPr lang="en-GB" b="1" dirty="0"/>
              <a:t>chicken</a:t>
            </a:r>
            <a:r>
              <a:rPr lang="en-GB" dirty="0"/>
              <a:t> </a:t>
            </a:r>
            <a:r>
              <a:rPr lang="en-GB" i="1" dirty="0"/>
              <a:t>is</a:t>
            </a:r>
            <a:r>
              <a:rPr lang="en-GB" dirty="0"/>
              <a:t> gone.</a:t>
            </a:r>
          </a:p>
          <a:p>
            <a:r>
              <a:rPr lang="en-GB" dirty="0"/>
              <a:t>All of the </a:t>
            </a:r>
            <a:r>
              <a:rPr lang="en-GB" b="1" dirty="0"/>
              <a:t>chickens</a:t>
            </a:r>
            <a:r>
              <a:rPr lang="en-GB" dirty="0"/>
              <a:t> </a:t>
            </a:r>
            <a:r>
              <a:rPr lang="en-GB" i="1" dirty="0"/>
              <a:t>are</a:t>
            </a:r>
            <a:r>
              <a:rPr lang="en-GB" dirty="0"/>
              <a:t> gone.</a:t>
            </a:r>
          </a:p>
          <a:p>
            <a:endParaRPr lang="en-GB" b="1" dirty="0"/>
          </a:p>
        </p:txBody>
      </p:sp>
    </p:spTree>
    <p:extLst>
      <p:ext uri="{BB962C8B-B14F-4D97-AF65-F5344CB8AC3E}">
        <p14:creationId xmlns:p14="http://schemas.microsoft.com/office/powerpoint/2010/main" val="1050838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Abstract &amp; Uncountable Nouns</a:t>
            </a:r>
            <a:endParaRPr lang="en-US" dirty="0"/>
          </a:p>
        </p:txBody>
      </p:sp>
      <p:sp>
        <p:nvSpPr>
          <p:cNvPr id="3" name="Content Placeholder 2"/>
          <p:cNvSpPr>
            <a:spLocks noGrp="1"/>
          </p:cNvSpPr>
          <p:nvPr>
            <p:ph idx="1"/>
          </p:nvPr>
        </p:nvSpPr>
        <p:spPr/>
        <p:txBody>
          <a:bodyPr/>
          <a:lstStyle/>
          <a:p>
            <a:r>
              <a:rPr lang="en-US" dirty="0"/>
              <a:t>Abstract nouns and uncountable nouns are considered as singular subjects, so make sure you use a singular verb along with it.</a:t>
            </a:r>
          </a:p>
          <a:p>
            <a:endParaRPr lang="en-US" dirty="0"/>
          </a:p>
          <a:p>
            <a:r>
              <a:rPr lang="en-US" dirty="0"/>
              <a:t>For example:</a:t>
            </a:r>
          </a:p>
          <a:p>
            <a:endParaRPr lang="en-US" dirty="0"/>
          </a:p>
          <a:p>
            <a:r>
              <a:rPr lang="en-US" dirty="0"/>
              <a:t>Honesty is the best policy.</a:t>
            </a:r>
          </a:p>
          <a:p>
            <a:r>
              <a:rPr lang="en-US" dirty="0"/>
              <a:t>Love makes people do crazy things.</a:t>
            </a:r>
          </a:p>
          <a:p>
            <a:r>
              <a:rPr lang="en-US" dirty="0"/>
              <a:t>Good friendship keeps your mind and body healthy.</a:t>
            </a:r>
          </a:p>
        </p:txBody>
      </p:sp>
    </p:spTree>
    <p:extLst>
      <p:ext uri="{BB962C8B-B14F-4D97-AF65-F5344CB8AC3E}">
        <p14:creationId xmlns:p14="http://schemas.microsoft.com/office/powerpoint/2010/main" val="108335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44463" cy="1740401"/>
          </a:xfrm>
        </p:spPr>
        <p:txBody>
          <a:bodyPr/>
          <a:lstStyle/>
          <a:p>
            <a:r>
              <a:rPr lang="en-US" dirty="0" smtClean="0"/>
              <a:t>1. Basic Form:</a:t>
            </a:r>
            <a:endParaRPr lang="en-US" dirty="0"/>
          </a:p>
        </p:txBody>
      </p:sp>
      <p:sp>
        <p:nvSpPr>
          <p:cNvPr id="3" name="Content Placeholder 2"/>
          <p:cNvSpPr>
            <a:spLocks noGrp="1"/>
          </p:cNvSpPr>
          <p:nvPr>
            <p:ph idx="1"/>
          </p:nvPr>
        </p:nvSpPr>
        <p:spPr>
          <a:xfrm>
            <a:off x="838200" y="2550695"/>
            <a:ext cx="10515600" cy="3626268"/>
          </a:xfrm>
        </p:spPr>
        <p:txBody>
          <a:bodyPr/>
          <a:lstStyle/>
          <a:p>
            <a:r>
              <a:rPr lang="en-US" dirty="0" smtClean="0"/>
              <a:t>A singular subject takes a singular form. A plural subject takes a plural form.</a:t>
            </a:r>
          </a:p>
          <a:p>
            <a:pPr algn="ctr"/>
            <a:r>
              <a:rPr lang="en-US" dirty="0" smtClean="0"/>
              <a:t>Example:</a:t>
            </a:r>
            <a:br>
              <a:rPr lang="en-US" dirty="0" smtClean="0"/>
            </a:br>
            <a:r>
              <a:rPr lang="en-US" dirty="0" smtClean="0"/>
              <a:t/>
            </a:r>
            <a:br>
              <a:rPr lang="en-US" dirty="0" smtClean="0"/>
            </a:br>
            <a:r>
              <a:rPr lang="en-US" dirty="0" smtClean="0"/>
              <a:t>That </a:t>
            </a:r>
            <a:r>
              <a:rPr lang="en-US" dirty="0" smtClean="0">
                <a:solidFill>
                  <a:srgbClr val="FF0000"/>
                </a:solidFill>
              </a:rPr>
              <a:t>boy</a:t>
            </a:r>
            <a:r>
              <a:rPr lang="en-US" dirty="0" smtClean="0"/>
              <a:t> </a:t>
            </a:r>
            <a:r>
              <a:rPr lang="en-US" dirty="0" smtClean="0">
                <a:solidFill>
                  <a:srgbClr val="00B050"/>
                </a:solidFill>
              </a:rPr>
              <a:t>like</a:t>
            </a:r>
            <a:r>
              <a:rPr lang="en-US" b="1" dirty="0" smtClean="0">
                <a:solidFill>
                  <a:srgbClr val="00B050"/>
                </a:solidFill>
              </a:rPr>
              <a:t>s</a:t>
            </a:r>
            <a:r>
              <a:rPr lang="en-US" b="1" dirty="0" smtClean="0"/>
              <a:t> </a:t>
            </a:r>
            <a:r>
              <a:rPr lang="en-US" dirty="0" smtClean="0"/>
              <a:t>burger. </a:t>
            </a:r>
            <a:r>
              <a:rPr lang="en-US" dirty="0"/>
              <a:t/>
            </a:r>
            <a:br>
              <a:rPr lang="en-US" dirty="0"/>
            </a:br>
            <a:r>
              <a:rPr lang="en-US" dirty="0" smtClean="0"/>
              <a:t>Those </a:t>
            </a:r>
            <a:r>
              <a:rPr lang="en-US" dirty="0" smtClean="0">
                <a:solidFill>
                  <a:srgbClr val="FF0000"/>
                </a:solidFill>
              </a:rPr>
              <a:t>boy</a:t>
            </a:r>
            <a:r>
              <a:rPr lang="en-US" b="1" dirty="0" smtClean="0">
                <a:solidFill>
                  <a:srgbClr val="FF0000"/>
                </a:solidFill>
              </a:rPr>
              <a:t>s</a:t>
            </a:r>
            <a:r>
              <a:rPr lang="en-US" dirty="0" smtClean="0"/>
              <a:t> </a:t>
            </a:r>
            <a:r>
              <a:rPr lang="en-US" dirty="0" smtClean="0">
                <a:solidFill>
                  <a:srgbClr val="00B050"/>
                </a:solidFill>
              </a:rPr>
              <a:t>like</a:t>
            </a:r>
            <a:r>
              <a:rPr lang="en-US" dirty="0" smtClean="0"/>
              <a:t> burger. </a:t>
            </a:r>
            <a:br>
              <a:rPr lang="en-US" dirty="0" smtClean="0"/>
            </a:br>
            <a:endParaRPr lang="en-US" dirty="0" smtClean="0"/>
          </a:p>
          <a:p>
            <a:r>
              <a:rPr lang="en-US" dirty="0" smtClean="0"/>
              <a:t>Nouns and verbs behave in opposite ways</a:t>
            </a:r>
          </a:p>
        </p:txBody>
      </p:sp>
    </p:spTree>
    <p:extLst>
      <p:ext uri="{BB962C8B-B14F-4D97-AF65-F5344CB8AC3E}">
        <p14:creationId xmlns:p14="http://schemas.microsoft.com/office/powerpoint/2010/main" val="2839652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endParaRPr lang="en-US" dirty="0"/>
          </a:p>
          <a:p>
            <a:pPr marL="0" indent="0" algn="ctr">
              <a:buNone/>
            </a:pPr>
            <a:r>
              <a:rPr lang="en-US" sz="8000" dirty="0" smtClean="0"/>
              <a:t>Thank You</a:t>
            </a:r>
            <a:endParaRPr lang="en-US" sz="8000" dirty="0"/>
          </a:p>
        </p:txBody>
      </p:sp>
    </p:spTree>
    <p:extLst>
      <p:ext uri="{BB962C8B-B14F-4D97-AF65-F5344CB8AC3E}">
        <p14:creationId xmlns:p14="http://schemas.microsoft.com/office/powerpoint/2010/main" val="64887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011"/>
            <a:ext cx="10515600" cy="1305677"/>
          </a:xfrm>
        </p:spPr>
        <p:txBody>
          <a:bodyPr/>
          <a:lstStyle/>
          <a:p>
            <a:r>
              <a:rPr lang="en-US" dirty="0" smtClean="0"/>
              <a:t>Examples: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2070651"/>
              </p:ext>
            </p:extLst>
          </p:nvPr>
        </p:nvGraphicFramePr>
        <p:xfrm>
          <a:off x="2589213" y="2133600"/>
          <a:ext cx="8915399" cy="3696867"/>
        </p:xfrm>
        <a:graphic>
          <a:graphicData uri="http://schemas.openxmlformats.org/drawingml/2006/table">
            <a:tbl>
              <a:tblPr firstRow="1" bandRow="1">
                <a:tableStyleId>{2D5ABB26-0587-4C30-8999-92F81FD0307C}</a:tableStyleId>
              </a:tblPr>
              <a:tblGrid>
                <a:gridCol w="4175790">
                  <a:extLst>
                    <a:ext uri="{9D8B030D-6E8A-4147-A177-3AD203B41FA5}">
                      <a16:colId xmlns:a16="http://schemas.microsoft.com/office/drawing/2014/main" xmlns="" val="393120091"/>
                    </a:ext>
                  </a:extLst>
                </a:gridCol>
                <a:gridCol w="4739609">
                  <a:extLst>
                    <a:ext uri="{9D8B030D-6E8A-4147-A177-3AD203B41FA5}">
                      <a16:colId xmlns:a16="http://schemas.microsoft.com/office/drawing/2014/main" xmlns="" val="1052091080"/>
                    </a:ext>
                  </a:extLst>
                </a:gridCol>
              </a:tblGrid>
              <a:tr h="456560">
                <a:tc>
                  <a:txBody>
                    <a:bodyPr/>
                    <a:lstStyle/>
                    <a:p>
                      <a:r>
                        <a:rPr lang="en-US" dirty="0" smtClean="0"/>
                        <a:t>That </a:t>
                      </a:r>
                      <a:r>
                        <a:rPr lang="en-US" dirty="0" smtClean="0">
                          <a:solidFill>
                            <a:srgbClr val="FF0000"/>
                          </a:solidFill>
                        </a:rPr>
                        <a:t>boy</a:t>
                      </a:r>
                      <a:r>
                        <a:rPr lang="en-US" dirty="0" smtClean="0"/>
                        <a:t> </a:t>
                      </a:r>
                      <a:r>
                        <a:rPr lang="en-US" dirty="0" smtClean="0">
                          <a:solidFill>
                            <a:srgbClr val="00B050"/>
                          </a:solidFill>
                        </a:rPr>
                        <a:t>walks</a:t>
                      </a:r>
                      <a:r>
                        <a:rPr lang="en-US" baseline="0" dirty="0" smtClean="0"/>
                        <a:t> to school.</a:t>
                      </a:r>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Those </a:t>
                      </a:r>
                      <a:r>
                        <a:rPr lang="en-US" dirty="0" smtClean="0">
                          <a:solidFill>
                            <a:srgbClr val="FF0000"/>
                          </a:solidFill>
                        </a:rPr>
                        <a:t>boys</a:t>
                      </a:r>
                      <a:r>
                        <a:rPr lang="en-US" dirty="0" smtClean="0"/>
                        <a:t> </a:t>
                      </a:r>
                      <a:r>
                        <a:rPr lang="en-US" dirty="0" smtClean="0">
                          <a:solidFill>
                            <a:srgbClr val="00B050"/>
                          </a:solidFill>
                        </a:rPr>
                        <a:t>walk</a:t>
                      </a:r>
                      <a:r>
                        <a:rPr lang="en-US" baseline="0" dirty="0" smtClean="0"/>
                        <a:t> to school.</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0289723"/>
                  </a:ext>
                </a:extLst>
              </a:tr>
              <a:tr h="462901">
                <a:tc>
                  <a:txBody>
                    <a:bodyPr/>
                    <a:lstStyle/>
                    <a:p>
                      <a:r>
                        <a:rPr lang="en-US" dirty="0" smtClean="0"/>
                        <a:t>The </a:t>
                      </a:r>
                      <a:r>
                        <a:rPr lang="en-US" dirty="0" smtClean="0">
                          <a:solidFill>
                            <a:srgbClr val="FF0000"/>
                          </a:solidFill>
                        </a:rPr>
                        <a:t>bird</a:t>
                      </a:r>
                      <a:r>
                        <a:rPr lang="en-US" dirty="0" smtClean="0"/>
                        <a:t> </a:t>
                      </a:r>
                      <a:r>
                        <a:rPr lang="en-US" dirty="0" smtClean="0">
                          <a:solidFill>
                            <a:srgbClr val="00B050"/>
                          </a:solidFill>
                        </a:rPr>
                        <a:t>eats</a:t>
                      </a:r>
                      <a:r>
                        <a:rPr lang="en-US" dirty="0" smtClean="0"/>
                        <a:t> apple.</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The </a:t>
                      </a:r>
                      <a:r>
                        <a:rPr lang="en-US" dirty="0" smtClean="0">
                          <a:solidFill>
                            <a:srgbClr val="FF0000"/>
                          </a:solidFill>
                        </a:rPr>
                        <a:t>birds</a:t>
                      </a:r>
                      <a:r>
                        <a:rPr lang="en-US" dirty="0" smtClean="0"/>
                        <a:t> </a:t>
                      </a:r>
                      <a:r>
                        <a:rPr lang="en-US" dirty="0" smtClean="0">
                          <a:solidFill>
                            <a:srgbClr val="00B050"/>
                          </a:solidFill>
                        </a:rPr>
                        <a:t>eat</a:t>
                      </a:r>
                      <a:r>
                        <a:rPr lang="en-US" dirty="0" smtClean="0"/>
                        <a:t> apple.</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41433750"/>
                  </a:ext>
                </a:extLst>
              </a:tr>
              <a:tr h="462901">
                <a:tc>
                  <a:txBody>
                    <a:bodyPr/>
                    <a:lstStyle/>
                    <a:p>
                      <a:r>
                        <a:rPr lang="en-US" dirty="0" smtClean="0">
                          <a:solidFill>
                            <a:srgbClr val="FF0000"/>
                          </a:solidFill>
                        </a:rPr>
                        <a:t>He</a:t>
                      </a:r>
                      <a:r>
                        <a:rPr lang="en-US" baseline="0" dirty="0" smtClean="0"/>
                        <a:t> </a:t>
                      </a:r>
                      <a:r>
                        <a:rPr lang="en-US" baseline="0" dirty="0" smtClean="0">
                          <a:solidFill>
                            <a:srgbClr val="00B050"/>
                          </a:solidFill>
                        </a:rPr>
                        <a:t>likes</a:t>
                      </a:r>
                      <a:r>
                        <a:rPr lang="en-US" baseline="0" dirty="0" smtClean="0"/>
                        <a:t> blue pen.</a:t>
                      </a:r>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They</a:t>
                      </a:r>
                      <a:r>
                        <a:rPr lang="en-US" baseline="0" dirty="0" smtClean="0"/>
                        <a:t> </a:t>
                      </a:r>
                      <a:r>
                        <a:rPr lang="en-US" baseline="0" dirty="0" smtClean="0">
                          <a:solidFill>
                            <a:srgbClr val="00B050"/>
                          </a:solidFill>
                        </a:rPr>
                        <a:t>like</a:t>
                      </a:r>
                      <a:r>
                        <a:rPr lang="en-US" baseline="0" dirty="0" smtClean="0"/>
                        <a:t> blue pen.</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45572677"/>
                  </a:ext>
                </a:extLst>
              </a:tr>
              <a:tr h="462901">
                <a:tc>
                  <a:txBody>
                    <a:bodyPr/>
                    <a:lstStyle/>
                    <a:p>
                      <a:r>
                        <a:rPr lang="en-US" dirty="0" smtClean="0"/>
                        <a:t>That</a:t>
                      </a:r>
                      <a:r>
                        <a:rPr lang="en-US" baseline="0" dirty="0" smtClean="0"/>
                        <a:t> </a:t>
                      </a:r>
                      <a:r>
                        <a:rPr lang="en-US" baseline="0" dirty="0" smtClean="0">
                          <a:solidFill>
                            <a:srgbClr val="FF0000"/>
                          </a:solidFill>
                        </a:rPr>
                        <a:t>girl</a:t>
                      </a:r>
                      <a:r>
                        <a:rPr lang="en-US" baseline="0" dirty="0" smtClean="0"/>
                        <a:t> </a:t>
                      </a:r>
                      <a:r>
                        <a:rPr lang="en-US" baseline="0" dirty="0" smtClean="0">
                          <a:solidFill>
                            <a:srgbClr val="00B050"/>
                          </a:solidFill>
                        </a:rPr>
                        <a:t>dances</a:t>
                      </a:r>
                      <a:r>
                        <a:rPr lang="en-US" baseline="0" dirty="0" smtClean="0"/>
                        <a:t> beautifully.</a:t>
                      </a:r>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Those </a:t>
                      </a:r>
                      <a:r>
                        <a:rPr lang="en-US" dirty="0" smtClean="0">
                          <a:solidFill>
                            <a:srgbClr val="FF0000"/>
                          </a:solidFill>
                        </a:rPr>
                        <a:t>girls</a:t>
                      </a:r>
                      <a:r>
                        <a:rPr lang="en-US" dirty="0" smtClean="0"/>
                        <a:t> </a:t>
                      </a:r>
                      <a:r>
                        <a:rPr lang="en-US" dirty="0" smtClean="0">
                          <a:solidFill>
                            <a:srgbClr val="00B050"/>
                          </a:solidFill>
                        </a:rPr>
                        <a:t>dance</a:t>
                      </a:r>
                      <a:r>
                        <a:rPr lang="en-US" dirty="0" smtClean="0"/>
                        <a:t> beautifully.</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3549835"/>
                  </a:ext>
                </a:extLst>
              </a:tr>
              <a:tr h="462901">
                <a:tc>
                  <a:txBody>
                    <a:bodyPr/>
                    <a:lstStyle/>
                    <a:p>
                      <a:r>
                        <a:rPr lang="en-US" dirty="0" smtClean="0">
                          <a:solidFill>
                            <a:srgbClr val="FF0000"/>
                          </a:solidFill>
                        </a:rPr>
                        <a:t>She</a:t>
                      </a:r>
                      <a:r>
                        <a:rPr lang="en-US" dirty="0" smtClean="0"/>
                        <a:t> </a:t>
                      </a:r>
                      <a:r>
                        <a:rPr lang="en-US" dirty="0" smtClean="0">
                          <a:solidFill>
                            <a:srgbClr val="00B050"/>
                          </a:solidFill>
                        </a:rPr>
                        <a:t>speaks</a:t>
                      </a:r>
                      <a:r>
                        <a:rPr lang="en-US" dirty="0" smtClean="0"/>
                        <a:t> Spanish fluently.</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They</a:t>
                      </a:r>
                      <a:r>
                        <a:rPr lang="en-US" dirty="0" smtClean="0"/>
                        <a:t> </a:t>
                      </a:r>
                      <a:r>
                        <a:rPr lang="en-US" dirty="0" smtClean="0">
                          <a:solidFill>
                            <a:srgbClr val="00B050"/>
                          </a:solidFill>
                        </a:rPr>
                        <a:t>speak</a:t>
                      </a:r>
                      <a:r>
                        <a:rPr lang="en-US" dirty="0" smtClean="0"/>
                        <a:t> Spanish fluently.</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3396806"/>
                  </a:ext>
                </a:extLst>
              </a:tr>
              <a:tr h="462901">
                <a:tc>
                  <a:txBody>
                    <a:bodyPr/>
                    <a:lstStyle/>
                    <a:p>
                      <a:r>
                        <a:rPr lang="en-US" dirty="0" smtClean="0"/>
                        <a:t>My </a:t>
                      </a:r>
                      <a:r>
                        <a:rPr lang="en-US" dirty="0" smtClean="0">
                          <a:solidFill>
                            <a:srgbClr val="FF0000"/>
                          </a:solidFill>
                        </a:rPr>
                        <a:t>grandfather</a:t>
                      </a:r>
                      <a:r>
                        <a:rPr lang="en-US" dirty="0" smtClean="0"/>
                        <a:t> </a:t>
                      </a:r>
                      <a:r>
                        <a:rPr lang="en-US" dirty="0" smtClean="0">
                          <a:solidFill>
                            <a:srgbClr val="00B050"/>
                          </a:solidFill>
                        </a:rPr>
                        <a:t>has</a:t>
                      </a:r>
                      <a:r>
                        <a:rPr lang="en-US" dirty="0" smtClean="0"/>
                        <a:t> a big house.</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My</a:t>
                      </a:r>
                      <a:r>
                        <a:rPr lang="en-US" baseline="0" dirty="0" smtClean="0"/>
                        <a:t> </a:t>
                      </a:r>
                      <a:r>
                        <a:rPr lang="en-US" baseline="0" dirty="0" smtClean="0">
                          <a:solidFill>
                            <a:srgbClr val="FF0000"/>
                          </a:solidFill>
                        </a:rPr>
                        <a:t>grandparents</a:t>
                      </a:r>
                      <a:r>
                        <a:rPr lang="en-US" baseline="0" dirty="0" smtClean="0"/>
                        <a:t> </a:t>
                      </a:r>
                      <a:r>
                        <a:rPr lang="en-US" baseline="0" dirty="0" smtClean="0">
                          <a:solidFill>
                            <a:srgbClr val="00B050"/>
                          </a:solidFill>
                        </a:rPr>
                        <a:t>have</a:t>
                      </a:r>
                      <a:r>
                        <a:rPr lang="en-US" baseline="0" dirty="0" smtClean="0"/>
                        <a:t> a big house. </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50761660"/>
                  </a:ext>
                </a:extLst>
              </a:tr>
              <a:tr h="462901">
                <a:tc>
                  <a:txBody>
                    <a:bodyPr/>
                    <a:lstStyle/>
                    <a:p>
                      <a:r>
                        <a:rPr lang="en-US" dirty="0" smtClean="0">
                          <a:solidFill>
                            <a:srgbClr val="FF0000"/>
                          </a:solidFill>
                        </a:rPr>
                        <a:t>John</a:t>
                      </a:r>
                      <a:r>
                        <a:rPr lang="en-US" baseline="0" dirty="0" smtClean="0"/>
                        <a:t> </a:t>
                      </a:r>
                      <a:r>
                        <a:rPr lang="en-US" baseline="0" dirty="0" smtClean="0">
                          <a:solidFill>
                            <a:srgbClr val="00B050"/>
                          </a:solidFill>
                        </a:rPr>
                        <a:t>lives</a:t>
                      </a:r>
                      <a:r>
                        <a:rPr lang="en-US" baseline="0" dirty="0" smtClean="0"/>
                        <a:t> in California.</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John</a:t>
                      </a:r>
                      <a:r>
                        <a:rPr lang="en-US" baseline="0" dirty="0" smtClean="0"/>
                        <a:t> </a:t>
                      </a:r>
                      <a:r>
                        <a:rPr lang="en-US" baseline="0" dirty="0" smtClean="0">
                          <a:solidFill>
                            <a:srgbClr val="FF0000"/>
                          </a:solidFill>
                        </a:rPr>
                        <a:t>and</a:t>
                      </a:r>
                      <a:r>
                        <a:rPr lang="en-US" baseline="0" dirty="0" smtClean="0"/>
                        <a:t> </a:t>
                      </a:r>
                      <a:r>
                        <a:rPr lang="en-US" baseline="0" dirty="0" smtClean="0">
                          <a:solidFill>
                            <a:srgbClr val="FF0000"/>
                          </a:solidFill>
                        </a:rPr>
                        <a:t>Anna</a:t>
                      </a:r>
                      <a:r>
                        <a:rPr lang="en-US" baseline="0" dirty="0" smtClean="0"/>
                        <a:t> </a:t>
                      </a:r>
                      <a:r>
                        <a:rPr lang="en-US" baseline="0" dirty="0" smtClean="0">
                          <a:solidFill>
                            <a:srgbClr val="00B050"/>
                          </a:solidFill>
                        </a:rPr>
                        <a:t>live</a:t>
                      </a:r>
                      <a:r>
                        <a:rPr lang="en-US" baseline="0" dirty="0" smtClean="0"/>
                        <a:t> in California.</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1244215"/>
                  </a:ext>
                </a:extLst>
              </a:tr>
              <a:tr h="462901">
                <a:tc>
                  <a:txBody>
                    <a:bodyPr/>
                    <a:lstStyle/>
                    <a:p>
                      <a:r>
                        <a:rPr lang="en-US" dirty="0" smtClean="0">
                          <a:solidFill>
                            <a:srgbClr val="FF0000"/>
                          </a:solidFill>
                        </a:rPr>
                        <a:t>I</a:t>
                      </a:r>
                      <a:r>
                        <a:rPr lang="en-US" dirty="0" smtClean="0"/>
                        <a:t> </a:t>
                      </a:r>
                      <a:r>
                        <a:rPr lang="en-US" dirty="0" smtClean="0">
                          <a:solidFill>
                            <a:srgbClr val="00B050"/>
                          </a:solidFill>
                        </a:rPr>
                        <a:t>love</a:t>
                      </a:r>
                      <a:r>
                        <a:rPr lang="en-US" baseline="0" dirty="0" smtClean="0"/>
                        <a:t> reading books</a:t>
                      </a:r>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77526" marR="775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62718776"/>
                  </a:ext>
                </a:extLst>
              </a:tr>
            </a:tbl>
          </a:graphicData>
        </a:graphic>
      </p:graphicFrame>
    </p:spTree>
    <p:extLst>
      <p:ext uri="{BB962C8B-B14F-4D97-AF65-F5344CB8AC3E}">
        <p14:creationId xmlns:p14="http://schemas.microsoft.com/office/powerpoint/2010/main" val="27944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7301610"/>
              </p:ext>
            </p:extLst>
          </p:nvPr>
        </p:nvGraphicFramePr>
        <p:xfrm>
          <a:off x="838200" y="2571580"/>
          <a:ext cx="10515600" cy="2728217"/>
        </p:xfrm>
        <a:graphic>
          <a:graphicData uri="http://schemas.openxmlformats.org/drawingml/2006/table">
            <a:tbl>
              <a:tblPr firstRow="1" bandRow="1">
                <a:tableStyleId>{2D5ABB26-0587-4C30-8999-92F81FD0307C}</a:tableStyleId>
              </a:tblPr>
              <a:tblGrid>
                <a:gridCol w="3505200">
                  <a:extLst>
                    <a:ext uri="{9D8B030D-6E8A-4147-A177-3AD203B41FA5}">
                      <a16:colId xmlns:a16="http://schemas.microsoft.com/office/drawing/2014/main" xmlns="" val="1278871686"/>
                    </a:ext>
                  </a:extLst>
                </a:gridCol>
                <a:gridCol w="3505200">
                  <a:extLst>
                    <a:ext uri="{9D8B030D-6E8A-4147-A177-3AD203B41FA5}">
                      <a16:colId xmlns:a16="http://schemas.microsoft.com/office/drawing/2014/main" xmlns="" val="2850730711"/>
                    </a:ext>
                  </a:extLst>
                </a:gridCol>
                <a:gridCol w="3505200">
                  <a:extLst>
                    <a:ext uri="{9D8B030D-6E8A-4147-A177-3AD203B41FA5}">
                      <a16:colId xmlns:a16="http://schemas.microsoft.com/office/drawing/2014/main" xmlns="" val="35101989"/>
                    </a:ext>
                  </a:extLst>
                </a:gridCol>
              </a:tblGrid>
              <a:tr h="899417">
                <a:tc>
                  <a:txBody>
                    <a:bodyPr/>
                    <a:lstStyle/>
                    <a:p>
                      <a:pPr algn="ctr"/>
                      <a:endParaRPr lang="en-US" dirty="0" smtClean="0"/>
                    </a:p>
                    <a:p>
                      <a:pPr algn="ctr"/>
                      <a:r>
                        <a:rPr lang="en-US" dirty="0" smtClean="0"/>
                        <a:t>Nouns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Pronouns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Verb Form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46989526"/>
                  </a:ext>
                </a:extLst>
              </a:tr>
              <a:tr h="899417">
                <a:tc>
                  <a:txBody>
                    <a:bodyPr/>
                    <a:lstStyle/>
                    <a:p>
                      <a:pPr algn="ctr"/>
                      <a:r>
                        <a:rPr lang="en-US" dirty="0" smtClean="0"/>
                        <a:t>Monkey,</a:t>
                      </a:r>
                      <a:r>
                        <a:rPr lang="en-US" baseline="0" dirty="0" smtClean="0"/>
                        <a:t> Boy, Girl, Lady, Child, John, Grandfather, Cat, A pen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He, She,</a:t>
                      </a:r>
                      <a:r>
                        <a:rPr lang="en-US" baseline="0" dirty="0" smtClean="0"/>
                        <a:t> It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Eats, Speaks, Likes, Has, Climbs, Plays, Sings, Goes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06465498"/>
                  </a:ext>
                </a:extLst>
              </a:tr>
              <a:tr h="899417">
                <a:tc>
                  <a:txBody>
                    <a:bodyPr/>
                    <a:lstStyle/>
                    <a:p>
                      <a:pPr algn="ctr"/>
                      <a:r>
                        <a:rPr lang="en-US" dirty="0" smtClean="0"/>
                        <a:t>Monkeys,</a:t>
                      </a:r>
                      <a:r>
                        <a:rPr lang="en-US" baseline="0" dirty="0" smtClean="0"/>
                        <a:t> Boys, Girls, Ladies, Children, John &amp; Anna, Grandparents, Pens, Cats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 You, We, They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Eat, Speak, Like, Have, Climb, Play,</a:t>
                      </a:r>
                      <a:r>
                        <a:rPr lang="en-US" baseline="0" dirty="0" smtClean="0"/>
                        <a:t> Sing, Go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63466240"/>
                  </a:ext>
                </a:extLst>
              </a:tr>
            </a:tbl>
          </a:graphicData>
        </a:graphic>
      </p:graphicFrame>
    </p:spTree>
    <p:extLst>
      <p:ext uri="{BB962C8B-B14F-4D97-AF65-F5344CB8AC3E}">
        <p14:creationId xmlns:p14="http://schemas.microsoft.com/office/powerpoint/2010/main" val="3312278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Form: 2 (The Verb ‘be’)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7360588"/>
              </p:ext>
            </p:extLst>
          </p:nvPr>
        </p:nvGraphicFramePr>
        <p:xfrm>
          <a:off x="922421" y="1888957"/>
          <a:ext cx="10515600" cy="3679331"/>
        </p:xfrm>
        <a:graphic>
          <a:graphicData uri="http://schemas.openxmlformats.org/drawingml/2006/table">
            <a:tbl>
              <a:tblPr firstRow="1" bandRow="1">
                <a:tableStyleId>{2D5ABB26-0587-4C30-8999-92F81FD0307C}</a:tableStyleId>
              </a:tblPr>
              <a:tblGrid>
                <a:gridCol w="3505200">
                  <a:extLst>
                    <a:ext uri="{9D8B030D-6E8A-4147-A177-3AD203B41FA5}">
                      <a16:colId xmlns:a16="http://schemas.microsoft.com/office/drawing/2014/main" xmlns="" val="3695130121"/>
                    </a:ext>
                  </a:extLst>
                </a:gridCol>
                <a:gridCol w="3505200">
                  <a:extLst>
                    <a:ext uri="{9D8B030D-6E8A-4147-A177-3AD203B41FA5}">
                      <a16:colId xmlns:a16="http://schemas.microsoft.com/office/drawing/2014/main" xmlns="" val="147709040"/>
                    </a:ext>
                  </a:extLst>
                </a:gridCol>
                <a:gridCol w="3505200">
                  <a:extLst>
                    <a:ext uri="{9D8B030D-6E8A-4147-A177-3AD203B41FA5}">
                      <a16:colId xmlns:a16="http://schemas.microsoft.com/office/drawing/2014/main" xmlns="" val="1835098598"/>
                    </a:ext>
                  </a:extLst>
                </a:gridCol>
              </a:tblGrid>
              <a:tr h="452479">
                <a:tc>
                  <a:txBody>
                    <a:bodyPr/>
                    <a:lstStyle/>
                    <a:p>
                      <a:pPr algn="ctr"/>
                      <a:r>
                        <a:rPr lang="en-US" dirty="0" smtClean="0"/>
                        <a:t>Nouns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dirty="0" smtClean="0"/>
                        <a:t>Pronouns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dirty="0" smtClean="0"/>
                        <a:t>Verb forms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4207824809"/>
                  </a:ext>
                </a:extLst>
              </a:tr>
              <a:tr h="474268">
                <a:tc>
                  <a:txBody>
                    <a:bodyPr/>
                    <a:lstStyle/>
                    <a:p>
                      <a:pPr algn="ctr"/>
                      <a:r>
                        <a:rPr lang="en-US" b="1" dirty="0" smtClean="0"/>
                        <a:t>Present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800624246"/>
                  </a:ext>
                </a:extLst>
              </a:tr>
              <a:tr h="458764">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dirty="0"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dirty="0" smtClean="0"/>
                        <a:t>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395441683"/>
                  </a:ext>
                </a:extLst>
              </a:tr>
              <a:tr h="458764">
                <a:tc>
                  <a:txBody>
                    <a:bodyPr/>
                    <a:lstStyle/>
                    <a:p>
                      <a:pPr algn="ctr"/>
                      <a:r>
                        <a:rPr lang="en-US" dirty="0" smtClean="0"/>
                        <a:t>Singular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dirty="0" smtClean="0"/>
                        <a:t>He  She  It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dirty="0" smtClean="0"/>
                        <a:t>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602137033"/>
                  </a:ext>
                </a:extLst>
              </a:tr>
              <a:tr h="458764">
                <a:tc>
                  <a:txBody>
                    <a:bodyPr/>
                    <a:lstStyle/>
                    <a:p>
                      <a:pPr algn="ctr"/>
                      <a:r>
                        <a:rPr lang="en-US" dirty="0" smtClean="0"/>
                        <a:t>Plural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dirty="0" smtClean="0"/>
                        <a:t>You  We  They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dirty="0" smtClean="0"/>
                        <a:t>are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585615898"/>
                  </a:ext>
                </a:extLst>
              </a:tr>
              <a:tr h="458764">
                <a:tc>
                  <a:txBody>
                    <a:bodyPr/>
                    <a:lstStyle/>
                    <a:p>
                      <a:pPr algn="ctr"/>
                      <a:r>
                        <a:rPr lang="en-US" b="1" dirty="0" smtClean="0"/>
                        <a:t>Past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718372552"/>
                  </a:ext>
                </a:extLst>
              </a:tr>
              <a:tr h="458764">
                <a:tc>
                  <a:txBody>
                    <a:bodyPr/>
                    <a:lstStyle/>
                    <a:p>
                      <a:pPr algn="ctr"/>
                      <a:r>
                        <a:rPr lang="en-US" dirty="0" smtClean="0"/>
                        <a:t>Singular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smtClean="0"/>
                        <a:t>I  He</a:t>
                      </a:r>
                      <a:r>
                        <a:rPr lang="en-US" baseline="0" dirty="0" smtClean="0"/>
                        <a:t>  She  It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smtClean="0"/>
                        <a:t>was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236808355"/>
                  </a:ext>
                </a:extLst>
              </a:tr>
              <a:tr h="458764">
                <a:tc>
                  <a:txBody>
                    <a:bodyPr/>
                    <a:lstStyle/>
                    <a:p>
                      <a:pPr algn="ctr"/>
                      <a:r>
                        <a:rPr lang="en-US" dirty="0" smtClean="0"/>
                        <a:t>Plural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smtClean="0"/>
                        <a:t>You  We  They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smtClean="0"/>
                        <a:t>were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198745930"/>
                  </a:ext>
                </a:extLst>
              </a:tr>
            </a:tbl>
          </a:graphicData>
        </a:graphic>
      </p:graphicFrame>
    </p:spTree>
    <p:extLst>
      <p:ext uri="{BB962C8B-B14F-4D97-AF65-F5344CB8AC3E}">
        <p14:creationId xmlns:p14="http://schemas.microsoft.com/office/powerpoint/2010/main" val="169456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Basic Form: Prepositional Phrase</a:t>
            </a:r>
            <a:endParaRPr lang="en-US" dirty="0"/>
          </a:p>
        </p:txBody>
      </p:sp>
      <p:sp>
        <p:nvSpPr>
          <p:cNvPr id="3" name="Content Placeholder 2"/>
          <p:cNvSpPr>
            <a:spLocks noGrp="1"/>
          </p:cNvSpPr>
          <p:nvPr>
            <p:ph idx="1"/>
          </p:nvPr>
        </p:nvSpPr>
        <p:spPr>
          <a:xfrm>
            <a:off x="838200" y="1983807"/>
            <a:ext cx="10515600" cy="4351338"/>
          </a:xfrm>
        </p:spPr>
        <p:txBody>
          <a:bodyPr>
            <a:normAutofit/>
          </a:bodyPr>
          <a:lstStyle/>
          <a:p>
            <a:r>
              <a:rPr lang="en-US" sz="2400" dirty="0" smtClean="0"/>
              <a:t>The cookies (is/are) for Riya.</a:t>
            </a:r>
          </a:p>
          <a:p>
            <a:r>
              <a:rPr lang="en-US" sz="2400" dirty="0" smtClean="0"/>
              <a:t>The box of chocolate (is/are) for </a:t>
            </a:r>
            <a:r>
              <a:rPr lang="en-US" sz="2400" dirty="0" err="1" smtClean="0"/>
              <a:t>Fahim</a:t>
            </a:r>
            <a:r>
              <a:rPr lang="en-US" sz="2400" dirty="0" smtClean="0"/>
              <a:t>.</a:t>
            </a:r>
            <a:endParaRPr lang="en-US" sz="2400" dirty="0"/>
          </a:p>
          <a:p>
            <a:r>
              <a:rPr lang="en-US" sz="2400" dirty="0" smtClean="0"/>
              <a:t>The cat with a broken leg (was/were) rescued by Antara.</a:t>
            </a:r>
          </a:p>
          <a:p>
            <a:r>
              <a:rPr lang="en-US" sz="2400" dirty="0" smtClean="0"/>
              <a:t>The wallet with four credit cards (was/were) found in the ground.</a:t>
            </a:r>
          </a:p>
          <a:p>
            <a:r>
              <a:rPr lang="en-US" sz="2400" dirty="0" smtClean="0"/>
              <a:t>Small business owners throughout the country (have/has) voiced their displeasure. </a:t>
            </a:r>
            <a:endParaRPr lang="en-US" sz="2400" dirty="0"/>
          </a:p>
        </p:txBody>
      </p:sp>
    </p:spTree>
    <p:extLst>
      <p:ext uri="{BB962C8B-B14F-4D97-AF65-F5344CB8AC3E}">
        <p14:creationId xmlns:p14="http://schemas.microsoft.com/office/powerpoint/2010/main" val="236701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125740" cy="1926898"/>
          </a:xfrm>
        </p:spPr>
        <p:txBody>
          <a:bodyPr>
            <a:normAutofit/>
          </a:bodyPr>
          <a:lstStyle/>
          <a:p>
            <a:pPr marL="0" indent="0">
              <a:buNone/>
            </a:pPr>
            <a:endParaRPr lang="en-US" dirty="0" smtClean="0"/>
          </a:p>
          <a:p>
            <a:endParaRPr lang="en-US" dirty="0"/>
          </a:p>
          <a:p>
            <a:pPr marL="0" indent="0">
              <a:buNone/>
            </a:pPr>
            <a:endParaRPr lang="en-US" dirty="0" smtClean="0"/>
          </a:p>
        </p:txBody>
      </p:sp>
      <p:pic>
        <p:nvPicPr>
          <p:cNvPr id="1026" name="Picture 2" descr="Common Prepositions : List of 100 Most Popular Prepositions - English Study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869" y="914400"/>
            <a:ext cx="8868109" cy="524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082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Basic Form: Relative Clause </a:t>
            </a:r>
            <a:endParaRPr lang="en-US" dirty="0"/>
          </a:p>
        </p:txBody>
      </p:sp>
      <p:sp>
        <p:nvSpPr>
          <p:cNvPr id="3" name="Content Placeholder 2"/>
          <p:cNvSpPr>
            <a:spLocks noGrp="1"/>
          </p:cNvSpPr>
          <p:nvPr>
            <p:ph idx="1"/>
          </p:nvPr>
        </p:nvSpPr>
        <p:spPr/>
        <p:txBody>
          <a:bodyPr/>
          <a:lstStyle/>
          <a:p>
            <a:endParaRPr lang="en-US" dirty="0"/>
          </a:p>
          <a:p>
            <a:r>
              <a:rPr lang="en-US" dirty="0" smtClean="0"/>
              <a:t>The cream cheese pasta, </a:t>
            </a:r>
            <a:r>
              <a:rPr lang="en-US" b="1" dirty="0" smtClean="0"/>
              <a:t>that</a:t>
            </a:r>
            <a:r>
              <a:rPr lang="en-US" dirty="0" smtClean="0"/>
              <a:t> my mother cooked, ………. eaten by my cats. </a:t>
            </a:r>
          </a:p>
          <a:p>
            <a:r>
              <a:rPr lang="en-US" dirty="0" smtClean="0"/>
              <a:t>The architect </a:t>
            </a:r>
            <a:r>
              <a:rPr lang="en-US" b="1" dirty="0" smtClean="0"/>
              <a:t>who</a:t>
            </a:r>
            <a:r>
              <a:rPr lang="en-US" dirty="0" smtClean="0"/>
              <a:t> designed the biggest skyscraper of the city …….. in a two bedroom modest apartment. </a:t>
            </a:r>
          </a:p>
          <a:p>
            <a:r>
              <a:rPr lang="en-US" dirty="0" smtClean="0"/>
              <a:t>The submarine </a:t>
            </a:r>
            <a:r>
              <a:rPr lang="en-US" b="1" dirty="0" smtClean="0"/>
              <a:t>which</a:t>
            </a:r>
            <a:r>
              <a:rPr lang="en-US" dirty="0" smtClean="0"/>
              <a:t> got submerged underneath the sea last week …….. located today. </a:t>
            </a:r>
          </a:p>
          <a:p>
            <a:r>
              <a:rPr lang="en-US" dirty="0" smtClean="0"/>
              <a:t>My favorite food </a:t>
            </a:r>
            <a:r>
              <a:rPr lang="en-US" b="1" dirty="0" smtClean="0"/>
              <a:t>which</a:t>
            </a:r>
            <a:r>
              <a:rPr lang="en-US" dirty="0" smtClean="0"/>
              <a:t> was burger …… now pasta. </a:t>
            </a:r>
            <a:endParaRPr lang="en-US" dirty="0"/>
          </a:p>
        </p:txBody>
      </p:sp>
    </p:spTree>
    <p:extLst>
      <p:ext uri="{BB962C8B-B14F-4D97-AF65-F5344CB8AC3E}">
        <p14:creationId xmlns:p14="http://schemas.microsoft.com/office/powerpoint/2010/main" val="176740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Compound Subject</a:t>
            </a:r>
            <a:endParaRPr lang="en-US" dirty="0"/>
          </a:p>
        </p:txBody>
      </p:sp>
      <p:sp>
        <p:nvSpPr>
          <p:cNvPr id="3" name="Content Placeholder 2"/>
          <p:cNvSpPr>
            <a:spLocks noGrp="1"/>
          </p:cNvSpPr>
          <p:nvPr>
            <p:ph idx="1"/>
          </p:nvPr>
        </p:nvSpPr>
        <p:spPr/>
        <p:txBody>
          <a:bodyPr/>
          <a:lstStyle/>
          <a:p>
            <a:r>
              <a:rPr lang="en-GB" dirty="0" smtClean="0"/>
              <a:t>When </a:t>
            </a:r>
            <a:r>
              <a:rPr lang="en-GB" dirty="0"/>
              <a:t>a compound subject contains both a singular and a plural noun or pronoun joined by "or"</a:t>
            </a:r>
            <a:r>
              <a:rPr lang="en-GB" b="1" i="1" dirty="0"/>
              <a:t> </a:t>
            </a:r>
            <a:r>
              <a:rPr lang="en-GB" dirty="0"/>
              <a:t>or "nor," </a:t>
            </a:r>
            <a:r>
              <a:rPr lang="en-GB" b="1" dirty="0"/>
              <a:t>the verb should agree with the part of the subject that is closest to the verb</a:t>
            </a:r>
            <a:r>
              <a:rPr lang="en-GB" dirty="0"/>
              <a:t>. This is also called the rule of proximity</a:t>
            </a:r>
            <a:r>
              <a:rPr lang="en-GB" dirty="0" smtClean="0"/>
              <a:t>.</a:t>
            </a:r>
          </a:p>
          <a:p>
            <a:r>
              <a:rPr lang="en-GB" dirty="0" smtClean="0"/>
              <a:t>Example</a:t>
            </a:r>
            <a:r>
              <a:rPr lang="en-GB" dirty="0"/>
              <a:t>:</a:t>
            </a:r>
            <a:r>
              <a:rPr lang="en-GB" b="1" dirty="0"/>
              <a:t> The student </a:t>
            </a:r>
            <a:r>
              <a:rPr lang="en-GB" b="1" i="1" dirty="0"/>
              <a:t>or</a:t>
            </a:r>
            <a:r>
              <a:rPr lang="en-GB" b="1" dirty="0"/>
              <a:t> the committee members</a:t>
            </a:r>
            <a:r>
              <a:rPr lang="en-GB" dirty="0"/>
              <a:t> </a:t>
            </a:r>
            <a:r>
              <a:rPr lang="en-GB" u="sng" dirty="0"/>
              <a:t>write</a:t>
            </a:r>
            <a:r>
              <a:rPr lang="en-GB" dirty="0"/>
              <a:t> every day.</a:t>
            </a:r>
          </a:p>
          <a:p>
            <a:r>
              <a:rPr lang="en-GB" dirty="0"/>
              <a:t>Example:</a:t>
            </a:r>
            <a:r>
              <a:rPr lang="en-GB" b="1" dirty="0"/>
              <a:t> The committee members </a:t>
            </a:r>
            <a:r>
              <a:rPr lang="en-GB" b="1" i="1" dirty="0"/>
              <a:t>or</a:t>
            </a:r>
            <a:r>
              <a:rPr lang="en-GB" b="1" dirty="0"/>
              <a:t> the student</a:t>
            </a:r>
            <a:r>
              <a:rPr lang="en-GB" dirty="0"/>
              <a:t> </a:t>
            </a:r>
            <a:r>
              <a:rPr lang="en-GB" u="sng" dirty="0"/>
              <a:t>writes</a:t>
            </a:r>
            <a:r>
              <a:rPr lang="en-GB" dirty="0"/>
              <a:t> every day</a:t>
            </a:r>
            <a:r>
              <a:rPr lang="en-GB" dirty="0" smtClean="0"/>
              <a:t>.</a:t>
            </a:r>
          </a:p>
          <a:p>
            <a:endParaRPr lang="en-GB" dirty="0"/>
          </a:p>
          <a:p>
            <a:r>
              <a:rPr lang="en-US" dirty="0"/>
              <a:t>When a compound subject contains both a singular and a plural noun or pronoun joined by </a:t>
            </a:r>
            <a:r>
              <a:rPr lang="en-US" dirty="0" smtClean="0"/>
              <a:t>“and”, the verb takes the plural form.</a:t>
            </a:r>
          </a:p>
          <a:p>
            <a:r>
              <a:rPr lang="en-US" dirty="0" smtClean="0"/>
              <a:t>Example: </a:t>
            </a:r>
            <a:r>
              <a:rPr lang="en-US" b="1" dirty="0" smtClean="0"/>
              <a:t>The students and the teacher</a:t>
            </a:r>
            <a:r>
              <a:rPr lang="en-US" dirty="0" smtClean="0"/>
              <a:t> </a:t>
            </a:r>
            <a:r>
              <a:rPr lang="en-US" u="sng" dirty="0" smtClean="0"/>
              <a:t>are</a:t>
            </a:r>
            <a:r>
              <a:rPr lang="en-US" dirty="0" smtClean="0"/>
              <a:t> going to the picnic.</a:t>
            </a:r>
            <a:endParaRPr lang="en-GB" dirty="0"/>
          </a:p>
          <a:p>
            <a:endParaRPr lang="en-US" dirty="0"/>
          </a:p>
        </p:txBody>
      </p:sp>
    </p:spTree>
    <p:extLst>
      <p:ext uri="{BB962C8B-B14F-4D97-AF65-F5344CB8AC3E}">
        <p14:creationId xmlns:p14="http://schemas.microsoft.com/office/powerpoint/2010/main" val="30664908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166</TotalTime>
  <Words>785</Words>
  <Application>Microsoft Office PowerPoint</Application>
  <PresentationFormat>Widescreen</PresentationFormat>
  <Paragraphs>145</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Wisp</vt:lpstr>
      <vt:lpstr>Subject-Verb-Agreement</vt:lpstr>
      <vt:lpstr>1. Basic Form:</vt:lpstr>
      <vt:lpstr>Examples:</vt:lpstr>
      <vt:lpstr>Examples:</vt:lpstr>
      <vt:lpstr>Basic Form: 2 (The Verb ‘be’)</vt:lpstr>
      <vt:lpstr>3. Basic Form: Prepositional Phrase</vt:lpstr>
      <vt:lpstr>PowerPoint Presentation</vt:lpstr>
      <vt:lpstr>4. Basic Form: Relative Clause </vt:lpstr>
      <vt:lpstr>5. Compound Subject</vt:lpstr>
      <vt:lpstr>6. Multiple Subjects Connected With Conjunction  </vt:lpstr>
      <vt:lpstr>8. Each, Either, Neither</vt:lpstr>
      <vt:lpstr>9. Uncountable Nouns</vt:lpstr>
      <vt:lpstr>10. Few Countable Nouns with ‘s’ take Plural Verbs</vt:lpstr>
      <vt:lpstr>11. Nouns that are Plural by Default</vt:lpstr>
      <vt:lpstr>12. Sentence starting with ‘there’ follow the verb</vt:lpstr>
      <vt:lpstr>13. Collective Nouns</vt:lpstr>
      <vt:lpstr>14. Units of Measure</vt:lpstr>
      <vt:lpstr>15. Object of the Preposition </vt:lpstr>
      <vt:lpstr>16. Abstract &amp; Uncountable Nouns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Subject-Verb-Agreement</dc:title>
  <dc:creator>Windows</dc:creator>
  <cp:lastModifiedBy>DIU</cp:lastModifiedBy>
  <cp:revision>18</cp:revision>
  <dcterms:created xsi:type="dcterms:W3CDTF">2022-01-16T16:39:20Z</dcterms:created>
  <dcterms:modified xsi:type="dcterms:W3CDTF">2023-08-16T02:36:33Z</dcterms:modified>
</cp:coreProperties>
</file>